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s/slide24.xml" ContentType="application/vnd.openxmlformats-officedocument.presentationml.slide+xml"/>
  <Override PartName="/ppt/slides/slide91.xml" ContentType="application/vnd.openxmlformats-officedocument.presentationml.slide+xml"/>
  <Override PartName="/ppt/slides/slide17.xml" ContentType="application/vnd.openxmlformats-officedocument.presentationml.slide+xml"/>
  <Override PartName="/ppt/slides/slide90.xml" ContentType="application/vnd.openxmlformats-officedocument.presentationml.slide+xml"/>
  <Override PartName="/ppt/slides/slide89.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88.xml" ContentType="application/vnd.openxmlformats-officedocument.presentationml.slide+xml"/>
  <Override PartName="/ppt/slides/slide87.xml" ContentType="application/vnd.openxmlformats-officedocument.presentationml.slide+xml"/>
  <Override PartName="/ppt/slides/slide86.xml" ContentType="application/vnd.openxmlformats-officedocument.presentationml.slide+xml"/>
  <Override PartName="/ppt/slides/slide79.xml" ContentType="application/vnd.openxmlformats-officedocument.presentationml.slide+xml"/>
  <Override PartName="/ppt/slides/slide78.xml" ContentType="application/vnd.openxmlformats-officedocument.presentationml.slide+xml"/>
  <Override PartName="/ppt/slides/slide77.xml" ContentType="application/vnd.openxmlformats-officedocument.presentationml.slide+xml"/>
  <Override PartName="/ppt/slides/slide76.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1.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3.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03.xml" ContentType="application/vnd.openxmlformats-officedocument.presentationml.slide+xml"/>
  <Override PartName="/ppt/slides/slide18.xml" ContentType="application/vnd.openxmlformats-officedocument.presentationml.slide+xml"/>
  <Override PartName="/ppt/slides/slide102.xml" ContentType="application/vnd.openxmlformats-officedocument.presentationml.slide+xml"/>
  <Override PartName="/ppt/slides/slide101.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75.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8.xml" ContentType="application/vnd.openxmlformats-officedocument.presentationml.slide+xml"/>
  <Override PartName="/ppt/slides/slide74.xml" ContentType="application/vnd.openxmlformats-officedocument.presentationml.slide+xml"/>
  <Override PartName="/ppt/slides/slide50.xml" ContentType="application/vnd.openxmlformats-officedocument.presentationml.slide+xml"/>
  <Override PartName="/ppt/slides/slide65.xml" ContentType="application/vnd.openxmlformats-officedocument.presentationml.slide+xml"/>
  <Override PartName="/ppt/slides/slide64.xml" ContentType="application/vnd.openxmlformats-officedocument.presentationml.slide+xml"/>
  <Override PartName="/ppt/slides/slide63.xml" ContentType="application/vnd.openxmlformats-officedocument.presentationml.slide+xml"/>
  <Override PartName="/ppt/slides/slide62.xml" ContentType="application/vnd.openxmlformats-officedocument.presentationml.slide+xml"/>
  <Override PartName="/ppt/slides/slide61.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73.xml" ContentType="application/vnd.openxmlformats-officedocument.presentationml.slide+xml"/>
  <Override PartName="/ppt/slides/slide72.xml" ContentType="application/vnd.openxmlformats-officedocument.presentationml.slide+xml"/>
  <Override PartName="/ppt/slides/slide71.xml" ContentType="application/vnd.openxmlformats-officedocument.presentationml.slide+xml"/>
  <Override PartName="/ppt/slides/slide70.xml" ContentType="application/vnd.openxmlformats-officedocument.presentationml.slide+xml"/>
  <Override PartName="/ppt/slides/slide69.xml" ContentType="application/vnd.openxmlformats-officedocument.presentationml.slide+xml"/>
  <Override PartName="/ppt/slides/slide60.xml" ContentType="application/vnd.openxmlformats-officedocument.presentationml.slide+xml"/>
  <Override PartName="/ppt/slides/slide49.xml" ContentType="application/vnd.openxmlformats-officedocument.presentationml.slide+xml"/>
  <Override PartName="/ppt/slides/slide57.xml" ContentType="application/vnd.openxmlformats-officedocument.presentationml.slide+xml"/>
  <Override PartName="/ppt/slides/slide52.xml" ContentType="application/vnd.openxmlformats-officedocument.presentationml.slide+xml"/>
  <Override PartName="/ppt/slides/slide58.xml" ContentType="application/vnd.openxmlformats-officedocument.presentationml.slide+xml"/>
  <Override PartName="/ppt/slides/slide53.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51.xml" ContentType="application/vnd.openxmlformats-officedocument.presentationml.slide+xml"/>
  <Override PartName="/ppt/slides/slide54.xml" ContentType="application/vnd.openxmlformats-officedocument.presentationml.slide+xml"/>
  <Override PartName="/ppt/slides/slide59.xml" ContentType="application/vnd.openxmlformats-officedocument.presentationml.slide+xml"/>
  <Override PartName="/ppt/notesSlides/notesSlide99.xml" ContentType="application/vnd.openxmlformats-officedocument.presentationml.notesSlide+xml"/>
  <Override PartName="/ppt/notesSlides/notesSlide74.xml" ContentType="application/vnd.openxmlformats-officedocument.presentationml.notesSlide+xml"/>
  <Override PartName="/ppt/notesSlides/notesSlide73.xml" ContentType="application/vnd.openxmlformats-officedocument.presentationml.notesSlide+xml"/>
  <Override PartName="/ppt/notesSlides/notesSlide72.xml" ContentType="application/vnd.openxmlformats-officedocument.presentationml.notesSlide+xml"/>
  <Override PartName="/ppt/notesSlides/notesSlide75.xml" ContentType="application/vnd.openxmlformats-officedocument.presentationml.notesSlide+xml"/>
  <Override PartName="/ppt/notesSlides/notesSlide77.xml" ContentType="application/vnd.openxmlformats-officedocument.presentationml.notesSlide+xml"/>
  <Override PartName="/ppt/notesSlides/notesSlide80.xml" ContentType="application/vnd.openxmlformats-officedocument.presentationml.notesSlide+xml"/>
  <Override PartName="/ppt/notesSlides/notesSlide79.xml" ContentType="application/vnd.openxmlformats-officedocument.presentationml.notesSlide+xml"/>
  <Override PartName="/ppt/notesSlides/notesSlide78.xml" ContentType="application/vnd.openxmlformats-officedocument.presentationml.notesSlide+xml"/>
  <Override PartName="/ppt/notesSlides/notesSlide76.xml" ContentType="application/vnd.openxmlformats-officedocument.presentationml.notesSlide+xml"/>
  <Override PartName="/ppt/notesSlides/notesSlide65.xml" ContentType="application/vnd.openxmlformats-officedocument.presentationml.notesSlide+xml"/>
  <Override PartName="/ppt/notesSlides/notesSlide64.xml" ContentType="application/vnd.openxmlformats-officedocument.presentationml.notesSlide+xml"/>
  <Override PartName="/ppt/notesSlides/notesSlide63.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71.xml" ContentType="application/vnd.openxmlformats-officedocument.presentationml.notesSlide+xml"/>
  <Override PartName="/ppt/notesSlides/notesSlide70.xml" ContentType="application/vnd.openxmlformats-officedocument.presentationml.notesSlide+xml"/>
  <Override PartName="/ppt/notesSlides/notesSlide69.xml" ContentType="application/vnd.openxmlformats-officedocument.presentationml.notesSlide+xml"/>
  <Override PartName="/ppt/notesSlides/notesSlide68.xml" ContentType="application/vnd.openxmlformats-officedocument.presentationml.notesSlide+xml"/>
  <Override PartName="/ppt/slideMasters/slideMaster2.xml" ContentType="application/vnd.openxmlformats-officedocument.presentationml.slideMaster+xml"/>
  <Override PartName="/ppt/notesSlides/notesSlide92.xml" ContentType="application/vnd.openxmlformats-officedocument.presentationml.notesSlide+xml"/>
  <Override PartName="/ppt/notesSlides/notesSlide91.xml" ContentType="application/vnd.openxmlformats-officedocument.presentationml.notesSlide+xml"/>
  <Override PartName="/ppt/notesSlides/notesSlide90.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8.xml" ContentType="application/vnd.openxmlformats-officedocument.presentationml.notesSlide+xml"/>
  <Override PartName="/ppt/notesSlides/notesSlide100.xml" ContentType="application/vnd.openxmlformats-officedocument.presentationml.notesSlide+xml"/>
  <Override PartName="/ppt/notesSlides/notesSlide97.xml" ContentType="application/vnd.openxmlformats-officedocument.presentationml.notesSlide+xml"/>
  <Override PartName="/ppt/notesSlides/notesSlide101.xml" ContentType="application/vnd.openxmlformats-officedocument.presentationml.notesSlide+xml"/>
  <Override PartName="/ppt/notesSlides/notesSlide96.xml" ContentType="application/vnd.openxmlformats-officedocument.presentationml.notesSlide+xml"/>
  <Override PartName="/ppt/notesSlides/notesSlide102.xml" ContentType="application/vnd.openxmlformats-officedocument.presentationml.notesSlide+xml"/>
  <Override PartName="/ppt/slideMasters/slideMaster1.xml" ContentType="application/vnd.openxmlformats-officedocument.presentationml.slideMaster+xml"/>
  <Override PartName="/ppt/notesSlides/notesSlide89.xml" ContentType="application/vnd.openxmlformats-officedocument.presentationml.notesSlide+xml"/>
  <Override PartName="/ppt/notesSlides/notesSlide85.xml" ContentType="application/vnd.openxmlformats-officedocument.presentationml.notesSlide+xml"/>
  <Override PartName="/ppt/notesSlides/notesSlide84.xml" ContentType="application/vnd.openxmlformats-officedocument.presentationml.notesSlide+xml"/>
  <Override PartName="/ppt/notesSlides/notesSlide83.xml" ContentType="application/vnd.openxmlformats-officedocument.presentationml.notesSlide+xml"/>
  <Override PartName="/ppt/notesSlides/notesSlide82.xml" ContentType="application/vnd.openxmlformats-officedocument.presentationml.notesSlide+xml"/>
  <Override PartName="/ppt/notesSlides/notesSlide88.xml" ContentType="application/vnd.openxmlformats-officedocument.presentationml.notesSlide+xml"/>
  <Override PartName="/ppt/notesSlides/notesSlide87.xml" ContentType="application/vnd.openxmlformats-officedocument.presentationml.notesSlide+xml"/>
  <Override PartName="/ppt/notesSlides/notesSlide86.xml" ContentType="application/vnd.openxmlformats-officedocument.presentationml.notesSlide+xml"/>
  <Override PartName="/ppt/notesSlides/notesSlide81.xml" ContentType="application/vnd.openxmlformats-officedocument.presentationml.notesSlide+xml"/>
  <Override PartName="/ppt/notesSlides/notesSlide62.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0.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xml" ContentType="application/vnd.openxmlformats-officedocument.presentationml.notesSlid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notesSlides/notesSlide23.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48.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59.xml" ContentType="application/vnd.openxmlformats-officedocument.presentationml.notesSlide+xml"/>
  <Override PartName="/ppt/notesSlides/notesSlide58.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43.xml" ContentType="application/vnd.openxmlformats-officedocument.presentationml.notesSlide+xml"/>
  <Override PartName="/ppt/notesSlides/notesSlide42.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2.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38.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5.xml" ContentType="application/vnd.openxmlformats-officedocument.presentationml.notesSlide+xml"/>
  <Override PartName="/ppt/handoutMasters/handoutMaster1.xml" ContentType="application/vnd.openxmlformats-officedocument.presentationml.handoutMaster+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06"/>
  </p:notesMasterIdLst>
  <p:handoutMasterIdLst>
    <p:handoutMasterId r:id="rId107"/>
  </p:handoutMasterIdLst>
  <p:sldIdLst>
    <p:sldId id="256" r:id="rId3"/>
    <p:sldId id="258" r:id="rId4"/>
    <p:sldId id="259" r:id="rId5"/>
    <p:sldId id="257" r:id="rId6"/>
    <p:sldId id="271" r:id="rId7"/>
    <p:sldId id="272" r:id="rId8"/>
    <p:sldId id="273" r:id="rId9"/>
    <p:sldId id="274" r:id="rId10"/>
    <p:sldId id="261" r:id="rId11"/>
    <p:sldId id="262" r:id="rId12"/>
    <p:sldId id="263" r:id="rId13"/>
    <p:sldId id="264" r:id="rId14"/>
    <p:sldId id="265" r:id="rId15"/>
    <p:sldId id="266" r:id="rId16"/>
    <p:sldId id="267" r:id="rId17"/>
    <p:sldId id="269" r:id="rId18"/>
    <p:sldId id="276" r:id="rId19"/>
    <p:sldId id="277" r:id="rId20"/>
    <p:sldId id="278" r:id="rId21"/>
    <p:sldId id="279" r:id="rId22"/>
    <p:sldId id="284" r:id="rId23"/>
    <p:sldId id="285" r:id="rId24"/>
    <p:sldId id="286" r:id="rId25"/>
    <p:sldId id="287" r:id="rId26"/>
    <p:sldId id="288" r:id="rId27"/>
    <p:sldId id="289" r:id="rId28"/>
    <p:sldId id="290" r:id="rId29"/>
    <p:sldId id="291" r:id="rId30"/>
    <p:sldId id="292" r:id="rId31"/>
    <p:sldId id="293" r:id="rId32"/>
    <p:sldId id="294" r:id="rId33"/>
    <p:sldId id="295" r:id="rId34"/>
    <p:sldId id="296" r:id="rId35"/>
    <p:sldId id="297" r:id="rId36"/>
    <p:sldId id="298" r:id="rId37"/>
    <p:sldId id="299" r:id="rId38"/>
    <p:sldId id="371" r:id="rId39"/>
    <p:sldId id="300" r:id="rId40"/>
    <p:sldId id="301" r:id="rId41"/>
    <p:sldId id="302" r:id="rId42"/>
    <p:sldId id="303" r:id="rId43"/>
    <p:sldId id="304" r:id="rId44"/>
    <p:sldId id="305" r:id="rId45"/>
    <p:sldId id="306" r:id="rId46"/>
    <p:sldId id="307" r:id="rId47"/>
    <p:sldId id="308" r:id="rId48"/>
    <p:sldId id="309" r:id="rId49"/>
    <p:sldId id="310" r:id="rId50"/>
    <p:sldId id="311" r:id="rId51"/>
    <p:sldId id="312" r:id="rId52"/>
    <p:sldId id="313" r:id="rId53"/>
    <p:sldId id="314" r:id="rId54"/>
    <p:sldId id="315" r:id="rId55"/>
    <p:sldId id="316" r:id="rId56"/>
    <p:sldId id="317" r:id="rId57"/>
    <p:sldId id="318" r:id="rId58"/>
    <p:sldId id="319" r:id="rId59"/>
    <p:sldId id="375" r:id="rId60"/>
    <p:sldId id="322" r:id="rId61"/>
    <p:sldId id="323" r:id="rId62"/>
    <p:sldId id="324" r:id="rId63"/>
    <p:sldId id="325" r:id="rId64"/>
    <p:sldId id="326" r:id="rId65"/>
    <p:sldId id="327" r:id="rId66"/>
    <p:sldId id="328" r:id="rId67"/>
    <p:sldId id="331" r:id="rId68"/>
    <p:sldId id="332" r:id="rId69"/>
    <p:sldId id="333" r:id="rId70"/>
    <p:sldId id="334" r:id="rId71"/>
    <p:sldId id="335" r:id="rId72"/>
    <p:sldId id="336" r:id="rId73"/>
    <p:sldId id="337" r:id="rId74"/>
    <p:sldId id="338" r:id="rId75"/>
    <p:sldId id="339" r:id="rId76"/>
    <p:sldId id="340" r:id="rId77"/>
    <p:sldId id="341" r:id="rId78"/>
    <p:sldId id="342" r:id="rId79"/>
    <p:sldId id="343" r:id="rId80"/>
    <p:sldId id="344" r:id="rId81"/>
    <p:sldId id="345" r:id="rId82"/>
    <p:sldId id="346" r:id="rId83"/>
    <p:sldId id="347" r:id="rId84"/>
    <p:sldId id="348" r:id="rId85"/>
    <p:sldId id="349" r:id="rId86"/>
    <p:sldId id="351" r:id="rId87"/>
    <p:sldId id="352" r:id="rId88"/>
    <p:sldId id="353" r:id="rId89"/>
    <p:sldId id="354" r:id="rId90"/>
    <p:sldId id="355" r:id="rId91"/>
    <p:sldId id="359" r:id="rId92"/>
    <p:sldId id="360" r:id="rId93"/>
    <p:sldId id="361" r:id="rId94"/>
    <p:sldId id="362" r:id="rId95"/>
    <p:sldId id="363" r:id="rId96"/>
    <p:sldId id="364" r:id="rId97"/>
    <p:sldId id="365" r:id="rId98"/>
    <p:sldId id="366" r:id="rId99"/>
    <p:sldId id="367" r:id="rId100"/>
    <p:sldId id="368" r:id="rId101"/>
    <p:sldId id="369" r:id="rId102"/>
    <p:sldId id="377" r:id="rId103"/>
    <p:sldId id="378" r:id="rId104"/>
    <p:sldId id="379" r:id="rId105"/>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968" autoAdjust="0"/>
  </p:normalViewPr>
  <p:slideViewPr>
    <p:cSldViewPr>
      <p:cViewPr varScale="1">
        <p:scale>
          <a:sx n="92" d="100"/>
          <a:sy n="92" d="100"/>
        </p:scale>
        <p:origin x="53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customXml" Target="../customXml/item1.xml"/><Relationship Id="rId16" Type="http://schemas.openxmlformats.org/officeDocument/2006/relationships/slide" Target="slides/slide14.xml"/><Relationship Id="rId107" Type="http://schemas.openxmlformats.org/officeDocument/2006/relationships/handoutMaster" Target="handoutMasters/handoutMaster1.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customXml" Target="../customXml/item2.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presProps" Target="presProp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notesMaster" Target="notesMasters/notesMaster1.xml"/><Relationship Id="rId114" Type="http://schemas.openxmlformats.org/officeDocument/2006/relationships/customXml" Target="../customXml/item3.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viewProps" Target="view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theme" Target="theme/theme1.xml"/><Relationship Id="rId115" Type="http://schemas.openxmlformats.org/officeDocument/2006/relationships/customXml" Target="../customXml/item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E728B304-E206-42E4-AF5A-FB0F592F7A3B}" type="datetimeFigureOut">
              <a:rPr lang="en-US" smtClean="0"/>
              <a:t>7/18/2018</a:t>
            </a:fld>
            <a:endParaRPr lang="en-US"/>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16F9C2FF-DC58-4898-BAF8-53D8A82BFCDC}" type="slidenum">
              <a:rPr lang="en-US" smtClean="0"/>
              <a:t>‹#›</a:t>
            </a:fld>
            <a:endParaRPr lang="en-US"/>
          </a:p>
        </p:txBody>
      </p:sp>
    </p:spTree>
    <p:extLst>
      <p:ext uri="{BB962C8B-B14F-4D97-AF65-F5344CB8AC3E}">
        <p14:creationId xmlns:p14="http://schemas.microsoft.com/office/powerpoint/2010/main" val="16360471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233574CF-AF22-4D05-844C-F3AF03F60BFD}" type="datetimeFigureOut">
              <a:rPr lang="en-US" smtClean="0"/>
              <a:pPr/>
              <a:t>7/18/2018</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418EAEC9-2E73-41CD-A56E-DA372051F876}" type="slidenum">
              <a:rPr lang="en-US" smtClean="0"/>
              <a:pPr/>
              <a:t>‹#›</a:t>
            </a:fld>
            <a:endParaRPr lang="en-US"/>
          </a:p>
        </p:txBody>
      </p:sp>
    </p:spTree>
    <p:extLst>
      <p:ext uri="{BB962C8B-B14F-4D97-AF65-F5344CB8AC3E}">
        <p14:creationId xmlns:p14="http://schemas.microsoft.com/office/powerpoint/2010/main" val="1396389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8D822885-1518-47CC-9895-70263792D1D1}" type="slidenum">
              <a:rPr lang="en-US" sz="1300" b="0">
                <a:solidFill>
                  <a:prstClr val="black"/>
                </a:solidFill>
                <a:latin typeface="Arial" charset="0"/>
                <a:cs typeface="Arial" charset="0"/>
              </a:rPr>
              <a:pPr/>
              <a:t>1</a:t>
            </a:fld>
            <a:endParaRPr lang="en-US" sz="1300" b="0">
              <a:solidFill>
                <a:prstClr val="black"/>
              </a:solidFill>
              <a:latin typeface="Arial" charset="0"/>
              <a:cs typeface="Arial"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Unicode MS" pitchFamily="34" charset="-128"/>
              </a:rPr>
              <a:t>The National Veterinary Accreditation Program presents the Veterinary Accreditation Core Orientation. </a:t>
            </a:r>
          </a:p>
        </p:txBody>
      </p:sp>
    </p:spTree>
    <p:extLst>
      <p:ext uri="{BB962C8B-B14F-4D97-AF65-F5344CB8AC3E}">
        <p14:creationId xmlns:p14="http://schemas.microsoft.com/office/powerpoint/2010/main" val="21709041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DD8668A6-DA98-4948-937F-63F8D6F8768B}" type="slidenum">
              <a:rPr lang="en-US" sz="1300" b="0">
                <a:solidFill>
                  <a:prstClr val="black"/>
                </a:solidFill>
                <a:latin typeface="Arial" charset="0"/>
                <a:cs typeface="Arial" charset="0"/>
              </a:rPr>
              <a:pPr/>
              <a:t>10</a:t>
            </a:fld>
            <a:endParaRPr lang="en-US" sz="1300" b="0">
              <a:solidFill>
                <a:prstClr val="black"/>
              </a:solidFill>
              <a:latin typeface="Arial" charset="0"/>
              <a:cs typeface="Arial" charset="0"/>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b="1">
                <a:latin typeface="Arial Unicode MS" pitchFamily="34" charset="-128"/>
              </a:rPr>
              <a:t>Why are accredited veterinarians important?</a:t>
            </a:r>
          </a:p>
          <a:p>
            <a:pPr eaLnBrk="1" hangingPunct="1">
              <a:lnSpc>
                <a:spcPct val="90000"/>
              </a:lnSpc>
              <a:buFontTx/>
              <a:buChar char="•"/>
            </a:pPr>
            <a:r>
              <a:rPr lang="en-US">
                <a:latin typeface="Arial Unicode MS" pitchFamily="34" charset="-128"/>
              </a:rPr>
              <a:t>In the U.S., APHIS relies on accredited veterinarians who act as representatives for the US government to examine animals, perform tests, and issue health certificates as required by federal regulations.</a:t>
            </a:r>
          </a:p>
          <a:p>
            <a:pPr eaLnBrk="1" hangingPunct="1">
              <a:lnSpc>
                <a:spcPct val="90000"/>
              </a:lnSpc>
              <a:buFontTx/>
              <a:buChar char="•"/>
            </a:pPr>
            <a:r>
              <a:rPr lang="en-US">
                <a:latin typeface="Arial Unicode MS" pitchFamily="34" charset="-128"/>
              </a:rPr>
              <a:t>The number of federal veterinarians is only 540 in the field and area offices.  There are only 318 AHTs.  This number is not sufficient to perform all of the work required by federal regulations.</a:t>
            </a:r>
          </a:p>
          <a:p>
            <a:pPr eaLnBrk="1" hangingPunct="1">
              <a:lnSpc>
                <a:spcPct val="90000"/>
              </a:lnSpc>
              <a:buFontTx/>
              <a:buChar char="•"/>
            </a:pPr>
            <a:r>
              <a:rPr lang="en-US">
                <a:latin typeface="Arial Unicode MS" pitchFamily="34" charset="-128"/>
              </a:rPr>
              <a:t>If we had an outbreak of a foreign animal disease in the US, it would require hundreds of veterinarians.  With only 540 in VS, private practitioners are essential to meet the needs.</a:t>
            </a:r>
          </a:p>
          <a:p>
            <a:pPr eaLnBrk="1" hangingPunct="1">
              <a:lnSpc>
                <a:spcPct val="90000"/>
              </a:lnSpc>
            </a:pPr>
            <a:endParaRPr lang="en-US">
              <a:latin typeface="Arial Unicode MS" pitchFamily="34" charset="-128"/>
            </a:endParaRPr>
          </a:p>
          <a:p>
            <a:pPr eaLnBrk="1" hangingPunct="1">
              <a:lnSpc>
                <a:spcPct val="90000"/>
              </a:lnSpc>
            </a:pPr>
            <a:r>
              <a:rPr lang="en-US" b="1">
                <a:latin typeface="Arial Unicode MS" pitchFamily="34" charset="-128"/>
              </a:rPr>
              <a:t>Accredited Veterinarians assist APHIS by:</a:t>
            </a:r>
          </a:p>
          <a:p>
            <a:pPr lvl="1" eaLnBrk="1" hangingPunct="1">
              <a:lnSpc>
                <a:spcPct val="90000"/>
              </a:lnSpc>
              <a:buFontTx/>
              <a:buChar char="•"/>
            </a:pPr>
            <a:r>
              <a:rPr lang="en-US">
                <a:latin typeface="Arial Unicode MS" pitchFamily="34" charset="-128"/>
              </a:rPr>
              <a:t>Acting as agents of Federal Government</a:t>
            </a:r>
          </a:p>
          <a:p>
            <a:pPr lvl="1" eaLnBrk="1" hangingPunct="1">
              <a:lnSpc>
                <a:spcPct val="90000"/>
              </a:lnSpc>
              <a:buFontTx/>
              <a:buChar char="•"/>
            </a:pPr>
            <a:r>
              <a:rPr lang="en-US">
                <a:latin typeface="Arial Unicode MS" pitchFamily="34" charset="-128"/>
              </a:rPr>
              <a:t>Testing for program diseases and tests</a:t>
            </a:r>
          </a:p>
          <a:p>
            <a:pPr lvl="1" eaLnBrk="1" hangingPunct="1">
              <a:lnSpc>
                <a:spcPct val="90000"/>
              </a:lnSpc>
              <a:buFontTx/>
              <a:buChar char="•"/>
            </a:pPr>
            <a:r>
              <a:rPr lang="en-US">
                <a:latin typeface="Arial Unicode MS" pitchFamily="34" charset="-128"/>
              </a:rPr>
              <a:t>Issuing health certificates (also called “Certificate of Veterinary Inspection” or “CVI”)</a:t>
            </a:r>
          </a:p>
          <a:p>
            <a:pPr lvl="1" eaLnBrk="1" hangingPunct="1">
              <a:lnSpc>
                <a:spcPct val="90000"/>
              </a:lnSpc>
              <a:buFontTx/>
              <a:buChar char="•"/>
            </a:pPr>
            <a:r>
              <a:rPr lang="en-US">
                <a:latin typeface="Arial Unicode MS" pitchFamily="34" charset="-128"/>
              </a:rPr>
              <a:t>Performing examinations</a:t>
            </a:r>
          </a:p>
          <a:p>
            <a:pPr lvl="1" eaLnBrk="1" hangingPunct="1">
              <a:lnSpc>
                <a:spcPct val="90000"/>
              </a:lnSpc>
              <a:buFontTx/>
              <a:buChar char="•"/>
            </a:pPr>
            <a:r>
              <a:rPr lang="en-US">
                <a:latin typeface="Arial Unicode MS" pitchFamily="34" charset="-128"/>
              </a:rPr>
              <a:t>Identifying animals for testing and for health certificates/CVIs</a:t>
            </a:r>
          </a:p>
          <a:p>
            <a:pPr lvl="1" eaLnBrk="1" hangingPunct="1">
              <a:lnSpc>
                <a:spcPct val="90000"/>
              </a:lnSpc>
              <a:buFontTx/>
              <a:buChar char="•"/>
            </a:pPr>
            <a:r>
              <a:rPr lang="en-US">
                <a:latin typeface="Arial Unicode MS" pitchFamily="34" charset="-128"/>
              </a:rPr>
              <a:t>Reporting suspected FADs</a:t>
            </a:r>
          </a:p>
          <a:p>
            <a:pPr lvl="1" eaLnBrk="1" hangingPunct="1">
              <a:lnSpc>
                <a:spcPct val="90000"/>
              </a:lnSpc>
              <a:buFontTx/>
              <a:buChar char="•"/>
            </a:pPr>
            <a:r>
              <a:rPr lang="en-US">
                <a:latin typeface="Arial Unicode MS" pitchFamily="34" charset="-128"/>
              </a:rPr>
              <a:t>Doing surveillance and reports findings on targeted diseases.</a:t>
            </a:r>
          </a:p>
        </p:txBody>
      </p:sp>
    </p:spTree>
    <p:extLst>
      <p:ext uri="{BB962C8B-B14F-4D97-AF65-F5344CB8AC3E}">
        <p14:creationId xmlns:p14="http://schemas.microsoft.com/office/powerpoint/2010/main" val="409928729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300">
                <a:solidFill>
                  <a:schemeClr val="tx1"/>
                </a:solidFill>
                <a:latin typeface="Calibri" pitchFamily="34" charset="0"/>
              </a:defRPr>
            </a:lvl1pPr>
            <a:lvl2pPr marL="785372" indent="-302066" eaLnBrk="0" hangingPunct="0">
              <a:spcBef>
                <a:spcPct val="30000"/>
              </a:spcBef>
              <a:defRPr sz="1300">
                <a:solidFill>
                  <a:schemeClr val="tx1"/>
                </a:solidFill>
                <a:latin typeface="Calibri" pitchFamily="34" charset="0"/>
              </a:defRPr>
            </a:lvl2pPr>
            <a:lvl3pPr marL="1208265" indent="-241653" eaLnBrk="0" hangingPunct="0">
              <a:spcBef>
                <a:spcPct val="30000"/>
              </a:spcBef>
              <a:defRPr sz="1300">
                <a:solidFill>
                  <a:schemeClr val="tx1"/>
                </a:solidFill>
                <a:latin typeface="Calibri" pitchFamily="34" charset="0"/>
              </a:defRPr>
            </a:lvl3pPr>
            <a:lvl4pPr marL="1691571" indent="-241653" eaLnBrk="0" hangingPunct="0">
              <a:spcBef>
                <a:spcPct val="30000"/>
              </a:spcBef>
              <a:defRPr sz="1300">
                <a:solidFill>
                  <a:schemeClr val="tx1"/>
                </a:solidFill>
                <a:latin typeface="Calibri" pitchFamily="34" charset="0"/>
              </a:defRPr>
            </a:lvl4pPr>
            <a:lvl5pPr marL="2174878" indent="-241653" eaLnBrk="0" hangingPunct="0">
              <a:spcBef>
                <a:spcPct val="30000"/>
              </a:spcBef>
              <a:defRPr sz="1300">
                <a:solidFill>
                  <a:schemeClr val="tx1"/>
                </a:solidFill>
                <a:latin typeface="Calibri" pitchFamily="34" charset="0"/>
              </a:defRPr>
            </a:lvl5pPr>
            <a:lvl6pPr marL="2658184" indent="-241653" eaLnBrk="0" fontAlgn="base" hangingPunct="0">
              <a:spcBef>
                <a:spcPct val="30000"/>
              </a:spcBef>
              <a:spcAft>
                <a:spcPct val="0"/>
              </a:spcAft>
              <a:defRPr sz="1300">
                <a:solidFill>
                  <a:schemeClr val="tx1"/>
                </a:solidFill>
                <a:latin typeface="Calibri" pitchFamily="34" charset="0"/>
              </a:defRPr>
            </a:lvl6pPr>
            <a:lvl7pPr marL="3141490" indent="-241653" eaLnBrk="0" fontAlgn="base" hangingPunct="0">
              <a:spcBef>
                <a:spcPct val="30000"/>
              </a:spcBef>
              <a:spcAft>
                <a:spcPct val="0"/>
              </a:spcAft>
              <a:defRPr sz="1300">
                <a:solidFill>
                  <a:schemeClr val="tx1"/>
                </a:solidFill>
                <a:latin typeface="Calibri" pitchFamily="34" charset="0"/>
              </a:defRPr>
            </a:lvl7pPr>
            <a:lvl8pPr marL="3624796" indent="-241653" eaLnBrk="0" fontAlgn="base" hangingPunct="0">
              <a:spcBef>
                <a:spcPct val="30000"/>
              </a:spcBef>
              <a:spcAft>
                <a:spcPct val="0"/>
              </a:spcAft>
              <a:defRPr sz="1300">
                <a:solidFill>
                  <a:schemeClr val="tx1"/>
                </a:solidFill>
                <a:latin typeface="Calibri" pitchFamily="34" charset="0"/>
              </a:defRPr>
            </a:lvl8pPr>
            <a:lvl9pPr marL="4108102" indent="-241653" eaLnBrk="0" fontAlgn="base" hangingPunct="0">
              <a:spcBef>
                <a:spcPct val="30000"/>
              </a:spcBef>
              <a:spcAft>
                <a:spcPct val="0"/>
              </a:spcAft>
              <a:defRPr sz="1300">
                <a:solidFill>
                  <a:schemeClr val="tx1"/>
                </a:solidFill>
                <a:latin typeface="Calibri" pitchFamily="34" charset="0"/>
              </a:defRPr>
            </a:lvl9pPr>
          </a:lstStyle>
          <a:p>
            <a:pPr eaLnBrk="1" fontAlgn="base" hangingPunct="1">
              <a:spcBef>
                <a:spcPct val="0"/>
              </a:spcBef>
              <a:spcAft>
                <a:spcPct val="0"/>
              </a:spcAft>
            </a:pPr>
            <a:fld id="{707E2DB6-5464-421B-B860-615A1B525F58}" type="slidenum">
              <a:rPr lang="en-US" altLang="en-US" smtClean="0">
                <a:solidFill>
                  <a:srgbClr val="000000"/>
                </a:solidFill>
                <a:latin typeface="Arial" pitchFamily="34" charset="0"/>
                <a:cs typeface="Arial" pitchFamily="34" charset="0"/>
              </a:rPr>
              <a:pPr eaLnBrk="1" fontAlgn="base" hangingPunct="1">
                <a:spcBef>
                  <a:spcPct val="0"/>
                </a:spcBef>
                <a:spcAft>
                  <a:spcPct val="0"/>
                </a:spcAft>
              </a:pPr>
              <a:t>101</a:t>
            </a:fld>
            <a:endParaRPr lang="en-US" altLang="en-US" smtClean="0">
              <a:solidFill>
                <a:srgbClr val="000000"/>
              </a:solidFill>
              <a:latin typeface="Arial" pitchFamily="34" charset="0"/>
              <a:cs typeface="Arial" pitchFamily="34" charset="0"/>
            </a:endParaRPr>
          </a:p>
        </p:txBody>
      </p:sp>
      <p:sp>
        <p:nvSpPr>
          <p:cNvPr id="119811"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9812" name="Rectangle 3"/>
          <p:cNvSpPr>
            <a:spLocks noGrp="1" noChangeArrowheads="1"/>
          </p:cNvSpPr>
          <p:nvPr>
            <p:ph type="body" idx="1"/>
          </p:nvPr>
        </p:nvSpPr>
        <p:spPr bwMode="auto">
          <a:xfrm>
            <a:off x="975360" y="4560570"/>
            <a:ext cx="5364480" cy="432054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latin typeface="Arial Unicode MS" pitchFamily="34" charset="-128"/>
              </a:rPr>
              <a:t>To become accredited, </a:t>
            </a:r>
            <a:r>
              <a:rPr lang="en-US" altLang="en-US">
                <a:latin typeface="Arial Unicode MS" pitchFamily="34" charset="-128"/>
              </a:rPr>
              <a:t>you still must complete VS Form 1-36A, be licensed or legally able to practice, and be approved by the AVIC for each State in which you wish perform accredited duties.</a:t>
            </a:r>
            <a:endParaRPr lang="en-US" altLang="en-US" b="1">
              <a:latin typeface="Arial Unicode MS" pitchFamily="34" charset="-128"/>
            </a:endParaRPr>
          </a:p>
        </p:txBody>
      </p:sp>
    </p:spTree>
    <p:extLst>
      <p:ext uri="{BB962C8B-B14F-4D97-AF65-F5344CB8AC3E}">
        <p14:creationId xmlns:p14="http://schemas.microsoft.com/office/powerpoint/2010/main" val="262239546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EAEC9-2E73-41CD-A56E-DA372051F876}" type="slidenum">
              <a:rPr lang="en-US" smtClean="0"/>
              <a:pPr/>
              <a:t>102</a:t>
            </a:fld>
            <a:endParaRPr lang="en-US"/>
          </a:p>
        </p:txBody>
      </p:sp>
    </p:spTree>
    <p:extLst>
      <p:ext uri="{BB962C8B-B14F-4D97-AF65-F5344CB8AC3E}">
        <p14:creationId xmlns:p14="http://schemas.microsoft.com/office/powerpoint/2010/main" val="133904038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EAEC9-2E73-41CD-A56E-DA372051F876}" type="slidenum">
              <a:rPr lang="en-US" smtClean="0"/>
              <a:pPr/>
              <a:t>103</a:t>
            </a:fld>
            <a:endParaRPr lang="en-US"/>
          </a:p>
        </p:txBody>
      </p:sp>
    </p:spTree>
    <p:extLst>
      <p:ext uri="{BB962C8B-B14F-4D97-AF65-F5344CB8AC3E}">
        <p14:creationId xmlns:p14="http://schemas.microsoft.com/office/powerpoint/2010/main" val="397006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31D6A7CB-56C5-4423-80C9-EE631808EE61}" type="slidenum">
              <a:rPr lang="en-US" sz="1300" b="0">
                <a:solidFill>
                  <a:prstClr val="black"/>
                </a:solidFill>
                <a:latin typeface="Arial" charset="0"/>
                <a:cs typeface="Arial" charset="0"/>
              </a:rPr>
              <a:pPr/>
              <a:t>11</a:t>
            </a:fld>
            <a:endParaRPr lang="en-US" sz="1300" b="0">
              <a:solidFill>
                <a:prstClr val="black"/>
              </a:solidFill>
              <a:latin typeface="Arial" charset="0"/>
              <a:cs typeface="Arial" charset="0"/>
            </a:endParaRPr>
          </a:p>
        </p:txBody>
      </p:sp>
      <p:sp>
        <p:nvSpPr>
          <p:cNvPr id="128003" name="Rectangle 2"/>
          <p:cNvSpPr>
            <a:spLocks noGrp="1" noRot="1" noChangeAspect="1" noChangeArrowheads="1" noTextEdit="1"/>
          </p:cNvSpPr>
          <p:nvPr>
            <p:ph type="sldImg"/>
          </p:nvPr>
        </p:nvSpPr>
        <p:spPr>
          <a:solidFill>
            <a:srgbClr val="FFFFFF"/>
          </a:solidFill>
          <a:ln/>
        </p:spPr>
      </p:sp>
      <p:sp>
        <p:nvSpPr>
          <p:cNvPr id="128004" name="Rectangle 3"/>
          <p:cNvSpPr>
            <a:spLocks noGrp="1" noChangeArrowheads="1"/>
          </p:cNvSpPr>
          <p:nvPr>
            <p:ph type="body" idx="1"/>
          </p:nvPr>
        </p:nvSpPr>
        <p:spPr>
          <a:xfrm>
            <a:off x="975692" y="4561226"/>
            <a:ext cx="5363818" cy="4320212"/>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Unicode MS" pitchFamily="34" charset="-128"/>
              </a:rPr>
              <a:t>SDA—State Departments of Agriculture.  Accredited Veterinarians work with the State Departments of Agriculture as well as with the Federal (USDA) Area Office.</a:t>
            </a:r>
          </a:p>
          <a:p>
            <a:pPr eaLnBrk="1" hangingPunct="1"/>
            <a:r>
              <a:rPr lang="en-US">
                <a:latin typeface="Arial Unicode MS" pitchFamily="34" charset="-128"/>
              </a:rPr>
              <a:t>When you get to the state in which you are going to practice and in which you wish to be accredited, the Area Veterinarian in Charge for that state or area can inform you of the state laboratories which are approved to do accredited laboratory work.</a:t>
            </a:r>
          </a:p>
          <a:p>
            <a:pPr eaLnBrk="1" hangingPunct="1"/>
            <a:r>
              <a:rPr lang="en-US">
                <a:latin typeface="Arial Unicode MS" pitchFamily="34" charset="-128"/>
              </a:rPr>
              <a:t>An important component of working as an Accredited Veterinarian is that you represent USDA – locally, nationally and internationally.</a:t>
            </a:r>
          </a:p>
        </p:txBody>
      </p:sp>
    </p:spTree>
    <p:extLst>
      <p:ext uri="{BB962C8B-B14F-4D97-AF65-F5344CB8AC3E}">
        <p14:creationId xmlns:p14="http://schemas.microsoft.com/office/powerpoint/2010/main" val="3621694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31A17ED1-D4E4-4C22-9DB4-BF835619D428}" type="slidenum">
              <a:rPr lang="en-US" sz="1300" b="0">
                <a:solidFill>
                  <a:prstClr val="black"/>
                </a:solidFill>
                <a:latin typeface="Arial" charset="0"/>
                <a:cs typeface="Arial" charset="0"/>
              </a:rPr>
              <a:pPr/>
              <a:t>12</a:t>
            </a:fld>
            <a:endParaRPr lang="en-US" sz="1300" b="0">
              <a:solidFill>
                <a:prstClr val="black"/>
              </a:solidFill>
              <a:latin typeface="Arial" charset="0"/>
              <a:cs typeface="Arial" charset="0"/>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Unicode MS" pitchFamily="34" charset="-128"/>
              </a:rPr>
              <a:t>Examples of state-federal cooperative programs:</a:t>
            </a:r>
          </a:p>
          <a:p>
            <a:pPr eaLnBrk="1" hangingPunct="1">
              <a:buFontTx/>
              <a:buChar char="•"/>
            </a:pPr>
            <a:r>
              <a:rPr lang="en-US">
                <a:latin typeface="Arial Unicode MS" pitchFamily="34" charset="-128"/>
              </a:rPr>
              <a:t>TB</a:t>
            </a:r>
          </a:p>
          <a:p>
            <a:pPr eaLnBrk="1" hangingPunct="1">
              <a:buFontTx/>
              <a:buChar char="•"/>
            </a:pPr>
            <a:r>
              <a:rPr lang="en-US">
                <a:latin typeface="Arial Unicode MS" pitchFamily="34" charset="-128"/>
              </a:rPr>
              <a:t>Brucellosis</a:t>
            </a:r>
          </a:p>
        </p:txBody>
      </p:sp>
    </p:spTree>
    <p:extLst>
      <p:ext uri="{BB962C8B-B14F-4D97-AF65-F5344CB8AC3E}">
        <p14:creationId xmlns:p14="http://schemas.microsoft.com/office/powerpoint/2010/main" val="10728361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C5D09673-B3E3-47DB-B651-A8B94A4D8D63}" type="slidenum">
              <a:rPr lang="en-US" sz="1300" b="0">
                <a:solidFill>
                  <a:prstClr val="black"/>
                </a:solidFill>
                <a:latin typeface="Arial" charset="0"/>
                <a:cs typeface="Arial" charset="0"/>
              </a:rPr>
              <a:pPr/>
              <a:t>13</a:t>
            </a:fld>
            <a:endParaRPr lang="en-US" sz="1300" b="0">
              <a:solidFill>
                <a:prstClr val="black"/>
              </a:solidFill>
              <a:latin typeface="Arial" charset="0"/>
              <a:cs typeface="Arial" charset="0"/>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573129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4FE1B080-842A-411A-83C2-AE2EDD61FF2E}" type="slidenum">
              <a:rPr lang="en-US" sz="1300" b="0">
                <a:solidFill>
                  <a:prstClr val="black"/>
                </a:solidFill>
                <a:latin typeface="Arial" charset="0"/>
                <a:cs typeface="Arial" charset="0"/>
              </a:rPr>
              <a:pPr/>
              <a:t>14</a:t>
            </a:fld>
            <a:endParaRPr lang="en-US" sz="1300" b="0">
              <a:solidFill>
                <a:prstClr val="black"/>
              </a:solidFill>
              <a:latin typeface="Arial" charset="0"/>
              <a:cs typeface="Arial" charset="0"/>
            </a:endParaRPr>
          </a:p>
        </p:txBody>
      </p:sp>
      <p:sp>
        <p:nvSpPr>
          <p:cNvPr id="131075" name="Rectangle 2"/>
          <p:cNvSpPr>
            <a:spLocks noGrp="1" noRot="1" noChangeAspect="1" noChangeArrowheads="1" noTextEdit="1"/>
          </p:cNvSpPr>
          <p:nvPr>
            <p:ph type="sldImg"/>
          </p:nvPr>
        </p:nvSpPr>
        <p:spPr>
          <a:solidFill>
            <a:srgbClr val="FFFFFF"/>
          </a:solidFill>
          <a:ln/>
        </p:spPr>
      </p:sp>
    </p:spTree>
    <p:extLst>
      <p:ext uri="{BB962C8B-B14F-4D97-AF65-F5344CB8AC3E}">
        <p14:creationId xmlns:p14="http://schemas.microsoft.com/office/powerpoint/2010/main" val="30851491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235A7DDE-0CFC-4B66-B72B-71EADB9A24A7}" type="slidenum">
              <a:rPr lang="en-US" sz="1300" b="0">
                <a:solidFill>
                  <a:prstClr val="black"/>
                </a:solidFill>
                <a:latin typeface="Arial" charset="0"/>
                <a:cs typeface="Arial" charset="0"/>
              </a:rPr>
              <a:pPr/>
              <a:t>15</a:t>
            </a:fld>
            <a:endParaRPr lang="en-US" sz="1300" b="0">
              <a:solidFill>
                <a:prstClr val="black"/>
              </a:solidFill>
              <a:latin typeface="Arial" charset="0"/>
              <a:cs typeface="Arial" charset="0"/>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Unicode MS" pitchFamily="34" charset="-128"/>
              </a:rPr>
              <a:t>Left:  Avian </a:t>
            </a:r>
            <a:r>
              <a:rPr lang="en-US" dirty="0" err="1">
                <a:latin typeface="Arial Unicode MS" pitchFamily="34" charset="-128"/>
              </a:rPr>
              <a:t>Influenze</a:t>
            </a:r>
            <a:r>
              <a:rPr lang="en-US" dirty="0">
                <a:latin typeface="Arial Unicode MS" pitchFamily="34" charset="-128"/>
              </a:rPr>
              <a:t> (AI) as seen in rooster with edema and darkness in wattles; open mouth breathing.</a:t>
            </a:r>
          </a:p>
          <a:p>
            <a:pPr eaLnBrk="1" hangingPunct="1"/>
            <a:r>
              <a:rPr lang="en-US" dirty="0">
                <a:latin typeface="Arial Unicode MS" pitchFamily="34" charset="-128"/>
              </a:rPr>
              <a:t>Top middle:  Lumpy Skin Disease as seen on rear leg of calf.</a:t>
            </a:r>
          </a:p>
          <a:p>
            <a:pPr eaLnBrk="1" hangingPunct="1"/>
            <a:r>
              <a:rPr lang="en-US" dirty="0">
                <a:latin typeface="Arial Unicode MS" pitchFamily="34" charset="-128"/>
              </a:rPr>
              <a:t>Bottom middle:  African Horse Sickness:  congestion of the conjunctiva in a horse.</a:t>
            </a:r>
          </a:p>
          <a:p>
            <a:pPr eaLnBrk="1" hangingPunct="1"/>
            <a:r>
              <a:rPr lang="en-US" dirty="0">
                <a:latin typeface="Arial Unicode MS" pitchFamily="34" charset="-128"/>
              </a:rPr>
              <a:t>Right:  Vesicle on snout of pig with Foot and Mouth Disease (FMD).</a:t>
            </a:r>
          </a:p>
        </p:txBody>
      </p:sp>
    </p:spTree>
    <p:extLst>
      <p:ext uri="{BB962C8B-B14F-4D97-AF65-F5344CB8AC3E}">
        <p14:creationId xmlns:p14="http://schemas.microsoft.com/office/powerpoint/2010/main" val="37544811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F7985D17-07F0-4904-9325-AFD9FBE84D7D}" type="slidenum">
              <a:rPr lang="en-US" sz="1300" b="0">
                <a:solidFill>
                  <a:prstClr val="black"/>
                </a:solidFill>
                <a:latin typeface="Arial" charset="0"/>
                <a:cs typeface="Arial" charset="0"/>
              </a:rPr>
              <a:pPr/>
              <a:t>16</a:t>
            </a:fld>
            <a:endParaRPr lang="en-US" sz="1300" b="0">
              <a:solidFill>
                <a:prstClr val="black"/>
              </a:solidFill>
              <a:latin typeface="Arial" charset="0"/>
              <a:cs typeface="Arial"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Unicode MS" pitchFamily="34" charset="-128"/>
              </a:rPr>
              <a:t>VS monitors the accredited veterinarians work.  For example, rechecking submitted blood work and examining paperwork for accuracy.</a:t>
            </a:r>
          </a:p>
        </p:txBody>
      </p:sp>
    </p:spTree>
    <p:extLst>
      <p:ext uri="{BB962C8B-B14F-4D97-AF65-F5344CB8AC3E}">
        <p14:creationId xmlns:p14="http://schemas.microsoft.com/office/powerpoint/2010/main" val="8337694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F082A76E-0E25-4766-86B1-4D89C0D72617}" type="slidenum">
              <a:rPr lang="en-US" sz="1300" b="0">
                <a:solidFill>
                  <a:prstClr val="black"/>
                </a:solidFill>
                <a:latin typeface="Arial" charset="0"/>
                <a:cs typeface="Arial" charset="0"/>
              </a:rPr>
              <a:pPr/>
              <a:t>17</a:t>
            </a:fld>
            <a:endParaRPr lang="en-US" sz="1300" b="0">
              <a:solidFill>
                <a:prstClr val="black"/>
              </a:solidFill>
              <a:latin typeface="Arial" charset="0"/>
              <a:cs typeface="Arial" charset="0"/>
            </a:endParaRPr>
          </a:p>
        </p:txBody>
      </p:sp>
      <p:sp>
        <p:nvSpPr>
          <p:cNvPr id="141315" name="Rectangle 2"/>
          <p:cNvSpPr>
            <a:spLocks noGrp="1" noRot="1" noChangeAspect="1" noChangeArrowheads="1" noTextEdit="1"/>
          </p:cNvSpPr>
          <p:nvPr>
            <p:ph type="sldImg"/>
          </p:nvPr>
        </p:nvSpPr>
        <p:spPr>
          <a:solidFill>
            <a:srgbClr val="FFFFFF"/>
          </a:solidFill>
          <a:ln/>
        </p:spPr>
      </p:sp>
      <p:sp>
        <p:nvSpPr>
          <p:cNvPr id="141316" name="Rectangle 3"/>
          <p:cNvSpPr>
            <a:spLocks noGrp="1" noChangeArrowheads="1"/>
          </p:cNvSpPr>
          <p:nvPr>
            <p:ph type="body" idx="1"/>
          </p:nvPr>
        </p:nvSpPr>
        <p:spPr>
          <a:xfrm>
            <a:off x="975692" y="4561226"/>
            <a:ext cx="5363818" cy="4320212"/>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u="sng">
                <a:latin typeface="Arial Unicode MS" pitchFamily="34" charset="-128"/>
              </a:rPr>
              <a:t>The Code of Federal Regulations</a:t>
            </a:r>
            <a:r>
              <a:rPr lang="en-US">
                <a:latin typeface="Arial Unicode MS" pitchFamily="34" charset="-128"/>
              </a:rPr>
              <a:t> (CFR), Title 9, Section 161 describes the purpose of accreditation; requirements and application process; responsibilities, standards of conduct and practice for accredited veterinarians; and regulations on suspension and revocation of accreditation as well as civil and criminal penalties for misconduct.  The CFR is the document that interprets laws.  The CFR is divided into 50 titles that represent broad areas subject to Federal regulation. Each volume of the CFR is updated once each calendar year and is issued on a quarterly basis. .  There is a passage from the CFR relative to Veterinary Accreditation in your Practitioners Guide.  The entire code is available online by googling “9 CFR 161”.</a:t>
            </a:r>
          </a:p>
        </p:txBody>
      </p:sp>
    </p:spTree>
    <p:extLst>
      <p:ext uri="{BB962C8B-B14F-4D97-AF65-F5344CB8AC3E}">
        <p14:creationId xmlns:p14="http://schemas.microsoft.com/office/powerpoint/2010/main" val="21887412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D4360E13-8369-4FE8-87DD-943E290B0ECD}" type="slidenum">
              <a:rPr lang="en-US" sz="1300" b="0">
                <a:solidFill>
                  <a:prstClr val="black"/>
                </a:solidFill>
                <a:latin typeface="Arial" charset="0"/>
                <a:cs typeface="Arial" charset="0"/>
              </a:rPr>
              <a:pPr/>
              <a:t>18</a:t>
            </a:fld>
            <a:endParaRPr lang="en-US" sz="1300" b="0">
              <a:solidFill>
                <a:prstClr val="black"/>
              </a:solidFill>
              <a:latin typeface="Arial" charset="0"/>
              <a:cs typeface="Arial" charset="0"/>
            </a:endParaRPr>
          </a:p>
        </p:txBody>
      </p:sp>
      <p:sp>
        <p:nvSpPr>
          <p:cNvPr id="142339" name="Rectangle 2"/>
          <p:cNvSpPr>
            <a:spLocks noGrp="1" noRot="1" noChangeAspect="1" noChangeArrowheads="1" noTextEdit="1"/>
          </p:cNvSpPr>
          <p:nvPr>
            <p:ph type="sldImg"/>
          </p:nvPr>
        </p:nvSpPr>
        <p:spPr>
          <a:solidFill>
            <a:srgbClr val="FFFFFF"/>
          </a:solidFill>
          <a:ln/>
        </p:spPr>
      </p:sp>
      <p:sp>
        <p:nvSpPr>
          <p:cNvPr id="142340" name="Rectangle 3"/>
          <p:cNvSpPr>
            <a:spLocks noGrp="1" noChangeArrowheads="1"/>
          </p:cNvSpPr>
          <p:nvPr>
            <p:ph type="body" idx="1"/>
          </p:nvPr>
        </p:nvSpPr>
        <p:spPr>
          <a:xfrm>
            <a:off x="975692" y="4561226"/>
            <a:ext cx="5363818" cy="4320212"/>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atin typeface="Arial Unicode MS" pitchFamily="34" charset="-128"/>
              </a:rPr>
              <a:t>The slide lists some of the activities that an accredited veterinarian performs.  The CFR describes precisely the standards for performance of each of these duties.</a:t>
            </a:r>
          </a:p>
          <a:p>
            <a:pPr eaLnBrk="1" hangingPunct="1">
              <a:lnSpc>
                <a:spcPct val="90000"/>
              </a:lnSpc>
              <a:buFontTx/>
              <a:buChar char="•"/>
            </a:pPr>
            <a:r>
              <a:rPr lang="en-US">
                <a:latin typeface="Arial Unicode MS" pitchFamily="34" charset="-128"/>
              </a:rPr>
              <a:t>You must personally inspect the animals for which you sign forms.  You cannot allow others to do the inspection and then indicate that you performed that work.</a:t>
            </a:r>
          </a:p>
          <a:p>
            <a:pPr eaLnBrk="1" hangingPunct="1">
              <a:lnSpc>
                <a:spcPct val="90000"/>
              </a:lnSpc>
              <a:buFontTx/>
              <a:buChar char="•"/>
            </a:pPr>
            <a:r>
              <a:rPr lang="en-US">
                <a:latin typeface="Arial Unicode MS" pitchFamily="34" charset="-128"/>
              </a:rPr>
              <a:t>Indicate and verify work of other accredited veterinarians.  If an animal was vaccinated or inspected by another accredited veterinarian, you can use the work of that accredited veterinarian – BUT you must indicate that the work was performed by that person and not by you.</a:t>
            </a:r>
          </a:p>
          <a:p>
            <a:pPr eaLnBrk="1" hangingPunct="1">
              <a:lnSpc>
                <a:spcPct val="90000"/>
              </a:lnSpc>
              <a:buFontTx/>
              <a:buChar char="•"/>
            </a:pPr>
            <a:r>
              <a:rPr lang="en-US">
                <a:latin typeface="Arial Unicode MS" pitchFamily="34" charset="-128"/>
              </a:rPr>
              <a:t>An accredited veterinarian shall perform official tests, inspections, treatments, and vaccinations and shall submit specimens to designated laboratories in accordance with Federal and State regulations and instructions issued to the accredited veterinarian by the Veterinarian-in-Charge. </a:t>
            </a:r>
          </a:p>
          <a:p>
            <a:pPr eaLnBrk="1" hangingPunct="1">
              <a:lnSpc>
                <a:spcPct val="90000"/>
              </a:lnSpc>
              <a:buFontTx/>
              <a:buChar char="•"/>
            </a:pPr>
            <a:r>
              <a:rPr lang="en-US">
                <a:latin typeface="Arial Unicode MS" pitchFamily="34" charset="-128"/>
              </a:rPr>
              <a:t>An accredited veterinarian shall identify or be physically present to supervise the identification of reactor animals by tagging or such other method as may be prescribed in instructions issued to him or her by the Veterinarian-in-Charge or by a State Animal Health Official through the Veterinarian-in-Charge.</a:t>
            </a:r>
          </a:p>
        </p:txBody>
      </p:sp>
    </p:spTree>
    <p:extLst>
      <p:ext uri="{BB962C8B-B14F-4D97-AF65-F5344CB8AC3E}">
        <p14:creationId xmlns:p14="http://schemas.microsoft.com/office/powerpoint/2010/main" val="36086325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8DC33B42-8915-4F5F-9F31-BBCB12653B42}" type="slidenum">
              <a:rPr lang="en-US" sz="1300" b="0">
                <a:solidFill>
                  <a:prstClr val="black"/>
                </a:solidFill>
                <a:latin typeface="Arial" charset="0"/>
                <a:cs typeface="Arial" charset="0"/>
              </a:rPr>
              <a:pPr/>
              <a:t>19</a:t>
            </a:fld>
            <a:endParaRPr lang="en-US" sz="1300" b="0">
              <a:solidFill>
                <a:prstClr val="black"/>
              </a:solidFill>
              <a:latin typeface="Arial" charset="0"/>
              <a:cs typeface="Arial" charset="0"/>
            </a:endParaRPr>
          </a:p>
        </p:txBody>
      </p:sp>
      <p:sp>
        <p:nvSpPr>
          <p:cNvPr id="143363" name="Rectangle 2"/>
          <p:cNvSpPr>
            <a:spLocks noGrp="1" noRot="1" noChangeAspect="1" noChangeArrowheads="1" noTextEdit="1"/>
          </p:cNvSpPr>
          <p:nvPr>
            <p:ph type="sldImg"/>
          </p:nvPr>
        </p:nvSpPr>
        <p:spPr>
          <a:solidFill>
            <a:srgbClr val="FFFFFF"/>
          </a:solidFill>
          <a:ln/>
        </p:spPr>
      </p:sp>
      <p:sp>
        <p:nvSpPr>
          <p:cNvPr id="143364" name="Rectangle 3"/>
          <p:cNvSpPr>
            <a:spLocks noGrp="1" noChangeArrowheads="1"/>
          </p:cNvSpPr>
          <p:nvPr>
            <p:ph type="body" idx="1"/>
          </p:nvPr>
        </p:nvSpPr>
        <p:spPr>
          <a:xfrm>
            <a:off x="975692" y="4561226"/>
            <a:ext cx="5363818" cy="4320212"/>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dirty="0">
                <a:latin typeface="Arial Unicode MS" pitchFamily="34" charset="-128"/>
              </a:rPr>
              <a:t>The slide lists more of the activities that an Accredited Veterinarian performs. Again, the CFR describes precisely the standards for performance of each of these duties.</a:t>
            </a:r>
          </a:p>
          <a:p>
            <a:pPr lvl="1" eaLnBrk="1" hangingPunct="1">
              <a:lnSpc>
                <a:spcPct val="90000"/>
              </a:lnSpc>
              <a:buFontTx/>
              <a:buChar char="•"/>
            </a:pPr>
            <a:r>
              <a:rPr lang="en-US" dirty="0">
                <a:latin typeface="Arial Unicode MS" pitchFamily="34" charset="-128"/>
              </a:rPr>
              <a:t>An accredited veterinarian shall immediately report to the Veterinarian-in-Charge and the State Animal Health Official all diagnosed or suspected cases of a communicable animal disease for which a APHIS has a control or eradication program in 9 CFR chapter I, and all diagnosed or suspected cases of any animal disease not known to exist in the United States as provided by §71.3(b) of this chapter. </a:t>
            </a:r>
          </a:p>
          <a:p>
            <a:pPr lvl="1" eaLnBrk="1" hangingPunct="1">
              <a:lnSpc>
                <a:spcPct val="90000"/>
              </a:lnSpc>
              <a:buFontTx/>
              <a:buChar char="•"/>
            </a:pPr>
            <a:r>
              <a:rPr lang="en-US" dirty="0">
                <a:latin typeface="Arial Unicode MS" pitchFamily="34" charset="-128"/>
              </a:rPr>
              <a:t>Maintain biosecurity – observe sanitation and other measures that will prevent the spread of communicable disease.</a:t>
            </a:r>
          </a:p>
          <a:p>
            <a:pPr lvl="1" eaLnBrk="1" hangingPunct="1">
              <a:lnSpc>
                <a:spcPct val="90000"/>
              </a:lnSpc>
              <a:buFontTx/>
              <a:buChar char="•"/>
            </a:pPr>
            <a:r>
              <a:rPr lang="en-US" dirty="0">
                <a:latin typeface="Arial Unicode MS" pitchFamily="34" charset="-128"/>
              </a:rPr>
              <a:t>Know current regulations:  Check regularly with the AVIC and State Animal Health Official and review websites regularly.  ASK/CHECK if you are unsure!</a:t>
            </a:r>
          </a:p>
          <a:p>
            <a:pPr lvl="1" eaLnBrk="1" hangingPunct="1">
              <a:lnSpc>
                <a:spcPct val="90000"/>
              </a:lnSpc>
              <a:buFontTx/>
              <a:buChar char="•"/>
            </a:pPr>
            <a:r>
              <a:rPr lang="en-US" dirty="0">
                <a:latin typeface="Arial Unicode MS" pitchFamily="34" charset="-128"/>
              </a:rPr>
              <a:t>An accredited veterinarian shall not use or dispense in any manner, any pharmaceutical, chemical, vaccine or serum, or other biological product authorized for use under any Federal regulation or cooperative disease eradication program, in contravention of applicable Federal or State statutes, regulations, and policies. </a:t>
            </a:r>
          </a:p>
          <a:p>
            <a:pPr lvl="1" eaLnBrk="1" hangingPunct="1">
              <a:lnSpc>
                <a:spcPct val="90000"/>
              </a:lnSpc>
              <a:buFontTx/>
              <a:buChar char="•"/>
            </a:pPr>
            <a:r>
              <a:rPr lang="en-US" dirty="0">
                <a:latin typeface="Arial Unicode MS" pitchFamily="34" charset="-128"/>
              </a:rPr>
              <a:t>Maintain security of tags, forms and certificates, electronic signatures.  Report to AVIC immediately if any are stolen.  </a:t>
            </a:r>
            <a:r>
              <a:rPr lang="en-US" b="1" dirty="0">
                <a:latin typeface="Arial Unicode MS" pitchFamily="34" charset="-128"/>
              </a:rPr>
              <a:t>Do not pre-sign certificates!</a:t>
            </a:r>
          </a:p>
        </p:txBody>
      </p:sp>
    </p:spTree>
    <p:extLst>
      <p:ext uri="{BB962C8B-B14F-4D97-AF65-F5344CB8AC3E}">
        <p14:creationId xmlns:p14="http://schemas.microsoft.com/office/powerpoint/2010/main" val="1205925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AFFE1DE6-10D0-4202-87EF-39B173FCAC92}" type="slidenum">
              <a:rPr lang="en-US" sz="1300" b="0">
                <a:solidFill>
                  <a:prstClr val="black"/>
                </a:solidFill>
                <a:latin typeface="Arial" charset="0"/>
                <a:cs typeface="Arial" charset="0"/>
              </a:rPr>
              <a:pPr/>
              <a:t>2</a:t>
            </a:fld>
            <a:endParaRPr lang="en-US" sz="1300" b="0">
              <a:solidFill>
                <a:prstClr val="black"/>
              </a:solidFill>
              <a:latin typeface="Arial" charset="0"/>
              <a:cs typeface="Arial"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xfrm>
            <a:off x="975692" y="4561226"/>
            <a:ext cx="5363818" cy="4320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35" tIns="48218" rIns="96435" bIns="48218"/>
          <a:lstStyle/>
          <a:p>
            <a:pPr eaLnBrk="1" hangingPunct="1"/>
            <a:r>
              <a:rPr lang="en-US">
                <a:latin typeface="Arial Unicode MS" pitchFamily="34" charset="-128"/>
              </a:rPr>
              <a:t>This training is the Core Orientation that is mandatory for all veterinarians who wish to be accredited by the USDA.  </a:t>
            </a:r>
          </a:p>
        </p:txBody>
      </p:sp>
    </p:spTree>
    <p:extLst>
      <p:ext uri="{BB962C8B-B14F-4D97-AF65-F5344CB8AC3E}">
        <p14:creationId xmlns:p14="http://schemas.microsoft.com/office/powerpoint/2010/main" val="20685694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F4CC9E41-97C6-4356-9C60-17AEFFAB27EA}" type="slidenum">
              <a:rPr lang="en-US" sz="1300" b="0">
                <a:solidFill>
                  <a:prstClr val="black"/>
                </a:solidFill>
                <a:latin typeface="Arial" charset="0"/>
                <a:cs typeface="Arial" charset="0"/>
              </a:rPr>
              <a:pPr/>
              <a:t>20</a:t>
            </a:fld>
            <a:endParaRPr lang="en-US" sz="1300" b="0">
              <a:solidFill>
                <a:prstClr val="black"/>
              </a:solidFill>
              <a:latin typeface="Arial" charset="0"/>
              <a:cs typeface="Arial" charset="0"/>
            </a:endParaRPr>
          </a:p>
        </p:txBody>
      </p:sp>
      <p:sp>
        <p:nvSpPr>
          <p:cNvPr id="144387" name="Rectangle 2"/>
          <p:cNvSpPr>
            <a:spLocks noGrp="1" noRot="1" noChangeAspect="1" noChangeArrowheads="1" noTextEdit="1"/>
          </p:cNvSpPr>
          <p:nvPr>
            <p:ph type="sldImg"/>
          </p:nvPr>
        </p:nvSpPr>
        <p:spPr>
          <a:solidFill>
            <a:srgbClr val="FFFFFF"/>
          </a:solidFill>
          <a:ln/>
        </p:spPr>
      </p:sp>
      <p:sp>
        <p:nvSpPr>
          <p:cNvPr id="144388" name="Rectangle 3"/>
          <p:cNvSpPr>
            <a:spLocks noGrp="1" noChangeArrowheads="1"/>
          </p:cNvSpPr>
          <p:nvPr>
            <p:ph type="body" idx="1"/>
          </p:nvPr>
        </p:nvSpPr>
        <p:spPr>
          <a:xfrm>
            <a:off x="975692" y="4561227"/>
            <a:ext cx="5363818" cy="4803879"/>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sz="1100" b="1" i="1" dirty="0">
                <a:latin typeface="Arial Unicode MS" pitchFamily="34" charset="-128"/>
              </a:rPr>
              <a:t>A Summary suspension</a:t>
            </a:r>
            <a:r>
              <a:rPr lang="en-US" sz="1100" dirty="0">
                <a:latin typeface="Arial Unicode MS" pitchFamily="34" charset="-128"/>
              </a:rPr>
              <a:t> can be invoked prior to or during the IES investigation.  The AVIC can use the summary suspension at any time that she or he discovers information that shows a potentially serious violation.  Accreditation is then suspended pending determination of the case.  A summary suspension stops the Accredited Veterinarian from doing accredited work during the review process.</a:t>
            </a:r>
            <a:endParaRPr lang="en-US" sz="1100" b="1" i="1" dirty="0">
              <a:latin typeface="Arial Unicode MS" pitchFamily="34" charset="-128"/>
            </a:endParaRPr>
          </a:p>
          <a:p>
            <a:pPr eaLnBrk="1" hangingPunct="1">
              <a:lnSpc>
                <a:spcPct val="90000"/>
              </a:lnSpc>
            </a:pPr>
            <a:endParaRPr lang="en-US" sz="1100" b="1" i="1" dirty="0">
              <a:latin typeface="Arial Unicode MS" pitchFamily="34" charset="-128"/>
            </a:endParaRPr>
          </a:p>
          <a:p>
            <a:pPr eaLnBrk="1" hangingPunct="1">
              <a:lnSpc>
                <a:spcPct val="90000"/>
              </a:lnSpc>
            </a:pPr>
            <a:r>
              <a:rPr lang="en-US" sz="1100" b="1" i="1" dirty="0">
                <a:latin typeface="Arial Unicode MS" pitchFamily="34" charset="-128"/>
              </a:rPr>
              <a:t>Investigative and Enforcement Services (IES) investigates alleged violations for VS.  </a:t>
            </a:r>
            <a:r>
              <a:rPr lang="en-US" sz="1100" dirty="0">
                <a:latin typeface="Arial Unicode MS" pitchFamily="34" charset="-128"/>
              </a:rPr>
              <a:t>IES and VS are both programs in APHIS.</a:t>
            </a:r>
            <a:endParaRPr lang="en-US" sz="1100" b="1" i="1" dirty="0">
              <a:latin typeface="Arial Unicode MS" pitchFamily="34" charset="-128"/>
            </a:endParaRPr>
          </a:p>
          <a:p>
            <a:pPr eaLnBrk="1" hangingPunct="1">
              <a:lnSpc>
                <a:spcPct val="90000"/>
              </a:lnSpc>
            </a:pPr>
            <a:endParaRPr lang="en-US" sz="1100" b="1" i="1" dirty="0">
              <a:latin typeface="Arial Unicode MS" pitchFamily="34" charset="-128"/>
            </a:endParaRPr>
          </a:p>
          <a:p>
            <a:pPr eaLnBrk="1" hangingPunct="1">
              <a:lnSpc>
                <a:spcPct val="90000"/>
              </a:lnSpc>
            </a:pPr>
            <a:r>
              <a:rPr lang="en-US" sz="1100" b="1" i="1" dirty="0">
                <a:latin typeface="Arial Unicode MS" pitchFamily="34" charset="-128"/>
              </a:rPr>
              <a:t>Possible penalties for violations</a:t>
            </a:r>
            <a:r>
              <a:rPr lang="en-US" sz="1100" dirty="0">
                <a:latin typeface="Arial Unicode MS" pitchFamily="34" charset="-128"/>
              </a:rPr>
              <a:t> include:</a:t>
            </a:r>
          </a:p>
          <a:p>
            <a:pPr eaLnBrk="1" hangingPunct="1">
              <a:lnSpc>
                <a:spcPct val="90000"/>
              </a:lnSpc>
              <a:buFontTx/>
              <a:buChar char="•"/>
            </a:pPr>
            <a:r>
              <a:rPr lang="en-US" sz="1100" dirty="0">
                <a:latin typeface="Arial Unicode MS" pitchFamily="34" charset="-128"/>
              </a:rPr>
              <a:t>Letter of information:  used for minor infractions where the accredited veterinarian is acting out of ignorance instead of intent</a:t>
            </a:r>
          </a:p>
          <a:p>
            <a:pPr eaLnBrk="1" hangingPunct="1">
              <a:lnSpc>
                <a:spcPct val="90000"/>
              </a:lnSpc>
              <a:buFontTx/>
              <a:buChar char="•"/>
            </a:pPr>
            <a:r>
              <a:rPr lang="en-US" sz="1100" dirty="0">
                <a:latin typeface="Arial Unicode MS" pitchFamily="34" charset="-128"/>
              </a:rPr>
              <a:t>Letter of warning:  stronger than a letter of information; often issued after letters of information have not brought any changes in performance</a:t>
            </a:r>
          </a:p>
          <a:p>
            <a:pPr eaLnBrk="1" hangingPunct="1">
              <a:lnSpc>
                <a:spcPct val="90000"/>
              </a:lnSpc>
              <a:buFontTx/>
              <a:buChar char="•"/>
            </a:pPr>
            <a:r>
              <a:rPr lang="en-US" sz="1100" dirty="0">
                <a:latin typeface="Arial Unicode MS" pitchFamily="34" charset="-128"/>
              </a:rPr>
              <a:t>Suspension:</a:t>
            </a:r>
          </a:p>
          <a:p>
            <a:pPr lvl="1" eaLnBrk="1" hangingPunct="1">
              <a:lnSpc>
                <a:spcPct val="90000"/>
              </a:lnSpc>
              <a:buFontTx/>
              <a:buChar char="•"/>
            </a:pPr>
            <a:r>
              <a:rPr lang="en-US" sz="1100" dirty="0">
                <a:latin typeface="Arial Unicode MS" pitchFamily="34" charset="-128"/>
              </a:rPr>
              <a:t>Penalty suspension of less than 6 months = automatic reinstatement of accreditation status once the 6 months has passed</a:t>
            </a:r>
          </a:p>
          <a:p>
            <a:pPr lvl="1" eaLnBrk="1" hangingPunct="1">
              <a:lnSpc>
                <a:spcPct val="90000"/>
              </a:lnSpc>
              <a:buFontTx/>
              <a:buChar char="•"/>
            </a:pPr>
            <a:r>
              <a:rPr lang="en-US" sz="1100" dirty="0">
                <a:latin typeface="Arial Unicode MS" pitchFamily="34" charset="-128"/>
              </a:rPr>
              <a:t>Penalty suspension of more than 6 months = must reapply for accreditation in that state, which could include retaking training or other requirements.</a:t>
            </a:r>
          </a:p>
          <a:p>
            <a:pPr eaLnBrk="1" hangingPunct="1">
              <a:lnSpc>
                <a:spcPct val="90000"/>
              </a:lnSpc>
              <a:buFontTx/>
              <a:buChar char="•"/>
            </a:pPr>
            <a:r>
              <a:rPr lang="en-US" sz="1100" dirty="0">
                <a:latin typeface="Arial Unicode MS" pitchFamily="34" charset="-128"/>
              </a:rPr>
              <a:t>Revocation means loss of accreditation.  </a:t>
            </a:r>
          </a:p>
          <a:p>
            <a:pPr eaLnBrk="1" hangingPunct="1">
              <a:lnSpc>
                <a:spcPct val="90000"/>
              </a:lnSpc>
              <a:buFontTx/>
              <a:buChar char="•"/>
            </a:pPr>
            <a:r>
              <a:rPr lang="en-US" sz="1100" dirty="0">
                <a:latin typeface="Arial Unicode MS" pitchFamily="34" charset="-128"/>
              </a:rPr>
              <a:t>Loss of license to practice veterinary medicine (by the State Board of Examiners).  If a license in a particular state depends on the veterinarian having accreditation, then loss of accreditation could also result in loss of license.  A state board of examiners could also determine that a license to practice vet medicine in that state would be suspended even if accreditation is not required for a license.  Check on the rules in your state.</a:t>
            </a:r>
          </a:p>
          <a:p>
            <a:pPr eaLnBrk="1" hangingPunct="1">
              <a:lnSpc>
                <a:spcPct val="90000"/>
              </a:lnSpc>
              <a:buFontTx/>
              <a:buChar char="•"/>
            </a:pPr>
            <a:r>
              <a:rPr lang="en-US" sz="1100" dirty="0">
                <a:latin typeface="Arial Unicode MS" pitchFamily="34" charset="-128"/>
              </a:rPr>
              <a:t>Civil penalties and such criminal liabilities as are provided by 7 U.S.C. 8313, 18 U.S.C. 1001, or other applicable Federal statutes.</a:t>
            </a:r>
            <a:endParaRPr lang="en-US" sz="1100" b="1" dirty="0">
              <a:latin typeface="Arial Unicode MS" pitchFamily="34" charset="-128"/>
            </a:endParaRPr>
          </a:p>
        </p:txBody>
      </p:sp>
    </p:spTree>
    <p:extLst>
      <p:ext uri="{BB962C8B-B14F-4D97-AF65-F5344CB8AC3E}">
        <p14:creationId xmlns:p14="http://schemas.microsoft.com/office/powerpoint/2010/main" val="23615128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F403CBAB-6E48-479E-BDDA-AE712AF7CD7D}" type="slidenum">
              <a:rPr lang="en-US" sz="1300" b="0">
                <a:solidFill>
                  <a:prstClr val="black"/>
                </a:solidFill>
                <a:latin typeface="Arial" charset="0"/>
                <a:cs typeface="Arial" charset="0"/>
              </a:rPr>
              <a:pPr/>
              <a:t>21</a:t>
            </a:fld>
            <a:endParaRPr lang="en-US" sz="1300" b="0">
              <a:solidFill>
                <a:prstClr val="black"/>
              </a:solidFill>
              <a:latin typeface="Arial" charset="0"/>
              <a:cs typeface="Arial" charset="0"/>
            </a:endParaRPr>
          </a:p>
        </p:txBody>
      </p:sp>
      <p:sp>
        <p:nvSpPr>
          <p:cNvPr id="149507" name="Rectangle 2"/>
          <p:cNvSpPr>
            <a:spLocks noGrp="1" noRot="1" noChangeAspect="1" noChangeArrowheads="1" noTextEdit="1"/>
          </p:cNvSpPr>
          <p:nvPr>
            <p:ph type="sldImg"/>
          </p:nvPr>
        </p:nvSpPr>
        <p:spPr>
          <a:ln/>
        </p:spPr>
      </p:sp>
    </p:spTree>
    <p:extLst>
      <p:ext uri="{BB962C8B-B14F-4D97-AF65-F5344CB8AC3E}">
        <p14:creationId xmlns:p14="http://schemas.microsoft.com/office/powerpoint/2010/main" val="35559097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2B5832CF-D718-4F1F-B5F4-2C6C6A992EE0}" type="slidenum">
              <a:rPr lang="en-US" sz="1300" b="0">
                <a:solidFill>
                  <a:prstClr val="black"/>
                </a:solidFill>
                <a:latin typeface="Arial" charset="0"/>
                <a:cs typeface="Arial" charset="0"/>
              </a:rPr>
              <a:pPr/>
              <a:t>22</a:t>
            </a:fld>
            <a:endParaRPr lang="en-US" sz="1300" b="0">
              <a:solidFill>
                <a:prstClr val="black"/>
              </a:solidFill>
              <a:latin typeface="Arial" charset="0"/>
              <a:cs typeface="Arial"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Unicode MS" pitchFamily="34" charset="-128"/>
              </a:rPr>
              <a:t>Expanding world trade and travel increases the risk of disease spread.  </a:t>
            </a:r>
          </a:p>
          <a:p>
            <a:pPr eaLnBrk="1" hangingPunct="1"/>
            <a:endParaRPr lang="en-US">
              <a:latin typeface="Arial Unicode MS" pitchFamily="34" charset="-128"/>
            </a:endParaRPr>
          </a:p>
          <a:p>
            <a:pPr eaLnBrk="1" hangingPunct="1"/>
            <a:r>
              <a:rPr lang="en-US">
                <a:latin typeface="Arial Unicode MS" pitchFamily="34" charset="-128"/>
              </a:rPr>
              <a:t>Import-export regulations, inspections, health certificates, and other measures decrease the chances of sharing diseases.  </a:t>
            </a:r>
          </a:p>
          <a:p>
            <a:pPr eaLnBrk="1" hangingPunct="1"/>
            <a:endParaRPr lang="en-US">
              <a:latin typeface="Arial Unicode MS" pitchFamily="34" charset="-128"/>
            </a:endParaRPr>
          </a:p>
          <a:p>
            <a:pPr eaLnBrk="1" hangingPunct="1"/>
            <a:r>
              <a:rPr lang="en-US">
                <a:latin typeface="Arial Unicode MS" pitchFamily="34" charset="-128"/>
              </a:rPr>
              <a:t>Early detection of a disease that makes it through these preventative measures avoids rapid and wide-spread dissemination.  </a:t>
            </a:r>
          </a:p>
          <a:p>
            <a:pPr eaLnBrk="1" hangingPunct="1"/>
            <a:endParaRPr lang="en-US">
              <a:latin typeface="Arial Unicode MS" pitchFamily="34" charset="-128"/>
            </a:endParaRPr>
          </a:p>
          <a:p>
            <a:pPr eaLnBrk="1" hangingPunct="1"/>
            <a:r>
              <a:rPr lang="en-US">
                <a:latin typeface="Arial Unicode MS" pitchFamily="34" charset="-128"/>
              </a:rPr>
              <a:t>Accredited veterinarians are essential in both the preventative and detection efforts.  </a:t>
            </a:r>
          </a:p>
          <a:p>
            <a:pPr eaLnBrk="1" hangingPunct="1"/>
            <a:endParaRPr lang="en-US">
              <a:latin typeface="Arial Unicode MS" pitchFamily="34" charset="-128"/>
            </a:endParaRPr>
          </a:p>
          <a:p>
            <a:pPr eaLnBrk="1" hangingPunct="1"/>
            <a:r>
              <a:rPr lang="en-US">
                <a:latin typeface="Arial Unicode MS" pitchFamily="34" charset="-128"/>
              </a:rPr>
              <a:t>This section of the Orientation addresses the ways accredited veterinarians help ensure that movement of animals is done in accordance with the regulations of the U.S. and other nations. </a:t>
            </a:r>
          </a:p>
        </p:txBody>
      </p:sp>
    </p:spTree>
    <p:extLst>
      <p:ext uri="{BB962C8B-B14F-4D97-AF65-F5344CB8AC3E}">
        <p14:creationId xmlns:p14="http://schemas.microsoft.com/office/powerpoint/2010/main" val="29126352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B1DAE9E1-B888-441C-B750-407DDFDDFD4F}" type="slidenum">
              <a:rPr lang="en-US" sz="1300" b="0">
                <a:solidFill>
                  <a:prstClr val="black"/>
                </a:solidFill>
                <a:latin typeface="Arial" charset="0"/>
                <a:cs typeface="Arial" charset="0"/>
              </a:rPr>
              <a:pPr/>
              <a:t>23</a:t>
            </a:fld>
            <a:endParaRPr lang="en-US" sz="1300" b="0">
              <a:solidFill>
                <a:prstClr val="black"/>
              </a:solidFill>
              <a:latin typeface="Arial" charset="0"/>
              <a:cs typeface="Arial" charset="0"/>
            </a:endParaRPr>
          </a:p>
        </p:txBody>
      </p:sp>
      <p:sp>
        <p:nvSpPr>
          <p:cNvPr id="151555" name="Rectangle 2"/>
          <p:cNvSpPr>
            <a:spLocks noGrp="1" noRot="1" noChangeAspect="1" noChangeArrowheads="1" noTextEdit="1"/>
          </p:cNvSpPr>
          <p:nvPr>
            <p:ph type="sldImg"/>
          </p:nvPr>
        </p:nvSpPr>
        <p:spPr>
          <a:solidFill>
            <a:srgbClr val="FFFFFF"/>
          </a:solidFill>
          <a:ln/>
        </p:spPr>
      </p:sp>
      <p:sp>
        <p:nvSpPr>
          <p:cNvPr id="151556" name="Rectangle 3"/>
          <p:cNvSpPr>
            <a:spLocks noGrp="1" noChangeArrowheads="1"/>
          </p:cNvSpPr>
          <p:nvPr>
            <p:ph type="body" idx="1"/>
          </p:nvPr>
        </p:nvSpPr>
        <p:spPr>
          <a:xfrm>
            <a:off x="975692" y="4561226"/>
            <a:ext cx="5363818" cy="4320212"/>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Unicode MS" pitchFamily="34" charset="-128"/>
              </a:rPr>
              <a:t>Why VS regulates interstate and international movement of animals:</a:t>
            </a:r>
          </a:p>
          <a:p>
            <a:pPr marL="189378" lvl="1">
              <a:buFontTx/>
              <a:buChar char="•"/>
            </a:pPr>
            <a:r>
              <a:rPr lang="en-US">
                <a:latin typeface="Arial Unicode MS" pitchFamily="34" charset="-128"/>
              </a:rPr>
              <a:t>Stops the spread of disease</a:t>
            </a:r>
          </a:p>
          <a:p>
            <a:pPr marL="189378" lvl="1">
              <a:buFontTx/>
              <a:buChar char="•"/>
            </a:pPr>
            <a:r>
              <a:rPr lang="en-US">
                <a:latin typeface="Arial Unicode MS" pitchFamily="34" charset="-128"/>
              </a:rPr>
              <a:t>Ensures animals being moved are able to tolerate the move and have been checked for infectious diseases</a:t>
            </a:r>
          </a:p>
          <a:p>
            <a:pPr marL="189378" lvl="1">
              <a:buFontTx/>
              <a:buChar char="•"/>
            </a:pPr>
            <a:r>
              <a:rPr lang="en-US">
                <a:latin typeface="Arial Unicode MS" pitchFamily="34" charset="-128"/>
              </a:rPr>
              <a:t>Provides traces on the movement of animals, which assists when we need to locate animals that may have had contact with a diseased animal.</a:t>
            </a:r>
          </a:p>
          <a:p>
            <a:pPr marL="189378" lvl="1">
              <a:buFontTx/>
              <a:buChar char="•"/>
            </a:pPr>
            <a:r>
              <a:rPr lang="en-US">
                <a:latin typeface="Arial Unicode MS" pitchFamily="34" charset="-128"/>
              </a:rPr>
              <a:t>Protects export markets:  billions can be lost in exports if country requirements are not met or unwanted diseases are transported and trade bans enacted.  In 2007, the U.S. animal export value for our 3 largest export markets (bovine, poultry, and swine) was over $75,000,000,000 and export value of one of our “smaller” export markets (sheep, lamp and wool) was $400,000,000.  Concerns about safety over any of those animals or products could have a major impact on US export markets.</a:t>
            </a:r>
          </a:p>
          <a:p>
            <a:pPr marL="189378" lvl="1">
              <a:buFontTx/>
              <a:buChar char="•"/>
            </a:pPr>
            <a:r>
              <a:rPr lang="en-US">
                <a:latin typeface="Arial Unicode MS" pitchFamily="34" charset="-128"/>
              </a:rPr>
              <a:t>Opens new emerging markets by assuring potential buyers of the safety of animals and animal products from the U.S.</a:t>
            </a:r>
          </a:p>
        </p:txBody>
      </p:sp>
    </p:spTree>
    <p:extLst>
      <p:ext uri="{BB962C8B-B14F-4D97-AF65-F5344CB8AC3E}">
        <p14:creationId xmlns:p14="http://schemas.microsoft.com/office/powerpoint/2010/main" val="5957284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857843AF-2730-49BB-B29A-D0D3E32ACD36}" type="slidenum">
              <a:rPr lang="en-US" sz="1300" b="0">
                <a:solidFill>
                  <a:prstClr val="black"/>
                </a:solidFill>
                <a:latin typeface="Arial" charset="0"/>
                <a:cs typeface="Arial" charset="0"/>
              </a:rPr>
              <a:pPr/>
              <a:t>24</a:t>
            </a:fld>
            <a:endParaRPr lang="en-US" sz="1300" b="0">
              <a:solidFill>
                <a:prstClr val="black"/>
              </a:solidFill>
              <a:latin typeface="Arial" charset="0"/>
              <a:cs typeface="Arial" charset="0"/>
            </a:endParaRPr>
          </a:p>
        </p:txBody>
      </p:sp>
      <p:sp>
        <p:nvSpPr>
          <p:cNvPr id="152579" name="Rectangle 2"/>
          <p:cNvSpPr>
            <a:spLocks noGrp="1" noRot="1" noChangeAspect="1" noChangeArrowheads="1" noTextEdit="1"/>
          </p:cNvSpPr>
          <p:nvPr>
            <p:ph type="sldImg"/>
          </p:nvPr>
        </p:nvSpPr>
        <p:spPr>
          <a:solidFill>
            <a:srgbClr val="FFFFFF"/>
          </a:solidFill>
          <a:ln/>
        </p:spPr>
      </p:sp>
      <p:sp>
        <p:nvSpPr>
          <p:cNvPr id="152580" name="Rectangle 3"/>
          <p:cNvSpPr>
            <a:spLocks noGrp="1" noChangeArrowheads="1"/>
          </p:cNvSpPr>
          <p:nvPr>
            <p:ph type="body" idx="1"/>
          </p:nvPr>
        </p:nvSpPr>
        <p:spPr>
          <a:xfrm>
            <a:off x="975692" y="4561226"/>
            <a:ext cx="5363818" cy="4320212"/>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a:latin typeface="Arial Unicode MS" pitchFamily="34" charset="-128"/>
              </a:rPr>
              <a:t>What is the role of the Accredited Veterinarian in the regulation of animal movement?</a:t>
            </a:r>
          </a:p>
          <a:p>
            <a:pPr eaLnBrk="1" hangingPunct="1"/>
            <a:endParaRPr lang="en-US" b="1" i="1">
              <a:latin typeface="Arial Unicode MS" pitchFamily="34" charset="-128"/>
            </a:endParaRPr>
          </a:p>
          <a:p>
            <a:pPr eaLnBrk="1" hangingPunct="1"/>
            <a:r>
              <a:rPr lang="en-US">
                <a:latin typeface="Arial Unicode MS" pitchFamily="34" charset="-128"/>
              </a:rPr>
              <a:t>Accredited veterinarians work with both interstate and international movement of animals.  </a:t>
            </a:r>
            <a:endParaRPr lang="en-US" b="1" i="1">
              <a:latin typeface="Arial Unicode MS" pitchFamily="34" charset="-128"/>
            </a:endParaRPr>
          </a:p>
          <a:p>
            <a:pPr eaLnBrk="1" hangingPunct="1"/>
            <a:endParaRPr lang="en-US" b="1" i="1">
              <a:latin typeface="Arial Unicode MS" pitchFamily="34" charset="-128"/>
            </a:endParaRPr>
          </a:p>
          <a:p>
            <a:pPr eaLnBrk="1" hangingPunct="1"/>
            <a:r>
              <a:rPr lang="en-US">
                <a:latin typeface="Arial Unicode MS" pitchFamily="34" charset="-128"/>
              </a:rPr>
              <a:t>Accredited veterinarians prepare the animals for movement by </a:t>
            </a:r>
          </a:p>
          <a:p>
            <a:pPr eaLnBrk="1" hangingPunct="1">
              <a:buFontTx/>
              <a:buChar char="•"/>
            </a:pPr>
            <a:r>
              <a:rPr lang="en-US">
                <a:latin typeface="Arial Unicode MS" pitchFamily="34" charset="-128"/>
              </a:rPr>
              <a:t>Advising the owners on the requirements for the movement to the country or state of destination and use of animal ID.</a:t>
            </a:r>
          </a:p>
          <a:p>
            <a:pPr eaLnBrk="1" hangingPunct="1">
              <a:buFontTx/>
              <a:buChar char="•"/>
            </a:pPr>
            <a:r>
              <a:rPr lang="en-US">
                <a:latin typeface="Arial Unicode MS" pitchFamily="34" charset="-128"/>
              </a:rPr>
              <a:t>Performing required physical exams, administering vaccines and any other treatments.</a:t>
            </a:r>
          </a:p>
          <a:p>
            <a:pPr eaLnBrk="1" hangingPunct="1">
              <a:buFontTx/>
              <a:buChar char="•"/>
            </a:pPr>
            <a:r>
              <a:rPr lang="en-US">
                <a:latin typeface="Arial Unicode MS" pitchFamily="34" charset="-128"/>
              </a:rPr>
              <a:t>Collecting and sending in samples for laboratory tests that are required for admission of the animal(s) to the country or state of destination.  </a:t>
            </a:r>
          </a:p>
          <a:p>
            <a:pPr eaLnBrk="1" hangingPunct="1">
              <a:buFontTx/>
              <a:buChar char="•"/>
            </a:pPr>
            <a:r>
              <a:rPr lang="en-US">
                <a:latin typeface="Arial Unicode MS" pitchFamily="34" charset="-128"/>
              </a:rPr>
              <a:t>Once all of the preparatory work is done, the accredited veterinarian issues a certificate and attaches relevant documents.  The certificate for interstate movement is called  a “certificate for veterinary inspection” and for international movement, it is called a “health certificate”.</a:t>
            </a:r>
          </a:p>
          <a:p>
            <a:pPr eaLnBrk="1" hangingPunct="1"/>
            <a:endParaRPr lang="en-US">
              <a:latin typeface="Arial Unicode MS" pitchFamily="34" charset="-128"/>
            </a:endParaRPr>
          </a:p>
          <a:p>
            <a:pPr eaLnBrk="1" hangingPunct="1"/>
            <a:r>
              <a:rPr lang="en-US">
                <a:latin typeface="Arial Unicode MS" pitchFamily="34" charset="-128"/>
              </a:rPr>
              <a:t>You can always contact the VS Area Office if you have questions concerning requirements for identification, certificates, examination, vaccines and tests for any interstate or international movement.</a:t>
            </a:r>
          </a:p>
        </p:txBody>
      </p:sp>
    </p:spTree>
    <p:extLst>
      <p:ext uri="{BB962C8B-B14F-4D97-AF65-F5344CB8AC3E}">
        <p14:creationId xmlns:p14="http://schemas.microsoft.com/office/powerpoint/2010/main" val="16590478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E3AFC1C2-0160-43A7-95F5-5014BF4AC54C}" type="slidenum">
              <a:rPr lang="en-US" sz="1300" b="0">
                <a:solidFill>
                  <a:prstClr val="black"/>
                </a:solidFill>
                <a:latin typeface="Arial" charset="0"/>
                <a:cs typeface="Arial" charset="0"/>
              </a:rPr>
              <a:pPr/>
              <a:t>25</a:t>
            </a:fld>
            <a:endParaRPr lang="en-US" sz="1300" b="0">
              <a:solidFill>
                <a:prstClr val="black"/>
              </a:solidFill>
              <a:latin typeface="Arial" charset="0"/>
              <a:cs typeface="Arial" charset="0"/>
            </a:endParaRPr>
          </a:p>
        </p:txBody>
      </p:sp>
      <p:sp>
        <p:nvSpPr>
          <p:cNvPr id="153603" name="Rectangle 2"/>
          <p:cNvSpPr>
            <a:spLocks noGrp="1" noRot="1" noChangeAspect="1" noChangeArrowheads="1" noTextEdit="1"/>
          </p:cNvSpPr>
          <p:nvPr>
            <p:ph type="sldImg"/>
          </p:nvPr>
        </p:nvSpPr>
        <p:spPr>
          <a:solidFill>
            <a:srgbClr val="FFFFFF"/>
          </a:solidFill>
          <a:ln/>
        </p:spPr>
      </p:sp>
      <p:sp>
        <p:nvSpPr>
          <p:cNvPr id="153604" name="Rectangle 3"/>
          <p:cNvSpPr>
            <a:spLocks noGrp="1" noChangeArrowheads="1"/>
          </p:cNvSpPr>
          <p:nvPr>
            <p:ph type="body" idx="1"/>
          </p:nvPr>
        </p:nvSpPr>
        <p:spPr>
          <a:xfrm>
            <a:off x="954157" y="4561226"/>
            <a:ext cx="5385353" cy="4882578"/>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marL="237134" indent="-237134">
              <a:lnSpc>
                <a:spcPct val="90000"/>
              </a:lnSpc>
            </a:pPr>
            <a:r>
              <a:rPr lang="en-US" sz="1100" b="1" i="1">
                <a:latin typeface="Arial Unicode MS" pitchFamily="34" charset="-128"/>
              </a:rPr>
              <a:t>Health requirements vary by State!</a:t>
            </a:r>
          </a:p>
          <a:p>
            <a:pPr marL="237134" indent="-237134">
              <a:lnSpc>
                <a:spcPct val="90000"/>
              </a:lnSpc>
            </a:pPr>
            <a:r>
              <a:rPr lang="en-US" sz="1100" b="1" i="1">
                <a:latin typeface="Arial Unicode MS" pitchFamily="34" charset="-128"/>
              </a:rPr>
              <a:t>Federal requirements for movement of animals</a:t>
            </a:r>
            <a:endParaRPr lang="en-US" sz="1100">
              <a:latin typeface="Arial Unicode MS" pitchFamily="34" charset="-128"/>
            </a:endParaRPr>
          </a:p>
          <a:p>
            <a:pPr marL="237134" indent="-237134">
              <a:lnSpc>
                <a:spcPct val="90000"/>
              </a:lnSpc>
              <a:buFontTx/>
              <a:buChar char="•"/>
            </a:pPr>
            <a:r>
              <a:rPr lang="en-US" sz="1100">
                <a:latin typeface="Arial Unicode MS" pitchFamily="34" charset="-128"/>
              </a:rPr>
              <a:t>Examination for health and fitness is required.  Signing that an animal has been examined for health and fitness means:  “I certify as an Accredited Veterinarian, that the above described animals have been inspected by me and that they are not showing signs of infectious, contagious, and/or communicable diseases.  The vaccinations are as indicated on the certificate.  To the best of my knowledge, the animals listed on this certificate meet the state of destination and federal interstate requirements.  No further warranty is made or implied.” </a:t>
            </a:r>
          </a:p>
          <a:p>
            <a:pPr marL="237134" indent="-237134">
              <a:lnSpc>
                <a:spcPct val="90000"/>
              </a:lnSpc>
              <a:buFontTx/>
              <a:buChar char="•"/>
            </a:pPr>
            <a:r>
              <a:rPr lang="en-US" sz="1100">
                <a:latin typeface="Arial Unicode MS" pitchFamily="34" charset="-128"/>
              </a:rPr>
              <a:t>Identification of animals:  Animal identification requirements can differ depending on the species and the form.  Check on the required type of identification needed for movement to the State or Country of destination.  Inform the owners of those requirements.</a:t>
            </a:r>
          </a:p>
          <a:p>
            <a:pPr marL="1185671" lvl="2" indent="-237134">
              <a:lnSpc>
                <a:spcPct val="90000"/>
              </a:lnSpc>
              <a:buFontTx/>
              <a:buChar char="•"/>
            </a:pPr>
            <a:endParaRPr lang="en-US" sz="1100">
              <a:latin typeface="Arial Unicode MS" pitchFamily="34" charset="-128"/>
            </a:endParaRPr>
          </a:p>
          <a:p>
            <a:pPr marL="237134" indent="-237134">
              <a:lnSpc>
                <a:spcPct val="90000"/>
              </a:lnSpc>
            </a:pPr>
            <a:r>
              <a:rPr lang="en-US" sz="1100" b="1" i="1">
                <a:latin typeface="Arial Unicode MS" pitchFamily="34" charset="-128"/>
              </a:rPr>
              <a:t>Check requirements for State of destination.</a:t>
            </a:r>
            <a:r>
              <a:rPr lang="en-US" sz="1100">
                <a:latin typeface="Arial Unicode MS" pitchFamily="34" charset="-128"/>
              </a:rPr>
              <a:t>  </a:t>
            </a:r>
          </a:p>
          <a:p>
            <a:pPr marL="237134" indent="-237134">
              <a:lnSpc>
                <a:spcPct val="90000"/>
              </a:lnSpc>
              <a:buFontTx/>
              <a:buChar char="•"/>
            </a:pPr>
            <a:r>
              <a:rPr lang="en-US" sz="1100">
                <a:latin typeface="Arial Unicode MS" pitchFamily="34" charset="-128"/>
              </a:rPr>
              <a:t>The requirements differ among the States depending on the disease status of the state of origin relative to the state of destination.  You need to check with the State of destination as the requirements there could be quite different from what you are accustomed to in your State.  The APHIS website has links to the information provided by each State.  The online information includes State requirements and the name and contact information for the State Animal Health Official, whom you can contact with questions.</a:t>
            </a:r>
          </a:p>
          <a:p>
            <a:pPr marL="237134" indent="-237134">
              <a:lnSpc>
                <a:spcPct val="90000"/>
              </a:lnSpc>
              <a:buFontTx/>
              <a:buChar char="•"/>
            </a:pPr>
            <a:r>
              <a:rPr lang="en-US" sz="1100">
                <a:latin typeface="Arial Unicode MS" pitchFamily="34" charset="-128"/>
              </a:rPr>
              <a:t>States may have more stringent requirements.  For example, many states have implemented a requirement that cervidae herds be under a surveillance program for CWD for 3 years prior to entry into their state. Various states have tightened their TB testing requirements on dairy cattle after an increase in TB was found in dairies.  Kentucky shut down movement of horses and livestock from counties with positive VSV cases.  Many states have stringent import requirements on rodents after the Monkey Pox problem in prairie dogs.  Most states in the Western Region require a negative trichomoniasis test on breeding bulls.</a:t>
            </a:r>
          </a:p>
        </p:txBody>
      </p:sp>
    </p:spTree>
    <p:extLst>
      <p:ext uri="{BB962C8B-B14F-4D97-AF65-F5344CB8AC3E}">
        <p14:creationId xmlns:p14="http://schemas.microsoft.com/office/powerpoint/2010/main" val="732264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0D612DC1-1CF0-4070-B572-BA45E0900F68}" type="slidenum">
              <a:rPr lang="en-US" sz="1300" b="0">
                <a:solidFill>
                  <a:prstClr val="black"/>
                </a:solidFill>
                <a:latin typeface="Arial" charset="0"/>
                <a:cs typeface="Arial" charset="0"/>
              </a:rPr>
              <a:pPr/>
              <a:t>26</a:t>
            </a:fld>
            <a:endParaRPr lang="en-US" sz="1300" b="0">
              <a:solidFill>
                <a:prstClr val="black"/>
              </a:solidFill>
              <a:latin typeface="Arial" charset="0"/>
              <a:cs typeface="Arial" charset="0"/>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b="1" i="1">
                <a:latin typeface="Arial" charset="0"/>
                <a:cs typeface="Arial" charset="0"/>
              </a:rPr>
              <a:t>International Movement:</a:t>
            </a:r>
          </a:p>
          <a:p>
            <a:pPr eaLnBrk="1" hangingPunct="1">
              <a:lnSpc>
                <a:spcPct val="90000"/>
              </a:lnSpc>
            </a:pPr>
            <a:endParaRPr lang="en-US" b="1" i="1">
              <a:latin typeface="Arial" charset="0"/>
              <a:cs typeface="Arial" charset="0"/>
            </a:endParaRPr>
          </a:p>
          <a:p>
            <a:pPr eaLnBrk="1" hangingPunct="1">
              <a:lnSpc>
                <a:spcPct val="90000"/>
              </a:lnSpc>
            </a:pPr>
            <a:r>
              <a:rPr lang="en-US" b="1" i="1">
                <a:latin typeface="Arial" charset="0"/>
                <a:cs typeface="Arial" charset="0"/>
              </a:rPr>
              <a:t>Health requirements vary by country:</a:t>
            </a:r>
            <a:r>
              <a:rPr lang="en-US">
                <a:latin typeface="Arial" charset="0"/>
                <a:cs typeface="Arial" charset="0"/>
              </a:rPr>
              <a:t>  If a country doesn’t have or is eradicating a disease, their requirements will differ from a country where that disease is endemic.  Health requirements are also based on political and economic factors and trade agreements.  All of these can change rapidly, so check before you act.  Additional certificates (possibly bilingual) may be required by the country of destination.</a:t>
            </a:r>
          </a:p>
          <a:p>
            <a:pPr eaLnBrk="1" hangingPunct="1">
              <a:lnSpc>
                <a:spcPct val="90000"/>
              </a:lnSpc>
            </a:pPr>
            <a:endParaRPr lang="en-US">
              <a:latin typeface="Arial" charset="0"/>
              <a:cs typeface="Arial" charset="0"/>
            </a:endParaRPr>
          </a:p>
          <a:p>
            <a:pPr eaLnBrk="1" hangingPunct="1">
              <a:lnSpc>
                <a:spcPct val="90000"/>
              </a:lnSpc>
            </a:pPr>
            <a:r>
              <a:rPr lang="en-US" b="1" i="1">
                <a:latin typeface="Arial" charset="0"/>
                <a:cs typeface="Arial" charset="0"/>
              </a:rPr>
              <a:t>Check with VS Area office.</a:t>
            </a:r>
            <a:r>
              <a:rPr lang="en-US">
                <a:latin typeface="Arial" charset="0"/>
                <a:cs typeface="Arial" charset="0"/>
              </a:rPr>
              <a:t>  It’s always good to check with VS Area Office when you are working with an international movement as the certificates you sign will also need to be signed by your local Area Office.  The VS Area Office can also provide guidelines on shipping to countries or information on whom to contact for information.  There is also information online; however, assess the source of your online information as country requirements can change and a website may not reflect that.  </a:t>
            </a:r>
          </a:p>
          <a:p>
            <a:pPr eaLnBrk="1" hangingPunct="1">
              <a:lnSpc>
                <a:spcPct val="90000"/>
              </a:lnSpc>
            </a:pPr>
            <a:endParaRPr lang="en-US" b="1" i="1">
              <a:latin typeface="Arial" charset="0"/>
              <a:cs typeface="Arial" charset="0"/>
            </a:endParaRPr>
          </a:p>
          <a:p>
            <a:pPr eaLnBrk="1" hangingPunct="1">
              <a:lnSpc>
                <a:spcPct val="90000"/>
              </a:lnSpc>
            </a:pPr>
            <a:r>
              <a:rPr lang="en-US" b="1" i="1">
                <a:latin typeface="Arial" charset="0"/>
                <a:cs typeface="Arial" charset="0"/>
              </a:rPr>
              <a:t>Note on Brokers:  </a:t>
            </a:r>
          </a:p>
          <a:p>
            <a:pPr eaLnBrk="1" hangingPunct="1">
              <a:lnSpc>
                <a:spcPct val="90000"/>
              </a:lnSpc>
            </a:pPr>
            <a:r>
              <a:rPr lang="en-US">
                <a:latin typeface="Arial" charset="0"/>
                <a:cs typeface="Arial" charset="0"/>
              </a:rPr>
              <a:t>Some clients may wish to use a broker – or may have to use a broker depending on the importing country requirements.  Don’t take the word of either a client or broker regarding import requirements as correct.  Check with the VS Area Office or the country of destination. </a:t>
            </a:r>
          </a:p>
        </p:txBody>
      </p:sp>
    </p:spTree>
    <p:extLst>
      <p:ext uri="{BB962C8B-B14F-4D97-AF65-F5344CB8AC3E}">
        <p14:creationId xmlns:p14="http://schemas.microsoft.com/office/powerpoint/2010/main" val="18174460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18C185B3-A0FE-4E7C-BEA0-4457BF97562A}" type="slidenum">
              <a:rPr lang="en-US" sz="1300" b="0">
                <a:solidFill>
                  <a:prstClr val="black"/>
                </a:solidFill>
                <a:latin typeface="Arial" charset="0"/>
                <a:cs typeface="Arial" charset="0"/>
              </a:rPr>
              <a:pPr/>
              <a:t>27</a:t>
            </a:fld>
            <a:endParaRPr lang="en-US" sz="1300" b="0">
              <a:solidFill>
                <a:prstClr val="black"/>
              </a:solidFill>
              <a:latin typeface="Arial" charset="0"/>
              <a:cs typeface="Arial" charset="0"/>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a:latin typeface="Arial Unicode MS" pitchFamily="34" charset="-128"/>
              </a:rPr>
              <a:t>Movement Information</a:t>
            </a:r>
          </a:p>
          <a:p>
            <a:pPr eaLnBrk="1" hangingPunct="1"/>
            <a:endParaRPr lang="en-US" b="1" i="1">
              <a:latin typeface="Arial Unicode MS" pitchFamily="34" charset="-128"/>
            </a:endParaRPr>
          </a:p>
          <a:p>
            <a:pPr eaLnBrk="1" hangingPunct="1"/>
            <a:r>
              <a:rPr lang="en-US" b="1" i="1">
                <a:latin typeface="Arial Unicode MS" pitchFamily="34" charset="-128"/>
              </a:rPr>
              <a:t>Where can you find Interstate/International Movement and Animal Health Requirements?</a:t>
            </a:r>
          </a:p>
          <a:p>
            <a:pPr lvl="1" eaLnBrk="1" hangingPunct="1">
              <a:buFontTx/>
              <a:buChar char="•"/>
            </a:pPr>
            <a:r>
              <a:rPr lang="en-US">
                <a:latin typeface="Arial Unicode MS" pitchFamily="34" charset="-128"/>
              </a:rPr>
              <a:t>USDA/APHIS/VS Area Office</a:t>
            </a:r>
          </a:p>
          <a:p>
            <a:pPr lvl="1" eaLnBrk="1" hangingPunct="1">
              <a:buFontTx/>
              <a:buChar char="•"/>
            </a:pPr>
            <a:r>
              <a:rPr lang="en-US">
                <a:latin typeface="Arial Unicode MS" pitchFamily="34" charset="-128"/>
              </a:rPr>
              <a:t>State Veterinarian in State of destination.  The state veterinarian in the state of destination is often the best source of information for up-to-date interstate movement requirements.</a:t>
            </a:r>
          </a:p>
          <a:p>
            <a:pPr lvl="1" eaLnBrk="1" hangingPunct="1">
              <a:buFontTx/>
              <a:buChar char="•"/>
            </a:pPr>
            <a:r>
              <a:rPr lang="en-US">
                <a:latin typeface="Arial Unicode MS" pitchFamily="34" charset="-128"/>
              </a:rPr>
              <a:t>Officials in consulates and countries of destination sometimes can provide you with up-to-date information.  Sometimes your Area Office has the more up-to-date information.</a:t>
            </a:r>
          </a:p>
          <a:p>
            <a:pPr lvl="1" eaLnBrk="1" hangingPunct="1">
              <a:buFontTx/>
              <a:buChar char="•"/>
            </a:pPr>
            <a:r>
              <a:rPr lang="en-US">
                <a:latin typeface="Arial Unicode MS" pitchFamily="34" charset="-128"/>
              </a:rPr>
              <a:t>APHIS website:  www.aphis.usda.gov </a:t>
            </a:r>
          </a:p>
          <a:p>
            <a:pPr lvl="2" eaLnBrk="1" hangingPunct="1"/>
            <a:r>
              <a:rPr lang="en-US">
                <a:latin typeface="Arial Unicode MS" pitchFamily="34" charset="-128"/>
              </a:rPr>
              <a:t>Links to the National Veterinary Accreditation website, international and interstate regulations, and your local Area Office.</a:t>
            </a:r>
          </a:p>
          <a:p>
            <a:pPr lvl="2" eaLnBrk="1" hangingPunct="1"/>
            <a:endParaRPr lang="en-US">
              <a:latin typeface="Arial Unicode MS" pitchFamily="34" charset="-128"/>
            </a:endParaRPr>
          </a:p>
          <a:p>
            <a:pPr eaLnBrk="1" hangingPunct="1"/>
            <a:r>
              <a:rPr lang="en-US" b="1" i="1">
                <a:latin typeface="Arial Unicode MS" pitchFamily="34" charset="-128"/>
              </a:rPr>
              <a:t>How far ahead should my clients plan for international movement:</a:t>
            </a:r>
          </a:p>
          <a:p>
            <a:pPr lvl="1" eaLnBrk="1" hangingPunct="1">
              <a:buFontTx/>
              <a:buChar char="•"/>
            </a:pPr>
            <a:r>
              <a:rPr lang="en-US">
                <a:latin typeface="Arial Unicode MS" pitchFamily="34" charset="-128"/>
              </a:rPr>
              <a:t>Note the time involved for movement to each country.  Sometimes your clients need to begin the process 6-8 months in advance.  Starting early enough may reduce a lengthy quarantine at the destination site.</a:t>
            </a:r>
          </a:p>
        </p:txBody>
      </p:sp>
    </p:spTree>
    <p:extLst>
      <p:ext uri="{BB962C8B-B14F-4D97-AF65-F5344CB8AC3E}">
        <p14:creationId xmlns:p14="http://schemas.microsoft.com/office/powerpoint/2010/main" val="28578631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0E5D2381-317C-41E5-A73A-C0C381B8883E}" type="slidenum">
              <a:rPr lang="en-US" sz="1300" b="0">
                <a:solidFill>
                  <a:prstClr val="black"/>
                </a:solidFill>
                <a:latin typeface="Arial" charset="0"/>
                <a:cs typeface="Arial" charset="0"/>
              </a:rPr>
              <a:pPr/>
              <a:t>28</a:t>
            </a:fld>
            <a:endParaRPr lang="en-US" sz="1300" b="0">
              <a:solidFill>
                <a:prstClr val="black"/>
              </a:solidFill>
              <a:latin typeface="Arial" charset="0"/>
              <a:cs typeface="Arial" charset="0"/>
            </a:endParaRPr>
          </a:p>
        </p:txBody>
      </p:sp>
      <p:sp>
        <p:nvSpPr>
          <p:cNvPr id="156675" name="Rectangle 2"/>
          <p:cNvSpPr>
            <a:spLocks noGrp="1" noRot="1" noChangeAspect="1" noChangeArrowheads="1" noTextEdit="1"/>
          </p:cNvSpPr>
          <p:nvPr>
            <p:ph type="sldImg"/>
          </p:nvPr>
        </p:nvSpPr>
        <p:spPr>
          <a:solidFill>
            <a:srgbClr val="FFFFFF"/>
          </a:solidFill>
          <a:ln/>
        </p:spPr>
      </p:sp>
      <p:sp>
        <p:nvSpPr>
          <p:cNvPr id="156676" name="Rectangle 3"/>
          <p:cNvSpPr>
            <a:spLocks noGrp="1" noChangeArrowheads="1"/>
          </p:cNvSpPr>
          <p:nvPr>
            <p:ph type="body" idx="1"/>
          </p:nvPr>
        </p:nvSpPr>
        <p:spPr>
          <a:xfrm>
            <a:off x="975692" y="4561227"/>
            <a:ext cx="5363818" cy="4646482"/>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sz="1100" b="1" i="1">
                <a:latin typeface="Arial Unicode MS" pitchFamily="34" charset="-128"/>
              </a:rPr>
              <a:t>Pre-Export  Isolation:</a:t>
            </a:r>
          </a:p>
          <a:p>
            <a:pPr eaLnBrk="1" hangingPunct="1">
              <a:lnSpc>
                <a:spcPct val="80000"/>
              </a:lnSpc>
            </a:pPr>
            <a:endParaRPr lang="en-US" sz="1100">
              <a:latin typeface="Arial Unicode MS" pitchFamily="34" charset="-128"/>
            </a:endParaRPr>
          </a:p>
          <a:p>
            <a:pPr eaLnBrk="1" hangingPunct="1">
              <a:lnSpc>
                <a:spcPct val="80000"/>
              </a:lnSpc>
            </a:pPr>
            <a:r>
              <a:rPr lang="en-US" sz="1100" b="1" i="1">
                <a:latin typeface="Arial Unicode MS" pitchFamily="34" charset="-128"/>
              </a:rPr>
              <a:t>On-Farm Isolation:</a:t>
            </a:r>
          </a:p>
          <a:p>
            <a:pPr eaLnBrk="1" hangingPunct="1">
              <a:lnSpc>
                <a:spcPct val="80000"/>
              </a:lnSpc>
            </a:pPr>
            <a:r>
              <a:rPr lang="en-US" sz="1100">
                <a:latin typeface="Arial Unicode MS" pitchFamily="34" charset="-128"/>
              </a:rPr>
              <a:t>Some countries require an on-farm isolation in a USDA-approved facility before export/shipment, for example the EU requires this for equines.  The reason for this requirement is to prevent new exposure to disease and to allow animals time to express disease if the animals were incubating disease at the start of the isolation period.  The length of the quarantine depends on the destination country’s requirements.  An accredited veterinarian wishing to provide on-farm isolation services needs to:</a:t>
            </a:r>
          </a:p>
          <a:p>
            <a:pPr eaLnBrk="1" hangingPunct="1">
              <a:lnSpc>
                <a:spcPct val="80000"/>
              </a:lnSpc>
              <a:buFontTx/>
              <a:buChar char="•"/>
            </a:pPr>
            <a:r>
              <a:rPr lang="en-US" sz="1100">
                <a:latin typeface="Arial Unicode MS" pitchFamily="34" charset="-128"/>
              </a:rPr>
              <a:t>Check with VS Area Office for specific requirements related to isolation facilities and the length of isolation required by different countries.</a:t>
            </a:r>
          </a:p>
          <a:p>
            <a:pPr eaLnBrk="1" hangingPunct="1">
              <a:lnSpc>
                <a:spcPct val="80000"/>
              </a:lnSpc>
              <a:buFontTx/>
              <a:buChar char="•"/>
            </a:pPr>
            <a:r>
              <a:rPr lang="en-US" sz="1100">
                <a:latin typeface="Arial Unicode MS" pitchFamily="34" charset="-128"/>
              </a:rPr>
              <a:t>Request inspection and approval from APHIS if the facility does not already have that approval.  A USDA-approved facility must have dedicated personnel to tend to animal needs and the facility must have proper biosecurity.  The facility must also be approved PRIOR to placing animals into the pre-export isolation facility.</a:t>
            </a:r>
          </a:p>
          <a:p>
            <a:pPr eaLnBrk="1" hangingPunct="1">
              <a:lnSpc>
                <a:spcPct val="80000"/>
              </a:lnSpc>
              <a:buFontTx/>
              <a:buChar char="•"/>
            </a:pPr>
            <a:r>
              <a:rPr lang="en-US" sz="1100">
                <a:latin typeface="Arial Unicode MS" pitchFamily="34" charset="-128"/>
              </a:rPr>
              <a:t>Accredited veterinarians can oversee the facility and supervise the work done there.</a:t>
            </a:r>
          </a:p>
          <a:p>
            <a:pPr eaLnBrk="1" hangingPunct="1">
              <a:lnSpc>
                <a:spcPct val="80000"/>
              </a:lnSpc>
              <a:buFontTx/>
              <a:buChar char="•"/>
            </a:pPr>
            <a:r>
              <a:rPr lang="en-US" sz="1100">
                <a:latin typeface="Arial Unicode MS" pitchFamily="34" charset="-128"/>
              </a:rPr>
              <a:t>Accredited veterinarians can also vaccinate, treat, or test animals (and observe animals for clinical signs of disease) according to the destination country’s requirements during pre-export isolation.  </a:t>
            </a:r>
          </a:p>
          <a:p>
            <a:pPr eaLnBrk="1" hangingPunct="1">
              <a:lnSpc>
                <a:spcPct val="80000"/>
              </a:lnSpc>
              <a:buFontTx/>
              <a:buChar char="•"/>
            </a:pPr>
            <a:endParaRPr lang="en-US" sz="1100">
              <a:latin typeface="Arial Unicode MS" pitchFamily="34" charset="-128"/>
            </a:endParaRPr>
          </a:p>
          <a:p>
            <a:pPr eaLnBrk="1" hangingPunct="1">
              <a:lnSpc>
                <a:spcPct val="80000"/>
              </a:lnSpc>
            </a:pPr>
            <a:r>
              <a:rPr lang="en-US" sz="1100" b="1" i="1">
                <a:latin typeface="Arial Unicode MS" pitchFamily="34" charset="-128"/>
              </a:rPr>
              <a:t>In-home isolation:</a:t>
            </a:r>
          </a:p>
          <a:p>
            <a:pPr eaLnBrk="1" hangingPunct="1">
              <a:lnSpc>
                <a:spcPct val="80000"/>
              </a:lnSpc>
            </a:pPr>
            <a:r>
              <a:rPr lang="en-US" sz="1100">
                <a:latin typeface="Arial Unicode MS" pitchFamily="34" charset="-128"/>
              </a:rPr>
              <a:t>In the case of small animals, an in-home isolation may be required by the country of destination.  Check with the VS Area Office for requirements for this type of isolation.</a:t>
            </a:r>
          </a:p>
          <a:p>
            <a:pPr lvl="1" eaLnBrk="1" hangingPunct="1">
              <a:lnSpc>
                <a:spcPct val="80000"/>
              </a:lnSpc>
            </a:pPr>
            <a:endParaRPr lang="en-US" sz="1100">
              <a:latin typeface="Arial Unicode MS" pitchFamily="34" charset="-128"/>
            </a:endParaRPr>
          </a:p>
          <a:p>
            <a:pPr eaLnBrk="1" hangingPunct="1">
              <a:lnSpc>
                <a:spcPct val="80000"/>
              </a:lnSpc>
            </a:pPr>
            <a:r>
              <a:rPr lang="en-US" sz="1100" b="1" i="1">
                <a:latin typeface="Arial Unicode MS" pitchFamily="34" charset="-128"/>
              </a:rPr>
              <a:t>USDA export isolation facility:</a:t>
            </a:r>
          </a:p>
          <a:p>
            <a:pPr eaLnBrk="1" hangingPunct="1">
              <a:lnSpc>
                <a:spcPct val="80000"/>
              </a:lnSpc>
            </a:pPr>
            <a:r>
              <a:rPr lang="en-US" sz="1100">
                <a:latin typeface="Arial Unicode MS" pitchFamily="34" charset="-128"/>
              </a:rPr>
              <a:t>Some countries require this type of isolation.  Full-time government-employed veterinarians, rather than accredited veterinarians, provide required vaccinations, testing, treatment, and observation of animals in USDA export isolation facilities.</a:t>
            </a:r>
          </a:p>
        </p:txBody>
      </p:sp>
    </p:spTree>
    <p:extLst>
      <p:ext uri="{BB962C8B-B14F-4D97-AF65-F5344CB8AC3E}">
        <p14:creationId xmlns:p14="http://schemas.microsoft.com/office/powerpoint/2010/main" val="28407153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BCE4D0DF-F589-40EA-8524-CEC8B900A309}" type="slidenum">
              <a:rPr lang="en-US" sz="1300" b="0">
                <a:solidFill>
                  <a:prstClr val="black"/>
                </a:solidFill>
                <a:latin typeface="Arial" charset="0"/>
                <a:cs typeface="Arial" charset="0"/>
              </a:rPr>
              <a:pPr/>
              <a:t>29</a:t>
            </a:fld>
            <a:endParaRPr lang="en-US" sz="1300" b="0">
              <a:solidFill>
                <a:prstClr val="black"/>
              </a:solidFill>
              <a:latin typeface="Arial" charset="0"/>
              <a:cs typeface="Arial" charset="0"/>
            </a:endParaRPr>
          </a:p>
        </p:txBody>
      </p:sp>
      <p:sp>
        <p:nvSpPr>
          <p:cNvPr id="157699" name="Rectangle 2"/>
          <p:cNvSpPr>
            <a:spLocks noGrp="1" noRot="1" noChangeAspect="1" noChangeArrowheads="1" noTextEdit="1"/>
          </p:cNvSpPr>
          <p:nvPr>
            <p:ph type="sldImg"/>
          </p:nvPr>
        </p:nvSpPr>
        <p:spPr>
          <a:solidFill>
            <a:srgbClr val="FFFFFF"/>
          </a:solidFill>
          <a:ln/>
        </p:spPr>
      </p:sp>
      <p:sp>
        <p:nvSpPr>
          <p:cNvPr id="157700" name="Rectangle 3"/>
          <p:cNvSpPr>
            <a:spLocks noGrp="1" noChangeArrowheads="1"/>
          </p:cNvSpPr>
          <p:nvPr>
            <p:ph type="body" idx="1"/>
          </p:nvPr>
        </p:nvSpPr>
        <p:spPr>
          <a:xfrm>
            <a:off x="975692" y="4561226"/>
            <a:ext cx="5363818" cy="4567784"/>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Unicode MS" pitchFamily="34" charset="-128"/>
              </a:rPr>
              <a:t>International certification is a collaborative process.  The Accredited Veterinarian is part of a 3-member team preparing an animal or animal product for shipment.  </a:t>
            </a:r>
          </a:p>
          <a:p>
            <a:pPr eaLnBrk="1" hangingPunct="1"/>
            <a:endParaRPr lang="en-US">
              <a:latin typeface="Arial Unicode MS" pitchFamily="34" charset="-128"/>
            </a:endParaRPr>
          </a:p>
          <a:p>
            <a:pPr eaLnBrk="1" hangingPunct="1"/>
            <a:r>
              <a:rPr lang="en-US">
                <a:latin typeface="Arial Unicode MS" pitchFamily="34" charset="-128"/>
              </a:rPr>
              <a:t>The accredited veterinarian examines and tests animals, sending those samples to an approved laboratory.  She/He also performs any other required treatments.</a:t>
            </a:r>
          </a:p>
          <a:p>
            <a:pPr eaLnBrk="1" hangingPunct="1"/>
            <a:endParaRPr lang="en-US">
              <a:latin typeface="Arial Unicode MS" pitchFamily="34" charset="-128"/>
            </a:endParaRPr>
          </a:p>
          <a:p>
            <a:pPr eaLnBrk="1" hangingPunct="1"/>
            <a:r>
              <a:rPr lang="en-US">
                <a:latin typeface="Arial Unicode MS" pitchFamily="34" charset="-128"/>
              </a:rPr>
              <a:t>Once the results come back from the laboratory, the accredited veterinarian completes the health certificate and sends it and all other needed documents (e.g., test charts, ID information, vaccination certificates) to the VS Area Office.  The health certificate is typically endorsed at the Area Office.  Check with your Area Office for the process in your area.</a:t>
            </a:r>
          </a:p>
          <a:p>
            <a:pPr eaLnBrk="1" hangingPunct="1"/>
            <a:endParaRPr lang="en-US">
              <a:latin typeface="Arial Unicode MS" pitchFamily="34" charset="-128"/>
            </a:endParaRPr>
          </a:p>
          <a:p>
            <a:pPr eaLnBrk="1" hangingPunct="1"/>
            <a:r>
              <a:rPr lang="en-US">
                <a:latin typeface="Arial Unicode MS" pitchFamily="34" charset="-128"/>
              </a:rPr>
              <a:t>The health certificate is reviewed and, if accurate, is endorsed.</a:t>
            </a:r>
          </a:p>
          <a:p>
            <a:pPr eaLnBrk="1" hangingPunct="1"/>
            <a:endParaRPr lang="en-US">
              <a:latin typeface="Arial Unicode MS" pitchFamily="34" charset="-128"/>
            </a:endParaRPr>
          </a:p>
          <a:p>
            <a:pPr eaLnBrk="1" hangingPunct="1"/>
            <a:r>
              <a:rPr lang="en-US">
                <a:latin typeface="Arial Unicode MS" pitchFamily="34" charset="-128"/>
              </a:rPr>
              <a:t>The Accredited Veterinarian then communicates with the client or broker, providing the documents needed for shipment.</a:t>
            </a:r>
          </a:p>
          <a:p>
            <a:pPr eaLnBrk="1" hangingPunct="1"/>
            <a:endParaRPr lang="en-US">
              <a:latin typeface="Arial Unicode MS" pitchFamily="34" charset="-128"/>
            </a:endParaRPr>
          </a:p>
          <a:p>
            <a:pPr eaLnBrk="1" hangingPunct="1"/>
            <a:r>
              <a:rPr lang="en-US">
                <a:latin typeface="Arial Unicode MS" pitchFamily="34" charset="-128"/>
              </a:rPr>
              <a:t>If a final inspection is needed, the Federal veterinarian completes that at the port of embarkation.</a:t>
            </a:r>
          </a:p>
        </p:txBody>
      </p:sp>
    </p:spTree>
    <p:extLst>
      <p:ext uri="{BB962C8B-B14F-4D97-AF65-F5344CB8AC3E}">
        <p14:creationId xmlns:p14="http://schemas.microsoft.com/office/powerpoint/2010/main" val="3061531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D5C4A42D-6A18-4C34-AC45-5A495655A550}" type="slidenum">
              <a:rPr lang="en-US" sz="1300" b="0">
                <a:solidFill>
                  <a:prstClr val="black"/>
                </a:solidFill>
                <a:latin typeface="Arial" charset="0"/>
                <a:cs typeface="Arial" charset="0"/>
              </a:rPr>
              <a:pPr/>
              <a:t>3</a:t>
            </a:fld>
            <a:endParaRPr lang="en-US" sz="1300" b="0">
              <a:solidFill>
                <a:prstClr val="black"/>
              </a:solidFill>
              <a:latin typeface="Arial" charset="0"/>
              <a:cs typeface="Arial" charset="0"/>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4108124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CF9C405A-191E-45E8-980B-D38F26B9C9BE}" type="slidenum">
              <a:rPr lang="en-US" sz="1300" b="0">
                <a:solidFill>
                  <a:prstClr val="black"/>
                </a:solidFill>
                <a:latin typeface="Arial" charset="0"/>
                <a:cs typeface="Arial" charset="0"/>
              </a:rPr>
              <a:pPr/>
              <a:t>30</a:t>
            </a:fld>
            <a:endParaRPr lang="en-US" sz="1300" b="0">
              <a:solidFill>
                <a:prstClr val="black"/>
              </a:solidFill>
              <a:latin typeface="Arial" charset="0"/>
              <a:cs typeface="Arial" charset="0"/>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sz="1000" b="1" i="1">
                <a:latin typeface="Arial Unicode MS" pitchFamily="34" charset="-128"/>
              </a:rPr>
              <a:t>Special Notes on Certificates of Veterinary Inspection for Small Animals</a:t>
            </a:r>
            <a:br>
              <a:rPr lang="en-US" sz="1000" b="1" i="1">
                <a:latin typeface="Arial Unicode MS" pitchFamily="34" charset="-128"/>
              </a:rPr>
            </a:br>
            <a:r>
              <a:rPr lang="en-US" sz="1000" b="1" i="1">
                <a:latin typeface="Arial Unicode MS" pitchFamily="34" charset="-128"/>
              </a:rPr>
              <a:t>Small animals definition:  </a:t>
            </a:r>
            <a:r>
              <a:rPr lang="en-US" sz="1000">
                <a:latin typeface="Arial Unicode MS" pitchFamily="34" charset="-128"/>
              </a:rPr>
              <a:t>refers to species that are not equine, poultry or livestock species or related to those species. These species may have export requirements that are regulated by other agencies (Example:  CITES permits for certain birds).</a:t>
            </a:r>
          </a:p>
          <a:p>
            <a:pPr eaLnBrk="1" hangingPunct="1">
              <a:lnSpc>
                <a:spcPct val="90000"/>
              </a:lnSpc>
            </a:pPr>
            <a:r>
              <a:rPr lang="en-US" sz="1000" b="1" i="1">
                <a:latin typeface="Arial Unicode MS" pitchFamily="34" charset="-128"/>
              </a:rPr>
              <a:t>Research animals:  </a:t>
            </a:r>
            <a:r>
              <a:rPr lang="en-US" sz="1000">
                <a:latin typeface="Arial Unicode MS" pitchFamily="34" charset="-128"/>
              </a:rPr>
              <a:t>Depends on the animal.</a:t>
            </a:r>
            <a:r>
              <a:rPr lang="en-US" sz="1000" b="1" i="1">
                <a:latin typeface="Arial Unicode MS" pitchFamily="34" charset="-128"/>
              </a:rPr>
              <a:t>  </a:t>
            </a:r>
            <a:r>
              <a:rPr lang="en-US" sz="1000">
                <a:latin typeface="Arial Unicode MS" pitchFamily="34" charset="-128"/>
              </a:rPr>
              <a:t>CDC regulates primates. </a:t>
            </a:r>
            <a:endParaRPr lang="en-US" sz="1000" b="1" i="1">
              <a:latin typeface="Arial Unicode MS" pitchFamily="34" charset="-128"/>
            </a:endParaRPr>
          </a:p>
          <a:p>
            <a:pPr eaLnBrk="1" hangingPunct="1">
              <a:lnSpc>
                <a:spcPct val="90000"/>
              </a:lnSpc>
            </a:pPr>
            <a:r>
              <a:rPr lang="en-US" sz="1000" b="1" i="1">
                <a:latin typeface="Arial Unicode MS" pitchFamily="34" charset="-128"/>
              </a:rPr>
              <a:t>Pets:</a:t>
            </a:r>
            <a:r>
              <a:rPr lang="en-US" sz="1000">
                <a:latin typeface="Arial Unicode MS" pitchFamily="34" charset="-128"/>
              </a:rPr>
              <a:t>  Always check with the country a client’s pet is going to. Each country has its own set of rules, and requirements may differ widely among animal species.  Check the APHIS website and contact your AVIC or State Animal Health Official for information on pet movement.  You don’t want a client’s pet in a long quarantine or rejected at the border because you weren’t aware of a change in requirements in the country of destination.  Also, if the client is bringing the animal back into the U.S. (or might be acquiring an animal or additional animals in the country of destination), check on USDA and the CDC requirements for bringing pets into the country.</a:t>
            </a:r>
          </a:p>
          <a:p>
            <a:pPr eaLnBrk="1" hangingPunct="1">
              <a:lnSpc>
                <a:spcPct val="90000"/>
              </a:lnSpc>
              <a:buFontTx/>
              <a:buChar char="•"/>
            </a:pPr>
            <a:r>
              <a:rPr lang="en-US" sz="1000">
                <a:latin typeface="Arial Unicode MS" pitchFamily="34" charset="-128"/>
              </a:rPr>
              <a:t>Note on Pet Birds:  for pet birds moved internationally, check with the U.S. Fish and Wildlife Service to determine if the bird is covered by CITES and if a special export document is required.  Birds must have a leg band and the original export certificate must be presented when re-entering the U.S. to prove the bird is a U.S.-origin bird.   A quarantine may be required on re-entry to the U.S.  Some birds cannot be imported due to CITES.  </a:t>
            </a:r>
          </a:p>
          <a:p>
            <a:pPr eaLnBrk="1" hangingPunct="1">
              <a:lnSpc>
                <a:spcPct val="90000"/>
              </a:lnSpc>
              <a:buFontTx/>
              <a:buChar char="•"/>
            </a:pPr>
            <a:r>
              <a:rPr lang="en-US" sz="1000">
                <a:latin typeface="Arial Unicode MS" pitchFamily="34" charset="-128"/>
              </a:rPr>
              <a:t>Note on Dogs and Cats:  Most countries require dogs and cats to be vaccinated against rabies at least 30 days, but not more than one year prior to entry.</a:t>
            </a:r>
          </a:p>
          <a:p>
            <a:pPr eaLnBrk="1" hangingPunct="1">
              <a:lnSpc>
                <a:spcPct val="90000"/>
              </a:lnSpc>
            </a:pPr>
            <a:r>
              <a:rPr lang="en-US" sz="1000" b="1" i="1">
                <a:latin typeface="Arial Unicode MS" pitchFamily="34" charset="-128"/>
              </a:rPr>
              <a:t>Working animals:</a:t>
            </a:r>
            <a:r>
              <a:rPr lang="en-US" sz="1000">
                <a:latin typeface="Arial Unicode MS" pitchFamily="34" charset="-128"/>
              </a:rPr>
              <a:t>  It depends on the animal, the task and the destination or origin.  For example, dogs that are coming from some countries and will be working with livestock will need to be inspected for tapeworm and quarantined at the port of entry. </a:t>
            </a:r>
          </a:p>
          <a:p>
            <a:pPr eaLnBrk="1" hangingPunct="1">
              <a:lnSpc>
                <a:spcPct val="90000"/>
              </a:lnSpc>
            </a:pPr>
            <a:r>
              <a:rPr lang="en-US" sz="1000" b="1" i="1">
                <a:latin typeface="Arial Unicode MS" pitchFamily="34" charset="-128"/>
              </a:rPr>
              <a:t>What is needed differs by the destination (where the animal is going) or by the origin (where the animal is coming from).</a:t>
            </a:r>
            <a:r>
              <a:rPr lang="en-US" sz="1000">
                <a:latin typeface="Arial Unicode MS" pitchFamily="34" charset="-128"/>
              </a:rPr>
              <a:t>  For example, pets coming from countries with screwworm need certification that they have been examined for and declared free of screwworm.   Another example is that dogs and cats going to Hawaii will be quarantined for 5-120 days.  This means that a certificate that works for one country or state does not necessarily work for another.</a:t>
            </a:r>
          </a:p>
          <a:p>
            <a:pPr eaLnBrk="1" hangingPunct="1">
              <a:lnSpc>
                <a:spcPct val="90000"/>
              </a:lnSpc>
            </a:pPr>
            <a:r>
              <a:rPr lang="en-US" sz="1000" b="1" i="1">
                <a:latin typeface="Arial Unicode MS" pitchFamily="34" charset="-128"/>
              </a:rPr>
              <a:t>What is needed differs by the animal species.</a:t>
            </a:r>
            <a:r>
              <a:rPr lang="en-US" sz="1000">
                <a:latin typeface="Arial Unicode MS" pitchFamily="34" charset="-128"/>
              </a:rPr>
              <a:t>  </a:t>
            </a:r>
          </a:p>
          <a:p>
            <a:pPr eaLnBrk="1" hangingPunct="1">
              <a:lnSpc>
                <a:spcPct val="90000"/>
              </a:lnSpc>
            </a:pPr>
            <a:r>
              <a:rPr lang="en-US" sz="1000" b="1" i="1">
                <a:latin typeface="Arial Unicode MS" pitchFamily="34" charset="-128"/>
              </a:rPr>
              <a:t>Note:</a:t>
            </a:r>
            <a:r>
              <a:rPr lang="en-US" sz="1000">
                <a:latin typeface="Arial Unicode MS" pitchFamily="34" charset="-128"/>
              </a:rPr>
              <a:t>  Small Animal CVIs may be good for only 10 days from the date of veterinary signature if the animal is traveling on a commercial airline.</a:t>
            </a:r>
            <a:r>
              <a:rPr lang="en-US" sz="1100">
                <a:latin typeface="Arial Unicode MS" pitchFamily="34" charset="-128"/>
              </a:rPr>
              <a:t> </a:t>
            </a:r>
          </a:p>
        </p:txBody>
      </p:sp>
    </p:spTree>
    <p:extLst>
      <p:ext uri="{BB962C8B-B14F-4D97-AF65-F5344CB8AC3E}">
        <p14:creationId xmlns:p14="http://schemas.microsoft.com/office/powerpoint/2010/main" val="27554208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3CA6CA35-4AC1-427B-8FA8-E3359FBFF488}" type="slidenum">
              <a:rPr lang="en-US" sz="1300" b="0">
                <a:solidFill>
                  <a:prstClr val="black"/>
                </a:solidFill>
                <a:latin typeface="Arial" charset="0"/>
                <a:cs typeface="Arial" charset="0"/>
              </a:rPr>
              <a:pPr/>
              <a:t>31</a:t>
            </a:fld>
            <a:endParaRPr lang="en-US" sz="1300" b="0">
              <a:solidFill>
                <a:prstClr val="black"/>
              </a:solidFill>
              <a:latin typeface="Arial" charset="0"/>
              <a:cs typeface="Arial" charset="0"/>
            </a:endParaRPr>
          </a:p>
        </p:txBody>
      </p:sp>
      <p:sp>
        <p:nvSpPr>
          <p:cNvPr id="159747" name="Rectangle 2"/>
          <p:cNvSpPr>
            <a:spLocks noGrp="1" noRot="1" noChangeAspect="1" noChangeArrowheads="1" noTextEdit="1"/>
          </p:cNvSpPr>
          <p:nvPr>
            <p:ph type="sldImg"/>
          </p:nvPr>
        </p:nvSpPr>
        <p:spPr>
          <a:ln/>
        </p:spPr>
      </p:sp>
      <p:sp>
        <p:nvSpPr>
          <p:cNvPr id="1247235" name="Rectangle 3"/>
          <p:cNvSpPr>
            <a:spLocks noGrp="1" noChangeArrowheads="1"/>
          </p:cNvSpPr>
          <p:nvPr>
            <p:ph type="body" idx="1"/>
          </p:nvPr>
        </p:nvSpPr>
        <p:spPr/>
        <p:txBody>
          <a:bodyPr/>
          <a:lstStyle/>
          <a:p>
            <a:pPr eaLnBrk="1" hangingPunct="1">
              <a:lnSpc>
                <a:spcPct val="90000"/>
              </a:lnSpc>
              <a:defRPr/>
            </a:pPr>
            <a:r>
              <a:rPr lang="en-US" b="1" i="1" dirty="0">
                <a:latin typeface="Arial" pitchFamily="34" charset="0"/>
                <a:cs typeface="Arial" pitchFamily="34" charset="0"/>
              </a:rPr>
              <a:t>A certificate generally requires information on:</a:t>
            </a:r>
          </a:p>
          <a:p>
            <a:pPr eaLnBrk="1" hangingPunct="1">
              <a:lnSpc>
                <a:spcPct val="90000"/>
              </a:lnSpc>
              <a:defRPr/>
            </a:pPr>
            <a:endParaRPr lang="en-US" b="1" i="1" dirty="0">
              <a:latin typeface="Arial" pitchFamily="34" charset="0"/>
              <a:cs typeface="Arial" pitchFamily="34" charset="0"/>
            </a:endParaRPr>
          </a:p>
          <a:p>
            <a:pPr eaLnBrk="1" hangingPunct="1">
              <a:lnSpc>
                <a:spcPct val="90000"/>
              </a:lnSpc>
              <a:defRPr/>
            </a:pPr>
            <a:r>
              <a:rPr lang="en-US" b="1" i="1" dirty="0">
                <a:latin typeface="Arial" pitchFamily="34" charset="0"/>
                <a:cs typeface="Arial" pitchFamily="34" charset="0"/>
              </a:rPr>
              <a:t>Consignor</a:t>
            </a:r>
            <a:r>
              <a:rPr lang="en-US" dirty="0">
                <a:latin typeface="Arial" pitchFamily="34" charset="0"/>
                <a:cs typeface="Arial" pitchFamily="34" charset="0"/>
              </a:rPr>
              <a:t> is person shipping the animal</a:t>
            </a:r>
          </a:p>
          <a:p>
            <a:pPr eaLnBrk="1" hangingPunct="1">
              <a:lnSpc>
                <a:spcPct val="90000"/>
              </a:lnSpc>
              <a:defRPr/>
            </a:pPr>
            <a:r>
              <a:rPr lang="en-US" b="1" i="1" dirty="0">
                <a:latin typeface="Arial" pitchFamily="34" charset="0"/>
                <a:cs typeface="Arial" pitchFamily="34" charset="0"/>
              </a:rPr>
              <a:t>Consignee </a:t>
            </a:r>
            <a:r>
              <a:rPr lang="en-US" dirty="0">
                <a:latin typeface="Arial" pitchFamily="34" charset="0"/>
                <a:cs typeface="Arial" pitchFamily="34" charset="0"/>
              </a:rPr>
              <a:t>is person receiving the animal</a:t>
            </a:r>
          </a:p>
          <a:p>
            <a:pPr eaLnBrk="1" hangingPunct="1">
              <a:lnSpc>
                <a:spcPct val="90000"/>
              </a:lnSpc>
              <a:defRPr/>
            </a:pPr>
            <a:r>
              <a:rPr lang="en-US" b="1" i="1" dirty="0">
                <a:latin typeface="Arial" pitchFamily="34" charset="0"/>
                <a:cs typeface="Arial" pitchFamily="34" charset="0"/>
              </a:rPr>
              <a:t>Official animal ID/description:</a:t>
            </a:r>
            <a:r>
              <a:rPr lang="en-US" dirty="0">
                <a:latin typeface="Arial" pitchFamily="34" charset="0"/>
                <a:cs typeface="Arial" pitchFamily="34" charset="0"/>
              </a:rPr>
              <a:t>  Check on which form of animal identification is required and ensure that the client’s animals have that form of identification.  When describing an animal, check on which features are considered essential for describing that animal.  An example of a descriptive ID for a horse would be:  “5-year-old sorrel Quarter Horse with blaze face and white stockings on both front legs”. </a:t>
            </a:r>
          </a:p>
          <a:p>
            <a:pPr eaLnBrk="1" hangingPunct="1">
              <a:lnSpc>
                <a:spcPct val="90000"/>
              </a:lnSpc>
              <a:defRPr/>
            </a:pPr>
            <a:r>
              <a:rPr lang="en-US" b="1" i="1" dirty="0">
                <a:latin typeface="Arial" pitchFamily="34" charset="0"/>
                <a:cs typeface="Arial" pitchFamily="34" charset="0"/>
              </a:rPr>
              <a:t>Required tests/vaccinations</a:t>
            </a:r>
          </a:p>
          <a:p>
            <a:pPr eaLnBrk="1" hangingPunct="1">
              <a:lnSpc>
                <a:spcPct val="90000"/>
              </a:lnSpc>
              <a:defRPr/>
            </a:pPr>
            <a:r>
              <a:rPr lang="en-US" b="1" i="1" dirty="0">
                <a:latin typeface="Arial" pitchFamily="34" charset="0"/>
                <a:cs typeface="Arial" pitchFamily="34" charset="0"/>
              </a:rPr>
              <a:t>Certification statement(s)</a:t>
            </a:r>
          </a:p>
          <a:p>
            <a:pPr eaLnBrk="1" hangingPunct="1">
              <a:lnSpc>
                <a:spcPct val="90000"/>
              </a:lnSpc>
              <a:defRPr/>
            </a:pPr>
            <a:r>
              <a:rPr lang="en-US" b="1" i="1" dirty="0">
                <a:latin typeface="Arial" pitchFamily="34" charset="0"/>
                <a:cs typeface="Arial" pitchFamily="34" charset="0"/>
              </a:rPr>
              <a:t>Signatures:  </a:t>
            </a:r>
          </a:p>
          <a:p>
            <a:pPr marL="189707" lvl="1">
              <a:lnSpc>
                <a:spcPct val="90000"/>
              </a:lnSpc>
              <a:buFontTx/>
              <a:buChar char="•"/>
              <a:defRPr/>
            </a:pPr>
            <a:r>
              <a:rPr lang="en-US" dirty="0">
                <a:latin typeface="Arial" pitchFamily="34" charset="0"/>
                <a:cs typeface="Arial" pitchFamily="34" charset="0"/>
              </a:rPr>
              <a:t>All will need the issuing veterinarian’s signature in the appropriate box.</a:t>
            </a:r>
          </a:p>
          <a:p>
            <a:pPr marL="189707" lvl="1">
              <a:lnSpc>
                <a:spcPct val="90000"/>
              </a:lnSpc>
              <a:buFontTx/>
              <a:buChar char="•"/>
              <a:defRPr/>
            </a:pPr>
            <a:r>
              <a:rPr lang="en-US" dirty="0">
                <a:latin typeface="Arial" pitchFamily="34" charset="0"/>
                <a:cs typeface="Arial" pitchFamily="34" charset="0"/>
              </a:rPr>
              <a:t>International shipments will require the Federal veterinarian’s signature and the endorsing seal.</a:t>
            </a:r>
          </a:p>
          <a:p>
            <a:pPr marL="189707" lvl="1">
              <a:lnSpc>
                <a:spcPct val="90000"/>
              </a:lnSpc>
              <a:buFontTx/>
              <a:buChar char="•"/>
              <a:defRPr/>
            </a:pPr>
            <a:r>
              <a:rPr lang="en-US" dirty="0">
                <a:latin typeface="Arial" pitchFamily="34" charset="0"/>
                <a:cs typeface="Arial" pitchFamily="34" charset="0"/>
              </a:rPr>
              <a:t>Some interstate and international certificates also require the owner to sign.  If there is a box for the owner’s signature, be sure to get it.</a:t>
            </a:r>
          </a:p>
          <a:p>
            <a:pPr lvl="1" eaLnBrk="1" hangingPunct="1">
              <a:lnSpc>
                <a:spcPct val="90000"/>
              </a:lnSpc>
              <a:buFontTx/>
              <a:buChar char="•"/>
              <a:defRPr/>
            </a:pPr>
            <a:endParaRPr lang="en-US" dirty="0">
              <a:latin typeface="Arial" pitchFamily="34" charset="0"/>
              <a:cs typeface="Arial" pitchFamily="34" charset="0"/>
            </a:endParaRPr>
          </a:p>
          <a:p>
            <a:pPr eaLnBrk="1" hangingPunct="1">
              <a:lnSpc>
                <a:spcPct val="90000"/>
              </a:lnSpc>
              <a:defRPr/>
            </a:pPr>
            <a:r>
              <a:rPr lang="en-US" b="1" i="1" dirty="0">
                <a:latin typeface="Arial" pitchFamily="34" charset="0"/>
                <a:cs typeface="Arial" pitchFamily="34" charset="0"/>
              </a:rPr>
              <a:t>Finding the right form:  </a:t>
            </a:r>
            <a:r>
              <a:rPr lang="en-US" dirty="0">
                <a:latin typeface="Arial" pitchFamily="34" charset="0"/>
                <a:cs typeface="Arial" pitchFamily="34" charset="0"/>
              </a:rPr>
              <a:t>Use the same sources you used to find information on movement requirements. VS is working toward having all forms available electronically.  Some samples are available in your Practitioners Guide.  Forms are also available online and from VS Area Offices and from Animal Health Official Offices in each State</a:t>
            </a:r>
            <a:r>
              <a:rPr lang="en-US" dirty="0">
                <a:latin typeface="Arial Unicode MS" pitchFamily="34" charset="-128"/>
              </a:rPr>
              <a:t>.</a:t>
            </a:r>
            <a:endParaRPr lang="en-US" dirty="0"/>
          </a:p>
          <a:p>
            <a:pPr eaLnBrk="1" hangingPunct="1">
              <a:lnSpc>
                <a:spcPct val="90000"/>
              </a:lnSpc>
              <a:defRPr/>
            </a:pPr>
            <a:endParaRPr lang="en-US" dirty="0">
              <a:latin typeface="Arial Unicode MS" pitchFamily="34" charset="-128"/>
            </a:endParaRPr>
          </a:p>
          <a:p>
            <a:pPr eaLnBrk="1" hangingPunct="1">
              <a:lnSpc>
                <a:spcPct val="90000"/>
              </a:lnSpc>
              <a:defRPr/>
            </a:pPr>
            <a:endParaRPr lang="en-US" dirty="0" smtClean="0"/>
          </a:p>
        </p:txBody>
      </p:sp>
    </p:spTree>
    <p:extLst>
      <p:ext uri="{BB962C8B-B14F-4D97-AF65-F5344CB8AC3E}">
        <p14:creationId xmlns:p14="http://schemas.microsoft.com/office/powerpoint/2010/main" val="5642659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4B4B7CDB-66BB-4FA8-B48F-C2B591584105}" type="slidenum">
              <a:rPr lang="en-US" sz="1300" b="0">
                <a:solidFill>
                  <a:prstClr val="black"/>
                </a:solidFill>
                <a:latin typeface="Arial" charset="0"/>
                <a:cs typeface="Arial" charset="0"/>
              </a:rPr>
              <a:pPr/>
              <a:t>32</a:t>
            </a:fld>
            <a:endParaRPr lang="en-US" sz="1300" b="0">
              <a:solidFill>
                <a:prstClr val="black"/>
              </a:solidFill>
              <a:latin typeface="Arial" charset="0"/>
              <a:cs typeface="Arial" charset="0"/>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sz="1000" b="1" i="1">
                <a:latin typeface="Arial Unicode MS" pitchFamily="34" charset="-128"/>
              </a:rPr>
              <a:t>General procedures for filling out Health Certificates and Certificates of Veterinary Inspection (CVI):</a:t>
            </a:r>
          </a:p>
          <a:p>
            <a:pPr eaLnBrk="1" hangingPunct="1">
              <a:lnSpc>
                <a:spcPct val="80000"/>
              </a:lnSpc>
            </a:pPr>
            <a:endParaRPr lang="en-US" sz="1000" b="1" i="1">
              <a:latin typeface="Arial Unicode MS" pitchFamily="34" charset="-128"/>
            </a:endParaRPr>
          </a:p>
          <a:p>
            <a:pPr eaLnBrk="1" hangingPunct="1">
              <a:lnSpc>
                <a:spcPct val="80000"/>
              </a:lnSpc>
            </a:pPr>
            <a:r>
              <a:rPr lang="en-US" sz="1000" b="1">
                <a:latin typeface="Arial Unicode MS" pitchFamily="34" charset="-128"/>
              </a:rPr>
              <a:t>Use appropriate form(s).</a:t>
            </a:r>
            <a:r>
              <a:rPr lang="en-US" sz="1000">
                <a:latin typeface="Arial Unicode MS" pitchFamily="34" charset="-128"/>
              </a:rPr>
              <a:t>  </a:t>
            </a:r>
          </a:p>
          <a:p>
            <a:pPr eaLnBrk="1" hangingPunct="1">
              <a:lnSpc>
                <a:spcPct val="80000"/>
              </a:lnSpc>
              <a:buFontTx/>
              <a:buChar char="•"/>
            </a:pPr>
            <a:r>
              <a:rPr lang="en-US" sz="1000">
                <a:latin typeface="Arial Unicode MS" pitchFamily="34" charset="-128"/>
              </a:rPr>
              <a:t>CVIs are issued using the form created in the state of export.  If you work with multiple states, will need to get the appropriate form from each state. Sometimes a state requires a permit to bring animals in, as well as the CVI.  If the movement requirements are not clear on the website, call the Animal Health Official’s Office in the State of destination. </a:t>
            </a:r>
          </a:p>
          <a:p>
            <a:pPr eaLnBrk="1" hangingPunct="1">
              <a:lnSpc>
                <a:spcPct val="80000"/>
              </a:lnSpc>
              <a:buFontTx/>
              <a:buChar char="•"/>
            </a:pPr>
            <a:r>
              <a:rPr lang="en-US" sz="1000">
                <a:latin typeface="Arial Unicode MS" pitchFamily="34" charset="-128"/>
              </a:rPr>
              <a:t>For international shipment, some countries have species- or product-specific forms or certificates which must be used when exporting that particular animal or produce. </a:t>
            </a:r>
          </a:p>
          <a:p>
            <a:pPr eaLnBrk="1" hangingPunct="1">
              <a:lnSpc>
                <a:spcPct val="80000"/>
              </a:lnSpc>
              <a:buFontTx/>
              <a:buChar char="•"/>
            </a:pPr>
            <a:r>
              <a:rPr lang="en-US" sz="1000">
                <a:latin typeface="Arial Unicode MS" pitchFamily="34" charset="-128"/>
              </a:rPr>
              <a:t>There are many, many forms and forms and needs change, so check first. </a:t>
            </a:r>
          </a:p>
          <a:p>
            <a:pPr eaLnBrk="1" hangingPunct="1">
              <a:lnSpc>
                <a:spcPct val="80000"/>
              </a:lnSpc>
            </a:pPr>
            <a:endParaRPr lang="en-US" sz="1000">
              <a:latin typeface="Arial Unicode MS" pitchFamily="34" charset="-128"/>
            </a:endParaRPr>
          </a:p>
          <a:p>
            <a:pPr eaLnBrk="1" hangingPunct="1">
              <a:lnSpc>
                <a:spcPct val="80000"/>
              </a:lnSpc>
            </a:pPr>
            <a:r>
              <a:rPr lang="en-US" sz="1000" b="1" i="1">
                <a:latin typeface="Arial Unicode MS" pitchFamily="34" charset="-128"/>
              </a:rPr>
              <a:t>Fill out form completely and accurately</a:t>
            </a:r>
            <a:r>
              <a:rPr lang="en-US" sz="1000">
                <a:latin typeface="Arial Unicode MS" pitchFamily="34" charset="-128"/>
              </a:rPr>
              <a:t>.  Many countries require that the form be typed and will reject a handwritten large-animal certificate.  If you are allowed to submit a handwritten certificate, make sure to write legibly.  Submitting an incomplete form may result in the it being returned to you, leading to delays in movement of the animal(s).  If you are unsure of how to complete a part of a form, call the Area Office rather than sending in incomplete or inaccurate information.  Inaccurate information is a form of making a false statement, which is an illegal act.  The Export Document Examiner in the VS Area Office is often a good source of help for your questions.</a:t>
            </a:r>
          </a:p>
          <a:p>
            <a:pPr eaLnBrk="1" hangingPunct="1">
              <a:lnSpc>
                <a:spcPct val="80000"/>
              </a:lnSpc>
            </a:pPr>
            <a:endParaRPr lang="en-US" sz="1000">
              <a:latin typeface="Arial Unicode MS" pitchFamily="34" charset="-128"/>
            </a:endParaRPr>
          </a:p>
          <a:p>
            <a:pPr eaLnBrk="1" hangingPunct="1">
              <a:lnSpc>
                <a:spcPct val="80000"/>
              </a:lnSpc>
            </a:pPr>
            <a:r>
              <a:rPr lang="en-US" sz="1000" b="1" i="1">
                <a:latin typeface="Arial Unicode MS" pitchFamily="34" charset="-128"/>
              </a:rPr>
              <a:t>Include certification statements.</a:t>
            </a:r>
            <a:r>
              <a:rPr lang="en-US" sz="1000">
                <a:latin typeface="Arial Unicode MS" pitchFamily="34" charset="-128"/>
              </a:rPr>
              <a:t>  These are added statements required by the State or Country of destination.  For example, “I have examined the animals in this shipment and find no clinical signs of vesicular stomatitis”.</a:t>
            </a:r>
          </a:p>
          <a:p>
            <a:pPr eaLnBrk="1" hangingPunct="1">
              <a:lnSpc>
                <a:spcPct val="80000"/>
              </a:lnSpc>
            </a:pPr>
            <a:endParaRPr lang="en-US" sz="1000">
              <a:latin typeface="Arial Unicode MS" pitchFamily="34" charset="-128"/>
            </a:endParaRPr>
          </a:p>
          <a:p>
            <a:pPr eaLnBrk="1" hangingPunct="1">
              <a:lnSpc>
                <a:spcPct val="80000"/>
              </a:lnSpc>
            </a:pPr>
            <a:r>
              <a:rPr lang="en-US" sz="1000" b="1" i="1">
                <a:latin typeface="Arial Unicode MS" pitchFamily="34" charset="-128"/>
              </a:rPr>
              <a:t>Include all required laboratory results.</a:t>
            </a:r>
            <a:r>
              <a:rPr lang="en-US" sz="1000">
                <a:latin typeface="Arial Unicode MS" pitchFamily="34" charset="-128"/>
              </a:rPr>
              <a:t> If the results of a lab test are not included, delays or rejection can result.  The results must be written on the certificate even if the test results accompany the certificate.</a:t>
            </a:r>
          </a:p>
          <a:p>
            <a:pPr eaLnBrk="1" hangingPunct="1">
              <a:lnSpc>
                <a:spcPct val="80000"/>
              </a:lnSpc>
            </a:pPr>
            <a:endParaRPr lang="en-US" sz="1000">
              <a:latin typeface="Arial Unicode MS" pitchFamily="34" charset="-128"/>
            </a:endParaRPr>
          </a:p>
          <a:p>
            <a:pPr eaLnBrk="1" hangingPunct="1">
              <a:lnSpc>
                <a:spcPct val="80000"/>
              </a:lnSpc>
            </a:pPr>
            <a:r>
              <a:rPr lang="en-US" sz="1000" b="1" i="1">
                <a:latin typeface="Arial Unicode MS" pitchFamily="34" charset="-128"/>
              </a:rPr>
              <a:t>Your Signature is important!</a:t>
            </a:r>
            <a:r>
              <a:rPr lang="en-US" sz="1000">
                <a:latin typeface="Arial Unicode MS" pitchFamily="34" charset="-128"/>
              </a:rPr>
              <a:t>  Personally sign the document in your own handwriting.  You’d be surprised how many times we must return a certificate because the signature is missing.  Some countries of destination require the signature to be in a specified color of ink (often a color other than black).  Some places insist on an actual signature, not a rubber-stamp signature.</a:t>
            </a:r>
          </a:p>
          <a:p>
            <a:pPr eaLnBrk="1" hangingPunct="1">
              <a:lnSpc>
                <a:spcPct val="80000"/>
              </a:lnSpc>
            </a:pPr>
            <a:endParaRPr lang="en-US" sz="1000">
              <a:latin typeface="Arial Unicode MS" pitchFamily="34" charset="-128"/>
            </a:endParaRPr>
          </a:p>
          <a:p>
            <a:pPr eaLnBrk="1" hangingPunct="1">
              <a:lnSpc>
                <a:spcPct val="80000"/>
              </a:lnSpc>
            </a:pPr>
            <a:r>
              <a:rPr lang="en-US" sz="1000">
                <a:latin typeface="Arial Unicode MS" pitchFamily="34" charset="-128"/>
              </a:rPr>
              <a:t>Remember that when you complete and sign the health certificate, you are creating </a:t>
            </a:r>
            <a:r>
              <a:rPr lang="en-US" sz="1000" b="1" i="1">
                <a:latin typeface="Arial Unicode MS" pitchFamily="34" charset="-128"/>
              </a:rPr>
              <a:t>a legal document</a:t>
            </a:r>
            <a:r>
              <a:rPr lang="en-US" sz="1000">
                <a:latin typeface="Arial Unicode MS" pitchFamily="34" charset="-128"/>
              </a:rPr>
              <a:t>, stating that you have completed, or verified completion of, the tests and treatments listed.  Check the document for accuracy before signing.</a:t>
            </a:r>
          </a:p>
          <a:p>
            <a:pPr eaLnBrk="1" hangingPunct="1">
              <a:lnSpc>
                <a:spcPct val="80000"/>
              </a:lnSpc>
            </a:pPr>
            <a:endParaRPr lang="en-US" sz="700"/>
          </a:p>
        </p:txBody>
      </p:sp>
    </p:spTree>
    <p:extLst>
      <p:ext uri="{BB962C8B-B14F-4D97-AF65-F5344CB8AC3E}">
        <p14:creationId xmlns:p14="http://schemas.microsoft.com/office/powerpoint/2010/main" val="5581232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D5AC77C2-7911-4A62-B85D-33CF89DE6565}" type="slidenum">
              <a:rPr lang="en-US" sz="1300" b="0">
                <a:solidFill>
                  <a:prstClr val="black"/>
                </a:solidFill>
                <a:latin typeface="Arial" charset="0"/>
                <a:cs typeface="Arial" charset="0"/>
              </a:rPr>
              <a:pPr/>
              <a:t>33</a:t>
            </a:fld>
            <a:endParaRPr lang="en-US" sz="1300" b="0">
              <a:solidFill>
                <a:prstClr val="black"/>
              </a:solidFill>
              <a:latin typeface="Arial" charset="0"/>
              <a:cs typeface="Arial" charset="0"/>
            </a:endParaRPr>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b="1" i="1">
                <a:latin typeface="Arial Unicode MS" pitchFamily="34" charset="-128"/>
              </a:rPr>
              <a:t>Time limits and timing:</a:t>
            </a:r>
            <a:r>
              <a:rPr lang="en-US">
                <a:latin typeface="Arial Unicode MS" pitchFamily="34" charset="-128"/>
              </a:rPr>
              <a:t>  </a:t>
            </a:r>
          </a:p>
          <a:p>
            <a:pPr eaLnBrk="1" hangingPunct="1">
              <a:lnSpc>
                <a:spcPct val="80000"/>
              </a:lnSpc>
              <a:buFontTx/>
              <a:buChar char="•"/>
            </a:pPr>
            <a:r>
              <a:rPr lang="en-US">
                <a:latin typeface="Arial Unicode MS" pitchFamily="34" charset="-128"/>
              </a:rPr>
              <a:t>In general a health certificate or CVI is good for 30 days after it is issued.  This is true for MOST interstate and international health certificates and for MOST interstate certificates of veterinary inspection and international health certificates. </a:t>
            </a:r>
            <a:r>
              <a:rPr lang="en-US" b="1" i="1">
                <a:latin typeface="Arial Unicode MS" pitchFamily="34" charset="-128"/>
              </a:rPr>
              <a:t>Note:</a:t>
            </a:r>
            <a:r>
              <a:rPr lang="en-US">
                <a:latin typeface="Arial Unicode MS" pitchFamily="34" charset="-128"/>
              </a:rPr>
              <a:t>  Small Animal CVIs are only good for 10 days from the date of veterinary signature when used for airline travel.</a:t>
            </a:r>
          </a:p>
          <a:p>
            <a:pPr eaLnBrk="1" hangingPunct="1">
              <a:lnSpc>
                <a:spcPct val="80000"/>
              </a:lnSpc>
              <a:buFontTx/>
              <a:buChar char="•"/>
            </a:pPr>
            <a:r>
              <a:rPr lang="en-US" b="1" i="1">
                <a:latin typeface="Arial Unicode MS" pitchFamily="34" charset="-128"/>
              </a:rPr>
              <a:t>Exceptions exist:</a:t>
            </a:r>
            <a:r>
              <a:rPr lang="en-US">
                <a:latin typeface="Arial Unicode MS" pitchFamily="34" charset="-128"/>
              </a:rPr>
              <a:t>  The certificate may be good for a shorter time frame for certain species, diseases, or country of destination.  Check it out!  Do not just assume that all health certificates are good for 30 days.</a:t>
            </a:r>
          </a:p>
          <a:p>
            <a:pPr eaLnBrk="1" hangingPunct="1">
              <a:lnSpc>
                <a:spcPct val="80000"/>
              </a:lnSpc>
              <a:buFontTx/>
              <a:buChar char="•"/>
            </a:pPr>
            <a:r>
              <a:rPr lang="en-US" b="1" i="1">
                <a:latin typeface="Arial Unicode MS" pitchFamily="34" charset="-128"/>
                <a:cs typeface="Times New Roman" pitchFamily="18" charset="0"/>
              </a:rPr>
              <a:t>Timing of work:</a:t>
            </a:r>
            <a:r>
              <a:rPr lang="en-US">
                <a:latin typeface="Arial Unicode MS" pitchFamily="34" charset="-128"/>
                <a:cs typeface="Times New Roman" pitchFamily="18" charset="0"/>
              </a:rPr>
              <a:t>  Work out the timing of the vaccinations, treatments, the drawing of samples for lab work and the physical exams with the departure and arrival dates of the animal(s) so that all are still valid when the animal travels.</a:t>
            </a:r>
          </a:p>
          <a:p>
            <a:pPr eaLnBrk="1" hangingPunct="1">
              <a:lnSpc>
                <a:spcPct val="80000"/>
              </a:lnSpc>
            </a:pPr>
            <a:endParaRPr lang="en-US">
              <a:latin typeface="Arial Unicode MS" pitchFamily="34" charset="-128"/>
              <a:cs typeface="Times New Roman" pitchFamily="18" charset="0"/>
            </a:endParaRPr>
          </a:p>
          <a:p>
            <a:pPr eaLnBrk="1" hangingPunct="1">
              <a:lnSpc>
                <a:spcPct val="80000"/>
              </a:lnSpc>
            </a:pPr>
            <a:r>
              <a:rPr lang="en-US" b="1" i="1">
                <a:latin typeface="Arial Unicode MS" pitchFamily="34" charset="-128"/>
                <a:cs typeface="Times New Roman" pitchFamily="18" charset="0"/>
              </a:rPr>
              <a:t>Recording who worked on the animal:</a:t>
            </a:r>
          </a:p>
          <a:p>
            <a:pPr lvl="1" eaLnBrk="1" hangingPunct="1">
              <a:lnSpc>
                <a:spcPct val="80000"/>
              </a:lnSpc>
              <a:buFontTx/>
              <a:buChar char="•"/>
            </a:pPr>
            <a:r>
              <a:rPr lang="en-US">
                <a:latin typeface="Arial Unicode MS" pitchFamily="34" charset="-128"/>
                <a:cs typeface="Times New Roman" pitchFamily="18" charset="0"/>
              </a:rPr>
              <a:t>When you sign the certificate, you are stating that you have personally inspected, tested, treated and/or vaccinated the animal(s) on the certificate.  You must personally inspect the animal within 10 days of issuance of the certificate.  Date of issuance is the last date you examined the animal.  This is the date you put on the certificate.</a:t>
            </a:r>
          </a:p>
          <a:p>
            <a:pPr lvl="1" eaLnBrk="1" hangingPunct="1">
              <a:lnSpc>
                <a:spcPct val="80000"/>
              </a:lnSpc>
              <a:buFontTx/>
              <a:buChar char="•"/>
            </a:pPr>
            <a:r>
              <a:rPr lang="en-US">
                <a:latin typeface="Arial Unicode MS" pitchFamily="34" charset="-128"/>
                <a:cs typeface="Times New Roman" pitchFamily="18" charset="0"/>
              </a:rPr>
              <a:t>If any </a:t>
            </a:r>
            <a:r>
              <a:rPr lang="en-US">
                <a:latin typeface="Arial Unicode MS" pitchFamily="34" charset="-128"/>
              </a:rPr>
              <a:t>test, vaccination, inspection or treatment was performed by another </a:t>
            </a:r>
            <a:r>
              <a:rPr lang="en-US" b="1">
                <a:latin typeface="Arial Unicode MS" pitchFamily="34" charset="-128"/>
              </a:rPr>
              <a:t>accredited veterinarian, </a:t>
            </a:r>
            <a:r>
              <a:rPr lang="en-US">
                <a:latin typeface="Arial Unicode MS" pitchFamily="34" charset="-128"/>
              </a:rPr>
              <a:t>you must identify that work on the health certificate by listing the name of the veterinarian, the date and location of work done, and the actual test and/or vaccinations done.  Your signature states that you are taking responsibility for the work of another accredited veterinarian who is assisting you with work on the same animal or group of animals.</a:t>
            </a:r>
          </a:p>
        </p:txBody>
      </p:sp>
    </p:spTree>
    <p:extLst>
      <p:ext uri="{BB962C8B-B14F-4D97-AF65-F5344CB8AC3E}">
        <p14:creationId xmlns:p14="http://schemas.microsoft.com/office/powerpoint/2010/main" val="31695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ED854770-7641-452B-A4DC-62DD4AB18F1C}" type="slidenum">
              <a:rPr lang="en-US" sz="1300" b="0">
                <a:solidFill>
                  <a:prstClr val="black"/>
                </a:solidFill>
                <a:latin typeface="Arial" charset="0"/>
                <a:cs typeface="Arial" charset="0"/>
              </a:rPr>
              <a:pPr/>
              <a:t>34</a:t>
            </a:fld>
            <a:endParaRPr lang="en-US" sz="1300" b="0">
              <a:solidFill>
                <a:prstClr val="black"/>
              </a:solidFill>
              <a:latin typeface="Arial" charset="0"/>
              <a:cs typeface="Arial" charset="0"/>
            </a:endParaRPr>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dirty="0">
                <a:latin typeface="Arial Unicode MS" pitchFamily="34" charset="-128"/>
              </a:rPr>
              <a:t>Common mistakes that occur on International Health Certificates:</a:t>
            </a:r>
            <a:r>
              <a:rPr lang="en-US" dirty="0">
                <a:latin typeface="Arial Unicode MS" pitchFamily="34" charset="-128"/>
              </a:rPr>
              <a:t> </a:t>
            </a:r>
          </a:p>
          <a:p>
            <a:pPr lvl="1" eaLnBrk="1" hangingPunct="1">
              <a:buFontTx/>
              <a:buChar char="•"/>
            </a:pPr>
            <a:r>
              <a:rPr lang="en-US" dirty="0">
                <a:latin typeface="Arial Unicode MS" pitchFamily="34" charset="-128"/>
              </a:rPr>
              <a:t>The incorrect health certificate form was used.</a:t>
            </a:r>
          </a:p>
          <a:p>
            <a:pPr lvl="1" eaLnBrk="1" hangingPunct="1">
              <a:buFontTx/>
              <a:buChar char="•"/>
            </a:pPr>
            <a:r>
              <a:rPr lang="en-US" dirty="0">
                <a:latin typeface="Arial Unicode MS" pitchFamily="34" charset="-128"/>
              </a:rPr>
              <a:t>Required (and perhaps completed) test results and vaccination certificates not included with the certificate.  </a:t>
            </a:r>
          </a:p>
          <a:p>
            <a:pPr lvl="1" eaLnBrk="1" hangingPunct="1">
              <a:buFontTx/>
              <a:buChar char="•"/>
            </a:pPr>
            <a:r>
              <a:rPr lang="en-US" dirty="0">
                <a:latin typeface="Arial Unicode MS" pitchFamily="34" charset="-128"/>
              </a:rPr>
              <a:t>Test results were not recorded on the certificate properly.</a:t>
            </a:r>
          </a:p>
          <a:p>
            <a:pPr lvl="1" eaLnBrk="1" hangingPunct="1">
              <a:buFontTx/>
              <a:buChar char="•"/>
            </a:pPr>
            <a:r>
              <a:rPr lang="en-US" dirty="0">
                <a:latin typeface="Arial Unicode MS" pitchFamily="34" charset="-128"/>
              </a:rPr>
              <a:t>Date of test was outside valid period</a:t>
            </a:r>
          </a:p>
          <a:p>
            <a:pPr lvl="1" eaLnBrk="1" hangingPunct="1">
              <a:buFontTx/>
              <a:buChar char="•"/>
            </a:pPr>
            <a:r>
              <a:rPr lang="en-US" dirty="0">
                <a:latin typeface="Arial Unicode MS" pitchFamily="34" charset="-128"/>
              </a:rPr>
              <a:t>Accreditation status of issuing veterinarian is questionable.</a:t>
            </a:r>
          </a:p>
          <a:p>
            <a:pPr lvl="1" eaLnBrk="1" hangingPunct="1">
              <a:buFontTx/>
              <a:buChar char="•"/>
            </a:pPr>
            <a:r>
              <a:rPr lang="en-US" dirty="0">
                <a:latin typeface="Arial Unicode MS" pitchFamily="34" charset="-128"/>
              </a:rPr>
              <a:t>Missing certification statements.  An example of a certifications statement for a bull to Canada: “I certify that this bull was not vaccinated against brucellosis”.  An example of a certification statement for animals moving from a state with VSV:  “I have examined the animals in this shipment and find no clinical signs of vesicular </a:t>
            </a:r>
            <a:r>
              <a:rPr lang="en-US" dirty="0" err="1">
                <a:latin typeface="Arial Unicode MS" pitchFamily="34" charset="-128"/>
              </a:rPr>
              <a:t>stomatitis</a:t>
            </a:r>
            <a:r>
              <a:rPr lang="en-US" dirty="0">
                <a:latin typeface="Arial Unicode MS" pitchFamily="34" charset="-128"/>
              </a:rPr>
              <a:t>.  The animals in this shipment do not originate from a premises currently under quarantine for vesicular </a:t>
            </a:r>
            <a:r>
              <a:rPr lang="en-US" dirty="0" err="1">
                <a:latin typeface="Arial Unicode MS" pitchFamily="34" charset="-128"/>
              </a:rPr>
              <a:t>stomatitis</a:t>
            </a:r>
            <a:r>
              <a:rPr lang="en-US" dirty="0">
                <a:latin typeface="Arial Unicode MS" pitchFamily="34" charset="-128"/>
              </a:rPr>
              <a:t>.” </a:t>
            </a:r>
          </a:p>
          <a:p>
            <a:pPr lvl="1" eaLnBrk="1" hangingPunct="1">
              <a:buFontTx/>
              <a:buChar char="•"/>
            </a:pPr>
            <a:r>
              <a:rPr lang="en-US" dirty="0">
                <a:latin typeface="Arial Unicode MS" pitchFamily="34" charset="-128"/>
              </a:rPr>
              <a:t>Incomplete certificate:  For example, the name and address for the place of origin or destination of the animal (consignee or consignor) may be missing. </a:t>
            </a:r>
          </a:p>
        </p:txBody>
      </p:sp>
    </p:spTree>
    <p:extLst>
      <p:ext uri="{BB962C8B-B14F-4D97-AF65-F5344CB8AC3E}">
        <p14:creationId xmlns:p14="http://schemas.microsoft.com/office/powerpoint/2010/main" val="13756168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36456D1C-7C88-4A39-A743-8DDB1FFC518B}" type="slidenum">
              <a:rPr lang="en-US" sz="1300" b="0">
                <a:solidFill>
                  <a:prstClr val="black"/>
                </a:solidFill>
                <a:latin typeface="Arial" charset="0"/>
                <a:cs typeface="Arial" charset="0"/>
              </a:rPr>
              <a:pPr/>
              <a:t>35</a:t>
            </a:fld>
            <a:endParaRPr lang="en-US" sz="1300" b="0">
              <a:solidFill>
                <a:prstClr val="black"/>
              </a:solidFill>
              <a:latin typeface="Arial" charset="0"/>
              <a:cs typeface="Arial" charset="0"/>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a:latin typeface="Arial Unicode MS" pitchFamily="34" charset="-128"/>
              </a:rPr>
              <a:t>Common mistakes that occur on International Health Certificates (continued):</a:t>
            </a:r>
          </a:p>
          <a:p>
            <a:pPr eaLnBrk="1" hangingPunct="1"/>
            <a:endParaRPr lang="en-US" b="1" i="1">
              <a:latin typeface="Arial Unicode MS" pitchFamily="34" charset="-128"/>
            </a:endParaRPr>
          </a:p>
          <a:p>
            <a:pPr lvl="1" eaLnBrk="1" hangingPunct="1">
              <a:buFontTx/>
              <a:buChar char="•"/>
            </a:pPr>
            <a:r>
              <a:rPr lang="en-US">
                <a:latin typeface="Arial Unicode MS" pitchFamily="34" charset="-128"/>
              </a:rPr>
              <a:t>User fee not included with health certificate.  User fee information for international health certificates is available on the APHIS website.  </a:t>
            </a:r>
          </a:p>
          <a:p>
            <a:pPr lvl="1" eaLnBrk="1" hangingPunct="1">
              <a:buFontTx/>
              <a:buChar char="•"/>
            </a:pPr>
            <a:r>
              <a:rPr lang="en-US">
                <a:latin typeface="Arial Unicode MS" pitchFamily="34" charset="-128"/>
              </a:rPr>
              <a:t>Signature of issuing veterinarian missing.</a:t>
            </a:r>
          </a:p>
          <a:p>
            <a:pPr lvl="1" eaLnBrk="1" hangingPunct="1">
              <a:buFontTx/>
              <a:buChar char="•"/>
            </a:pPr>
            <a:r>
              <a:rPr lang="en-US">
                <a:latin typeface="Arial Unicode MS" pitchFamily="34" charset="-128"/>
              </a:rPr>
              <a:t>Outdated information:  Certificates and/or test results are outdated by the time the certificate is issued or reaches the AVIC (for international work) or will be outdated by the time the animal reaches the State or Country of destination.</a:t>
            </a:r>
          </a:p>
          <a:p>
            <a:pPr lvl="1" eaLnBrk="1" hangingPunct="1">
              <a:buFontTx/>
              <a:buChar char="•"/>
            </a:pPr>
            <a:r>
              <a:rPr lang="en-US">
                <a:latin typeface="Arial Unicode MS" pitchFamily="34" charset="-128"/>
              </a:rPr>
              <a:t>Improper identification of an animal.  The identification information may have been incorrectly entered on the form.  The wrong type of identification may have been entered into the form.</a:t>
            </a:r>
          </a:p>
          <a:p>
            <a:pPr lvl="1" eaLnBrk="1" hangingPunct="1">
              <a:buFontTx/>
              <a:buChar char="•"/>
            </a:pPr>
            <a:r>
              <a:rPr lang="en-US">
                <a:latin typeface="Arial Unicode MS" pitchFamily="34" charset="-128"/>
              </a:rPr>
              <a:t>Improper test performed:  An example of an improper test is that the SN test for VSV is often required by other countries and is only performed in the US when specifically requested for export. </a:t>
            </a:r>
          </a:p>
          <a:p>
            <a:pPr lvl="1" eaLnBrk="1" hangingPunct="1">
              <a:buFontTx/>
              <a:buChar char="•"/>
            </a:pPr>
            <a:r>
              <a:rPr lang="en-US">
                <a:latin typeface="Arial Unicode MS" pitchFamily="34" charset="-128"/>
              </a:rPr>
              <a:t>No import permit: Sometimes an import permit is required.  If that is required and is missing, the certificate is held up.</a:t>
            </a:r>
          </a:p>
        </p:txBody>
      </p:sp>
    </p:spTree>
    <p:extLst>
      <p:ext uri="{BB962C8B-B14F-4D97-AF65-F5344CB8AC3E}">
        <p14:creationId xmlns:p14="http://schemas.microsoft.com/office/powerpoint/2010/main" val="30643786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C1C647C7-57FC-4695-A225-D76A78CC1BFB}" type="slidenum">
              <a:rPr lang="en-US" sz="1300" b="0">
                <a:solidFill>
                  <a:prstClr val="black"/>
                </a:solidFill>
                <a:latin typeface="Arial" charset="0"/>
                <a:cs typeface="Arial" charset="0"/>
              </a:rPr>
              <a:pPr/>
              <a:t>36</a:t>
            </a:fld>
            <a:endParaRPr lang="en-US" sz="1300" b="0">
              <a:solidFill>
                <a:prstClr val="black"/>
              </a:solidFill>
              <a:latin typeface="Arial" charset="0"/>
              <a:cs typeface="Arial" charset="0"/>
            </a:endParaRPr>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a:latin typeface="Arial Unicode MS" pitchFamily="34" charset="-128"/>
              </a:rPr>
              <a:t>DO NOT . . .</a:t>
            </a:r>
          </a:p>
          <a:p>
            <a:pPr eaLnBrk="1" hangingPunct="1"/>
            <a:endParaRPr lang="en-US" b="1" i="1">
              <a:latin typeface="Arial Unicode MS" pitchFamily="34" charset="-128"/>
            </a:endParaRPr>
          </a:p>
          <a:p>
            <a:pPr eaLnBrk="1" hangingPunct="1">
              <a:buFontTx/>
              <a:buChar char="•"/>
            </a:pPr>
            <a:r>
              <a:rPr lang="en-US">
                <a:latin typeface="Arial Unicode MS" pitchFamily="34" charset="-128"/>
              </a:rPr>
              <a:t>Do NOT pre-sign Health Certificates and Certificates of Veterinary Inspection.  Don’t sign a certificate if you haven’t filled in all the blanks.  Don’t sign a certificate and have someone else fill in the information.  If a certificate that you have signed contains incorrect information, you are still liable for those false statements even if they were added after you signed the certificate.  </a:t>
            </a:r>
          </a:p>
          <a:p>
            <a:pPr eaLnBrk="1" hangingPunct="1">
              <a:buFontTx/>
              <a:buChar char="•"/>
            </a:pPr>
            <a:r>
              <a:rPr lang="en-US">
                <a:latin typeface="Arial Unicode MS" pitchFamily="34" charset="-128"/>
              </a:rPr>
              <a:t>Do NOT complete Health Certificates and Certificates of Veterinary Inspection without examining the animals.  Your signature states that you performed the work.  Typically the animal must have been inspected within 10 days of completing the certificate.  Check with the accreditation regulations or the VS Area Office for information on time frames for non-typical cases (e.g., for animals in a routine health maintenance program).  </a:t>
            </a:r>
          </a:p>
          <a:p>
            <a:pPr eaLnBrk="1" hangingPunct="1">
              <a:buFontTx/>
              <a:buChar char="•"/>
            </a:pPr>
            <a:r>
              <a:rPr lang="en-US">
                <a:latin typeface="Arial Unicode MS" pitchFamily="34" charset="-128"/>
              </a:rPr>
              <a:t>Do NOT split blood samples.  Do not take a sample from one animal and say that it is for 1 or more other animals.  Not only is this illegal, but it is also very easy to detect this illegal action when samples are processed at a competent lab.</a:t>
            </a:r>
          </a:p>
          <a:p>
            <a:pPr eaLnBrk="1" hangingPunct="1">
              <a:buFontTx/>
              <a:buChar char="•"/>
            </a:pPr>
            <a:r>
              <a:rPr lang="en-US">
                <a:latin typeface="Arial Unicode MS" pitchFamily="34" charset="-128"/>
              </a:rPr>
              <a:t>Do NOT ship animals whose test results are still pending unless you have the express approval of the AVIC.  Sending animals on a pending test sets us all up to fail since someday an animal will come back with a positive test and then we’ll all have to scramble to find, quarantine, and re-test/dispose of the animal and all the animals it came into contact during its movement.</a:t>
            </a:r>
          </a:p>
          <a:p>
            <a:pPr eaLnBrk="1" hangingPunct="1"/>
            <a:endParaRPr lang="en-US">
              <a:latin typeface="Arial Unicode MS" pitchFamily="34" charset="-128"/>
            </a:endParaRPr>
          </a:p>
          <a:p>
            <a:pPr eaLnBrk="1" hangingPunct="1"/>
            <a:r>
              <a:rPr lang="en-US">
                <a:latin typeface="Arial Unicode MS" pitchFamily="34" charset="-128"/>
              </a:rPr>
              <a:t>These are illegal actions.  Is risking your license, your accreditation, and your reputation really worth it?</a:t>
            </a:r>
          </a:p>
        </p:txBody>
      </p:sp>
    </p:spTree>
    <p:extLst>
      <p:ext uri="{BB962C8B-B14F-4D97-AF65-F5344CB8AC3E}">
        <p14:creationId xmlns:p14="http://schemas.microsoft.com/office/powerpoint/2010/main" val="28995346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6B2CA6BB-CC93-4560-AE13-B441D0F659B5}" type="slidenum">
              <a:rPr lang="en-US" sz="1300" b="0">
                <a:solidFill>
                  <a:prstClr val="black"/>
                </a:solidFill>
                <a:latin typeface="Arial" charset="0"/>
                <a:cs typeface="Arial" charset="0"/>
              </a:rPr>
              <a:pPr/>
              <a:t>38</a:t>
            </a:fld>
            <a:endParaRPr lang="en-US" sz="1300" b="0">
              <a:solidFill>
                <a:prstClr val="black"/>
              </a:solidFill>
              <a:latin typeface="Arial" charset="0"/>
              <a:cs typeface="Arial" charset="0"/>
            </a:endParaRPr>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Unicode MS" pitchFamily="34" charset="-128"/>
              </a:rPr>
              <a:t>The following pages show some samples of VS health certificates that you might use in international movement of animals.  Remember that these are only some of the commonly used forms for international movement.  Check in all the multiple places described earlier to be sure you use the correct form.</a:t>
            </a:r>
          </a:p>
          <a:p>
            <a:pPr eaLnBrk="1" hangingPunct="1"/>
            <a:endParaRPr lang="en-US">
              <a:latin typeface="Arial Unicode MS" pitchFamily="34" charset="-128"/>
            </a:endParaRPr>
          </a:p>
          <a:p>
            <a:pPr eaLnBrk="1" hangingPunct="1">
              <a:spcBef>
                <a:spcPct val="0"/>
              </a:spcBef>
            </a:pPr>
            <a:r>
              <a:rPr lang="en-US">
                <a:latin typeface="Arial Unicode MS" pitchFamily="34" charset="-128"/>
              </a:rPr>
              <a:t>APHIS Form 7001: United States Origin Health Certificate</a:t>
            </a:r>
          </a:p>
          <a:p>
            <a:pPr eaLnBrk="1" hangingPunct="1">
              <a:spcBef>
                <a:spcPct val="0"/>
              </a:spcBef>
            </a:pPr>
            <a:r>
              <a:rPr lang="en-US">
                <a:latin typeface="Arial Unicode MS" pitchFamily="34" charset="-128"/>
              </a:rPr>
              <a:t>VS Form 17-140:  United States Origin Health Certificate</a:t>
            </a:r>
          </a:p>
          <a:p>
            <a:pPr eaLnBrk="1" hangingPunct="1">
              <a:spcBef>
                <a:spcPct val="0"/>
              </a:spcBef>
            </a:pPr>
            <a:r>
              <a:rPr lang="en-US">
                <a:latin typeface="Arial Unicode MS" pitchFamily="34" charset="-128"/>
              </a:rPr>
              <a:t>VS Form 17-145:  U.S. Origin Health Certificate for Horses to Canada</a:t>
            </a:r>
          </a:p>
          <a:p>
            <a:pPr eaLnBrk="1" hangingPunct="1">
              <a:spcBef>
                <a:spcPct val="0"/>
              </a:spcBef>
            </a:pPr>
            <a:r>
              <a:rPr lang="en-US">
                <a:latin typeface="Arial Unicode MS" pitchFamily="34" charset="-128"/>
              </a:rPr>
              <a:t>VS Form 10-11:   EIA Test</a:t>
            </a:r>
          </a:p>
          <a:p>
            <a:pPr eaLnBrk="1" hangingPunct="1">
              <a:spcBef>
                <a:spcPct val="0"/>
              </a:spcBef>
            </a:pPr>
            <a:r>
              <a:rPr lang="en-US">
                <a:solidFill>
                  <a:schemeClr val="tx2"/>
                </a:solidFill>
                <a:latin typeface="Arial Unicode MS" pitchFamily="34" charset="-128"/>
              </a:rPr>
              <a:t>VS FORM 17-6:  Certificate for Poultry or Hatching Eggs for Export</a:t>
            </a:r>
          </a:p>
          <a:p>
            <a:pPr eaLnBrk="1" hangingPunct="1"/>
            <a:endParaRPr lang="en-US">
              <a:latin typeface="Arial Unicode MS" pitchFamily="34" charset="-128"/>
            </a:endParaRPr>
          </a:p>
          <a:p>
            <a:pPr eaLnBrk="1" hangingPunct="1"/>
            <a:r>
              <a:rPr lang="en-US">
                <a:latin typeface="Arial Unicode MS" pitchFamily="34" charset="-128"/>
              </a:rPr>
              <a:t>[Note to Presenters:  You can choose to go through the forms and describe how to fill them out or elect to just flash through the samples.  The forms are difficult to see on a screen.  If you would like to work through a form with a group, it would be best to include a sample form in the handouts and go through the paper form.]  </a:t>
            </a:r>
          </a:p>
        </p:txBody>
      </p:sp>
    </p:spTree>
    <p:extLst>
      <p:ext uri="{BB962C8B-B14F-4D97-AF65-F5344CB8AC3E}">
        <p14:creationId xmlns:p14="http://schemas.microsoft.com/office/powerpoint/2010/main" val="10272740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86E49CC0-04C0-40F7-AB77-68FC1A1805BF}" type="slidenum">
              <a:rPr lang="en-US" sz="1300" b="0">
                <a:solidFill>
                  <a:prstClr val="black"/>
                </a:solidFill>
                <a:latin typeface="Arial" charset="0"/>
                <a:cs typeface="Arial" charset="0"/>
              </a:rPr>
              <a:pPr/>
              <a:t>39</a:t>
            </a:fld>
            <a:endParaRPr lang="en-US" sz="1300" b="0">
              <a:solidFill>
                <a:prstClr val="black"/>
              </a:solidFill>
              <a:latin typeface="Arial" charset="0"/>
              <a:cs typeface="Arial" charset="0"/>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Unicode MS" pitchFamily="34" charset="-128"/>
              </a:rPr>
              <a:t>APHIS Form 7001:  United States Origin Health Certificate</a:t>
            </a:r>
          </a:p>
        </p:txBody>
      </p:sp>
    </p:spTree>
    <p:extLst>
      <p:ext uri="{BB962C8B-B14F-4D97-AF65-F5344CB8AC3E}">
        <p14:creationId xmlns:p14="http://schemas.microsoft.com/office/powerpoint/2010/main" val="40037162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A5DE384E-3F9B-4C50-A6EE-3063491DCE91}" type="slidenum">
              <a:rPr lang="en-US" sz="1300" b="0">
                <a:solidFill>
                  <a:prstClr val="black"/>
                </a:solidFill>
                <a:latin typeface="Arial" charset="0"/>
                <a:cs typeface="Arial" charset="0"/>
              </a:rPr>
              <a:pPr/>
              <a:t>40</a:t>
            </a:fld>
            <a:endParaRPr lang="en-US" sz="1300" b="0">
              <a:solidFill>
                <a:prstClr val="black"/>
              </a:solidFill>
              <a:latin typeface="Arial" charset="0"/>
              <a:cs typeface="Arial" charset="0"/>
            </a:endParaRPr>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Unicode MS" pitchFamily="34" charset="-128"/>
              </a:rPr>
              <a:t>VS Form 17-140:  United States Origin Health Certificate</a:t>
            </a:r>
          </a:p>
        </p:txBody>
      </p:sp>
    </p:spTree>
    <p:extLst>
      <p:ext uri="{BB962C8B-B14F-4D97-AF65-F5344CB8AC3E}">
        <p14:creationId xmlns:p14="http://schemas.microsoft.com/office/powerpoint/2010/main" val="795095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7D3E88B6-D167-4014-81A8-180105B183AB}" type="slidenum">
              <a:rPr lang="en-US" sz="1300" b="0">
                <a:solidFill>
                  <a:prstClr val="black"/>
                </a:solidFill>
                <a:latin typeface="Arial" charset="0"/>
                <a:cs typeface="Arial" charset="0"/>
              </a:rPr>
              <a:pPr/>
              <a:t>4</a:t>
            </a:fld>
            <a:endParaRPr lang="en-US" sz="1300" b="0">
              <a:solidFill>
                <a:prstClr val="black"/>
              </a:solidFill>
              <a:latin typeface="Arial" charset="0"/>
              <a:cs typeface="Arial" charset="0"/>
            </a:endParaRPr>
          </a:p>
        </p:txBody>
      </p:sp>
      <p:sp>
        <p:nvSpPr>
          <p:cNvPr id="121859"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ln/>
        </p:spPr>
        <p:txBody>
          <a:bodyPr/>
          <a:lstStyle/>
          <a:p>
            <a:pPr defTabSz="966559">
              <a:defRPr/>
            </a:pPr>
            <a:r>
              <a:rPr lang="en-US" b="1" i="1" dirty="0">
                <a:latin typeface="Arial" pitchFamily="34" charset="0"/>
                <a:cs typeface="Arial" pitchFamily="34" charset="0"/>
              </a:rPr>
              <a:t>Accreditation</a:t>
            </a:r>
            <a:r>
              <a:rPr lang="en-US" dirty="0">
                <a:latin typeface="Arial" pitchFamily="34" charset="0"/>
                <a:cs typeface="Arial" pitchFamily="34" charset="0"/>
              </a:rPr>
              <a:t> is a one-time process which gives you the authority to administer APHIS regulations related to animal health in the State of in which you initially become accredited.   The Federal government </a:t>
            </a:r>
            <a:r>
              <a:rPr lang="en-US" b="1" i="1" dirty="0">
                <a:latin typeface="Arial" pitchFamily="34" charset="0"/>
                <a:cs typeface="Arial" pitchFamily="34" charset="0"/>
              </a:rPr>
              <a:t>accredits</a:t>
            </a:r>
            <a:r>
              <a:rPr lang="en-US" dirty="0">
                <a:latin typeface="Arial" pitchFamily="34" charset="0"/>
                <a:cs typeface="Arial" pitchFamily="34" charset="0"/>
              </a:rPr>
              <a:t> veterinarians and </a:t>
            </a:r>
            <a:r>
              <a:rPr lang="en-US" b="1" i="1" dirty="0">
                <a:latin typeface="Arial" pitchFamily="34" charset="0"/>
                <a:cs typeface="Arial" pitchFamily="34" charset="0"/>
              </a:rPr>
              <a:t>reviews</a:t>
            </a:r>
            <a:r>
              <a:rPr lang="en-US" dirty="0">
                <a:latin typeface="Arial" pitchFamily="34" charset="0"/>
                <a:cs typeface="Arial" pitchFamily="34" charset="0"/>
              </a:rPr>
              <a:t> the work done by accredited veterinarians.</a:t>
            </a:r>
          </a:p>
          <a:p>
            <a:pPr eaLnBrk="1" hangingPunct="1">
              <a:defRPr/>
            </a:pPr>
            <a:endParaRPr lang="en-US" dirty="0">
              <a:latin typeface="Arial" pitchFamily="34" charset="0"/>
              <a:cs typeface="Arial" pitchFamily="34" charset="0"/>
            </a:endParaRPr>
          </a:p>
          <a:p>
            <a:pPr>
              <a:defRPr/>
            </a:pPr>
            <a:r>
              <a:rPr lang="en-US" b="1" i="1" dirty="0">
                <a:latin typeface="Arial" pitchFamily="34" charset="0"/>
                <a:cs typeface="Arial" pitchFamily="34" charset="0"/>
              </a:rPr>
              <a:t>Authorization</a:t>
            </a:r>
            <a:r>
              <a:rPr lang="en-US" dirty="0">
                <a:latin typeface="Arial" pitchFamily="34" charset="0"/>
                <a:cs typeface="Arial" pitchFamily="34" charset="0"/>
              </a:rPr>
              <a:t> is the process which provides you, after you have become accredited, the opportunity to conduct accredited duties in additional States. If you, as an accredited veterinarian, wish to perform accredited duties in a State other than the State in which you were initially accredited, you must complete an application (VS Form 1-36A) to request authorization to perform accredited duties in that State.  That form is available from the Area Office which services that State and from the National Veterinary Accreditation Program (NVAP).  The completed form should be submitted to the Area Office of the State in which you seek authorization.  As part of the authorization process, you may need to attend a state-specific orientation, that is prepared as a collaborative effort by the VS Area Office and the Office of the State Animal Health Official.</a:t>
            </a:r>
          </a:p>
          <a:p>
            <a:pPr>
              <a:defRPr/>
            </a:pPr>
            <a:endParaRPr lang="en-US" dirty="0">
              <a:latin typeface="Arial" pitchFamily="34" charset="0"/>
              <a:cs typeface="Arial" pitchFamily="34" charset="0"/>
            </a:endParaRPr>
          </a:p>
          <a:p>
            <a:pPr defTabSz="966559">
              <a:defRPr/>
            </a:pPr>
            <a:r>
              <a:rPr lang="en-US" dirty="0">
                <a:latin typeface="Arial" pitchFamily="34" charset="0"/>
                <a:cs typeface="Arial" pitchFamily="34" charset="0"/>
              </a:rPr>
              <a:t>Note:  The State Animal Health Official is the State Veterinarian in most states.  In a few states, it is the State Department of Agriculture, the Board of Animal Health, or the Livestock Commission.</a:t>
            </a:r>
          </a:p>
        </p:txBody>
      </p:sp>
    </p:spTree>
    <p:extLst>
      <p:ext uri="{BB962C8B-B14F-4D97-AF65-F5344CB8AC3E}">
        <p14:creationId xmlns:p14="http://schemas.microsoft.com/office/powerpoint/2010/main" val="21554263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16A0C743-5B07-4C7E-A6A7-FB546D861153}" type="slidenum">
              <a:rPr lang="en-US" sz="1300" b="0">
                <a:solidFill>
                  <a:prstClr val="black"/>
                </a:solidFill>
                <a:latin typeface="Arial" charset="0"/>
                <a:cs typeface="Arial" charset="0"/>
              </a:rPr>
              <a:pPr/>
              <a:t>41</a:t>
            </a:fld>
            <a:endParaRPr lang="en-US" sz="1300" b="0">
              <a:solidFill>
                <a:prstClr val="black"/>
              </a:solidFill>
              <a:latin typeface="Arial" charset="0"/>
              <a:cs typeface="Arial" charset="0"/>
            </a:endParaRPr>
          </a:p>
        </p:txBody>
      </p:sp>
      <p:sp>
        <p:nvSpPr>
          <p:cNvPr id="168963" name="Rectangle 2"/>
          <p:cNvSpPr>
            <a:spLocks noGrp="1" noRot="1" noChangeAspect="1" noChangeArrowheads="1" noTextEdit="1"/>
          </p:cNvSpPr>
          <p:nvPr>
            <p:ph type="sldImg"/>
          </p:nvPr>
        </p:nvSpPr>
        <p:spPr>
          <a:solidFill>
            <a:srgbClr val="FFFFFF"/>
          </a:solidFill>
          <a:ln/>
        </p:spPr>
      </p:sp>
      <p:sp>
        <p:nvSpPr>
          <p:cNvPr id="168964" name="Rectangle 3"/>
          <p:cNvSpPr>
            <a:spLocks noGrp="1" noChangeArrowheads="1"/>
          </p:cNvSpPr>
          <p:nvPr>
            <p:ph type="body" idx="1"/>
          </p:nvPr>
        </p:nvSpPr>
        <p:spPr>
          <a:xfrm>
            <a:off x="975692" y="4561226"/>
            <a:ext cx="5363818" cy="4320212"/>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atin typeface="Arial Unicode MS" pitchFamily="34" charset="-128"/>
              </a:rPr>
              <a:t>VS Form 17-145:  U.S. Origin Health Certificate for Horses to Canada.  This is a non-slaughter Health Certificate for horses going to Canada.</a:t>
            </a:r>
          </a:p>
        </p:txBody>
      </p:sp>
    </p:spTree>
    <p:extLst>
      <p:ext uri="{BB962C8B-B14F-4D97-AF65-F5344CB8AC3E}">
        <p14:creationId xmlns:p14="http://schemas.microsoft.com/office/powerpoint/2010/main" val="16183307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F3D4A9ED-90E3-47B3-B522-2800B0564495}" type="slidenum">
              <a:rPr lang="en-US" sz="1300" b="0">
                <a:solidFill>
                  <a:prstClr val="black"/>
                </a:solidFill>
                <a:latin typeface="Arial" charset="0"/>
                <a:cs typeface="Arial" charset="0"/>
              </a:rPr>
              <a:pPr/>
              <a:t>42</a:t>
            </a:fld>
            <a:endParaRPr lang="en-US" sz="1300" b="0">
              <a:solidFill>
                <a:prstClr val="black"/>
              </a:solidFill>
              <a:latin typeface="Arial" charset="0"/>
              <a:cs typeface="Arial" charset="0"/>
            </a:endParaRPr>
          </a:p>
        </p:txBody>
      </p:sp>
      <p:sp>
        <p:nvSpPr>
          <p:cNvPr id="169987" name="Rectangle 2"/>
          <p:cNvSpPr>
            <a:spLocks noGrp="1" noRot="1" noChangeAspect="1" noChangeArrowheads="1" noTextEdit="1"/>
          </p:cNvSpPr>
          <p:nvPr>
            <p:ph type="sldImg"/>
          </p:nvPr>
        </p:nvSpPr>
        <p:spPr>
          <a:ln/>
        </p:spPr>
      </p:sp>
      <p:sp>
        <p:nvSpPr>
          <p:cNvPr id="1252355" name="Rectangle 3"/>
          <p:cNvSpPr>
            <a:spLocks noGrp="1" noChangeArrowheads="1"/>
          </p:cNvSpPr>
          <p:nvPr>
            <p:ph type="body" idx="1"/>
          </p:nvPr>
        </p:nvSpPr>
        <p:spPr/>
        <p:txBody>
          <a:bodyPr/>
          <a:lstStyle/>
          <a:p>
            <a:pPr eaLnBrk="1" hangingPunct="1">
              <a:defRPr/>
            </a:pPr>
            <a:r>
              <a:rPr lang="en-US" dirty="0">
                <a:effectLst>
                  <a:outerShdw blurRad="38100" dist="38100" dir="2700000" algn="tl">
                    <a:srgbClr val="C0C0C0"/>
                  </a:outerShdw>
                </a:effectLst>
                <a:latin typeface="Arial" pitchFamily="34" charset="0"/>
                <a:cs typeface="Arial" pitchFamily="34" charset="0"/>
              </a:rPr>
              <a:t>VS Form 10-11:  EIA Test</a:t>
            </a:r>
          </a:p>
        </p:txBody>
      </p:sp>
    </p:spTree>
    <p:extLst>
      <p:ext uri="{BB962C8B-B14F-4D97-AF65-F5344CB8AC3E}">
        <p14:creationId xmlns:p14="http://schemas.microsoft.com/office/powerpoint/2010/main" val="36517477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A66F05B1-D43D-45A0-BFB1-350C23AF3AC1}" type="slidenum">
              <a:rPr lang="en-US" sz="1300" b="0">
                <a:solidFill>
                  <a:prstClr val="black"/>
                </a:solidFill>
                <a:latin typeface="Arial" charset="0"/>
                <a:cs typeface="Arial" charset="0"/>
              </a:rPr>
              <a:pPr/>
              <a:t>43</a:t>
            </a:fld>
            <a:endParaRPr lang="en-US" sz="1300" b="0">
              <a:solidFill>
                <a:prstClr val="black"/>
              </a:solidFill>
              <a:latin typeface="Arial" charset="0"/>
              <a:cs typeface="Arial" charset="0"/>
            </a:endParaRPr>
          </a:p>
        </p:txBody>
      </p:sp>
      <p:sp>
        <p:nvSpPr>
          <p:cNvPr id="171011" name="Rectangle 2"/>
          <p:cNvSpPr>
            <a:spLocks noGrp="1" noRot="1" noChangeAspect="1" noChangeArrowheads="1" noTextEdit="1"/>
          </p:cNvSpPr>
          <p:nvPr>
            <p:ph type="sldImg"/>
          </p:nvPr>
        </p:nvSpPr>
        <p:spPr>
          <a:ln/>
        </p:spPr>
      </p:sp>
      <p:sp>
        <p:nvSpPr>
          <p:cNvPr id="1253379" name="Rectangle 3"/>
          <p:cNvSpPr>
            <a:spLocks noGrp="1" noChangeArrowheads="1"/>
          </p:cNvSpPr>
          <p:nvPr>
            <p:ph type="body" idx="1"/>
          </p:nvPr>
        </p:nvSpPr>
        <p:spPr/>
        <p:txBody>
          <a:bodyPr/>
          <a:lstStyle/>
          <a:p>
            <a:pPr eaLnBrk="1" hangingPunct="1">
              <a:spcBef>
                <a:spcPct val="0"/>
              </a:spcBef>
              <a:defRPr/>
            </a:pPr>
            <a:r>
              <a:rPr lang="en-US" dirty="0">
                <a:solidFill>
                  <a:schemeClr val="tx2"/>
                </a:solidFill>
                <a:effectLst>
                  <a:outerShdw blurRad="38100" dist="38100" dir="2700000" algn="tl">
                    <a:srgbClr val="C0C0C0"/>
                  </a:outerShdw>
                </a:effectLst>
                <a:latin typeface="Arial Unicode MS" pitchFamily="34" charset="-128"/>
              </a:rPr>
              <a:t>VS FORM 17-6:  Certificate for Poultry or Hatching Eggs for Export</a:t>
            </a:r>
          </a:p>
          <a:p>
            <a:pPr eaLnBrk="1" hangingPunct="1">
              <a:defRPr/>
            </a:pPr>
            <a:endParaRPr lang="en-US" dirty="0">
              <a:solidFill>
                <a:schemeClr val="tx2"/>
              </a:solidFill>
              <a:effectLst>
                <a:outerShdw blurRad="38100" dist="38100" dir="2700000" algn="tl">
                  <a:srgbClr val="C0C0C0"/>
                </a:outerShdw>
              </a:effectLst>
              <a:latin typeface="Arial Unicode MS" pitchFamily="34" charset="-128"/>
            </a:endParaRPr>
          </a:p>
        </p:txBody>
      </p:sp>
    </p:spTree>
    <p:extLst>
      <p:ext uri="{BB962C8B-B14F-4D97-AF65-F5344CB8AC3E}">
        <p14:creationId xmlns:p14="http://schemas.microsoft.com/office/powerpoint/2010/main" val="7362912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sz="1100" b="1" dirty="0">
                <a:latin typeface="Arial Unicode MS" pitchFamily="34" charset="-128"/>
              </a:rPr>
              <a:t>The information on this slide is for information-purposes only.   For the most part accredited veterinarians do not participate in import work.</a:t>
            </a:r>
          </a:p>
          <a:p>
            <a:pPr>
              <a:defRPr/>
            </a:pPr>
            <a:endParaRPr lang="en-US" sz="1100" b="1" i="1" dirty="0">
              <a:latin typeface="Arial Unicode MS" pitchFamily="34" charset="-128"/>
            </a:endParaRPr>
          </a:p>
          <a:p>
            <a:pPr>
              <a:defRPr/>
            </a:pPr>
            <a:r>
              <a:rPr lang="en-US" sz="1100" b="1" i="1" dirty="0">
                <a:latin typeface="Arial Unicode MS" pitchFamily="34" charset="-128"/>
              </a:rPr>
              <a:t>Import Requirements for animals are regulated by several agencies:</a:t>
            </a:r>
          </a:p>
          <a:p>
            <a:pPr>
              <a:buFont typeface="Arial" pitchFamily="34" charset="0"/>
              <a:buChar char="•"/>
              <a:defRPr/>
            </a:pPr>
            <a:r>
              <a:rPr lang="en-US" sz="1100" dirty="0">
                <a:latin typeface="Arial Unicode MS" pitchFamily="34" charset="-128"/>
              </a:rPr>
              <a:t>The Department of Health and Human services through the Public Health Service has regulations on the importation of primates, dogs, cats and turtles.</a:t>
            </a:r>
          </a:p>
          <a:p>
            <a:pPr>
              <a:buFont typeface="Arial" pitchFamily="34" charset="0"/>
              <a:buChar char="•"/>
              <a:defRPr/>
            </a:pPr>
            <a:r>
              <a:rPr lang="en-US" sz="1100" dirty="0">
                <a:latin typeface="Arial Unicode MS" pitchFamily="34" charset="-128"/>
              </a:rPr>
              <a:t>The Department of the Interior through Fish and Wildlife regulates the import of rare and endangered species.  This regulator effort is based on collaborative agreements reached with other nations.</a:t>
            </a:r>
          </a:p>
          <a:p>
            <a:pPr>
              <a:buFont typeface="Arial" pitchFamily="34" charset="0"/>
              <a:buChar char="•"/>
              <a:defRPr/>
            </a:pPr>
            <a:r>
              <a:rPr lang="en-US" sz="1100" dirty="0">
                <a:latin typeface="Arial Unicode MS" pitchFamily="34" charset="-128"/>
              </a:rPr>
              <a:t>The US Department of Agriculture regulates import livestock, horses, poultry and related species.  The USDA also regulates tortoises. The USDA can also regulate the importation of any animal that may pose a danger to U.S. agriculture (e.g., screwworm).  The above separation by agencies is only a rough guidance.  Contact your local Area Office and NVAP website for specifics on the regulations about different species and sub-species.  </a:t>
            </a:r>
          </a:p>
          <a:p>
            <a:pPr>
              <a:buFont typeface="Arial" pitchFamily="34" charset="0"/>
              <a:buChar char="•"/>
              <a:defRPr/>
            </a:pPr>
            <a:r>
              <a:rPr lang="en-US" sz="1100" dirty="0">
                <a:latin typeface="Arial Unicode MS" pitchFamily="34" charset="-128"/>
              </a:rPr>
              <a:t>All of the import requirements change regularly based on changes in the disease status of the country from which the animal is coming and changes in international negotiations and agreements with various countries.</a:t>
            </a:r>
          </a:p>
          <a:p>
            <a:pPr>
              <a:defRPr/>
            </a:pPr>
            <a:endParaRPr lang="en-US" sz="1100" dirty="0">
              <a:latin typeface="Arial Unicode MS" pitchFamily="34" charset="-128"/>
            </a:endParaRPr>
          </a:p>
          <a:p>
            <a:pPr eaLnBrk="1" hangingPunct="1">
              <a:defRPr/>
            </a:pPr>
            <a:r>
              <a:rPr lang="en-US" sz="1100" b="1" i="1" dirty="0">
                <a:latin typeface="Arial Unicode MS" pitchFamily="34" charset="-128"/>
              </a:rPr>
              <a:t>Basic Import requirements </a:t>
            </a:r>
            <a:r>
              <a:rPr lang="en-US" sz="1100" dirty="0">
                <a:latin typeface="Arial Unicode MS" pitchFamily="34" charset="-128"/>
              </a:rPr>
              <a:t>:</a:t>
            </a:r>
          </a:p>
          <a:p>
            <a:pPr eaLnBrk="1" hangingPunct="1">
              <a:buFontTx/>
              <a:buChar char="•"/>
              <a:defRPr/>
            </a:pPr>
            <a:r>
              <a:rPr lang="en-US" sz="1100" dirty="0">
                <a:latin typeface="Arial Unicode MS" pitchFamily="34" charset="-128"/>
              </a:rPr>
              <a:t>Appropriate import documents, based on the species and country of origin.  These could include permits</a:t>
            </a:r>
          </a:p>
          <a:p>
            <a:pPr eaLnBrk="1" hangingPunct="1">
              <a:buFontTx/>
              <a:buChar char="•"/>
              <a:defRPr/>
            </a:pPr>
            <a:r>
              <a:rPr lang="en-US" sz="1100" dirty="0">
                <a:latin typeface="Arial Unicode MS" pitchFamily="34" charset="-128"/>
              </a:rPr>
              <a:t>Specific tests and treatments according to the species and country of origin</a:t>
            </a:r>
          </a:p>
          <a:p>
            <a:pPr eaLnBrk="1" hangingPunct="1">
              <a:buFontTx/>
              <a:buChar char="•"/>
              <a:defRPr/>
            </a:pPr>
            <a:r>
              <a:rPr lang="en-US" sz="1100" dirty="0">
                <a:latin typeface="Arial Unicode MS" pitchFamily="34" charset="-128"/>
              </a:rPr>
              <a:t>Health certificates</a:t>
            </a:r>
          </a:p>
          <a:p>
            <a:pPr eaLnBrk="1" hangingPunct="1">
              <a:buFontTx/>
              <a:buChar char="•"/>
              <a:defRPr/>
            </a:pPr>
            <a:r>
              <a:rPr lang="en-US" sz="1100" dirty="0">
                <a:latin typeface="Arial Unicode MS" pitchFamily="34" charset="-128"/>
              </a:rPr>
              <a:t>Entry via designated ports</a:t>
            </a:r>
          </a:p>
          <a:p>
            <a:pPr eaLnBrk="1" hangingPunct="1">
              <a:buFontTx/>
              <a:buChar char="•"/>
              <a:defRPr/>
            </a:pPr>
            <a:r>
              <a:rPr lang="en-US" sz="1100" dirty="0">
                <a:latin typeface="Arial Unicode MS" pitchFamily="34" charset="-128"/>
              </a:rPr>
              <a:t>Quarantine at a USDA facility.  Quarantine is not always needed, but if it is, it must be done at a USDA facility or USDA-approved facility.  Quarantine requirements are dependent on the species or sub-species and the country of origin.</a:t>
            </a:r>
          </a:p>
        </p:txBody>
      </p:sp>
      <p:sp>
        <p:nvSpPr>
          <p:cNvPr id="172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EA48477E-51CC-4817-B4E3-3F12DB00E6DB}" type="slidenum">
              <a:rPr lang="en-US" sz="1300" b="0">
                <a:solidFill>
                  <a:prstClr val="black"/>
                </a:solidFill>
                <a:latin typeface="Arial" charset="0"/>
                <a:cs typeface="Arial" charset="0"/>
              </a:rPr>
              <a:pPr/>
              <a:t>44</a:t>
            </a:fld>
            <a:endParaRPr lang="en-US" sz="1300" b="0">
              <a:solidFill>
                <a:prstClr val="black"/>
              </a:solidFill>
              <a:latin typeface="Arial" charset="0"/>
              <a:cs typeface="Arial" charset="0"/>
            </a:endParaRPr>
          </a:p>
        </p:txBody>
      </p:sp>
    </p:spTree>
    <p:extLst>
      <p:ext uri="{BB962C8B-B14F-4D97-AF65-F5344CB8AC3E}">
        <p14:creationId xmlns:p14="http://schemas.microsoft.com/office/powerpoint/2010/main" val="15154058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C585A77D-93BC-46CD-AC5B-1837C9DF0FB7}" type="slidenum">
              <a:rPr lang="en-US" sz="1300" b="0">
                <a:solidFill>
                  <a:prstClr val="black"/>
                </a:solidFill>
                <a:latin typeface="Arial" charset="0"/>
                <a:cs typeface="Arial" charset="0"/>
              </a:rPr>
              <a:pPr/>
              <a:t>45</a:t>
            </a:fld>
            <a:endParaRPr lang="en-US" sz="1300" b="0">
              <a:solidFill>
                <a:prstClr val="black"/>
              </a:solidFill>
              <a:latin typeface="Arial" charset="0"/>
              <a:cs typeface="Arial" charset="0"/>
            </a:endParaRPr>
          </a:p>
        </p:txBody>
      </p:sp>
      <p:sp>
        <p:nvSpPr>
          <p:cNvPr id="173059" name="Rectangle 2"/>
          <p:cNvSpPr>
            <a:spLocks noGrp="1" noRot="1" noChangeAspect="1" noChangeArrowheads="1" noTextEdit="1"/>
          </p:cNvSpPr>
          <p:nvPr>
            <p:ph type="sldImg"/>
          </p:nvPr>
        </p:nvSpPr>
        <p:spPr>
          <a:ln/>
        </p:spPr>
      </p:sp>
    </p:spTree>
    <p:extLst>
      <p:ext uri="{BB962C8B-B14F-4D97-AF65-F5344CB8AC3E}">
        <p14:creationId xmlns:p14="http://schemas.microsoft.com/office/powerpoint/2010/main" val="8004559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0C0D46D6-E277-450E-B6AB-5C15419CA21A}" type="slidenum">
              <a:rPr lang="en-US" sz="1300" b="0">
                <a:solidFill>
                  <a:prstClr val="black"/>
                </a:solidFill>
                <a:latin typeface="Arial" charset="0"/>
                <a:cs typeface="Arial" charset="0"/>
              </a:rPr>
              <a:pPr/>
              <a:t>46</a:t>
            </a:fld>
            <a:endParaRPr lang="en-US" sz="1300" b="0">
              <a:solidFill>
                <a:prstClr val="black"/>
              </a:solidFill>
              <a:latin typeface="Arial" charset="0"/>
              <a:cs typeface="Arial" charset="0"/>
            </a:endParaRPr>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atin typeface="Arial Unicode MS" pitchFamily="34" charset="-128"/>
              </a:rPr>
              <a:t>[Note to presenters:  the slides following will address the three types of VS programs.]</a:t>
            </a:r>
          </a:p>
          <a:p>
            <a:pPr eaLnBrk="1" hangingPunct="1">
              <a:lnSpc>
                <a:spcPct val="90000"/>
              </a:lnSpc>
            </a:pPr>
            <a:endParaRPr lang="en-US">
              <a:latin typeface="Arial Unicode MS" pitchFamily="34" charset="-128"/>
            </a:endParaRPr>
          </a:p>
          <a:p>
            <a:pPr eaLnBrk="1" hangingPunct="1">
              <a:lnSpc>
                <a:spcPct val="90000"/>
              </a:lnSpc>
            </a:pPr>
            <a:r>
              <a:rPr lang="en-US" b="1" i="1">
                <a:latin typeface="Arial Unicode MS" pitchFamily="34" charset="-128"/>
              </a:rPr>
              <a:t>Types of VS Programs you might work on:</a:t>
            </a:r>
          </a:p>
          <a:p>
            <a:pPr lvl="1" eaLnBrk="1" hangingPunct="1">
              <a:lnSpc>
                <a:spcPct val="90000"/>
              </a:lnSpc>
            </a:pPr>
            <a:r>
              <a:rPr lang="en-US">
                <a:latin typeface="Arial Unicode MS" pitchFamily="34" charset="-128"/>
              </a:rPr>
              <a:t>Eradication Programs: Different types of work depending on the disease</a:t>
            </a:r>
          </a:p>
          <a:p>
            <a:pPr lvl="1" eaLnBrk="1" hangingPunct="1">
              <a:lnSpc>
                <a:spcPct val="90000"/>
              </a:lnSpc>
            </a:pPr>
            <a:r>
              <a:rPr lang="en-US">
                <a:latin typeface="Arial Unicode MS" pitchFamily="34" charset="-128"/>
              </a:rPr>
              <a:t>Monitoring &amp; Surveillance Programs:  Little work available at the present for accredited veterinarians</a:t>
            </a:r>
          </a:p>
          <a:p>
            <a:pPr lvl="1" eaLnBrk="1" hangingPunct="1">
              <a:lnSpc>
                <a:spcPct val="90000"/>
              </a:lnSpc>
            </a:pPr>
            <a:r>
              <a:rPr lang="en-US">
                <a:latin typeface="Arial Unicode MS" pitchFamily="34" charset="-128"/>
              </a:rPr>
              <a:t>Control &amp; Certification Programs:  Accredited veterinarians can work in these areas, but need additional certification to do so.</a:t>
            </a:r>
          </a:p>
          <a:p>
            <a:pPr eaLnBrk="1" hangingPunct="1">
              <a:lnSpc>
                <a:spcPct val="90000"/>
              </a:lnSpc>
            </a:pPr>
            <a:endParaRPr lang="en-US">
              <a:latin typeface="Arial Unicode MS" pitchFamily="34" charset="-128"/>
            </a:endParaRPr>
          </a:p>
          <a:p>
            <a:pPr eaLnBrk="1" hangingPunct="1">
              <a:lnSpc>
                <a:spcPct val="90000"/>
              </a:lnSpc>
            </a:pPr>
            <a:r>
              <a:rPr lang="en-US">
                <a:latin typeface="Arial Unicode MS" pitchFamily="34" charset="-128"/>
              </a:rPr>
              <a:t>[Note to presenters:  You might want to state that Accredited Veterinarians have an extensive role in Animal Movement, which will be discussed section 5 of this training.]</a:t>
            </a:r>
          </a:p>
          <a:p>
            <a:pPr eaLnBrk="1" hangingPunct="1">
              <a:lnSpc>
                <a:spcPct val="90000"/>
              </a:lnSpc>
            </a:pPr>
            <a:endParaRPr lang="en-US">
              <a:latin typeface="Arial Unicode MS" pitchFamily="34" charset="-128"/>
            </a:endParaRPr>
          </a:p>
          <a:p>
            <a:pPr eaLnBrk="1" hangingPunct="1">
              <a:lnSpc>
                <a:spcPct val="90000"/>
              </a:lnSpc>
            </a:pPr>
            <a:r>
              <a:rPr lang="en-US" b="1" i="1">
                <a:latin typeface="Arial Unicode MS" pitchFamily="34" charset="-128"/>
              </a:rPr>
              <a:t>Accredited Veterinary Responsibilities for working with VS Program Diseases: </a:t>
            </a:r>
          </a:p>
          <a:p>
            <a:pPr lvl="1" eaLnBrk="1" hangingPunct="1">
              <a:lnSpc>
                <a:spcPct val="90000"/>
              </a:lnSpc>
              <a:buFontTx/>
              <a:buChar char="•"/>
            </a:pPr>
            <a:r>
              <a:rPr lang="en-US">
                <a:latin typeface="Arial Unicode MS" pitchFamily="34" charset="-128"/>
              </a:rPr>
              <a:t>Know basic program requirements</a:t>
            </a:r>
          </a:p>
          <a:p>
            <a:pPr lvl="1" eaLnBrk="1" hangingPunct="1">
              <a:lnSpc>
                <a:spcPct val="90000"/>
              </a:lnSpc>
              <a:buFontTx/>
              <a:buChar char="•"/>
            </a:pPr>
            <a:r>
              <a:rPr lang="en-US">
                <a:latin typeface="Arial Unicode MS" pitchFamily="34" charset="-128"/>
              </a:rPr>
              <a:t>Recognize official animal identification program goals and philosophy.  Check with your VS Area Office or State Animal Health Office (state vet’s office is term in most states) for most up-to-date information.</a:t>
            </a:r>
          </a:p>
          <a:p>
            <a:pPr lvl="1" eaLnBrk="1" hangingPunct="1">
              <a:lnSpc>
                <a:spcPct val="90000"/>
              </a:lnSpc>
              <a:buFontTx/>
              <a:buChar char="•"/>
            </a:pPr>
            <a:r>
              <a:rPr lang="en-US">
                <a:latin typeface="Arial Unicode MS" pitchFamily="34" charset="-128"/>
              </a:rPr>
              <a:t>Know requirements of other states and countries.  Again check with VS or State offices.</a:t>
            </a:r>
          </a:p>
          <a:p>
            <a:pPr eaLnBrk="1" hangingPunct="1">
              <a:lnSpc>
                <a:spcPct val="90000"/>
              </a:lnSpc>
            </a:pPr>
            <a:endParaRPr lang="en-US">
              <a:latin typeface="Arial Unicode MS" pitchFamily="34" charset="-128"/>
            </a:endParaRPr>
          </a:p>
          <a:p>
            <a:pPr eaLnBrk="1" hangingPunct="1">
              <a:lnSpc>
                <a:spcPct val="90000"/>
              </a:lnSpc>
            </a:pPr>
            <a:r>
              <a:rPr lang="en-US">
                <a:latin typeface="Arial Unicode MS" pitchFamily="34" charset="-128"/>
              </a:rPr>
              <a:t>If accredited veterinarians have questions about their roles in VS Program Diseases, they should contact their VS Area Office or State Animal Health Office.</a:t>
            </a:r>
          </a:p>
        </p:txBody>
      </p:sp>
    </p:spTree>
    <p:extLst>
      <p:ext uri="{BB962C8B-B14F-4D97-AF65-F5344CB8AC3E}">
        <p14:creationId xmlns:p14="http://schemas.microsoft.com/office/powerpoint/2010/main" val="18940599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2FC7E382-A54B-48C6-86B7-B69EE5A5C929}" type="slidenum">
              <a:rPr lang="en-US" sz="1300" b="0">
                <a:solidFill>
                  <a:prstClr val="black"/>
                </a:solidFill>
                <a:latin typeface="Arial" charset="0"/>
                <a:cs typeface="Arial" charset="0"/>
              </a:rPr>
              <a:pPr/>
              <a:t>47</a:t>
            </a:fld>
            <a:endParaRPr lang="en-US" sz="1300" b="0">
              <a:solidFill>
                <a:prstClr val="black"/>
              </a:solidFill>
              <a:latin typeface="Arial" charset="0"/>
              <a:cs typeface="Arial" charset="0"/>
            </a:endParaRPr>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a:latin typeface="Arial Unicode MS" pitchFamily="34" charset="-128"/>
              </a:rPr>
              <a:t>[Note to presenters:  The accredited veterinarian’s role in each of these eradication programs will be discussed in the following slides.  The list of diseases officially on the list of VS Eradication Programs and the status of each of those diseases can be currently be found at: </a:t>
            </a:r>
          </a:p>
          <a:p>
            <a:pPr eaLnBrk="1" hangingPunct="1">
              <a:lnSpc>
                <a:spcPct val="80000"/>
              </a:lnSpc>
            </a:pPr>
            <a:r>
              <a:rPr lang="en-US">
                <a:latin typeface="Arial Unicode MS" pitchFamily="34" charset="-128"/>
              </a:rPr>
              <a:t>http://www.aphis.usda.gov/animal_health/animal_dis_spec/downloads/eradication_status.pdf.  </a:t>
            </a:r>
          </a:p>
          <a:p>
            <a:pPr eaLnBrk="1" hangingPunct="1">
              <a:lnSpc>
                <a:spcPct val="80000"/>
              </a:lnSpc>
            </a:pPr>
            <a:endParaRPr lang="en-US">
              <a:latin typeface="Arial Unicode MS" pitchFamily="34" charset="-128"/>
            </a:endParaRPr>
          </a:p>
          <a:p>
            <a:pPr eaLnBrk="1" hangingPunct="1">
              <a:lnSpc>
                <a:spcPct val="80000"/>
              </a:lnSpc>
            </a:pPr>
            <a:r>
              <a:rPr lang="en-US">
                <a:latin typeface="Arial Unicode MS" pitchFamily="34" charset="-128"/>
              </a:rPr>
              <a:t>Have accredited veterinarians google “current VS eradication programs” rather than giving the website, as the addresses (like all web addresses) could change.]</a:t>
            </a:r>
          </a:p>
        </p:txBody>
      </p:sp>
    </p:spTree>
    <p:extLst>
      <p:ext uri="{BB962C8B-B14F-4D97-AF65-F5344CB8AC3E}">
        <p14:creationId xmlns:p14="http://schemas.microsoft.com/office/powerpoint/2010/main" val="39895978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2C209CC1-F4E4-40F2-8A6B-2F3CA6C8A4E8}" type="slidenum">
              <a:rPr lang="en-US" sz="1300" b="0">
                <a:solidFill>
                  <a:prstClr val="black"/>
                </a:solidFill>
                <a:latin typeface="Arial" charset="0"/>
                <a:cs typeface="Arial" charset="0"/>
              </a:rPr>
              <a:pPr/>
              <a:t>48</a:t>
            </a:fld>
            <a:endParaRPr lang="en-US" sz="1300" b="0">
              <a:solidFill>
                <a:prstClr val="black"/>
              </a:solidFill>
              <a:latin typeface="Arial" charset="0"/>
              <a:cs typeface="Arial" charset="0"/>
            </a:endParaRPr>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sz="1100">
                <a:latin typeface="Arial Unicode MS" pitchFamily="34" charset="-128"/>
              </a:rPr>
              <a:t>Accredited veterinarians are essential to the detection and eradication of TB in the U.S. </a:t>
            </a:r>
          </a:p>
          <a:p>
            <a:pPr eaLnBrk="1" hangingPunct="1">
              <a:lnSpc>
                <a:spcPct val="80000"/>
              </a:lnSpc>
            </a:pPr>
            <a:endParaRPr lang="en-US" sz="1100">
              <a:latin typeface="Arial Unicode MS" pitchFamily="34" charset="-128"/>
            </a:endParaRPr>
          </a:p>
          <a:p>
            <a:pPr eaLnBrk="1" hangingPunct="1">
              <a:lnSpc>
                <a:spcPct val="80000"/>
              </a:lnSpc>
            </a:pPr>
            <a:r>
              <a:rPr lang="en-US" sz="1100">
                <a:latin typeface="Arial Unicode MS" pitchFamily="34" charset="-128"/>
              </a:rPr>
              <a:t>Cattle: Caudal fold test or CFT. Get training in proper injection and practice reading an injection site before attempting this test.</a:t>
            </a:r>
          </a:p>
          <a:p>
            <a:pPr eaLnBrk="1" hangingPunct="1">
              <a:lnSpc>
                <a:spcPct val="80000"/>
              </a:lnSpc>
            </a:pPr>
            <a:r>
              <a:rPr lang="en-US" sz="1100">
                <a:latin typeface="Arial Unicode MS" pitchFamily="34" charset="-128"/>
              </a:rPr>
              <a:t>Inspect the injection site 72 hours after injection, plus or minus 6 hours.  Any lump, thickening, swelling, erythema, or any other visible change at the injection site constitutes a response to the caudal fold test and that animal is labeled as a “Suspect”.  An animal classified as Suspect must be reported to your VS Area Office or State Animal Health Official’s Office. Indicate each animal’s classification (N for negative; S for suspect) on the TB test chart, VS Form 6-22, or State equivalent.</a:t>
            </a:r>
          </a:p>
          <a:p>
            <a:pPr eaLnBrk="1" hangingPunct="1">
              <a:lnSpc>
                <a:spcPct val="80000"/>
              </a:lnSpc>
            </a:pPr>
            <a:r>
              <a:rPr lang="en-US" sz="1100">
                <a:latin typeface="Arial Unicode MS" pitchFamily="34" charset="-128"/>
              </a:rPr>
              <a:t>The veterinarian who </a:t>
            </a:r>
            <a:r>
              <a:rPr lang="en-US" sz="1100" b="1">
                <a:latin typeface="Arial Unicode MS" pitchFamily="34" charset="-128"/>
              </a:rPr>
              <a:t>injected</a:t>
            </a:r>
            <a:r>
              <a:rPr lang="en-US" sz="1100">
                <a:latin typeface="Arial Unicode MS" pitchFamily="34" charset="-128"/>
              </a:rPr>
              <a:t> the tuberculin MUST be the person who </a:t>
            </a:r>
            <a:r>
              <a:rPr lang="en-US" sz="1100" b="1">
                <a:latin typeface="Arial Unicode MS" pitchFamily="34" charset="-128"/>
              </a:rPr>
              <a:t>reads</a:t>
            </a:r>
            <a:r>
              <a:rPr lang="en-US" sz="1100">
                <a:latin typeface="Arial Unicode MS" pitchFamily="34" charset="-128"/>
              </a:rPr>
              <a:t> the injection site, except when special permission by the state animal health official or the AVIC.  Plan your injection and reading, so that </a:t>
            </a:r>
            <a:r>
              <a:rPr lang="en-US" sz="1100" b="1">
                <a:latin typeface="Arial Unicode MS" pitchFamily="34" charset="-128"/>
              </a:rPr>
              <a:t>you</a:t>
            </a:r>
            <a:r>
              <a:rPr lang="en-US" sz="1100">
                <a:latin typeface="Arial Unicode MS" pitchFamily="34" charset="-128"/>
              </a:rPr>
              <a:t> will be available to read the response.</a:t>
            </a:r>
          </a:p>
          <a:p>
            <a:pPr eaLnBrk="1" hangingPunct="1">
              <a:lnSpc>
                <a:spcPct val="80000"/>
              </a:lnSpc>
            </a:pPr>
            <a:r>
              <a:rPr lang="en-US" sz="1100">
                <a:latin typeface="Arial Unicode MS" pitchFamily="34" charset="-128"/>
              </a:rPr>
              <a:t>The injection site MUST be read within the timeframe.  If the injecting veterinarian does not read the CFT at 72 +/- 6 hours, the test is not valid and the owner must wait 60 days before the animal or herd can be retested.  Accredited veterinarians are monitored by local animal health officials for such things as timelines, accuracy of reports, and CFT responses rates.</a:t>
            </a:r>
          </a:p>
          <a:p>
            <a:pPr eaLnBrk="1" hangingPunct="1">
              <a:lnSpc>
                <a:spcPct val="80000"/>
              </a:lnSpc>
            </a:pPr>
            <a:endParaRPr lang="en-US" sz="1100">
              <a:latin typeface="Arial Unicode MS" pitchFamily="34" charset="-128"/>
            </a:endParaRPr>
          </a:p>
          <a:p>
            <a:pPr eaLnBrk="1" hangingPunct="1"/>
            <a:r>
              <a:rPr lang="en-US" sz="1100" b="1">
                <a:latin typeface="Arial Unicode MS" pitchFamily="34" charset="-128"/>
              </a:rPr>
              <a:t>Immediately</a:t>
            </a:r>
            <a:r>
              <a:rPr lang="en-US" sz="1100">
                <a:latin typeface="Arial Unicode MS" pitchFamily="34" charset="-128"/>
              </a:rPr>
              <a:t> report </a:t>
            </a:r>
            <a:r>
              <a:rPr lang="en-US" sz="1100" b="1">
                <a:latin typeface="Arial Unicode MS" pitchFamily="34" charset="-128"/>
              </a:rPr>
              <a:t>any</a:t>
            </a:r>
            <a:r>
              <a:rPr lang="en-US" sz="1100">
                <a:latin typeface="Arial Unicode MS" pitchFamily="34" charset="-128"/>
              </a:rPr>
              <a:t> response to the VS Area Office and/or the State Animal Health Official’s Office.  If there is a response to the Caudal Fold Test, the Comparative Cervical Test (CCT) must be performed by a regulatory veterinarian within 10 days of the tuberculin injection. The CCT involves 2 injections in the neck and is read 72 +/- 6 hours later. If the CCT is not conducted within 10 days of the CFT injection the owner must wait 60 days to retest using the CCT.  It is essential to report a response to the CFT </a:t>
            </a:r>
            <a:r>
              <a:rPr lang="en-US" sz="1100" b="1">
                <a:latin typeface="Arial Unicode MS" pitchFamily="34" charset="-128"/>
              </a:rPr>
              <a:t>immediately</a:t>
            </a:r>
            <a:r>
              <a:rPr lang="en-US" sz="1100">
                <a:latin typeface="Arial Unicode MS" pitchFamily="34" charset="-128"/>
              </a:rPr>
              <a:t>.  </a:t>
            </a:r>
          </a:p>
          <a:p>
            <a:pPr eaLnBrk="1" hangingPunct="1"/>
            <a:r>
              <a:rPr lang="en-US" sz="1100">
                <a:latin typeface="Arial Unicode MS" pitchFamily="34" charset="-128"/>
              </a:rPr>
              <a:t>Because the specificity of the CFT is not 100%, expect 1 to 5% false responders.  The rate of false responses may vary because of animal age, management practices, time of year, or other diseases in the herd (i.e., Johne’s). </a:t>
            </a:r>
          </a:p>
          <a:p>
            <a:pPr eaLnBrk="1" hangingPunct="1"/>
            <a:r>
              <a:rPr lang="en-US" sz="1100">
                <a:latin typeface="Arial Unicode MS" pitchFamily="34" charset="-128"/>
              </a:rPr>
              <a:t>Accredited Veterinarians may perform CFTs. Most vet students have had some training in CFT, but some may have only observed, not administered, the tests.  If Accredited Veterinarians need practice or training in administering the test or reading the injection site, they should contact the VS Area Office or the Office of the State Animal Health Official.</a:t>
            </a:r>
          </a:p>
        </p:txBody>
      </p:sp>
    </p:spTree>
    <p:extLst>
      <p:ext uri="{BB962C8B-B14F-4D97-AF65-F5344CB8AC3E}">
        <p14:creationId xmlns:p14="http://schemas.microsoft.com/office/powerpoint/2010/main" val="5088196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1726DF8F-1955-4DA7-A2D9-29C9953D796E}" type="slidenum">
              <a:rPr lang="en-US" sz="1300" b="0">
                <a:solidFill>
                  <a:prstClr val="black"/>
                </a:solidFill>
                <a:latin typeface="Arial" charset="0"/>
                <a:cs typeface="Arial" charset="0"/>
              </a:rPr>
              <a:pPr/>
              <a:t>49</a:t>
            </a:fld>
            <a:endParaRPr lang="en-US" sz="1300" b="0">
              <a:solidFill>
                <a:prstClr val="black"/>
              </a:solidFill>
              <a:latin typeface="Arial" charset="0"/>
              <a:cs typeface="Arial" charset="0"/>
            </a:endParaRPr>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b="1" dirty="0">
                <a:latin typeface="Arial Unicode MS" pitchFamily="34" charset="-128"/>
              </a:rPr>
              <a:t>Captive </a:t>
            </a:r>
            <a:r>
              <a:rPr lang="en-US" b="1" dirty="0" err="1">
                <a:latin typeface="Arial Unicode MS" pitchFamily="34" charset="-128"/>
              </a:rPr>
              <a:t>cervidae</a:t>
            </a:r>
            <a:r>
              <a:rPr lang="en-US" dirty="0">
                <a:latin typeface="Arial Unicode MS" pitchFamily="34" charset="-128"/>
              </a:rPr>
              <a:t> include deer such as Whitetail, Mule, Fallow, Elk and Reindeer.  All are initially tested with the SCT.  </a:t>
            </a:r>
          </a:p>
          <a:p>
            <a:pPr eaLnBrk="1" hangingPunct="1">
              <a:lnSpc>
                <a:spcPct val="80000"/>
              </a:lnSpc>
            </a:pPr>
            <a:endParaRPr lang="en-US" dirty="0">
              <a:latin typeface="Arial Unicode MS" pitchFamily="34" charset="-128"/>
            </a:endParaRPr>
          </a:p>
          <a:p>
            <a:pPr eaLnBrk="1" hangingPunct="1">
              <a:lnSpc>
                <a:spcPct val="80000"/>
              </a:lnSpc>
            </a:pPr>
            <a:r>
              <a:rPr lang="en-US" b="1" dirty="0">
                <a:latin typeface="Arial Unicode MS" pitchFamily="34" charset="-128"/>
              </a:rPr>
              <a:t>Single Cervical Test or SCT</a:t>
            </a:r>
            <a:r>
              <a:rPr lang="en-US" dirty="0">
                <a:latin typeface="Arial Unicode MS" pitchFamily="34" charset="-128"/>
              </a:rPr>
              <a:t>.  SCTs are to be administered by Designated Accredited Veterinarians only.  </a:t>
            </a:r>
          </a:p>
          <a:p>
            <a:pPr eaLnBrk="1" hangingPunct="1">
              <a:lnSpc>
                <a:spcPct val="80000"/>
              </a:lnSpc>
            </a:pPr>
            <a:r>
              <a:rPr lang="en-US" b="1" dirty="0">
                <a:latin typeface="Arial Unicode MS" pitchFamily="34" charset="-128"/>
              </a:rPr>
              <a:t>Suspects</a:t>
            </a:r>
            <a:r>
              <a:rPr lang="en-US" dirty="0">
                <a:latin typeface="Arial Unicode MS" pitchFamily="34" charset="-128"/>
              </a:rPr>
              <a:t> will be secondarily tested by regulatory veterinarians.  These secondary tests must be administered within 10 days of the SCT injection date or the owner must wait until 90 days after the SCT injection date for a retest.</a:t>
            </a:r>
          </a:p>
          <a:p>
            <a:pPr eaLnBrk="1" hangingPunct="1">
              <a:lnSpc>
                <a:spcPct val="80000"/>
              </a:lnSpc>
            </a:pPr>
            <a:endParaRPr lang="en-US" dirty="0">
              <a:latin typeface="Arial Unicode MS" pitchFamily="34" charset="-128"/>
            </a:endParaRPr>
          </a:p>
          <a:p>
            <a:pPr eaLnBrk="1" hangingPunct="1">
              <a:lnSpc>
                <a:spcPct val="80000"/>
              </a:lnSpc>
            </a:pPr>
            <a:r>
              <a:rPr lang="en-US" dirty="0">
                <a:latin typeface="Arial Unicode MS" pitchFamily="34" charset="-128"/>
              </a:rPr>
              <a:t>Accredited Veterinarians may perform CFTs and </a:t>
            </a:r>
            <a:r>
              <a:rPr lang="en-US" b="1" dirty="0">
                <a:latin typeface="Arial Unicode MS" pitchFamily="34" charset="-128"/>
              </a:rPr>
              <a:t>Designated</a:t>
            </a:r>
            <a:r>
              <a:rPr lang="en-US" dirty="0">
                <a:latin typeface="Arial Unicode MS" pitchFamily="34" charset="-128"/>
              </a:rPr>
              <a:t> Accredited Veterinarians may perform both CFTs and SCTs.  Accredited Veterinarians must be trained by VS or State VMOs to become Designated Accredited Veterinarians. </a:t>
            </a:r>
          </a:p>
          <a:p>
            <a:pPr eaLnBrk="1" hangingPunct="1">
              <a:lnSpc>
                <a:spcPct val="80000"/>
              </a:lnSpc>
            </a:pPr>
            <a:endParaRPr lang="en-US" dirty="0">
              <a:latin typeface="Arial Unicode MS" pitchFamily="34" charset="-128"/>
            </a:endParaRPr>
          </a:p>
          <a:p>
            <a:pPr eaLnBrk="1" hangingPunct="1">
              <a:lnSpc>
                <a:spcPct val="80000"/>
              </a:lnSpc>
            </a:pPr>
            <a:r>
              <a:rPr lang="en-US" b="1" i="1" dirty="0">
                <a:latin typeface="Arial Unicode MS" pitchFamily="34" charset="-128"/>
              </a:rPr>
              <a:t>Goats:</a:t>
            </a:r>
            <a:r>
              <a:rPr lang="en-US" dirty="0">
                <a:latin typeface="Arial Unicode MS" pitchFamily="34" charset="-128"/>
              </a:rPr>
              <a:t>  Goats are initially tested with the CFT which can be applied by any accredited veterinarian.  Suspects must be reported to the VS Area Office or the State Veterinarian’s Office just as bovine Suspects are reported.</a:t>
            </a:r>
            <a:endParaRPr lang="en-US" b="1" dirty="0">
              <a:latin typeface="Arial Unicode MS" pitchFamily="34" charset="-128"/>
            </a:endParaRPr>
          </a:p>
          <a:p>
            <a:pPr eaLnBrk="1" hangingPunct="1">
              <a:lnSpc>
                <a:spcPct val="80000"/>
              </a:lnSpc>
            </a:pPr>
            <a:r>
              <a:rPr lang="en-US" b="1" i="1" dirty="0">
                <a:latin typeface="Arial Unicode MS" pitchFamily="34" charset="-128"/>
              </a:rPr>
              <a:t>Swine:</a:t>
            </a:r>
            <a:r>
              <a:rPr lang="en-US" dirty="0">
                <a:latin typeface="Arial Unicode MS" pitchFamily="34" charset="-128"/>
              </a:rPr>
              <a:t>  Swine are generally not tested except for overseas export markets.  Accredited veterinarians may perform this testing, but as it is rather specialized, it is recommended that you contact your VS Area Office or Office of the State Animal Health Official for further details.  </a:t>
            </a:r>
          </a:p>
          <a:p>
            <a:pPr eaLnBrk="1" hangingPunct="1">
              <a:lnSpc>
                <a:spcPct val="80000"/>
              </a:lnSpc>
            </a:pPr>
            <a:r>
              <a:rPr lang="en-US" b="1" i="1" dirty="0">
                <a:latin typeface="Arial Unicode MS" pitchFamily="34" charset="-128"/>
              </a:rPr>
              <a:t>Other Species:</a:t>
            </a:r>
            <a:r>
              <a:rPr lang="en-US" dirty="0">
                <a:latin typeface="Arial Unicode MS" pitchFamily="34" charset="-128"/>
              </a:rPr>
              <a:t>  Consult your Practitioner’s Guide or contact your the VS Area Office or Office of the State Animal Health Official for further details on Swine and for information on other species.</a:t>
            </a:r>
          </a:p>
        </p:txBody>
      </p:sp>
    </p:spTree>
    <p:extLst>
      <p:ext uri="{BB962C8B-B14F-4D97-AF65-F5344CB8AC3E}">
        <p14:creationId xmlns:p14="http://schemas.microsoft.com/office/powerpoint/2010/main" val="8135172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0043866E-A929-4C4D-BECC-D51399A6E639}" type="slidenum">
              <a:rPr lang="en-US" sz="1300" b="0">
                <a:solidFill>
                  <a:prstClr val="black"/>
                </a:solidFill>
                <a:latin typeface="Arial" charset="0"/>
                <a:cs typeface="Arial" charset="0"/>
              </a:rPr>
              <a:pPr/>
              <a:t>50</a:t>
            </a:fld>
            <a:endParaRPr lang="en-US" sz="1300" b="0">
              <a:solidFill>
                <a:prstClr val="black"/>
              </a:solidFill>
              <a:latin typeface="Arial" charset="0"/>
              <a:cs typeface="Arial" charset="0"/>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Unicode MS" pitchFamily="34" charset="-128"/>
              </a:rPr>
              <a:t>Contact the VS Area Office or State Animal Health Official’s Office for information on obtaining the tuberculin (PPD – Purified Protein Derivative) and the tuberculosis testing forms, VS Form 6-22 or State equivalent.</a:t>
            </a:r>
          </a:p>
          <a:p>
            <a:pPr eaLnBrk="1" hangingPunct="1"/>
            <a:endParaRPr lang="en-US">
              <a:latin typeface="Arial Unicode MS" pitchFamily="34" charset="-128"/>
            </a:endParaRPr>
          </a:p>
          <a:p>
            <a:pPr eaLnBrk="1" hangingPunct="1"/>
            <a:r>
              <a:rPr lang="en-US">
                <a:latin typeface="Arial Unicode MS" pitchFamily="34" charset="-128"/>
              </a:rPr>
              <a:t>Avoid exposing PPDs to light, air, high temperatures, and freezing</a:t>
            </a:r>
          </a:p>
          <a:p>
            <a:pPr lvl="1" eaLnBrk="1" hangingPunct="1">
              <a:buFontTx/>
              <a:buChar char="•"/>
            </a:pPr>
            <a:r>
              <a:rPr lang="en-US">
                <a:latin typeface="Arial Unicode MS" pitchFamily="34" charset="-128"/>
              </a:rPr>
              <a:t>Tuberculin oxidizes and loses potency</a:t>
            </a:r>
          </a:p>
          <a:p>
            <a:pPr lvl="1" eaLnBrk="1" hangingPunct="1">
              <a:buFontTx/>
              <a:buChar char="•"/>
            </a:pPr>
            <a:r>
              <a:rPr lang="en-US">
                <a:latin typeface="Arial Unicode MS" pitchFamily="34" charset="-128"/>
              </a:rPr>
              <a:t>Do not draw and store in syringe for long periods</a:t>
            </a:r>
          </a:p>
          <a:p>
            <a:pPr lvl="1" eaLnBrk="1" hangingPunct="1">
              <a:buFontTx/>
              <a:buChar char="•"/>
            </a:pPr>
            <a:r>
              <a:rPr lang="en-US">
                <a:latin typeface="Arial Unicode MS" pitchFamily="34" charset="-128"/>
              </a:rPr>
              <a:t>Discard partially filled vials after 2 weeks</a:t>
            </a:r>
          </a:p>
          <a:p>
            <a:pPr eaLnBrk="1" hangingPunct="1"/>
            <a:endParaRPr lang="en-US">
              <a:latin typeface="Arial Unicode MS" pitchFamily="34" charset="-128"/>
            </a:endParaRPr>
          </a:p>
          <a:p>
            <a:pPr eaLnBrk="1" hangingPunct="1"/>
            <a:r>
              <a:rPr lang="en-US">
                <a:latin typeface="Arial Unicode MS" pitchFamily="34" charset="-128"/>
              </a:rPr>
              <a:t>No meat or milk restrictions after PPD injection</a:t>
            </a:r>
          </a:p>
          <a:p>
            <a:pPr lvl="1" eaLnBrk="1" hangingPunct="1"/>
            <a:endParaRPr lang="en-US">
              <a:latin typeface="Arial Unicode MS" pitchFamily="34" charset="-128"/>
            </a:endParaRPr>
          </a:p>
          <a:p>
            <a:pPr eaLnBrk="1" hangingPunct="1"/>
            <a:r>
              <a:rPr lang="en-US">
                <a:latin typeface="Arial Unicode MS" pitchFamily="34" charset="-128"/>
              </a:rPr>
              <a:t>Do not test obviously sick cattle!</a:t>
            </a:r>
          </a:p>
          <a:p>
            <a:pPr eaLnBrk="1" hangingPunct="1"/>
            <a:endParaRPr lang="en-US">
              <a:latin typeface="Arial Unicode MS" pitchFamily="34" charset="-128"/>
            </a:endParaRPr>
          </a:p>
          <a:p>
            <a:pPr eaLnBrk="1" hangingPunct="1"/>
            <a:r>
              <a:rPr lang="en-US">
                <a:latin typeface="Arial Unicode MS" pitchFamily="34" charset="-128"/>
              </a:rPr>
              <a:t>Do not treat while testing</a:t>
            </a:r>
          </a:p>
          <a:p>
            <a:pPr lvl="1" eaLnBrk="1" hangingPunct="1"/>
            <a:r>
              <a:rPr lang="en-US">
                <a:latin typeface="Arial Unicode MS" pitchFamily="34" charset="-128"/>
              </a:rPr>
              <a:t>Drugs or hormones can alter the animal’s immune response.</a:t>
            </a:r>
          </a:p>
          <a:p>
            <a:pPr lvl="1" eaLnBrk="1" hangingPunct="1"/>
            <a:r>
              <a:rPr lang="en-US">
                <a:latin typeface="Arial Unicode MS" pitchFamily="34" charset="-128"/>
              </a:rPr>
              <a:t>Treat CFT Negative animals after reading.  </a:t>
            </a:r>
          </a:p>
          <a:p>
            <a:pPr lvl="1" eaLnBrk="1" hangingPunct="1"/>
            <a:r>
              <a:rPr lang="en-US">
                <a:latin typeface="Arial Unicode MS" pitchFamily="34" charset="-128"/>
              </a:rPr>
              <a:t>Do not treat CFT responders.  Treatment can interfere with secondary testing. Wait until the test is read before beginning treatment.</a:t>
            </a:r>
          </a:p>
        </p:txBody>
      </p:sp>
    </p:spTree>
    <p:extLst>
      <p:ext uri="{BB962C8B-B14F-4D97-AF65-F5344CB8AC3E}">
        <p14:creationId xmlns:p14="http://schemas.microsoft.com/office/powerpoint/2010/main" val="3123163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7B986E3D-F35E-4C0A-B819-864A36FEB0E6}" type="slidenum">
              <a:rPr lang="en-US" sz="1300" b="0">
                <a:solidFill>
                  <a:prstClr val="black"/>
                </a:solidFill>
                <a:latin typeface="Arial" charset="0"/>
                <a:cs typeface="Arial" charset="0"/>
              </a:rPr>
              <a:pPr/>
              <a:t>5</a:t>
            </a:fld>
            <a:endParaRPr lang="en-US" sz="1300" b="0">
              <a:solidFill>
                <a:prstClr val="black"/>
              </a:solidFill>
              <a:latin typeface="Arial" charset="0"/>
              <a:cs typeface="Arial"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Unicode MS" pitchFamily="34" charset="-128"/>
              </a:rPr>
              <a:t>To become an Accredited Veterinarian, one must:</a:t>
            </a:r>
          </a:p>
          <a:p>
            <a:pPr lvl="1" eaLnBrk="1" hangingPunct="1">
              <a:buFontTx/>
              <a:buChar char="•"/>
            </a:pPr>
            <a:r>
              <a:rPr lang="en-US">
                <a:latin typeface="Arial Unicode MS" pitchFamily="34" charset="-128"/>
              </a:rPr>
              <a:t>Initial Accreditation Training (IAT) is available in veterinary schools now.  After July 2011, all applicants for accreditation will need to pass the IAT with a score of 80% or higher in order to attend the Core Orientation.</a:t>
            </a:r>
          </a:p>
          <a:p>
            <a:pPr lvl="1" eaLnBrk="1" hangingPunct="1">
              <a:buFontTx/>
              <a:buChar char="•"/>
            </a:pPr>
            <a:r>
              <a:rPr lang="en-US">
                <a:latin typeface="Arial Unicode MS" pitchFamily="34" charset="-128"/>
              </a:rPr>
              <a:t>Hold a veterinary medical degree.</a:t>
            </a:r>
          </a:p>
          <a:p>
            <a:pPr lvl="1" eaLnBrk="1" hangingPunct="1">
              <a:buFontTx/>
              <a:buChar char="•"/>
            </a:pPr>
            <a:r>
              <a:rPr lang="en-US">
                <a:latin typeface="Arial Unicode MS" pitchFamily="34" charset="-128"/>
              </a:rPr>
              <a:t>Attend the Core Orientation (the current course you are taking).</a:t>
            </a:r>
          </a:p>
          <a:p>
            <a:pPr lvl="1" eaLnBrk="1" hangingPunct="1">
              <a:buFontTx/>
              <a:buChar char="•"/>
            </a:pPr>
            <a:r>
              <a:rPr lang="en-US">
                <a:latin typeface="Arial Unicode MS" pitchFamily="34" charset="-128"/>
              </a:rPr>
              <a:t>Be licensed or legally able to practice veterinary medicine in the state in which you wish to be accredited.</a:t>
            </a:r>
          </a:p>
          <a:p>
            <a:pPr lvl="1" eaLnBrk="1" hangingPunct="1">
              <a:buFontTx/>
              <a:buChar char="•"/>
            </a:pPr>
            <a:r>
              <a:rPr lang="en-US">
                <a:latin typeface="Arial Unicode MS" pitchFamily="34" charset="-128"/>
              </a:rPr>
              <a:t>Submit an application (VS Form 1-36A) to be an Accredited Veterinarian in each state in which you can legally practice.</a:t>
            </a:r>
          </a:p>
          <a:p>
            <a:pPr lvl="1" eaLnBrk="1" hangingPunct="1">
              <a:buFontTx/>
              <a:buChar char="•"/>
            </a:pPr>
            <a:r>
              <a:rPr lang="en-US">
                <a:latin typeface="Arial Unicode MS" pitchFamily="34" charset="-128"/>
              </a:rPr>
              <a:t>Attend a State-Specific Orientation (if one is required) in each of the state or states in which you wish to be accredited.  The State-Specific Orientation is provided by the combined efforts of the local federal veterinary office (the VS Area Office of that state or area) and the State Animal Health Office of that state.  Check with the local VS Area office for more details on dates and locations of the State-Specific Orientation.</a:t>
            </a:r>
          </a:p>
          <a:p>
            <a:pPr lvl="1" eaLnBrk="1" hangingPunct="1">
              <a:buFontTx/>
              <a:buChar char="•"/>
            </a:pPr>
            <a:endParaRPr lang="en-US">
              <a:latin typeface="Arial Unicode MS" pitchFamily="34" charset="-128"/>
            </a:endParaRPr>
          </a:p>
          <a:p>
            <a:pPr eaLnBrk="1" hangingPunct="1"/>
            <a:r>
              <a:rPr lang="en-US">
                <a:latin typeface="Arial Unicode MS" pitchFamily="34" charset="-128"/>
              </a:rPr>
              <a:t>Note:  Once you are accredited and receive your written authorization to work in one state, you can request authorization to work in other states.  You don’t get a new accreditation; instead you get an additional authorization.</a:t>
            </a:r>
          </a:p>
        </p:txBody>
      </p:sp>
    </p:spTree>
    <p:extLst>
      <p:ext uri="{BB962C8B-B14F-4D97-AF65-F5344CB8AC3E}">
        <p14:creationId xmlns:p14="http://schemas.microsoft.com/office/powerpoint/2010/main" val="3019118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55F5ADC2-7B22-4448-9D0D-1F105286CBBD}" type="slidenum">
              <a:rPr lang="en-US" sz="1300" b="0">
                <a:solidFill>
                  <a:prstClr val="black"/>
                </a:solidFill>
                <a:latin typeface="Arial" charset="0"/>
                <a:cs typeface="Arial" charset="0"/>
              </a:rPr>
              <a:pPr/>
              <a:t>51</a:t>
            </a:fld>
            <a:endParaRPr lang="en-US" sz="1300" b="0">
              <a:solidFill>
                <a:prstClr val="black"/>
              </a:solidFill>
              <a:latin typeface="Arial" charset="0"/>
              <a:cs typeface="Arial" charset="0"/>
            </a:endParaRPr>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atin typeface="Arial Unicode MS" pitchFamily="34" charset="-128"/>
              </a:rPr>
              <a:t>A Zoonotic disease – Causes undulant fever in humans.  It is one of the reasons we pasteurize milk in the U.S.  Undulant fever is a major human health concern in the world, particularly in under-developed countries.</a:t>
            </a:r>
          </a:p>
          <a:p>
            <a:pPr eaLnBrk="1" hangingPunct="1">
              <a:lnSpc>
                <a:spcPct val="90000"/>
              </a:lnSpc>
            </a:pPr>
            <a:endParaRPr lang="en-US">
              <a:latin typeface="Arial Unicode MS" pitchFamily="34" charset="-128"/>
            </a:endParaRPr>
          </a:p>
          <a:p>
            <a:pPr eaLnBrk="1" hangingPunct="1">
              <a:lnSpc>
                <a:spcPct val="90000"/>
              </a:lnSpc>
            </a:pPr>
            <a:r>
              <a:rPr lang="en-US">
                <a:latin typeface="Arial Unicode MS" pitchFamily="34" charset="-128"/>
              </a:rPr>
              <a:t>Program status</a:t>
            </a:r>
          </a:p>
          <a:p>
            <a:pPr lvl="1" eaLnBrk="1" hangingPunct="1">
              <a:lnSpc>
                <a:spcPct val="90000"/>
              </a:lnSpc>
            </a:pPr>
            <a:r>
              <a:rPr lang="en-US">
                <a:latin typeface="Arial Unicode MS" pitchFamily="34" charset="-128"/>
              </a:rPr>
              <a:t>Class A &lt;.25% infection rate in cattle and bison and more than 95% of cases are “successfully closed”</a:t>
            </a:r>
          </a:p>
          <a:p>
            <a:pPr lvl="1" eaLnBrk="1" hangingPunct="1">
              <a:lnSpc>
                <a:spcPct val="90000"/>
              </a:lnSpc>
            </a:pPr>
            <a:r>
              <a:rPr lang="en-US">
                <a:latin typeface="Arial Unicode MS" pitchFamily="34" charset="-128"/>
              </a:rPr>
              <a:t>[Note to presenters:  Montana had temporarily lost their Free status; they regained Free status in Sept 2009.</a:t>
            </a:r>
          </a:p>
          <a:p>
            <a:pPr lvl="1" eaLnBrk="1" hangingPunct="1">
              <a:lnSpc>
                <a:spcPct val="90000"/>
              </a:lnSpc>
            </a:pPr>
            <a:r>
              <a:rPr lang="en-US">
                <a:latin typeface="Arial Unicode MS" pitchFamily="34" charset="-128"/>
              </a:rPr>
              <a:t>Class Free – 50 States &amp; 2 territories *</a:t>
            </a:r>
          </a:p>
          <a:p>
            <a:pPr lvl="1" eaLnBrk="1" hangingPunct="1">
              <a:lnSpc>
                <a:spcPct val="90000"/>
              </a:lnSpc>
            </a:pPr>
            <a:r>
              <a:rPr lang="en-US">
                <a:latin typeface="Arial Unicode MS" pitchFamily="34" charset="-128"/>
              </a:rPr>
              <a:t>(* as of  Sept 2009)</a:t>
            </a:r>
          </a:p>
          <a:p>
            <a:pPr eaLnBrk="1" hangingPunct="1">
              <a:lnSpc>
                <a:spcPct val="90000"/>
              </a:lnSpc>
            </a:pPr>
            <a:endParaRPr lang="en-US">
              <a:latin typeface="Arial Unicode MS" pitchFamily="34" charset="-128"/>
            </a:endParaRPr>
          </a:p>
          <a:p>
            <a:pPr eaLnBrk="1" hangingPunct="1">
              <a:lnSpc>
                <a:spcPct val="90000"/>
              </a:lnSpc>
            </a:pPr>
            <a:r>
              <a:rPr lang="en-US">
                <a:latin typeface="Arial Unicode MS" pitchFamily="34" charset="-128"/>
              </a:rPr>
              <a:t>The Greater Yellowstone Area (GYA), Yellowstone National Park (YNP) and the area surrounding it, is the last known remaining area of brucellosis in the country.  Brucellosis is endemic in YNP and Grand Teton National Park bison, and in some GYA elk herds.  GYA bison brucellosis prevalence is 40 - 50% or greater and GYA elk brucellosis prevalence varies depending upon the herd unit.  The Interagency Bison Management Plan is used to mitigate transmission of brucellosis from YNP bison to cattle in Montana and a plan to mitigate brucellosis transmission from elk.  Wyoming and Idaho also have plans to mitigate transmission of brucellosis from wild elk and bison to cattle.  </a:t>
            </a:r>
          </a:p>
        </p:txBody>
      </p:sp>
    </p:spTree>
    <p:extLst>
      <p:ext uri="{BB962C8B-B14F-4D97-AF65-F5344CB8AC3E}">
        <p14:creationId xmlns:p14="http://schemas.microsoft.com/office/powerpoint/2010/main" val="27696419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D429ACDC-29A1-4F46-8D0A-309173F0627A}" type="slidenum">
              <a:rPr lang="en-US" sz="1300" b="0">
                <a:solidFill>
                  <a:prstClr val="black"/>
                </a:solidFill>
                <a:latin typeface="Arial" charset="0"/>
                <a:cs typeface="Arial" charset="0"/>
              </a:rPr>
              <a:pPr/>
              <a:t>52</a:t>
            </a:fld>
            <a:endParaRPr lang="en-US" sz="1300" b="0">
              <a:solidFill>
                <a:prstClr val="black"/>
              </a:solidFill>
              <a:latin typeface="Arial" charset="0"/>
              <a:cs typeface="Arial" charset="0"/>
            </a:endParaRPr>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Unicode MS" pitchFamily="34" charset="-128"/>
              </a:rPr>
              <a:t>The Accredited Veterinarian is paid by the livestock owner for routine brucellosis official calfhood vaccination (OCV) and brucellosis testing.  In some cases, e.g. the Greater Yellowstone Area, VS may contract (with the prior approval of the Region Director) with the Accredited Veterinarian to perform brucellosis program activities (OCV, adult vaccination, and brucellosis testing).   The brucellosis program requires the animals be officially identified when brucellosis tested or vaccinated.  Identification for brucellosis vaccination includes identification of the animal with an official eartag and tattoo.  Recording, on the vaccination certificate, of individual registered breed association tattoo or brand may be substituted for the official eartag.</a:t>
            </a:r>
          </a:p>
          <a:p>
            <a:pPr eaLnBrk="1" hangingPunct="1"/>
            <a:endParaRPr lang="en-US">
              <a:latin typeface="Arial Unicode MS" pitchFamily="34" charset="-128"/>
            </a:endParaRPr>
          </a:p>
          <a:p>
            <a:pPr eaLnBrk="1" hangingPunct="1"/>
            <a:r>
              <a:rPr lang="en-US">
                <a:latin typeface="Arial Unicode MS" pitchFamily="34" charset="-128"/>
              </a:rPr>
              <a:t>Brucellosis testing occurs in Class A state First Point Testing (e.g. livestock markets), for movement from a Class A state, brucellosis-free herd certification, individual herd plans (e.g. GYA), and during brucellosis epidemiologic investigations. </a:t>
            </a:r>
          </a:p>
          <a:p>
            <a:pPr eaLnBrk="1" hangingPunct="1"/>
            <a:endParaRPr lang="en-US">
              <a:latin typeface="Arial Unicode MS" pitchFamily="34" charset="-128"/>
            </a:endParaRPr>
          </a:p>
          <a:p>
            <a:pPr eaLnBrk="1" hangingPunct="1"/>
            <a:r>
              <a:rPr lang="en-US">
                <a:latin typeface="Arial Unicode MS" pitchFamily="34" charset="-128"/>
              </a:rPr>
              <a:t>The Accredited Veterinarian is required to promptly report all brucellosis testing and vaccination activity to the appropriate State Livestock Health Official and/or the VS Area Veterinarian in Charge.  This is accomplished by submitting copies of the vaccination certificates or brucellosis test forms.  Contact your local State Livestock Health Official and/or the VS Area Veterinarian in Charge for how soon they would like to have the paperwork submitted.</a:t>
            </a:r>
          </a:p>
        </p:txBody>
      </p:sp>
    </p:spTree>
    <p:extLst>
      <p:ext uri="{BB962C8B-B14F-4D97-AF65-F5344CB8AC3E}">
        <p14:creationId xmlns:p14="http://schemas.microsoft.com/office/powerpoint/2010/main" val="27710132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FA76278A-EB58-4CD0-A151-0721C970FDC0}" type="slidenum">
              <a:rPr lang="en-US" sz="1300" b="0">
                <a:solidFill>
                  <a:prstClr val="black"/>
                </a:solidFill>
                <a:latin typeface="Arial" charset="0"/>
                <a:cs typeface="Arial" charset="0"/>
              </a:rPr>
              <a:pPr/>
              <a:t>53</a:t>
            </a:fld>
            <a:endParaRPr lang="en-US" sz="1300" b="0">
              <a:solidFill>
                <a:prstClr val="black"/>
              </a:solidFill>
              <a:latin typeface="Arial" charset="0"/>
              <a:cs typeface="Arial" charset="0"/>
            </a:endParaRPr>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Unicode MS" pitchFamily="34" charset="-128"/>
              </a:rPr>
              <a:t>As of September 2009, 49 states and the territories of Puerto Rico and the Virgin Islands are brucellosis free.  Texas is in stage 2.  No states or territories are in stage 1.</a:t>
            </a:r>
          </a:p>
          <a:p>
            <a:pPr eaLnBrk="1" hangingPunct="1"/>
            <a:r>
              <a:rPr lang="en-US">
                <a:latin typeface="Arial Unicode MS" pitchFamily="34" charset="-128"/>
              </a:rPr>
              <a:t>Total eradication affected by feral swine population.  </a:t>
            </a:r>
          </a:p>
          <a:p>
            <a:pPr lvl="1" eaLnBrk="1" hangingPunct="1">
              <a:buFontTx/>
              <a:buChar char="•"/>
            </a:pPr>
            <a:r>
              <a:rPr lang="en-US">
                <a:latin typeface="Arial Unicode MS" pitchFamily="34" charset="-128"/>
              </a:rPr>
              <a:t>The swine brucellosis eradication program recognizes feral swine as an infected reservoir that may potentially infect the commercial swine herd. </a:t>
            </a:r>
          </a:p>
          <a:p>
            <a:pPr lvl="1" eaLnBrk="1" hangingPunct="1">
              <a:buFontTx/>
              <a:buChar char="•"/>
            </a:pPr>
            <a:r>
              <a:rPr lang="en-US">
                <a:latin typeface="Arial Unicode MS" pitchFamily="34" charset="-128"/>
              </a:rPr>
              <a:t>Swine brucellosis caused by </a:t>
            </a:r>
            <a:r>
              <a:rPr lang="en-US" i="1">
                <a:latin typeface="Arial Unicode MS" pitchFamily="34" charset="-128"/>
              </a:rPr>
              <a:t>Brucella suis</a:t>
            </a:r>
            <a:r>
              <a:rPr lang="en-US">
                <a:latin typeface="Arial Unicode MS" pitchFamily="34" charset="-128"/>
              </a:rPr>
              <a:t> is commonly found in feral swine and those herds allowing exposure to feral swine. </a:t>
            </a:r>
          </a:p>
          <a:p>
            <a:pPr lvl="1" eaLnBrk="1" hangingPunct="1">
              <a:buFontTx/>
              <a:buChar char="•"/>
            </a:pPr>
            <a:r>
              <a:rPr lang="en-US">
                <a:latin typeface="Arial Unicode MS" pitchFamily="34" charset="-128"/>
              </a:rPr>
              <a:t>Estimates of the number of feral swine in the U.S. are thought to exceed 4 million.</a:t>
            </a:r>
          </a:p>
          <a:p>
            <a:pPr lvl="1" eaLnBrk="1" hangingPunct="1">
              <a:buFontTx/>
              <a:buChar char="•"/>
            </a:pPr>
            <a:r>
              <a:rPr lang="en-US">
                <a:latin typeface="Arial Unicode MS" pitchFamily="34" charset="-128"/>
              </a:rPr>
              <a:t>Thriving feral swine populations are known to exist in at least 39 states. </a:t>
            </a:r>
          </a:p>
          <a:p>
            <a:pPr lvl="1" eaLnBrk="1" hangingPunct="1">
              <a:buFontTx/>
              <a:buChar char="•"/>
            </a:pPr>
            <a:r>
              <a:rPr lang="en-US">
                <a:latin typeface="Arial Unicode MS" pitchFamily="34" charset="-128"/>
              </a:rPr>
              <a:t>The largest number of feral swine are believed to be in Texas, Florida and California.</a:t>
            </a:r>
          </a:p>
          <a:p>
            <a:pPr lvl="1" eaLnBrk="1" hangingPunct="1">
              <a:buFontTx/>
              <a:buChar char="•"/>
            </a:pPr>
            <a:r>
              <a:rPr lang="en-US">
                <a:latin typeface="Arial Unicode MS" pitchFamily="34" charset="-128"/>
              </a:rPr>
              <a:t>As the numbers and geographic distribution of feral swine continue to increase, it is certain that the number of contacts between feral swine and domestic livestock will also increase.</a:t>
            </a:r>
          </a:p>
          <a:p>
            <a:pPr eaLnBrk="1" hangingPunct="1"/>
            <a:r>
              <a:rPr lang="en-US">
                <a:latin typeface="Arial Unicode MS" pitchFamily="34" charset="-128"/>
              </a:rPr>
              <a:t>What are the accredited veterinarian’s responsibilities in the swine brucellosis program?</a:t>
            </a:r>
          </a:p>
          <a:p>
            <a:pPr lvl="1" eaLnBrk="1" hangingPunct="1">
              <a:buFontTx/>
              <a:buChar char="•"/>
            </a:pPr>
            <a:r>
              <a:rPr lang="en-US">
                <a:latin typeface="Arial Unicode MS" pitchFamily="34" charset="-128"/>
              </a:rPr>
              <a:t>issuance of certificates prior to interstate movement of swine not known to be infected with or exposed to swine brucellosis</a:t>
            </a:r>
          </a:p>
          <a:p>
            <a:pPr lvl="1" eaLnBrk="1" hangingPunct="1">
              <a:buFontTx/>
              <a:buChar char="•"/>
            </a:pPr>
            <a:r>
              <a:rPr lang="en-US">
                <a:latin typeface="Arial Unicode MS" pitchFamily="34" charset="-128"/>
              </a:rPr>
              <a:t>issuance of permits to accompany all intrastate and interstate shipments of brucellosis-infected or -exposed swine</a:t>
            </a:r>
          </a:p>
          <a:p>
            <a:pPr lvl="1" eaLnBrk="1" hangingPunct="1">
              <a:buFontTx/>
              <a:buChar char="•"/>
            </a:pPr>
            <a:r>
              <a:rPr lang="en-US">
                <a:latin typeface="Arial Unicode MS" pitchFamily="34" charset="-128"/>
              </a:rPr>
              <a:t>assisting State and Federal representatives in collecting blood or tissue samples, and ensuring that animals are appropriately identified</a:t>
            </a:r>
          </a:p>
        </p:txBody>
      </p:sp>
    </p:spTree>
    <p:extLst>
      <p:ext uri="{BB962C8B-B14F-4D97-AF65-F5344CB8AC3E}">
        <p14:creationId xmlns:p14="http://schemas.microsoft.com/office/powerpoint/2010/main" val="14523097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BEC3F51A-438E-4CB7-96A2-6B90E0BF21A3}" type="slidenum">
              <a:rPr lang="en-US" sz="1300" b="0">
                <a:solidFill>
                  <a:prstClr val="black"/>
                </a:solidFill>
                <a:latin typeface="Arial" charset="0"/>
                <a:cs typeface="Arial" charset="0"/>
              </a:rPr>
              <a:pPr/>
              <a:t>54</a:t>
            </a:fld>
            <a:endParaRPr lang="en-US" sz="1300" b="0">
              <a:solidFill>
                <a:prstClr val="black"/>
              </a:solidFill>
              <a:latin typeface="Arial" charset="0"/>
              <a:cs typeface="Arial" charset="0"/>
            </a:endParaRPr>
          </a:p>
        </p:txBody>
      </p:sp>
      <p:sp>
        <p:nvSpPr>
          <p:cNvPr id="182275"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ln/>
        </p:spPr>
        <p:txBody>
          <a:bodyPr/>
          <a:lstStyle/>
          <a:p>
            <a:pPr eaLnBrk="1" hangingPunct="1">
              <a:lnSpc>
                <a:spcPct val="90000"/>
              </a:lnSpc>
              <a:defRPr/>
            </a:pPr>
            <a:r>
              <a:rPr lang="en-US" sz="1100" b="1" dirty="0" err="1">
                <a:latin typeface="Arial Unicode MS" pitchFamily="34" charset="-128"/>
              </a:rPr>
              <a:t>Pseudorabies</a:t>
            </a:r>
            <a:r>
              <a:rPr lang="en-US" sz="1100" b="1" dirty="0">
                <a:latin typeface="Arial Unicode MS" pitchFamily="34" charset="-128"/>
              </a:rPr>
              <a:t>:  the disease</a:t>
            </a:r>
          </a:p>
          <a:p>
            <a:pPr lvl="1" eaLnBrk="1" hangingPunct="1">
              <a:lnSpc>
                <a:spcPct val="90000"/>
              </a:lnSpc>
              <a:defRPr/>
            </a:pPr>
            <a:r>
              <a:rPr lang="en-US" sz="1100" b="1" dirty="0" err="1">
                <a:latin typeface="Arial Unicode MS" pitchFamily="34" charset="-128"/>
              </a:rPr>
              <a:t>Pseudorabies</a:t>
            </a:r>
            <a:r>
              <a:rPr lang="en-US" sz="1100" dirty="0">
                <a:latin typeface="Arial Unicode MS" pitchFamily="34" charset="-128"/>
              </a:rPr>
              <a:t> is a viral disease most prevalent in swine, often causing newborn piglets to die. Older pigs can survive infection, becoming carriers of the </a:t>
            </a:r>
            <a:r>
              <a:rPr lang="en-US" sz="1100" dirty="0" err="1">
                <a:latin typeface="Arial Unicode MS" pitchFamily="34" charset="-128"/>
              </a:rPr>
              <a:t>pseudorabies</a:t>
            </a:r>
            <a:r>
              <a:rPr lang="en-US" sz="1100" dirty="0">
                <a:latin typeface="Arial Unicode MS" pitchFamily="34" charset="-128"/>
              </a:rPr>
              <a:t> virus for life. Other animals infected from swine die from </a:t>
            </a:r>
            <a:r>
              <a:rPr lang="en-US" sz="1100" dirty="0" err="1">
                <a:latin typeface="Arial Unicode MS" pitchFamily="34" charset="-128"/>
              </a:rPr>
              <a:t>pseudorabies</a:t>
            </a:r>
            <a:r>
              <a:rPr lang="en-US" sz="1100" dirty="0">
                <a:latin typeface="Arial Unicode MS" pitchFamily="34" charset="-128"/>
              </a:rPr>
              <a:t>, which is also known as </a:t>
            </a:r>
            <a:r>
              <a:rPr lang="en-US" sz="1100" dirty="0" err="1">
                <a:latin typeface="Arial Unicode MS" pitchFamily="34" charset="-128"/>
              </a:rPr>
              <a:t>Aujeszky's</a:t>
            </a:r>
            <a:r>
              <a:rPr lang="en-US" sz="1100" dirty="0">
                <a:latin typeface="Arial Unicode MS" pitchFamily="34" charset="-128"/>
              </a:rPr>
              <a:t> disease and "mad itch." Infected cattle and sheep can first show signs of </a:t>
            </a:r>
            <a:r>
              <a:rPr lang="en-US" sz="1100" dirty="0" err="1">
                <a:latin typeface="Arial Unicode MS" pitchFamily="34" charset="-128"/>
              </a:rPr>
              <a:t>pseudorabies</a:t>
            </a:r>
            <a:r>
              <a:rPr lang="en-US" sz="1100" dirty="0">
                <a:latin typeface="Arial Unicode MS" pitchFamily="34" charset="-128"/>
              </a:rPr>
              <a:t> by scratching and biting themselves. In dogs and cats, </a:t>
            </a:r>
            <a:r>
              <a:rPr lang="en-US" sz="1100" dirty="0" err="1">
                <a:latin typeface="Arial Unicode MS" pitchFamily="34" charset="-128"/>
              </a:rPr>
              <a:t>pseudorabies</a:t>
            </a:r>
            <a:r>
              <a:rPr lang="en-US" sz="1100" dirty="0">
                <a:latin typeface="Arial Unicode MS" pitchFamily="34" charset="-128"/>
              </a:rPr>
              <a:t> can cause sudden death. The virus does not cause illness in humans. </a:t>
            </a:r>
          </a:p>
          <a:p>
            <a:pPr eaLnBrk="1" hangingPunct="1">
              <a:lnSpc>
                <a:spcPct val="90000"/>
              </a:lnSpc>
              <a:defRPr/>
            </a:pPr>
            <a:endParaRPr lang="en-US" sz="1100" b="1" dirty="0">
              <a:latin typeface="Arial Unicode MS" pitchFamily="34" charset="-128"/>
            </a:endParaRPr>
          </a:p>
          <a:p>
            <a:pPr eaLnBrk="1" hangingPunct="1">
              <a:lnSpc>
                <a:spcPct val="90000"/>
              </a:lnSpc>
              <a:defRPr/>
            </a:pPr>
            <a:r>
              <a:rPr lang="en-US" sz="1100" b="1" dirty="0">
                <a:latin typeface="Arial Unicode MS" pitchFamily="34" charset="-128"/>
              </a:rPr>
              <a:t>How is it spread?</a:t>
            </a:r>
          </a:p>
          <a:p>
            <a:pPr lvl="1" eaLnBrk="1" hangingPunct="1">
              <a:lnSpc>
                <a:spcPct val="90000"/>
              </a:lnSpc>
              <a:defRPr/>
            </a:pPr>
            <a:r>
              <a:rPr lang="en-US" sz="1100" dirty="0">
                <a:latin typeface="Arial Unicode MS" pitchFamily="34" charset="-128"/>
              </a:rPr>
              <a:t>PRV is primarily spread through direct animal-to-animal (nose-to-nose) contact between an infected, shedding pig and a non-infected pig. If present on inanimate objects, such as boots, clothing, feed, trucks, and equipment, the virus can also spread from herd to herd and farm to farm. </a:t>
            </a:r>
          </a:p>
          <a:p>
            <a:pPr eaLnBrk="1" hangingPunct="1">
              <a:lnSpc>
                <a:spcPct val="90000"/>
              </a:lnSpc>
              <a:defRPr/>
            </a:pPr>
            <a:endParaRPr lang="en-US" sz="1100" dirty="0">
              <a:latin typeface="Arial Unicode MS" pitchFamily="34" charset="-128"/>
            </a:endParaRPr>
          </a:p>
          <a:p>
            <a:pPr eaLnBrk="1" hangingPunct="1">
              <a:lnSpc>
                <a:spcPct val="90000"/>
              </a:lnSpc>
              <a:defRPr/>
            </a:pPr>
            <a:r>
              <a:rPr lang="en-US" sz="1100" b="1" dirty="0">
                <a:latin typeface="Arial Unicode MS" pitchFamily="34" charset="-128"/>
              </a:rPr>
              <a:t>VS approach to </a:t>
            </a:r>
            <a:r>
              <a:rPr lang="en-US" sz="1100" b="1" dirty="0" err="1">
                <a:latin typeface="Arial Unicode MS" pitchFamily="34" charset="-128"/>
              </a:rPr>
              <a:t>pseudorabies</a:t>
            </a:r>
            <a:r>
              <a:rPr lang="en-US" sz="1100" b="1" dirty="0">
                <a:latin typeface="Arial Unicode MS" pitchFamily="34" charset="-128"/>
              </a:rPr>
              <a:t>:</a:t>
            </a:r>
          </a:p>
          <a:p>
            <a:pPr lvl="1" eaLnBrk="1" hangingPunct="1">
              <a:lnSpc>
                <a:spcPct val="90000"/>
              </a:lnSpc>
              <a:buFontTx/>
              <a:buChar char="•"/>
              <a:defRPr/>
            </a:pPr>
            <a:r>
              <a:rPr lang="en-US" sz="1100" dirty="0">
                <a:latin typeface="Arial Unicode MS" pitchFamily="34" charset="-128"/>
              </a:rPr>
              <a:t>USDA established a voluntary eradication program for </a:t>
            </a:r>
            <a:r>
              <a:rPr lang="en-US" sz="1100" dirty="0" err="1">
                <a:latin typeface="Arial Unicode MS" pitchFamily="34" charset="-128"/>
              </a:rPr>
              <a:t>pseudorabies</a:t>
            </a:r>
            <a:r>
              <a:rPr lang="en-US" sz="1100" dirty="0">
                <a:latin typeface="Arial Unicode MS" pitchFamily="34" charset="-128"/>
              </a:rPr>
              <a:t> in the United States in 1989. The program is cooperative in nature and involves Federal, State, and industry participation. </a:t>
            </a:r>
          </a:p>
          <a:p>
            <a:pPr lvl="1" eaLnBrk="1" hangingPunct="1">
              <a:lnSpc>
                <a:spcPct val="90000"/>
              </a:lnSpc>
              <a:buFontTx/>
              <a:buChar char="•"/>
              <a:defRPr/>
            </a:pPr>
            <a:r>
              <a:rPr lang="en-US" sz="1100" dirty="0">
                <a:latin typeface="Arial Unicode MS" pitchFamily="34" charset="-128"/>
              </a:rPr>
              <a:t>No commercial production herds have been found to be infected with PRV since early 2003. Sporadic infections have been found in transitional production herds, those swine which are captured feral swine, or have the potential to come in contact with feral swine. Any infected transitional herds have been promptly depopulated when found, and intense epidemiological investigations have been conducted to ascertain that no viral spread to commercial production swine has occurred. </a:t>
            </a:r>
          </a:p>
          <a:p>
            <a:pPr lvl="1" eaLnBrk="1" hangingPunct="1">
              <a:lnSpc>
                <a:spcPct val="90000"/>
              </a:lnSpc>
              <a:buFontTx/>
              <a:buChar char="•"/>
              <a:defRPr/>
            </a:pPr>
            <a:r>
              <a:rPr lang="en-US" sz="1100" dirty="0">
                <a:latin typeface="Arial Unicode MS" pitchFamily="34" charset="-128"/>
              </a:rPr>
              <a:t>Education:  Educate your clients about disease prevention and control measures</a:t>
            </a:r>
          </a:p>
        </p:txBody>
      </p:sp>
    </p:spTree>
    <p:extLst>
      <p:ext uri="{BB962C8B-B14F-4D97-AF65-F5344CB8AC3E}">
        <p14:creationId xmlns:p14="http://schemas.microsoft.com/office/powerpoint/2010/main" val="7625054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926C186A-28FD-4E88-A4F3-FA37E383063E}" type="slidenum">
              <a:rPr lang="en-US" sz="1300" b="0">
                <a:solidFill>
                  <a:prstClr val="black"/>
                </a:solidFill>
                <a:latin typeface="Arial" charset="0"/>
                <a:cs typeface="Arial" charset="0"/>
              </a:rPr>
              <a:pPr/>
              <a:t>55</a:t>
            </a:fld>
            <a:endParaRPr lang="en-US" sz="1300" b="0">
              <a:solidFill>
                <a:prstClr val="black"/>
              </a:solidFill>
              <a:latin typeface="Arial" charset="0"/>
              <a:cs typeface="Arial" charset="0"/>
            </a:endParaRPr>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a:latin typeface="Arial Unicode MS" pitchFamily="34" charset="-128"/>
              </a:rPr>
              <a:t>Pseudorabies Status in U.S.:  </a:t>
            </a:r>
            <a:r>
              <a:rPr lang="en-US">
                <a:latin typeface="Arial Unicode MS" pitchFamily="34" charset="-128"/>
              </a:rPr>
              <a:t>All states are in free status, with disease occurrences only when there is contact with infected feral swine.  Focus is VS now is training and education on herd health and keeping pseudorabies out by eliminating contact with feral swine and by working with Wildlife Services to eliminate feral swine populations.  </a:t>
            </a:r>
          </a:p>
          <a:p>
            <a:pPr eaLnBrk="1" hangingPunct="1"/>
            <a:endParaRPr lang="en-US">
              <a:latin typeface="Arial Unicode MS" pitchFamily="34" charset="-128"/>
            </a:endParaRPr>
          </a:p>
          <a:p>
            <a:pPr eaLnBrk="1" hangingPunct="1"/>
            <a:r>
              <a:rPr lang="en-US" b="1">
                <a:latin typeface="Arial Unicode MS" pitchFamily="34" charset="-128"/>
              </a:rPr>
              <a:t>Accredited Veterinarian’s Role in Pseudorabies Eradication:</a:t>
            </a:r>
            <a:r>
              <a:rPr lang="en-US">
                <a:latin typeface="Arial Unicode MS" pitchFamily="34" charset="-128"/>
              </a:rPr>
              <a:t>  As with the swine brucellosis program, accredited veterinarians are responsible for signing certificates that accurately reflect the health status (i.e., pseudorabies-free) of animals being transported. Indemnity Calculation Data is available on the Veterinary Services website.</a:t>
            </a:r>
          </a:p>
          <a:p>
            <a:pPr eaLnBrk="1" hangingPunct="1"/>
            <a:endParaRPr lang="en-US">
              <a:latin typeface="Arial Unicode MS" pitchFamily="34" charset="-128"/>
            </a:endParaRPr>
          </a:p>
          <a:p>
            <a:pPr eaLnBrk="1" hangingPunct="1"/>
            <a:r>
              <a:rPr lang="en-US" b="1">
                <a:latin typeface="Arial Unicode MS" pitchFamily="34" charset="-128"/>
              </a:rPr>
              <a:t>Effect of Feral Swine on Eradication Efforts:</a:t>
            </a:r>
          </a:p>
          <a:p>
            <a:pPr lvl="1" eaLnBrk="1" hangingPunct="1">
              <a:buFontTx/>
              <a:buChar char="•"/>
            </a:pPr>
            <a:r>
              <a:rPr lang="en-US">
                <a:latin typeface="Arial Unicode MS" pitchFamily="34" charset="-128"/>
              </a:rPr>
              <a:t>pseudorabies virus has been isolated from feral swine in Texas and Florida, and serologic evidence of pseudorabies has been demonstrated in several other states </a:t>
            </a:r>
          </a:p>
          <a:p>
            <a:pPr lvl="1" eaLnBrk="1" hangingPunct="1">
              <a:buFontTx/>
              <a:buChar char="•"/>
            </a:pPr>
            <a:r>
              <a:rPr lang="en-US">
                <a:latin typeface="Arial Unicode MS" pitchFamily="34" charset="-128"/>
              </a:rPr>
              <a:t>the USDA assumes all feral swine to be positive for pseudorabies.  ALL feral swine are assumed to be potentially infected with pseudorabies.  </a:t>
            </a:r>
          </a:p>
          <a:p>
            <a:pPr lvl="1" eaLnBrk="1" hangingPunct="1">
              <a:buFontTx/>
              <a:buChar char="•"/>
            </a:pPr>
            <a:r>
              <a:rPr lang="en-US">
                <a:latin typeface="Arial Unicode MS" pitchFamily="34" charset="-128"/>
              </a:rPr>
              <a:t>in FY2008, 12 ‘transitional’ U.S. herds were identified, investigated and depopulated because they were positive for pseudorabies and/or swine brucellosis </a:t>
            </a:r>
          </a:p>
        </p:txBody>
      </p:sp>
    </p:spTree>
    <p:extLst>
      <p:ext uri="{BB962C8B-B14F-4D97-AF65-F5344CB8AC3E}">
        <p14:creationId xmlns:p14="http://schemas.microsoft.com/office/powerpoint/2010/main" val="5888214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B4C93562-1A17-4BD0-A1D2-4026507EDBA3}" type="slidenum">
              <a:rPr lang="en-US" sz="1300" b="0">
                <a:solidFill>
                  <a:prstClr val="black"/>
                </a:solidFill>
                <a:latin typeface="Arial" charset="0"/>
                <a:cs typeface="Arial" charset="0"/>
              </a:rPr>
              <a:pPr/>
              <a:t>56</a:t>
            </a:fld>
            <a:endParaRPr lang="en-US" sz="1300" b="0">
              <a:solidFill>
                <a:prstClr val="black"/>
              </a:solidFill>
              <a:latin typeface="Arial" charset="0"/>
              <a:cs typeface="Arial" charset="0"/>
            </a:endParaRPr>
          </a:p>
        </p:txBody>
      </p:sp>
      <p:sp>
        <p:nvSpPr>
          <p:cNvPr id="184323" name="Rectangle 2"/>
          <p:cNvSpPr>
            <a:spLocks noGrp="1" noRot="1" noChangeAspect="1" noChangeArrowheads="1" noTextEdit="1"/>
          </p:cNvSpPr>
          <p:nvPr>
            <p:ph type="sldImg"/>
          </p:nvPr>
        </p:nvSpPr>
        <p:spPr>
          <a:xfrm>
            <a:off x="1258888" y="720725"/>
            <a:ext cx="4800600" cy="3600450"/>
          </a:xfrm>
          <a:ln/>
        </p:spPr>
      </p:sp>
      <p:sp>
        <p:nvSpPr>
          <p:cNvPr id="184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Unicode MS" pitchFamily="34" charset="-128"/>
              </a:rPr>
              <a:t>Current </a:t>
            </a:r>
            <a:r>
              <a:rPr lang="en-US" b="1">
                <a:latin typeface="Arial Unicode MS" pitchFamily="34" charset="-128"/>
              </a:rPr>
              <a:t>and prospective</a:t>
            </a:r>
            <a:r>
              <a:rPr lang="en-US">
                <a:latin typeface="Arial Unicode MS" pitchFamily="34" charset="-128"/>
              </a:rPr>
              <a:t> clients should be informed on how to:</a:t>
            </a:r>
          </a:p>
          <a:p>
            <a:pPr lvl="1" eaLnBrk="1" hangingPunct="1">
              <a:buFontTx/>
              <a:buChar char="•"/>
            </a:pPr>
            <a:r>
              <a:rPr lang="en-US">
                <a:latin typeface="Arial Unicode MS" pitchFamily="34" charset="-128"/>
              </a:rPr>
              <a:t>To recognize and report clinical suspects.  Recognizing suspects early helps them get government support for eliminating the disease more quickly.</a:t>
            </a:r>
          </a:p>
          <a:p>
            <a:pPr lvl="1" eaLnBrk="1" hangingPunct="1">
              <a:buFontTx/>
              <a:buChar char="•"/>
            </a:pPr>
            <a:r>
              <a:rPr lang="en-US">
                <a:latin typeface="Arial Unicode MS" pitchFamily="34" charset="-128"/>
              </a:rPr>
              <a:t>To use official ID on their sheep and goat herds.</a:t>
            </a:r>
          </a:p>
          <a:p>
            <a:pPr lvl="2" eaLnBrk="1" hangingPunct="1">
              <a:buFontTx/>
              <a:buChar char="•"/>
            </a:pPr>
            <a:r>
              <a:rPr lang="en-US">
                <a:latin typeface="Arial Unicode MS" pitchFamily="34" charset="-128"/>
              </a:rPr>
              <a:t>Official eartags are provided free to producers and accredited veterinarians and may be requested by calling 1-866-USDA-TAG.   </a:t>
            </a:r>
          </a:p>
          <a:p>
            <a:pPr lvl="2" eaLnBrk="1" hangingPunct="1">
              <a:buFontTx/>
              <a:buChar char="•"/>
            </a:pPr>
            <a:r>
              <a:rPr lang="en-US">
                <a:latin typeface="Arial Unicode MS" pitchFamily="34" charset="-128"/>
              </a:rPr>
              <a:t>Complete information on use of official ID is available at the National Institute for Animal Agriculture website.</a:t>
            </a:r>
          </a:p>
          <a:p>
            <a:pPr lvl="1" eaLnBrk="1" hangingPunct="1">
              <a:buFontTx/>
              <a:buChar char="•"/>
            </a:pPr>
            <a:r>
              <a:rPr lang="en-US">
                <a:latin typeface="Arial Unicode MS" pitchFamily="34" charset="-128"/>
              </a:rPr>
              <a:t>To practice prevention strategies, such as:</a:t>
            </a:r>
          </a:p>
          <a:p>
            <a:pPr lvl="2" eaLnBrk="1" hangingPunct="1">
              <a:buFontTx/>
              <a:buChar char="•"/>
            </a:pPr>
            <a:r>
              <a:rPr lang="en-US">
                <a:latin typeface="Arial Unicode MS" pitchFamily="34" charset="-128"/>
              </a:rPr>
              <a:t>Using genetic resistant sheep or selecting for genetic resistance in a current flock. Complete information on use of genotyping for producers  is available at the National Institute for Animal Agriculture website. </a:t>
            </a:r>
          </a:p>
          <a:p>
            <a:pPr lvl="2" eaLnBrk="1" hangingPunct="1">
              <a:buFontTx/>
              <a:buChar char="•"/>
            </a:pPr>
            <a:r>
              <a:rPr lang="en-US">
                <a:latin typeface="Arial Unicode MS" pitchFamily="34" charset="-128"/>
              </a:rPr>
              <a:t>Maintaining a closed ewe flock or purchasing only genetic-resistant stock. </a:t>
            </a:r>
          </a:p>
          <a:p>
            <a:pPr lvl="2" eaLnBrk="1" hangingPunct="1">
              <a:buFontTx/>
              <a:buChar char="•"/>
            </a:pPr>
            <a:r>
              <a:rPr lang="en-US">
                <a:latin typeface="Arial Unicode MS" pitchFamily="34" charset="-128"/>
              </a:rPr>
              <a:t>Enrolling in the Scrapie Flock Certification Program (SFCP).  Information on the SFCP is available from the Scrapie Program, VS Area Office, or State Animal Health Office.</a:t>
            </a:r>
          </a:p>
          <a:p>
            <a:pPr lvl="1" eaLnBrk="1" hangingPunct="1">
              <a:buFontTx/>
              <a:buChar char="•"/>
            </a:pPr>
            <a:r>
              <a:rPr lang="en-US">
                <a:latin typeface="Arial Unicode MS" pitchFamily="34" charset="-128"/>
              </a:rPr>
              <a:t>Report all scrapie suspects to VS Area Office or State Animal Health Office. Recognition and reporting of clinical suspects by owners and accredited veterinarians is critical to eradicating scrapie form the United States.  Failing to report a scrapie suspect is an accreditation violation.</a:t>
            </a:r>
          </a:p>
        </p:txBody>
      </p:sp>
    </p:spTree>
    <p:extLst>
      <p:ext uri="{BB962C8B-B14F-4D97-AF65-F5344CB8AC3E}">
        <p14:creationId xmlns:p14="http://schemas.microsoft.com/office/powerpoint/2010/main" val="21834831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3205136B-6228-46A8-B592-D409960DF54F}" type="slidenum">
              <a:rPr lang="en-US" sz="1300" b="0">
                <a:solidFill>
                  <a:prstClr val="black"/>
                </a:solidFill>
                <a:latin typeface="Arial" charset="0"/>
                <a:cs typeface="Arial" charset="0"/>
              </a:rPr>
              <a:pPr/>
              <a:t>57</a:t>
            </a:fld>
            <a:endParaRPr lang="en-US" sz="1300" b="0">
              <a:solidFill>
                <a:prstClr val="black"/>
              </a:solidFill>
              <a:latin typeface="Arial" charset="0"/>
              <a:cs typeface="Arial" charset="0"/>
            </a:endParaRPr>
          </a:p>
        </p:txBody>
      </p:sp>
      <p:sp>
        <p:nvSpPr>
          <p:cNvPr id="185347" name="Rectangle 2"/>
          <p:cNvSpPr>
            <a:spLocks noGrp="1" noRot="1" noChangeAspect="1" noChangeArrowheads="1" noTextEdit="1"/>
          </p:cNvSpPr>
          <p:nvPr>
            <p:ph type="sldImg"/>
          </p:nvPr>
        </p:nvSpPr>
        <p:spPr>
          <a:xfrm>
            <a:off x="1258888" y="719138"/>
            <a:ext cx="4800600" cy="3600450"/>
          </a:xfrm>
          <a:ln/>
        </p:spPr>
      </p:sp>
      <p:sp>
        <p:nvSpPr>
          <p:cNvPr id="185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Unicode MS" pitchFamily="34" charset="-128"/>
              </a:rPr>
              <a:t>Collect and submit diagnostic samples to a USDA-approved lab.  Contact the VS area office or the State Animal Health Official’s Office for information on USDA-approved labs if you have questions on that.</a:t>
            </a:r>
          </a:p>
          <a:p>
            <a:pPr lvl="1" eaLnBrk="1" hangingPunct="1">
              <a:buFontTx/>
              <a:buChar char="•"/>
            </a:pPr>
            <a:r>
              <a:rPr lang="en-US">
                <a:latin typeface="Arial Unicode MS" pitchFamily="34" charset="-128"/>
              </a:rPr>
              <a:t>Generally once a suspect is reported, a State or Federal veterinary will be sent to investigate and sample clinical suspects.  Accredited Veterinarians should not conduct rectal or third eyelid biopsy unless they have been trained in the procedure.</a:t>
            </a:r>
          </a:p>
          <a:p>
            <a:pPr lvl="1" eaLnBrk="1" hangingPunct="1">
              <a:buFontTx/>
              <a:buChar char="•"/>
            </a:pPr>
            <a:r>
              <a:rPr lang="en-US">
                <a:latin typeface="Arial Unicode MS" pitchFamily="34" charset="-128"/>
              </a:rPr>
              <a:t>However, if the animal is dead, needs to be euthanized for humane reasons, or will not survive until a State or Federal veterinary can be dispatched, the accredited veterinarian should collect the entire brainstem, the retropharyngeal lymph nodes and the tonsils.  One tonsil, one retropharyngeal lymph node, the obex, and half of the brainstem (split longitudinally) should be placed in formalin.  The remaining tonsil, retropharyngeal lymph node, and other half of the brainstem should be submitted in separate bags chilled. As an alternative, the entire head may be chilled on ice until it can be picked up or delivered to a lab.</a:t>
            </a:r>
          </a:p>
          <a:p>
            <a:pPr lvl="1" eaLnBrk="1" hangingPunct="1">
              <a:buFontTx/>
              <a:buChar char="•"/>
            </a:pPr>
            <a:r>
              <a:rPr lang="en-US">
                <a:latin typeface="Arial Unicode MS" pitchFamily="34" charset="-128"/>
              </a:rPr>
              <a:t>Contact the VS Area Office for submission forms and instructions.</a:t>
            </a:r>
          </a:p>
          <a:p>
            <a:pPr eaLnBrk="1" hangingPunct="1"/>
            <a:endParaRPr lang="en-US">
              <a:latin typeface="Arial Unicode MS" pitchFamily="34" charset="-128"/>
            </a:endParaRPr>
          </a:p>
          <a:p>
            <a:pPr eaLnBrk="1" hangingPunct="1"/>
            <a:r>
              <a:rPr lang="en-US">
                <a:latin typeface="Arial Unicode MS" pitchFamily="34" charset="-128"/>
              </a:rPr>
              <a:t>Conduct official scrapie genetic susceptibility testing.  </a:t>
            </a:r>
          </a:p>
          <a:p>
            <a:pPr lvl="1" eaLnBrk="1" hangingPunct="1">
              <a:buFontTx/>
              <a:buChar char="•"/>
            </a:pPr>
            <a:r>
              <a:rPr lang="en-US">
                <a:latin typeface="Arial Unicode MS" pitchFamily="34" charset="-128"/>
              </a:rPr>
              <a:t>For a genotype test to be recognized as an official test by USDA it must be conducted by an AV, the sheep must be officially identified, an original VS Form 5-29 must be accurately completed and the sample and form submitted to a USDA approved lab. Contact the VS Area Office for VS Form 5-29 submission forms and instructions.</a:t>
            </a:r>
          </a:p>
          <a:p>
            <a:pPr lvl="2" eaLnBrk="1" hangingPunct="1">
              <a:buFontTx/>
              <a:buChar char="•"/>
            </a:pPr>
            <a:endParaRPr lang="en-US" sz="1100">
              <a:latin typeface="Arial Unicode MS" pitchFamily="34" charset="-128"/>
            </a:endParaRPr>
          </a:p>
        </p:txBody>
      </p:sp>
    </p:spTree>
    <p:extLst>
      <p:ext uri="{BB962C8B-B14F-4D97-AF65-F5344CB8AC3E}">
        <p14:creationId xmlns:p14="http://schemas.microsoft.com/office/powerpoint/2010/main" val="15643604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06385020-6558-4DBB-8505-132957FCB2CE}" type="slidenum">
              <a:rPr lang="en-US" altLang="en-US" smtClean="0">
                <a:solidFill>
                  <a:srgbClr val="000000"/>
                </a:solidFill>
                <a:cs typeface="Arial" charset="0"/>
              </a:rPr>
              <a:pPr eaLnBrk="1" fontAlgn="base" hangingPunct="1">
                <a:spcBef>
                  <a:spcPct val="0"/>
                </a:spcBef>
                <a:spcAft>
                  <a:spcPct val="0"/>
                </a:spcAft>
              </a:pPr>
              <a:t>58</a:t>
            </a:fld>
            <a:endParaRPr lang="en-US" altLang="en-US" smtClean="0">
              <a:solidFill>
                <a:srgbClr val="000000"/>
              </a:solidFill>
              <a:cs typeface="Arial" charset="0"/>
            </a:endParaRPr>
          </a:p>
        </p:txBody>
      </p:sp>
      <p:sp>
        <p:nvSpPr>
          <p:cNvPr id="819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pPr>
            <a:r>
              <a:rPr lang="en-US" altLang="en-US" sz="1100" b="1" i="1">
                <a:latin typeface="Arial" charset="0"/>
                <a:cs typeface="Arial" charset="0"/>
              </a:rPr>
              <a:t>Eradication programs include surveillance efforts</a:t>
            </a:r>
          </a:p>
          <a:p>
            <a:pPr eaLnBrk="1" hangingPunct="1">
              <a:lnSpc>
                <a:spcPct val="80000"/>
              </a:lnSpc>
              <a:spcBef>
                <a:spcPct val="0"/>
              </a:spcBef>
            </a:pPr>
            <a:r>
              <a:rPr lang="en-US" altLang="en-US" sz="1100">
                <a:latin typeface="Arial" charset="0"/>
                <a:cs typeface="Arial" charset="0"/>
              </a:rPr>
              <a:t>The VS eradication programs for TB in bovines &amp; cervids, Brucellosis in bovines &amp; swine, Pseudorabies and Scrapie include monitoring and surveillance efforts as part of those programs.</a:t>
            </a:r>
          </a:p>
          <a:p>
            <a:pPr eaLnBrk="1" hangingPunct="1">
              <a:lnSpc>
                <a:spcPct val="80000"/>
              </a:lnSpc>
              <a:spcBef>
                <a:spcPct val="0"/>
              </a:spcBef>
            </a:pPr>
            <a:endParaRPr lang="en-US" altLang="en-US" sz="1100">
              <a:latin typeface="Arial" charset="0"/>
              <a:cs typeface="Arial" charset="0"/>
            </a:endParaRPr>
          </a:p>
          <a:p>
            <a:pPr eaLnBrk="1" hangingPunct="1">
              <a:lnSpc>
                <a:spcPct val="80000"/>
              </a:lnSpc>
              <a:spcBef>
                <a:spcPct val="0"/>
              </a:spcBef>
            </a:pPr>
            <a:r>
              <a:rPr lang="en-US" altLang="en-US" sz="1100" b="1" i="1">
                <a:latin typeface="Arial" charset="0"/>
                <a:cs typeface="Arial" charset="0"/>
              </a:rPr>
              <a:t>Sample Surveillance programs/activities:</a:t>
            </a:r>
          </a:p>
          <a:p>
            <a:pPr eaLnBrk="1" hangingPunct="1">
              <a:lnSpc>
                <a:spcPct val="80000"/>
              </a:lnSpc>
              <a:spcBef>
                <a:spcPct val="0"/>
              </a:spcBef>
            </a:pPr>
            <a:r>
              <a:rPr lang="en-US" altLang="en-US" sz="1100">
                <a:latin typeface="Arial" charset="0"/>
                <a:cs typeface="Arial" charset="0"/>
              </a:rPr>
              <a:t>In addition to continued monitoring and surveillance in those eradication programs, VS conducts monitoring and surveillance efforts on a number of other diseases.  A partial list of current surveillance programs/activities includes:</a:t>
            </a:r>
          </a:p>
          <a:p>
            <a:pPr lvl="1" eaLnBrk="1" hangingPunct="1">
              <a:lnSpc>
                <a:spcPct val="80000"/>
              </a:lnSpc>
              <a:spcBef>
                <a:spcPct val="0"/>
              </a:spcBef>
              <a:buFontTx/>
              <a:buChar char="•"/>
            </a:pPr>
            <a:r>
              <a:rPr lang="en-US" altLang="en-US" sz="1100">
                <a:latin typeface="Arial" charset="0"/>
                <a:cs typeface="Arial" charset="0"/>
              </a:rPr>
              <a:t>High-path AI = Highly pathogenic H5N1 Avian Influenza</a:t>
            </a:r>
          </a:p>
          <a:p>
            <a:pPr lvl="1" eaLnBrk="1" hangingPunct="1">
              <a:lnSpc>
                <a:spcPct val="80000"/>
              </a:lnSpc>
              <a:spcBef>
                <a:spcPct val="0"/>
              </a:spcBef>
              <a:buFontTx/>
              <a:buChar char="•"/>
            </a:pPr>
            <a:r>
              <a:rPr lang="en-US" altLang="en-US" sz="1100">
                <a:latin typeface="Arial" charset="0"/>
                <a:cs typeface="Arial" charset="0"/>
              </a:rPr>
              <a:t>Infectious Salmon Anemia</a:t>
            </a:r>
          </a:p>
          <a:p>
            <a:pPr lvl="1" eaLnBrk="1" hangingPunct="1">
              <a:lnSpc>
                <a:spcPct val="80000"/>
              </a:lnSpc>
              <a:spcBef>
                <a:spcPct val="0"/>
              </a:spcBef>
              <a:buFontTx/>
              <a:buChar char="•"/>
            </a:pPr>
            <a:r>
              <a:rPr lang="en-US" altLang="en-US" sz="1100">
                <a:latin typeface="Arial" charset="0"/>
                <a:cs typeface="Arial" charset="0"/>
              </a:rPr>
              <a:t>Screwworm (Old World and New World)</a:t>
            </a:r>
          </a:p>
          <a:p>
            <a:pPr lvl="1" eaLnBrk="1" hangingPunct="1">
              <a:lnSpc>
                <a:spcPct val="80000"/>
              </a:lnSpc>
              <a:spcBef>
                <a:spcPct val="0"/>
              </a:spcBef>
              <a:buFontTx/>
              <a:buChar char="•"/>
            </a:pPr>
            <a:r>
              <a:rPr lang="en-US" altLang="en-US" sz="1100">
                <a:latin typeface="Arial" charset="0"/>
                <a:cs typeface="Arial" charset="0"/>
              </a:rPr>
              <a:t>Cattle Tick Fever – also called Texas Fever, Tick Fever, Piroplasmosis, Red Water (Bovine Babesiosis)</a:t>
            </a:r>
          </a:p>
          <a:p>
            <a:pPr lvl="1" eaLnBrk="1" hangingPunct="1">
              <a:lnSpc>
                <a:spcPct val="80000"/>
              </a:lnSpc>
              <a:spcBef>
                <a:spcPct val="0"/>
              </a:spcBef>
              <a:buFontTx/>
              <a:buChar char="•"/>
            </a:pPr>
            <a:r>
              <a:rPr lang="en-US" altLang="en-US" sz="1100">
                <a:latin typeface="Arial" charset="0"/>
                <a:cs typeface="Arial" charset="0"/>
              </a:rPr>
              <a:t>Classical Swine Fever or CSF</a:t>
            </a:r>
          </a:p>
          <a:p>
            <a:pPr eaLnBrk="1" hangingPunct="1">
              <a:lnSpc>
                <a:spcPct val="80000"/>
              </a:lnSpc>
              <a:spcBef>
                <a:spcPct val="0"/>
              </a:spcBef>
            </a:pPr>
            <a:r>
              <a:rPr lang="en-US" altLang="en-US" sz="1100">
                <a:latin typeface="Arial" charset="0"/>
                <a:cs typeface="Arial" charset="0"/>
              </a:rPr>
              <a:t>For a more complete listing see: http://www.aphis.usda.gov/vs/nahss/  (have students google NAHSS in case website address changes) </a:t>
            </a:r>
          </a:p>
          <a:p>
            <a:pPr eaLnBrk="1" hangingPunct="1">
              <a:lnSpc>
                <a:spcPct val="80000"/>
              </a:lnSpc>
              <a:spcBef>
                <a:spcPct val="0"/>
              </a:spcBef>
            </a:pPr>
            <a:endParaRPr lang="en-US" altLang="en-US" sz="1100">
              <a:latin typeface="Arial" charset="0"/>
              <a:cs typeface="Arial" charset="0"/>
            </a:endParaRPr>
          </a:p>
          <a:p>
            <a:pPr eaLnBrk="1" hangingPunct="1">
              <a:lnSpc>
                <a:spcPct val="80000"/>
              </a:lnSpc>
              <a:spcBef>
                <a:spcPct val="0"/>
              </a:spcBef>
            </a:pPr>
            <a:r>
              <a:rPr lang="en-US" altLang="en-US" sz="1100">
                <a:latin typeface="Arial" charset="0"/>
                <a:cs typeface="Arial" charset="0"/>
              </a:rPr>
              <a:t>Surveillance plans have been developed for numerous animal diseases of significance. More information on these plans and other activities can be obtained on the web site.</a:t>
            </a:r>
          </a:p>
          <a:p>
            <a:pPr eaLnBrk="1" hangingPunct="1">
              <a:lnSpc>
                <a:spcPct val="80000"/>
              </a:lnSpc>
              <a:spcBef>
                <a:spcPct val="0"/>
              </a:spcBef>
            </a:pPr>
            <a:endParaRPr lang="en-US" altLang="en-US" sz="1100">
              <a:latin typeface="Arial" charset="0"/>
              <a:cs typeface="Arial" charset="0"/>
            </a:endParaRPr>
          </a:p>
          <a:p>
            <a:pPr eaLnBrk="1" hangingPunct="1">
              <a:lnSpc>
                <a:spcPct val="80000"/>
              </a:lnSpc>
              <a:spcBef>
                <a:spcPct val="0"/>
              </a:spcBef>
            </a:pPr>
            <a:r>
              <a:rPr lang="en-US" altLang="en-US" sz="1100" b="1" i="1">
                <a:latin typeface="Arial" charset="0"/>
                <a:cs typeface="Arial" charset="0"/>
              </a:rPr>
              <a:t>Goals of Monitoring &amp; Surveillance:</a:t>
            </a:r>
          </a:p>
          <a:p>
            <a:pPr lvl="1" eaLnBrk="1" hangingPunct="1">
              <a:lnSpc>
                <a:spcPct val="80000"/>
              </a:lnSpc>
              <a:spcBef>
                <a:spcPct val="0"/>
              </a:spcBef>
              <a:buFontTx/>
              <a:buChar char="•"/>
            </a:pPr>
            <a:r>
              <a:rPr lang="en-US" altLang="en-US" sz="1100">
                <a:latin typeface="Arial" charset="0"/>
                <a:cs typeface="Arial" charset="0"/>
              </a:rPr>
              <a:t>Enhance current eradication efforts (for TB in bovines &amp; cervids, Brucellosis in bovines &amp; swine, Pseudorabies and Scrapie)</a:t>
            </a:r>
          </a:p>
          <a:p>
            <a:pPr lvl="1" eaLnBrk="1" hangingPunct="1">
              <a:lnSpc>
                <a:spcPct val="80000"/>
              </a:lnSpc>
              <a:spcBef>
                <a:spcPct val="0"/>
              </a:spcBef>
              <a:buFontTx/>
              <a:buChar char="•"/>
            </a:pPr>
            <a:r>
              <a:rPr lang="en-US" altLang="en-US" sz="1100">
                <a:latin typeface="Arial" charset="0"/>
                <a:cs typeface="Arial" charset="0"/>
              </a:rPr>
              <a:t>Detect emerging diseases and FADs</a:t>
            </a:r>
          </a:p>
          <a:p>
            <a:pPr lvl="1" eaLnBrk="1" hangingPunct="1">
              <a:lnSpc>
                <a:spcPct val="80000"/>
              </a:lnSpc>
              <a:spcBef>
                <a:spcPct val="0"/>
              </a:spcBef>
              <a:buFontTx/>
              <a:buChar char="•"/>
            </a:pPr>
            <a:r>
              <a:rPr lang="en-US" altLang="en-US" sz="1100">
                <a:latin typeface="Arial" charset="0"/>
                <a:cs typeface="Arial" charset="0"/>
              </a:rPr>
              <a:t>Improve marketability</a:t>
            </a:r>
          </a:p>
          <a:p>
            <a:pPr lvl="1" eaLnBrk="1" hangingPunct="1">
              <a:lnSpc>
                <a:spcPct val="80000"/>
              </a:lnSpc>
              <a:spcBef>
                <a:spcPct val="0"/>
              </a:spcBef>
              <a:buFontTx/>
              <a:buChar char="•"/>
            </a:pPr>
            <a:r>
              <a:rPr lang="en-US" altLang="en-US" sz="1100">
                <a:latin typeface="Arial" charset="0"/>
                <a:cs typeface="Arial" charset="0"/>
              </a:rPr>
              <a:t>Reduce consumer &amp; animal risk</a:t>
            </a:r>
          </a:p>
          <a:p>
            <a:pPr lvl="1" eaLnBrk="1" hangingPunct="1">
              <a:lnSpc>
                <a:spcPct val="80000"/>
              </a:lnSpc>
              <a:spcBef>
                <a:spcPct val="0"/>
              </a:spcBef>
              <a:buFontTx/>
              <a:buChar char="•"/>
            </a:pPr>
            <a:r>
              <a:rPr lang="en-US" altLang="en-US" sz="1100">
                <a:latin typeface="Arial" charset="0"/>
                <a:cs typeface="Arial" charset="0"/>
              </a:rPr>
              <a:t>Monitor animal health trends</a:t>
            </a:r>
          </a:p>
        </p:txBody>
      </p:sp>
    </p:spTree>
    <p:extLst>
      <p:ext uri="{BB962C8B-B14F-4D97-AF65-F5344CB8AC3E}">
        <p14:creationId xmlns:p14="http://schemas.microsoft.com/office/powerpoint/2010/main" val="33179727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BBFAAD38-32A8-4F8B-B273-6832DFD969C4}" type="slidenum">
              <a:rPr lang="en-US" sz="1300" b="0">
                <a:solidFill>
                  <a:prstClr val="black"/>
                </a:solidFill>
                <a:latin typeface="Arial" charset="0"/>
                <a:cs typeface="Arial" charset="0"/>
              </a:rPr>
              <a:pPr/>
              <a:t>59</a:t>
            </a:fld>
            <a:endParaRPr lang="en-US" sz="1300" b="0">
              <a:solidFill>
                <a:prstClr val="black"/>
              </a:solidFill>
              <a:latin typeface="Arial" charset="0"/>
              <a:cs typeface="Arial" charset="0"/>
            </a:endParaRPr>
          </a:p>
        </p:txBody>
      </p:sp>
      <p:sp>
        <p:nvSpPr>
          <p:cNvPr id="188419"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ln/>
        </p:spPr>
        <p:txBody>
          <a:bodyPr/>
          <a:lstStyle/>
          <a:p>
            <a:pPr eaLnBrk="1" hangingPunct="1">
              <a:lnSpc>
                <a:spcPct val="80000"/>
              </a:lnSpc>
              <a:defRPr/>
            </a:pPr>
            <a:r>
              <a:rPr lang="en-US" sz="1100" b="1" i="1" dirty="0">
                <a:latin typeface="Arial" pitchFamily="34" charset="0"/>
                <a:cs typeface="Arial" pitchFamily="34" charset="0"/>
              </a:rPr>
              <a:t>Certification Programs:</a:t>
            </a:r>
            <a:r>
              <a:rPr lang="en-US" sz="1100" dirty="0">
                <a:latin typeface="Arial" pitchFamily="34" charset="0"/>
                <a:cs typeface="Arial" pitchFamily="34" charset="0"/>
              </a:rPr>
              <a:t>  Some of the diseases efforts are beginning to include certification programs as part of the tools used to monitor, control and/or eradicate that disease.  Certification programs involve testing and paperwork to certify that a herd is disease-free herds and developing herd health plans.  </a:t>
            </a:r>
          </a:p>
          <a:p>
            <a:pPr eaLnBrk="1" hangingPunct="1">
              <a:lnSpc>
                <a:spcPct val="80000"/>
              </a:lnSpc>
              <a:defRPr/>
            </a:pPr>
            <a:endParaRPr lang="en-US" sz="1100" dirty="0">
              <a:latin typeface="Arial" pitchFamily="34" charset="0"/>
              <a:cs typeface="Arial" pitchFamily="34" charset="0"/>
            </a:endParaRPr>
          </a:p>
          <a:p>
            <a:pPr eaLnBrk="1" hangingPunct="1">
              <a:lnSpc>
                <a:spcPct val="80000"/>
              </a:lnSpc>
              <a:defRPr/>
            </a:pPr>
            <a:r>
              <a:rPr lang="en-US" sz="1100" b="1" i="1" dirty="0">
                <a:latin typeface="Arial" pitchFamily="34" charset="0"/>
                <a:cs typeface="Arial" pitchFamily="34" charset="0"/>
              </a:rPr>
              <a:t>Diseases with Certification Programs:  </a:t>
            </a:r>
          </a:p>
          <a:p>
            <a:pPr eaLnBrk="1" hangingPunct="1">
              <a:lnSpc>
                <a:spcPct val="80000"/>
              </a:lnSpc>
              <a:buFontTx/>
              <a:buChar char="•"/>
              <a:defRPr/>
            </a:pPr>
            <a:r>
              <a:rPr lang="en-US" sz="1100" b="1" i="1" dirty="0" err="1">
                <a:latin typeface="Arial" pitchFamily="34" charset="0"/>
                <a:cs typeface="Arial" pitchFamily="34" charset="0"/>
              </a:rPr>
              <a:t>Scrapie</a:t>
            </a:r>
            <a:r>
              <a:rPr lang="en-US" sz="1100" b="1" i="1" dirty="0">
                <a:latin typeface="Arial" pitchFamily="34" charset="0"/>
                <a:cs typeface="Arial" pitchFamily="34" charset="0"/>
              </a:rPr>
              <a:t>:</a:t>
            </a:r>
            <a:r>
              <a:rPr lang="en-US" sz="1100" dirty="0">
                <a:latin typeface="Arial" pitchFamily="34" charset="0"/>
                <a:cs typeface="Arial" pitchFamily="34" charset="0"/>
              </a:rPr>
              <a:t>  </a:t>
            </a:r>
            <a:r>
              <a:rPr lang="en-US" sz="1100" dirty="0" err="1">
                <a:latin typeface="Arial" pitchFamily="34" charset="0"/>
                <a:cs typeface="Arial" pitchFamily="34" charset="0"/>
              </a:rPr>
              <a:t>Scrapie</a:t>
            </a:r>
            <a:r>
              <a:rPr lang="en-US" sz="1100" dirty="0">
                <a:latin typeface="Arial" pitchFamily="34" charset="0"/>
                <a:cs typeface="Arial" pitchFamily="34" charset="0"/>
              </a:rPr>
              <a:t> Flock Certification Program (SFCP)</a:t>
            </a:r>
          </a:p>
          <a:p>
            <a:pPr eaLnBrk="1" hangingPunct="1">
              <a:lnSpc>
                <a:spcPct val="80000"/>
              </a:lnSpc>
              <a:buFontTx/>
              <a:buChar char="•"/>
              <a:defRPr/>
            </a:pPr>
            <a:r>
              <a:rPr lang="en-US" sz="1100" b="1" i="1" dirty="0">
                <a:latin typeface="Arial" pitchFamily="34" charset="0"/>
                <a:cs typeface="Arial" pitchFamily="34" charset="0"/>
              </a:rPr>
              <a:t>CWD:</a:t>
            </a:r>
            <a:r>
              <a:rPr lang="en-US" sz="1100" dirty="0">
                <a:latin typeface="Arial" pitchFamily="34" charset="0"/>
                <a:cs typeface="Arial" pitchFamily="34" charset="0"/>
              </a:rPr>
              <a:t> Chronic Wasting Disease.  A Herd Certification Program (HCP) is being developed by APHIS in coordination with states, the farmed </a:t>
            </a:r>
            <a:r>
              <a:rPr lang="en-US" sz="1100" dirty="0" err="1">
                <a:latin typeface="Arial" pitchFamily="34" charset="0"/>
                <a:cs typeface="Arial" pitchFamily="34" charset="0"/>
              </a:rPr>
              <a:t>cervid</a:t>
            </a:r>
            <a:r>
              <a:rPr lang="en-US" sz="1100" dirty="0">
                <a:latin typeface="Arial" pitchFamily="34" charset="0"/>
                <a:cs typeface="Arial" pitchFamily="34" charset="0"/>
              </a:rPr>
              <a:t> industry, and the US Animal Health Association (USAHA) to support this effort. </a:t>
            </a:r>
          </a:p>
          <a:p>
            <a:pPr eaLnBrk="1" hangingPunct="1">
              <a:lnSpc>
                <a:spcPct val="80000"/>
              </a:lnSpc>
              <a:defRPr/>
            </a:pPr>
            <a:endParaRPr lang="en-US" sz="1100" dirty="0">
              <a:latin typeface="Arial" pitchFamily="34" charset="0"/>
              <a:cs typeface="Arial" pitchFamily="34" charset="0"/>
            </a:endParaRPr>
          </a:p>
          <a:p>
            <a:pPr eaLnBrk="1" hangingPunct="1">
              <a:lnSpc>
                <a:spcPct val="80000"/>
              </a:lnSpc>
              <a:defRPr/>
            </a:pPr>
            <a:r>
              <a:rPr lang="en-US" sz="1100" b="1" i="1" dirty="0">
                <a:latin typeface="Arial" pitchFamily="34" charset="0"/>
                <a:cs typeface="Arial" pitchFamily="34" charset="0"/>
              </a:rPr>
              <a:t>Diseases that will possibly have certification programs in the future:</a:t>
            </a:r>
          </a:p>
          <a:p>
            <a:pPr eaLnBrk="1" hangingPunct="1">
              <a:lnSpc>
                <a:spcPct val="80000"/>
              </a:lnSpc>
              <a:buFontTx/>
              <a:buChar char="•"/>
              <a:defRPr/>
            </a:pPr>
            <a:r>
              <a:rPr lang="en-US" sz="1100" b="1" i="1" dirty="0" err="1">
                <a:latin typeface="Arial" pitchFamily="34" charset="0"/>
                <a:cs typeface="Arial" pitchFamily="34" charset="0"/>
              </a:rPr>
              <a:t>Johne's</a:t>
            </a:r>
            <a:r>
              <a:rPr lang="en-US" sz="1100" b="1" i="1" dirty="0">
                <a:latin typeface="Arial" pitchFamily="34" charset="0"/>
                <a:cs typeface="Arial" pitchFamily="34" charset="0"/>
              </a:rPr>
              <a:t> disease</a:t>
            </a:r>
            <a:r>
              <a:rPr lang="en-US" sz="1100" dirty="0">
                <a:latin typeface="Arial" pitchFamily="34" charset="0"/>
                <a:cs typeface="Arial" pitchFamily="34" charset="0"/>
              </a:rPr>
              <a:t> (pronounced "</a:t>
            </a:r>
            <a:r>
              <a:rPr lang="en-US" sz="1100" dirty="0" err="1">
                <a:latin typeface="Arial" pitchFamily="34" charset="0"/>
                <a:cs typeface="Arial" pitchFamily="34" charset="0"/>
              </a:rPr>
              <a:t>yo</a:t>
            </a:r>
            <a:r>
              <a:rPr lang="en-US" sz="1100" dirty="0">
                <a:latin typeface="Arial" pitchFamily="34" charset="0"/>
                <a:cs typeface="Arial" pitchFamily="34" charset="0"/>
              </a:rPr>
              <a:t>-knees") is a contagious, chronic and usually fatal infection that affects primarily the small intestine of ruminants. All ruminants are susceptible to </a:t>
            </a:r>
            <a:r>
              <a:rPr lang="en-US" sz="1100" dirty="0" err="1">
                <a:latin typeface="Arial" pitchFamily="34" charset="0"/>
                <a:cs typeface="Arial" pitchFamily="34" charset="0"/>
              </a:rPr>
              <a:t>Johne's</a:t>
            </a:r>
            <a:r>
              <a:rPr lang="en-US" sz="1100" dirty="0">
                <a:latin typeface="Arial" pitchFamily="34" charset="0"/>
                <a:cs typeface="Arial" pitchFamily="34" charset="0"/>
              </a:rPr>
              <a:t> disease. </a:t>
            </a:r>
            <a:r>
              <a:rPr lang="en-US" sz="1100" dirty="0" err="1">
                <a:latin typeface="Arial" pitchFamily="34" charset="0"/>
                <a:cs typeface="Arial" pitchFamily="34" charset="0"/>
              </a:rPr>
              <a:t>Johne's</a:t>
            </a:r>
            <a:r>
              <a:rPr lang="en-US" sz="1100" dirty="0">
                <a:latin typeface="Arial" pitchFamily="34" charset="0"/>
                <a:cs typeface="Arial" pitchFamily="34" charset="0"/>
              </a:rPr>
              <a:t> disease is caused by </a:t>
            </a:r>
            <a:r>
              <a:rPr lang="en-US" sz="1100" i="1" dirty="0">
                <a:latin typeface="Arial" pitchFamily="34" charset="0"/>
                <a:cs typeface="Arial" pitchFamily="34" charset="0"/>
              </a:rPr>
              <a:t>Mycobacterium </a:t>
            </a:r>
            <a:r>
              <a:rPr lang="en-US" sz="1100" i="1" dirty="0" err="1">
                <a:latin typeface="Arial" pitchFamily="34" charset="0"/>
                <a:cs typeface="Arial" pitchFamily="34" charset="0"/>
              </a:rPr>
              <a:t>avium</a:t>
            </a:r>
            <a:r>
              <a:rPr lang="en-US" sz="1100" i="1" dirty="0">
                <a:latin typeface="Arial" pitchFamily="34" charset="0"/>
                <a:cs typeface="Arial" pitchFamily="34" charset="0"/>
              </a:rPr>
              <a:t> subspecies </a:t>
            </a:r>
            <a:r>
              <a:rPr lang="en-US" sz="1100" i="1" dirty="0" err="1">
                <a:latin typeface="Arial" pitchFamily="34" charset="0"/>
                <a:cs typeface="Arial" pitchFamily="34" charset="0"/>
              </a:rPr>
              <a:t>paratuberculosis</a:t>
            </a:r>
            <a:r>
              <a:rPr lang="en-US" sz="1100" i="1" dirty="0">
                <a:latin typeface="Arial" pitchFamily="34" charset="0"/>
                <a:cs typeface="Arial" pitchFamily="34" charset="0"/>
              </a:rPr>
              <a:t>,</a:t>
            </a:r>
            <a:r>
              <a:rPr lang="en-US" sz="1100" dirty="0">
                <a:latin typeface="Arial" pitchFamily="34" charset="0"/>
                <a:cs typeface="Arial" pitchFamily="34" charset="0"/>
              </a:rPr>
              <a:t> a hardy bacteria related to the agents of leprosy and tuberculosis. The disease is worldwide in distribution.</a:t>
            </a:r>
          </a:p>
          <a:p>
            <a:pPr eaLnBrk="1" hangingPunct="1">
              <a:lnSpc>
                <a:spcPct val="80000"/>
              </a:lnSpc>
              <a:buFontTx/>
              <a:buChar char="•"/>
              <a:defRPr/>
            </a:pPr>
            <a:r>
              <a:rPr lang="en-US" sz="1100" b="1" i="1" dirty="0">
                <a:latin typeface="Arial" pitchFamily="34" charset="0"/>
                <a:cs typeface="Arial" pitchFamily="34" charset="0"/>
              </a:rPr>
              <a:t>Swine Health Protection Act / Trichinae:</a:t>
            </a:r>
            <a:r>
              <a:rPr lang="en-US" sz="1100" dirty="0">
                <a:latin typeface="Arial" pitchFamily="34" charset="0"/>
                <a:cs typeface="Arial" pitchFamily="34" charset="0"/>
              </a:rPr>
              <a:t>  Will include garbage-feeding and other issues</a:t>
            </a:r>
          </a:p>
          <a:p>
            <a:pPr eaLnBrk="1" hangingPunct="1">
              <a:lnSpc>
                <a:spcPct val="80000"/>
              </a:lnSpc>
              <a:buFontTx/>
              <a:buChar char="•"/>
              <a:defRPr/>
            </a:pPr>
            <a:r>
              <a:rPr lang="en-US" sz="1100" b="1" dirty="0" err="1">
                <a:latin typeface="Arial" pitchFamily="34" charset="0"/>
                <a:cs typeface="Arial" pitchFamily="34" charset="0"/>
              </a:rPr>
              <a:t>Acquaculture</a:t>
            </a:r>
            <a:r>
              <a:rPr lang="en-US" sz="1100" b="1" dirty="0">
                <a:latin typeface="Arial" pitchFamily="34" charset="0"/>
                <a:cs typeface="Arial" pitchFamily="34" charset="0"/>
              </a:rPr>
              <a:t>:</a:t>
            </a:r>
            <a:r>
              <a:rPr lang="en-US" sz="1100" dirty="0">
                <a:latin typeface="Arial" pitchFamily="34" charset="0"/>
                <a:cs typeface="Arial" pitchFamily="34" charset="0"/>
              </a:rPr>
              <a:t>  </a:t>
            </a:r>
          </a:p>
          <a:p>
            <a:pPr eaLnBrk="1" hangingPunct="1">
              <a:lnSpc>
                <a:spcPct val="80000"/>
              </a:lnSpc>
              <a:buFontTx/>
              <a:buChar char="•"/>
              <a:defRPr/>
            </a:pPr>
            <a:r>
              <a:rPr lang="en-US" sz="1100" dirty="0">
                <a:latin typeface="Arial" pitchFamily="34" charset="0"/>
                <a:cs typeface="Arial" pitchFamily="34" charset="0"/>
              </a:rPr>
              <a:t>Participation in </a:t>
            </a:r>
            <a:r>
              <a:rPr lang="en-US" sz="1100" b="1" i="1" dirty="0" err="1">
                <a:latin typeface="Arial" pitchFamily="34" charset="0"/>
                <a:cs typeface="Arial" pitchFamily="34" charset="0"/>
              </a:rPr>
              <a:t>Scrapie</a:t>
            </a:r>
            <a:r>
              <a:rPr lang="en-US" sz="1100" b="1" i="1" dirty="0">
                <a:latin typeface="Arial" pitchFamily="34" charset="0"/>
                <a:cs typeface="Arial" pitchFamily="34" charset="0"/>
              </a:rPr>
              <a:t> Flock Certification Program </a:t>
            </a:r>
            <a:r>
              <a:rPr lang="en-US" sz="1100" dirty="0">
                <a:latin typeface="Arial" pitchFamily="34" charset="0"/>
                <a:cs typeface="Arial" pitchFamily="34" charset="0"/>
              </a:rPr>
              <a:t>will be discussed in the next section under “Control and Certification Programs”, as it requires additional training.</a:t>
            </a:r>
          </a:p>
          <a:p>
            <a:pPr eaLnBrk="1" hangingPunct="1">
              <a:lnSpc>
                <a:spcPct val="80000"/>
              </a:lnSpc>
              <a:defRPr/>
            </a:pPr>
            <a:endParaRPr lang="en-US" sz="1100" dirty="0">
              <a:latin typeface="Arial" pitchFamily="34" charset="0"/>
              <a:cs typeface="Arial" pitchFamily="34" charset="0"/>
            </a:endParaRPr>
          </a:p>
          <a:p>
            <a:pPr eaLnBrk="1" hangingPunct="1">
              <a:lnSpc>
                <a:spcPct val="80000"/>
              </a:lnSpc>
              <a:defRPr/>
            </a:pPr>
            <a:r>
              <a:rPr lang="en-US" sz="1100" b="1" i="1" dirty="0">
                <a:latin typeface="Arial" pitchFamily="34" charset="0"/>
                <a:cs typeface="Arial" pitchFamily="34" charset="0"/>
              </a:rPr>
              <a:t>What to do if you are interested?</a:t>
            </a:r>
          </a:p>
          <a:p>
            <a:pPr eaLnBrk="1" hangingPunct="1">
              <a:lnSpc>
                <a:spcPct val="80000"/>
              </a:lnSpc>
              <a:buFontTx/>
              <a:buChar char="•"/>
              <a:defRPr/>
            </a:pPr>
            <a:r>
              <a:rPr lang="en-US" sz="1100" dirty="0">
                <a:latin typeface="Arial" pitchFamily="34" charset="0"/>
                <a:cs typeface="Arial" pitchFamily="34" charset="0"/>
              </a:rPr>
              <a:t>Working in these programs will be open to Accredited Veterinarian but you will need to get additional training (most likely at your own cost) to become certified in a particular area.  Once certified for these specialties, you will be able to do certification work. </a:t>
            </a:r>
          </a:p>
          <a:p>
            <a:pPr eaLnBrk="1" hangingPunct="1">
              <a:lnSpc>
                <a:spcPct val="80000"/>
              </a:lnSpc>
              <a:buFontTx/>
              <a:buChar char="•"/>
              <a:defRPr/>
            </a:pPr>
            <a:r>
              <a:rPr lang="en-US" sz="1100" dirty="0">
                <a:latin typeface="Arial" pitchFamily="34" charset="0"/>
                <a:cs typeface="Arial" pitchFamily="34" charset="0"/>
              </a:rPr>
              <a:t>Check with your State Animal Health Official or your AVIC to see if the state in which you are working is participating in a particular certification program.</a:t>
            </a:r>
          </a:p>
          <a:p>
            <a:pPr eaLnBrk="1" hangingPunct="1">
              <a:lnSpc>
                <a:spcPct val="80000"/>
              </a:lnSpc>
              <a:defRPr/>
            </a:pPr>
            <a:endParaRPr lang="en-US" sz="1000" dirty="0">
              <a:latin typeface="Arial" pitchFamily="34" charset="0"/>
              <a:cs typeface="Arial" pitchFamily="34" charset="0"/>
            </a:endParaRPr>
          </a:p>
          <a:p>
            <a:pPr eaLnBrk="1" hangingPunct="1">
              <a:lnSpc>
                <a:spcPct val="80000"/>
              </a:lnSpc>
              <a:defRPr/>
            </a:pPr>
            <a:endParaRPr lang="en-US" sz="1000" dirty="0">
              <a:latin typeface="Arial" pitchFamily="34" charset="0"/>
              <a:cs typeface="Arial" pitchFamily="34" charset="0"/>
            </a:endParaRPr>
          </a:p>
        </p:txBody>
      </p:sp>
    </p:spTree>
    <p:extLst>
      <p:ext uri="{BB962C8B-B14F-4D97-AF65-F5344CB8AC3E}">
        <p14:creationId xmlns:p14="http://schemas.microsoft.com/office/powerpoint/2010/main" val="31318030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311FA966-85D7-4AFF-BBBE-C9AFD2678BD9}" type="slidenum">
              <a:rPr lang="en-US" sz="1300" b="0">
                <a:solidFill>
                  <a:prstClr val="black"/>
                </a:solidFill>
                <a:latin typeface="Arial" charset="0"/>
                <a:cs typeface="Arial" charset="0"/>
              </a:rPr>
              <a:pPr/>
              <a:t>60</a:t>
            </a:fld>
            <a:endParaRPr lang="en-US" sz="1300" b="0">
              <a:solidFill>
                <a:prstClr val="black"/>
              </a:solidFill>
              <a:latin typeface="Arial" charset="0"/>
              <a:cs typeface="Arial" charset="0"/>
            </a:endParaRPr>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a:latin typeface="Arial Unicode MS" pitchFamily="34" charset="-128"/>
              </a:rPr>
              <a:t>Examples of Emerging Diseases and Issues</a:t>
            </a:r>
            <a:endParaRPr lang="en-US">
              <a:latin typeface="Arial Unicode MS" pitchFamily="34" charset="-128"/>
            </a:endParaRPr>
          </a:p>
          <a:p>
            <a:pPr lvl="1" eaLnBrk="1" hangingPunct="1">
              <a:buFontTx/>
              <a:buChar char="•"/>
            </a:pPr>
            <a:r>
              <a:rPr lang="en-US">
                <a:latin typeface="Arial Unicode MS" pitchFamily="34" charset="-128"/>
              </a:rPr>
              <a:t>Epizootic Hemorrhagic Disease (EHD) in White-Tailed Deer and Cattle</a:t>
            </a:r>
          </a:p>
          <a:p>
            <a:pPr lvl="1" eaLnBrk="1" hangingPunct="1">
              <a:buFontTx/>
              <a:buChar char="•"/>
            </a:pPr>
            <a:r>
              <a:rPr lang="en-US">
                <a:latin typeface="Arial Unicode MS" pitchFamily="34" charset="-128"/>
              </a:rPr>
              <a:t>Progressive Inflammatory Neuropathy in Swine Slaughter-Plant Workers</a:t>
            </a:r>
          </a:p>
          <a:p>
            <a:pPr lvl="1" eaLnBrk="1" hangingPunct="1">
              <a:buFontTx/>
              <a:buChar char="•"/>
            </a:pPr>
            <a:r>
              <a:rPr lang="en-US">
                <a:latin typeface="Arial Unicode MS" pitchFamily="34" charset="-128"/>
              </a:rPr>
              <a:t>Swine Influenza Virus (SIV):  Infection of Swine and People</a:t>
            </a:r>
          </a:p>
          <a:p>
            <a:pPr lvl="1" eaLnBrk="1" hangingPunct="1">
              <a:buFontTx/>
              <a:buChar char="•"/>
            </a:pPr>
            <a:r>
              <a:rPr lang="en-US">
                <a:latin typeface="Arial Unicode MS" pitchFamily="34" charset="-128"/>
              </a:rPr>
              <a:t>Neurologic Cases of Equine Herpesvirus Type 1 (EHV-1)</a:t>
            </a:r>
          </a:p>
          <a:p>
            <a:pPr lvl="1" eaLnBrk="1" hangingPunct="1">
              <a:buFontTx/>
              <a:buChar char="•"/>
            </a:pPr>
            <a:r>
              <a:rPr lang="en-US">
                <a:latin typeface="Arial Unicode MS" pitchFamily="34" charset="-128"/>
              </a:rPr>
              <a:t>Melamine Animal-Feed Adulteration Issue</a:t>
            </a:r>
            <a:endParaRPr lang="en-US" b="1" i="1">
              <a:latin typeface="Arial Unicode MS" pitchFamily="34" charset="-128"/>
            </a:endParaRPr>
          </a:p>
          <a:p>
            <a:pPr eaLnBrk="1" hangingPunct="1"/>
            <a:r>
              <a:rPr lang="en-US" b="1" i="1">
                <a:latin typeface="Arial Unicode MS" pitchFamily="34" charset="-128"/>
              </a:rPr>
              <a:t>Examples of State Programs</a:t>
            </a:r>
            <a:r>
              <a:rPr lang="en-US">
                <a:latin typeface="Arial Unicode MS" pitchFamily="34" charset="-128"/>
              </a:rPr>
              <a:t>         </a:t>
            </a:r>
          </a:p>
          <a:p>
            <a:pPr lvl="1" eaLnBrk="1" hangingPunct="1">
              <a:buFontTx/>
              <a:buChar char="•"/>
            </a:pPr>
            <a:r>
              <a:rPr lang="en-US">
                <a:latin typeface="Arial Unicode MS" pitchFamily="34" charset="-128"/>
              </a:rPr>
              <a:t>EIA:  Equine Infectious Anemia (state program)</a:t>
            </a:r>
            <a:endParaRPr lang="en-US" b="1" i="1">
              <a:latin typeface="Arial Unicode MS" pitchFamily="34" charset="-128"/>
            </a:endParaRPr>
          </a:p>
          <a:p>
            <a:pPr eaLnBrk="1" hangingPunct="1"/>
            <a:r>
              <a:rPr lang="en-US" b="1" i="1">
                <a:latin typeface="Arial Unicode MS" pitchFamily="34" charset="-128"/>
              </a:rPr>
              <a:t>Commercial Industry Program (Administered by APHIS-VS)</a:t>
            </a:r>
            <a:endParaRPr lang="en-US">
              <a:latin typeface="Arial Unicode MS" pitchFamily="34" charset="-128"/>
            </a:endParaRPr>
          </a:p>
          <a:p>
            <a:pPr lvl="1" eaLnBrk="1" hangingPunct="1">
              <a:buFontTx/>
              <a:buChar char="•"/>
            </a:pPr>
            <a:r>
              <a:rPr lang="en-US">
                <a:latin typeface="Arial Unicode MS" pitchFamily="34" charset="-128"/>
              </a:rPr>
              <a:t>National Poultry Improvement Program</a:t>
            </a:r>
            <a:endParaRPr lang="en-US" b="1">
              <a:latin typeface="Arial Unicode MS" pitchFamily="34" charset="-128"/>
            </a:endParaRPr>
          </a:p>
        </p:txBody>
      </p:sp>
    </p:spTree>
    <p:extLst>
      <p:ext uri="{BB962C8B-B14F-4D97-AF65-F5344CB8AC3E}">
        <p14:creationId xmlns:p14="http://schemas.microsoft.com/office/powerpoint/2010/main" val="699251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01C939E5-0E8B-4AFF-8579-62363C2021CF}" type="slidenum">
              <a:rPr lang="en-US" sz="1300" b="0">
                <a:solidFill>
                  <a:prstClr val="black"/>
                </a:solidFill>
                <a:latin typeface="Arial" charset="0"/>
                <a:cs typeface="Arial" charset="0"/>
              </a:rPr>
              <a:pPr/>
              <a:t>6</a:t>
            </a:fld>
            <a:endParaRPr lang="en-US" sz="1300" b="0">
              <a:solidFill>
                <a:prstClr val="black"/>
              </a:solidFill>
              <a:latin typeface="Arial" charset="0"/>
              <a:cs typeface="Arial" charset="0"/>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Unicode MS" pitchFamily="34" charset="-128"/>
              </a:rPr>
              <a:t>To do accredited work in additional States from where you are initially accredited:</a:t>
            </a:r>
          </a:p>
          <a:p>
            <a:pPr lvl="1" eaLnBrk="1" hangingPunct="1">
              <a:buFontTx/>
              <a:buChar char="•"/>
            </a:pPr>
            <a:r>
              <a:rPr lang="en-US">
                <a:latin typeface="Arial Unicode MS" pitchFamily="34" charset="-128"/>
              </a:rPr>
              <a:t>The veterinarian must have been initially accredited prior to being authorized to do accredited work in other States. </a:t>
            </a:r>
          </a:p>
          <a:p>
            <a:pPr lvl="1" eaLnBrk="1" hangingPunct="1">
              <a:buFontTx/>
              <a:buChar char="•"/>
            </a:pPr>
            <a:r>
              <a:rPr lang="en-US">
                <a:latin typeface="Arial Unicode MS" pitchFamily="34" charset="-128"/>
              </a:rPr>
              <a:t>Contact area office for form 1-36A. “Application for Veterinary Accreditation”.</a:t>
            </a:r>
          </a:p>
          <a:p>
            <a:pPr lvl="1" eaLnBrk="1" hangingPunct="1">
              <a:buFontTx/>
              <a:buChar char="•"/>
            </a:pPr>
            <a:r>
              <a:rPr lang="en-US">
                <a:latin typeface="Arial Unicode MS" pitchFamily="34" charset="-128"/>
              </a:rPr>
              <a:t>Attend a State-Specific Orientation if one is required by that State.</a:t>
            </a:r>
          </a:p>
          <a:p>
            <a:pPr lvl="1" eaLnBrk="1" hangingPunct="1">
              <a:buFontTx/>
              <a:buChar char="•"/>
            </a:pPr>
            <a:r>
              <a:rPr lang="en-US">
                <a:latin typeface="Arial Unicode MS" pitchFamily="34" charset="-128"/>
              </a:rPr>
              <a:t>Be  licensed or legally able to practice in that State.</a:t>
            </a:r>
          </a:p>
          <a:p>
            <a:pPr lvl="1" eaLnBrk="1" hangingPunct="1">
              <a:buFontTx/>
              <a:buChar char="•"/>
            </a:pPr>
            <a:r>
              <a:rPr lang="en-US">
                <a:latin typeface="Arial Unicode MS" pitchFamily="34" charset="-128"/>
              </a:rPr>
              <a:t>Do not perform accredited duties in the new State until you receive written authorization from APHIS.</a:t>
            </a:r>
          </a:p>
        </p:txBody>
      </p:sp>
    </p:spTree>
    <p:extLst>
      <p:ext uri="{BB962C8B-B14F-4D97-AF65-F5344CB8AC3E}">
        <p14:creationId xmlns:p14="http://schemas.microsoft.com/office/powerpoint/2010/main" val="10886472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6E1021FA-8410-4074-9C92-8C2B85CB86FF}" type="slidenum">
              <a:rPr lang="en-US" sz="1300" b="0">
                <a:solidFill>
                  <a:prstClr val="black"/>
                </a:solidFill>
                <a:latin typeface="Arial" charset="0"/>
                <a:cs typeface="Arial" charset="0"/>
              </a:rPr>
              <a:pPr/>
              <a:t>61</a:t>
            </a:fld>
            <a:endParaRPr lang="en-US" sz="1300" b="0">
              <a:solidFill>
                <a:prstClr val="black"/>
              </a:solidFill>
              <a:latin typeface="Arial" charset="0"/>
              <a:cs typeface="Arial" charset="0"/>
            </a:endParaRPr>
          </a:p>
        </p:txBody>
      </p:sp>
      <p:sp>
        <p:nvSpPr>
          <p:cNvPr id="190467" name="Rectangle 2"/>
          <p:cNvSpPr>
            <a:spLocks noGrp="1" noRot="1" noChangeAspect="1" noChangeArrowheads="1" noTextEdit="1"/>
          </p:cNvSpPr>
          <p:nvPr>
            <p:ph type="sldImg"/>
          </p:nvPr>
        </p:nvSpPr>
        <p:spPr>
          <a:ln/>
        </p:spPr>
      </p:sp>
    </p:spTree>
    <p:extLst>
      <p:ext uri="{BB962C8B-B14F-4D97-AF65-F5344CB8AC3E}">
        <p14:creationId xmlns:p14="http://schemas.microsoft.com/office/powerpoint/2010/main" val="29598112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62500" lnSpcReduction="20000"/>
          </a:bodyPr>
          <a:lstStyle/>
          <a:p>
            <a:pPr>
              <a:defRPr/>
            </a:pPr>
            <a:r>
              <a:rPr lang="en-US" dirty="0">
                <a:latin typeface="Arial" pitchFamily="34" charset="0"/>
                <a:cs typeface="Arial" pitchFamily="34" charset="0"/>
              </a:rPr>
              <a:t>Accredited veterinarians can assist with the goal of tracing animals involved in interstate movement by recognizing and/or applying official identification devices or methods to animals of all kinds.  These unique identifiers allow animal testing, certification, vaccination, and movement to be documented, thus providing information about the animal and its whereabouts which is essential for effective animal disease traceability.</a:t>
            </a:r>
          </a:p>
          <a:p>
            <a:pPr>
              <a:defRPr/>
            </a:pPr>
            <a:endParaRPr lang="en-US" b="1" i="1" dirty="0">
              <a:latin typeface="Arial" pitchFamily="34" charset="0"/>
              <a:cs typeface="Arial" pitchFamily="34" charset="0"/>
            </a:endParaRPr>
          </a:p>
          <a:p>
            <a:pPr>
              <a:defRPr/>
            </a:pPr>
            <a:r>
              <a:rPr lang="en-US" b="1" i="1" dirty="0">
                <a:latin typeface="Arial" pitchFamily="34" charset="0"/>
                <a:cs typeface="Arial" pitchFamily="34" charset="0"/>
              </a:rPr>
              <a:t>Your Role in assisting USDA with traceability goals: </a:t>
            </a:r>
            <a:endParaRPr lang="en-US" dirty="0">
              <a:latin typeface="Arial" pitchFamily="34" charset="0"/>
              <a:cs typeface="Arial" pitchFamily="34" charset="0"/>
            </a:endParaRPr>
          </a:p>
          <a:p>
            <a:pPr>
              <a:defRPr/>
            </a:pPr>
            <a:r>
              <a:rPr lang="en-US" dirty="0">
                <a:latin typeface="Arial" pitchFamily="34" charset="0"/>
                <a:cs typeface="Arial" pitchFamily="34" charset="0"/>
              </a:rPr>
              <a:t>There are many identification devices and methods that are considered official for interstate movement or disease program work including:</a:t>
            </a:r>
          </a:p>
          <a:p>
            <a:pPr>
              <a:buFont typeface="Arial" pitchFamily="34" charset="0"/>
              <a:buChar char="•"/>
              <a:defRPr/>
            </a:pPr>
            <a:r>
              <a:rPr lang="en-US" dirty="0">
                <a:latin typeface="Arial" pitchFamily="34" charset="0"/>
                <a:cs typeface="Arial" pitchFamily="34" charset="0"/>
              </a:rPr>
              <a:t>Official </a:t>
            </a:r>
            <a:r>
              <a:rPr lang="en-US" dirty="0" err="1">
                <a:latin typeface="Arial" pitchFamily="34" charset="0"/>
                <a:cs typeface="Arial" pitchFamily="34" charset="0"/>
              </a:rPr>
              <a:t>eartags</a:t>
            </a:r>
            <a:endParaRPr lang="en-US" dirty="0">
              <a:latin typeface="Arial" pitchFamily="34" charset="0"/>
              <a:cs typeface="Arial" pitchFamily="34" charset="0"/>
            </a:endParaRPr>
          </a:p>
          <a:p>
            <a:pPr>
              <a:buFont typeface="Arial" pitchFamily="34" charset="0"/>
              <a:buChar char="•"/>
              <a:defRPr/>
            </a:pPr>
            <a:r>
              <a:rPr lang="en-US" dirty="0">
                <a:latin typeface="Arial" pitchFamily="34" charset="0"/>
                <a:cs typeface="Arial" pitchFamily="34" charset="0"/>
              </a:rPr>
              <a:t>Official </a:t>
            </a:r>
            <a:r>
              <a:rPr lang="en-US" dirty="0" err="1">
                <a:latin typeface="Arial" pitchFamily="34" charset="0"/>
                <a:cs typeface="Arial" pitchFamily="34" charset="0"/>
              </a:rPr>
              <a:t>backtags</a:t>
            </a:r>
            <a:endParaRPr lang="en-US" dirty="0">
              <a:latin typeface="Arial" pitchFamily="34" charset="0"/>
              <a:cs typeface="Arial" pitchFamily="34" charset="0"/>
            </a:endParaRPr>
          </a:p>
          <a:p>
            <a:pPr>
              <a:buFont typeface="Arial" pitchFamily="34" charset="0"/>
              <a:buChar char="•"/>
              <a:defRPr/>
            </a:pPr>
            <a:r>
              <a:rPr lang="en-US" dirty="0">
                <a:latin typeface="Arial" pitchFamily="34" charset="0"/>
                <a:cs typeface="Arial" pitchFamily="34" charset="0"/>
              </a:rPr>
              <a:t>Brands registered with an official brand inspection agency and accompanied by an official brand inspection certificate (picture on bottom right is a sample of brands)</a:t>
            </a:r>
          </a:p>
          <a:p>
            <a:pPr>
              <a:buFont typeface="Arial" pitchFamily="34" charset="0"/>
              <a:buChar char="•"/>
              <a:defRPr/>
            </a:pPr>
            <a:r>
              <a:rPr lang="en-US" dirty="0">
                <a:latin typeface="Arial" pitchFamily="34" charset="0"/>
                <a:cs typeface="Arial" pitchFamily="34" charset="0"/>
              </a:rPr>
              <a:t>Identification devices and methods utilized by purebred breed associations for registration purposes (may include tattoos, </a:t>
            </a:r>
            <a:r>
              <a:rPr lang="en-US" dirty="0" err="1">
                <a:latin typeface="Arial" pitchFamily="34" charset="0"/>
                <a:cs typeface="Arial" pitchFamily="34" charset="0"/>
              </a:rPr>
              <a:t>eartags</a:t>
            </a:r>
            <a:r>
              <a:rPr lang="en-US" dirty="0">
                <a:latin typeface="Arial" pitchFamily="34" charset="0"/>
                <a:cs typeface="Arial" pitchFamily="34" charset="0"/>
              </a:rPr>
              <a:t>, color patterns, pictures, etc.) when accompanied by a valid registration certificate</a:t>
            </a:r>
          </a:p>
          <a:p>
            <a:pPr>
              <a:buFont typeface="Arial" pitchFamily="34" charset="0"/>
              <a:buChar char="•"/>
              <a:defRPr/>
            </a:pPr>
            <a:r>
              <a:rPr lang="en-US" dirty="0">
                <a:latin typeface="Arial" pitchFamily="34" charset="0"/>
                <a:cs typeface="Arial" pitchFamily="34" charset="0"/>
              </a:rPr>
              <a:t>Other devices or methods approved by the APHIS administrator</a:t>
            </a:r>
          </a:p>
          <a:p>
            <a:pPr>
              <a:buFont typeface="Arial" pitchFamily="34" charset="0"/>
              <a:buChar char="•"/>
              <a:defRPr/>
            </a:pPr>
            <a:r>
              <a:rPr lang="en-US" dirty="0">
                <a:latin typeface="Arial" pitchFamily="34" charset="0"/>
                <a:cs typeface="Arial" pitchFamily="34" charset="0"/>
              </a:rPr>
              <a:t>Group/Lot identification:  The identification number used to uniquely identify a ``unit of animals'' of the same species that is managed together as one group throughout the </a:t>
            </a:r>
            <a:r>
              <a:rPr lang="en-US" dirty="0" err="1">
                <a:latin typeface="Arial" pitchFamily="34" charset="0"/>
                <a:cs typeface="Arial" pitchFamily="34" charset="0"/>
              </a:rPr>
              <a:t>preharvest</a:t>
            </a:r>
            <a:r>
              <a:rPr lang="en-US" dirty="0">
                <a:latin typeface="Arial" pitchFamily="34" charset="0"/>
                <a:cs typeface="Arial" pitchFamily="34" charset="0"/>
              </a:rPr>
              <a:t> production chain. </a:t>
            </a:r>
          </a:p>
          <a:p>
            <a:pPr>
              <a:defRPr/>
            </a:pPr>
            <a:r>
              <a:rPr lang="en-US" dirty="0">
                <a:latin typeface="Arial" pitchFamily="34" charset="0"/>
                <a:cs typeface="Arial" pitchFamily="34" charset="0"/>
              </a:rPr>
              <a:t>Official </a:t>
            </a:r>
            <a:r>
              <a:rPr lang="en-US" dirty="0" err="1">
                <a:latin typeface="Arial" pitchFamily="34" charset="0"/>
                <a:cs typeface="Arial" pitchFamily="34" charset="0"/>
              </a:rPr>
              <a:t>eartags</a:t>
            </a:r>
            <a:r>
              <a:rPr lang="en-US" dirty="0">
                <a:latin typeface="Arial" pitchFamily="34" charset="0"/>
                <a:cs typeface="Arial" pitchFamily="34" charset="0"/>
              </a:rPr>
              <a:t> use one of the following numbering systems:</a:t>
            </a:r>
          </a:p>
          <a:p>
            <a:pPr marL="189707" lvl="1">
              <a:buFont typeface="Arial" pitchFamily="34" charset="0"/>
              <a:buChar char="•"/>
              <a:defRPr/>
            </a:pPr>
            <a:r>
              <a:rPr lang="en-US" dirty="0">
                <a:latin typeface="Arial" pitchFamily="34" charset="0"/>
                <a:cs typeface="Arial" pitchFamily="34" charset="0"/>
              </a:rPr>
              <a:t>National Uniform </a:t>
            </a:r>
            <a:r>
              <a:rPr lang="en-US" dirty="0" err="1">
                <a:latin typeface="Arial" pitchFamily="34" charset="0"/>
                <a:cs typeface="Arial" pitchFamily="34" charset="0"/>
              </a:rPr>
              <a:t>Eartagging</a:t>
            </a:r>
            <a:r>
              <a:rPr lang="en-US" dirty="0">
                <a:latin typeface="Arial" pitchFamily="34" charset="0"/>
                <a:cs typeface="Arial" pitchFamily="34" charset="0"/>
              </a:rPr>
              <a:t> System (NUES).  Accredited veterinarians can order and apply National Uniform </a:t>
            </a:r>
            <a:r>
              <a:rPr lang="en-US" dirty="0" err="1">
                <a:latin typeface="Arial" pitchFamily="34" charset="0"/>
                <a:cs typeface="Arial" pitchFamily="34" charset="0"/>
              </a:rPr>
              <a:t>Eartagging</a:t>
            </a:r>
            <a:r>
              <a:rPr lang="en-US" dirty="0">
                <a:latin typeface="Arial" pitchFamily="34" charset="0"/>
                <a:cs typeface="Arial" pitchFamily="34" charset="0"/>
              </a:rPr>
              <a:t> System (NUES) tags.  These metal tags are the standard ones used in Federal programs.  Tag on center right of slide is a NUES tag.  The first numbers on the tag indicate the </a:t>
            </a:r>
            <a:r>
              <a:rPr lang="en-US" dirty="0" err="1">
                <a:latin typeface="Arial" pitchFamily="34" charset="0"/>
                <a:cs typeface="Arial" pitchFamily="34" charset="0"/>
              </a:rPr>
              <a:t>state.Animal</a:t>
            </a:r>
            <a:r>
              <a:rPr lang="en-US" dirty="0">
                <a:latin typeface="Arial" pitchFamily="34" charset="0"/>
                <a:cs typeface="Arial" pitchFamily="34" charset="0"/>
              </a:rPr>
              <a:t> Identification Number (AIN):  The AIN contains 15 digits, with the first 3 being the country code (840 for the United States), the alpha characters USA, or the numeric code assigned to the manufacturer of the identification device by the International Committee on Animal Recording. The AIN number is commonly used on visual bangle-like  tags, radio frequency tags and with </a:t>
            </a:r>
            <a:r>
              <a:rPr lang="en-US" dirty="0" err="1">
                <a:latin typeface="Arial" pitchFamily="34" charset="0"/>
                <a:cs typeface="Arial" pitchFamily="34" charset="0"/>
              </a:rPr>
              <a:t>injectable</a:t>
            </a:r>
            <a:r>
              <a:rPr lang="en-US" dirty="0">
                <a:latin typeface="Arial" pitchFamily="34" charset="0"/>
                <a:cs typeface="Arial" pitchFamily="34" charset="0"/>
              </a:rPr>
              <a:t> transponders.  The “840” prefix can only be used on animals born in the United States.  A private practitioner can buy “840” tags to sell to clients, but then needs to adhere to the policy for managing those tags.</a:t>
            </a:r>
          </a:p>
          <a:p>
            <a:pPr marL="189707" lvl="1">
              <a:buFont typeface="Arial" pitchFamily="34" charset="0"/>
              <a:buChar char="•"/>
              <a:defRPr/>
            </a:pPr>
            <a:r>
              <a:rPr lang="en-US" dirty="0">
                <a:latin typeface="Arial" pitchFamily="34" charset="0"/>
                <a:cs typeface="Arial" pitchFamily="34" charset="0"/>
              </a:rPr>
              <a:t>Location based numbering system:  The location-based number system combines a location identification number with a producer's livestock production numbering system to provide a unique identification number.  The location identifier and the production number must both appear on the official tag.  An example of where this is used is in the </a:t>
            </a:r>
            <a:r>
              <a:rPr lang="en-US" dirty="0" err="1">
                <a:latin typeface="Arial" pitchFamily="34" charset="0"/>
                <a:cs typeface="Arial" pitchFamily="34" charset="0"/>
              </a:rPr>
              <a:t>scrapie</a:t>
            </a:r>
            <a:r>
              <a:rPr lang="en-US" dirty="0">
                <a:latin typeface="Arial" pitchFamily="34" charset="0"/>
                <a:cs typeface="Arial" pitchFamily="34" charset="0"/>
              </a:rPr>
              <a:t> program </a:t>
            </a:r>
            <a:r>
              <a:rPr lang="en-US" dirty="0" err="1">
                <a:latin typeface="Arial" pitchFamily="34" charset="0"/>
                <a:cs typeface="Arial" pitchFamily="34" charset="0"/>
              </a:rPr>
              <a:t>eartags</a:t>
            </a:r>
            <a:r>
              <a:rPr lang="en-US" dirty="0">
                <a:latin typeface="Arial" pitchFamily="34" charset="0"/>
                <a:cs typeface="Arial" pitchFamily="34" charset="0"/>
              </a:rPr>
              <a:t>.</a:t>
            </a:r>
          </a:p>
          <a:p>
            <a:pPr>
              <a:defRPr/>
            </a:pPr>
            <a:r>
              <a:rPr lang="en-US" dirty="0">
                <a:latin typeface="Arial" pitchFamily="34" charset="0"/>
                <a:cs typeface="Arial" pitchFamily="34" charset="0"/>
              </a:rPr>
              <a:t>Ordering and using official identification devices:  Talk to your State Animal Health Official or AVIC; some of them carry tags for certain disease programs. They will also guide you in the proper use, handling, and record keeping requirements associated with official identification devices. </a:t>
            </a:r>
          </a:p>
          <a:p>
            <a:pPr>
              <a:defRPr/>
            </a:pPr>
            <a:endParaRPr lang="en-US" b="1" i="1" dirty="0">
              <a:latin typeface="Arial" pitchFamily="34" charset="0"/>
              <a:cs typeface="Arial" pitchFamily="34" charset="0"/>
            </a:endParaRPr>
          </a:p>
          <a:p>
            <a:pPr>
              <a:defRPr/>
            </a:pPr>
            <a:r>
              <a:rPr lang="en-US" b="1" i="1" dirty="0">
                <a:latin typeface="Arial" pitchFamily="34" charset="0"/>
                <a:cs typeface="Arial" pitchFamily="34" charset="0"/>
              </a:rPr>
              <a:t>There are many other non-official Animal ID systems in use.  </a:t>
            </a:r>
            <a:r>
              <a:rPr lang="en-US" dirty="0">
                <a:latin typeface="Arial" pitchFamily="34" charset="0"/>
                <a:cs typeface="Arial" pitchFamily="34" charset="0"/>
              </a:rPr>
              <a:t>While these identification devices or methods are not, by themselves, considered official for interstate movement or disease program use, they provide important information about the animal and should be recorded on movement certificates and test charts.</a:t>
            </a:r>
          </a:p>
          <a:p>
            <a:pPr marL="189707">
              <a:buFont typeface="Arial" pitchFamily="34" charset="0"/>
              <a:buChar char="•"/>
              <a:defRPr/>
            </a:pPr>
            <a:r>
              <a:rPr lang="en-US" i="1" dirty="0">
                <a:latin typeface="Arial" pitchFamily="34" charset="0"/>
                <a:cs typeface="Arial" pitchFamily="34" charset="0"/>
              </a:rPr>
              <a:t>Some forms of Electronic ID</a:t>
            </a:r>
            <a:r>
              <a:rPr lang="en-US" dirty="0">
                <a:latin typeface="Arial" pitchFamily="34" charset="0"/>
                <a:cs typeface="Arial" pitchFamily="34" charset="0"/>
              </a:rPr>
              <a:t>, which would include RFI (radio-frequency identification) and microchips, are proprietary and not considered official.  These are used on large &amp; small animals.</a:t>
            </a:r>
          </a:p>
          <a:p>
            <a:pPr marL="189707">
              <a:buFont typeface="Arial" pitchFamily="34" charset="0"/>
              <a:buChar char="•"/>
              <a:defRPr/>
            </a:pPr>
            <a:r>
              <a:rPr lang="en-US" dirty="0">
                <a:latin typeface="Arial" pitchFamily="34" charset="0"/>
                <a:cs typeface="Arial" pitchFamily="34" charset="0"/>
              </a:rPr>
              <a:t>Some Brands or Tattoos are not registered. </a:t>
            </a:r>
          </a:p>
          <a:p>
            <a:pPr marL="189707">
              <a:buFont typeface="Arial" pitchFamily="34" charset="0"/>
              <a:buChar char="•"/>
              <a:defRPr/>
            </a:pPr>
            <a:r>
              <a:rPr lang="en-US" dirty="0">
                <a:latin typeface="Arial" pitchFamily="34" charset="0"/>
                <a:cs typeface="Arial" pitchFamily="34" charset="0"/>
              </a:rPr>
              <a:t>Unofficial </a:t>
            </a:r>
            <a:r>
              <a:rPr lang="en-US" dirty="0" err="1">
                <a:latin typeface="Arial" pitchFamily="34" charset="0"/>
                <a:cs typeface="Arial" pitchFamily="34" charset="0"/>
              </a:rPr>
              <a:t>backtags</a:t>
            </a:r>
            <a:r>
              <a:rPr lang="en-US" dirty="0">
                <a:latin typeface="Arial" pitchFamily="34" charset="0"/>
                <a:cs typeface="Arial" pitchFamily="34" charset="0"/>
              </a:rPr>
              <a:t> are used on animal processed through livestock markets.  They are not limited to slaughter animals.</a:t>
            </a:r>
          </a:p>
          <a:p>
            <a:pPr marL="189707">
              <a:buFont typeface="Arial" pitchFamily="34" charset="0"/>
              <a:buChar char="•"/>
              <a:defRPr/>
            </a:pPr>
            <a:r>
              <a:rPr lang="en-US" dirty="0">
                <a:latin typeface="Arial" pitchFamily="34" charset="0"/>
                <a:cs typeface="Arial" pitchFamily="34" charset="0"/>
              </a:rPr>
              <a:t>State Brands, tags and other forms of animal ID</a:t>
            </a:r>
          </a:p>
          <a:p>
            <a:pPr marL="189707">
              <a:buFont typeface="Arial" pitchFamily="34" charset="0"/>
              <a:buChar char="•"/>
              <a:defRPr/>
            </a:pPr>
            <a:r>
              <a:rPr lang="en-US" dirty="0">
                <a:latin typeface="Arial" pitchFamily="34" charset="0"/>
                <a:cs typeface="Arial" pitchFamily="34" charset="0"/>
              </a:rPr>
              <a:t>Producer herd management Ear Tags </a:t>
            </a:r>
          </a:p>
          <a:p>
            <a:pPr marL="189707">
              <a:buFont typeface="Arial" pitchFamily="34" charset="0"/>
              <a:buChar char="•"/>
              <a:defRPr/>
            </a:pPr>
            <a:r>
              <a:rPr lang="en-US" dirty="0">
                <a:latin typeface="Arial" pitchFamily="34" charset="0"/>
                <a:cs typeface="Arial" pitchFamily="34" charset="0"/>
              </a:rPr>
              <a:t>Leg Bands (Birds)</a:t>
            </a:r>
          </a:p>
          <a:p>
            <a:pPr>
              <a:defRPr/>
            </a:pPr>
            <a:endParaRPr lang="en-US" dirty="0">
              <a:latin typeface="Arial" pitchFamily="34" charset="0"/>
              <a:cs typeface="Arial" pitchFamily="34" charset="0"/>
            </a:endParaRPr>
          </a:p>
          <a:p>
            <a:pPr>
              <a:defRPr/>
            </a:pPr>
            <a:r>
              <a:rPr lang="en-US" dirty="0">
                <a:latin typeface="Arial" pitchFamily="34" charset="0"/>
                <a:cs typeface="Arial" pitchFamily="34" charset="0"/>
              </a:rPr>
              <a:t>[Note to presenters:  For more details on new USDA policy on traceability, see the APHIS website:  http://www.aphis.usda.gov/traceability/.] </a:t>
            </a:r>
          </a:p>
        </p:txBody>
      </p:sp>
      <p:sp>
        <p:nvSpPr>
          <p:cNvPr id="191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59CD98F0-5849-4832-AC9A-0C8BF1563C6A}" type="slidenum">
              <a:rPr lang="en-US" sz="1300" b="0">
                <a:solidFill>
                  <a:prstClr val="black"/>
                </a:solidFill>
                <a:latin typeface="Arial" charset="0"/>
                <a:cs typeface="Arial" charset="0"/>
              </a:rPr>
              <a:pPr/>
              <a:t>62</a:t>
            </a:fld>
            <a:endParaRPr lang="en-US" sz="1300" b="0">
              <a:solidFill>
                <a:prstClr val="black"/>
              </a:solidFill>
              <a:latin typeface="Arial" charset="0"/>
              <a:cs typeface="Arial" charset="0"/>
            </a:endParaRPr>
          </a:p>
        </p:txBody>
      </p:sp>
    </p:spTree>
    <p:extLst>
      <p:ext uri="{BB962C8B-B14F-4D97-AF65-F5344CB8AC3E}">
        <p14:creationId xmlns:p14="http://schemas.microsoft.com/office/powerpoint/2010/main" val="378764026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1C8A0925-1C39-4658-9C86-537D7A092A08}" type="slidenum">
              <a:rPr lang="en-US" sz="1300" b="0">
                <a:solidFill>
                  <a:prstClr val="black"/>
                </a:solidFill>
                <a:latin typeface="Arial" charset="0"/>
                <a:cs typeface="Arial" charset="0"/>
              </a:rPr>
              <a:pPr/>
              <a:t>63</a:t>
            </a:fld>
            <a:endParaRPr lang="en-US" sz="1300" b="0">
              <a:solidFill>
                <a:prstClr val="black"/>
              </a:solidFill>
              <a:latin typeface="Arial" charset="0"/>
              <a:cs typeface="Arial" charset="0"/>
            </a:endParaRPr>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Unicode MS" pitchFamily="34" charset="-128"/>
              </a:rPr>
              <a:t>It is your responsibility to secure and appropriately use all official biologics, certificates, tags etc that have been issued to you.  Take this accountability seriously.  You can face criminal, civil or administrative charges for violations.</a:t>
            </a:r>
          </a:p>
          <a:p>
            <a:pPr eaLnBrk="1" hangingPunct="1"/>
            <a:endParaRPr lang="en-US">
              <a:latin typeface="Arial Unicode MS" pitchFamily="34" charset="-128"/>
            </a:endParaRPr>
          </a:p>
        </p:txBody>
      </p:sp>
    </p:spTree>
    <p:extLst>
      <p:ext uri="{BB962C8B-B14F-4D97-AF65-F5344CB8AC3E}">
        <p14:creationId xmlns:p14="http://schemas.microsoft.com/office/powerpoint/2010/main" val="31170480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4FB56323-5185-4BE7-A03F-3B64C04562CC}" type="slidenum">
              <a:rPr lang="en-US" sz="1300" b="0">
                <a:solidFill>
                  <a:prstClr val="black"/>
                </a:solidFill>
                <a:latin typeface="Arial" charset="0"/>
                <a:cs typeface="Arial" charset="0"/>
              </a:rPr>
              <a:pPr/>
              <a:t>64</a:t>
            </a:fld>
            <a:endParaRPr lang="en-US" sz="1300" b="0">
              <a:solidFill>
                <a:prstClr val="black"/>
              </a:solidFill>
              <a:latin typeface="Arial" charset="0"/>
              <a:cs typeface="Arial" charset="0"/>
            </a:endParaRPr>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a:latin typeface="Arial" charset="0"/>
                <a:cs typeface="Arial" charset="0"/>
              </a:rPr>
              <a:t>Where Should I send the Samples?</a:t>
            </a:r>
          </a:p>
          <a:p>
            <a:pPr eaLnBrk="1" hangingPunct="1"/>
            <a:endParaRPr lang="en-US" b="1" i="1">
              <a:latin typeface="Arial" charset="0"/>
              <a:cs typeface="Arial" charset="0"/>
            </a:endParaRPr>
          </a:p>
          <a:p>
            <a:pPr eaLnBrk="1" hangingPunct="1"/>
            <a:r>
              <a:rPr lang="en-US" b="1" i="1">
                <a:latin typeface="Arial" charset="0"/>
                <a:cs typeface="Arial" charset="0"/>
              </a:rPr>
              <a:t>Usually:</a:t>
            </a:r>
          </a:p>
          <a:p>
            <a:pPr eaLnBrk="1" hangingPunct="1"/>
            <a:r>
              <a:rPr lang="en-US">
                <a:latin typeface="Arial" charset="0"/>
                <a:cs typeface="Arial" charset="0"/>
              </a:rPr>
              <a:t>Usually samples are sent to the State Diagnostic Laboratories and the commercial laboratories for most animal movement and most program disease work.  Your practice, or neighboring practices if you are in a new practice, should have suggestions of labs you can use to perform the tests you need.</a:t>
            </a:r>
          </a:p>
          <a:p>
            <a:pPr eaLnBrk="1" hangingPunct="1"/>
            <a:endParaRPr lang="en-US">
              <a:latin typeface="Arial" charset="0"/>
              <a:cs typeface="Arial" charset="0"/>
            </a:endParaRPr>
          </a:p>
          <a:p>
            <a:pPr eaLnBrk="1" hangingPunct="1"/>
            <a:r>
              <a:rPr lang="en-US" b="1" i="1">
                <a:latin typeface="Arial" charset="0"/>
                <a:cs typeface="Arial" charset="0"/>
              </a:rPr>
              <a:t>Occasionally:</a:t>
            </a:r>
          </a:p>
          <a:p>
            <a:pPr eaLnBrk="1" hangingPunct="1"/>
            <a:r>
              <a:rPr lang="en-US">
                <a:latin typeface="Arial" charset="0"/>
                <a:cs typeface="Arial" charset="0"/>
              </a:rPr>
              <a:t>NVSL (National Veterinary Services Laboratories) is the national reference lab.  Before you send samples to NVSL, you need to check with the local AVIC.  She or he will determine whether a sample needs to be sent to NVSL and if a sample needs to be sent, whether you or a federal/State veterinarian needs to collect and send in that sample.  NVSL is National Veterinary Services Laboratories, and is located in Ames, Iowa.  </a:t>
            </a:r>
          </a:p>
        </p:txBody>
      </p:sp>
    </p:spTree>
    <p:extLst>
      <p:ext uri="{BB962C8B-B14F-4D97-AF65-F5344CB8AC3E}">
        <p14:creationId xmlns:p14="http://schemas.microsoft.com/office/powerpoint/2010/main" val="32904177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9B04D977-7FAA-4F98-8572-02372E8D2724}" type="slidenum">
              <a:rPr lang="en-US" sz="1300" b="0">
                <a:solidFill>
                  <a:prstClr val="black"/>
                </a:solidFill>
                <a:latin typeface="Arial" charset="0"/>
                <a:cs typeface="Arial" charset="0"/>
              </a:rPr>
              <a:pPr/>
              <a:t>65</a:t>
            </a:fld>
            <a:endParaRPr lang="en-US" sz="1300" b="0">
              <a:solidFill>
                <a:prstClr val="black"/>
              </a:solidFill>
              <a:latin typeface="Arial" charset="0"/>
              <a:cs typeface="Arial"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cs typeface="Arial" charset="0"/>
              </a:rPr>
              <a:t>You are responsible for the proper collection, preparation, packaging, and shipment of specimens.</a:t>
            </a:r>
          </a:p>
          <a:p>
            <a:pPr eaLnBrk="1" hangingPunct="1"/>
            <a:r>
              <a:rPr lang="en-US">
                <a:latin typeface="Arial" charset="0"/>
                <a:cs typeface="Arial" charset="0"/>
              </a:rPr>
              <a:t>Each sample should:</a:t>
            </a:r>
          </a:p>
          <a:p>
            <a:pPr lvl="1" eaLnBrk="1" hangingPunct="1"/>
            <a:r>
              <a:rPr lang="en-US">
                <a:latin typeface="Arial" charset="0"/>
                <a:cs typeface="Arial" charset="0"/>
              </a:rPr>
              <a:t>Be properly identified.  Check on what form of animal identification is required and use whatever form is required.</a:t>
            </a:r>
          </a:p>
          <a:p>
            <a:pPr lvl="1" eaLnBrk="1" hangingPunct="1"/>
            <a:r>
              <a:rPr lang="en-US">
                <a:latin typeface="Arial" charset="0"/>
                <a:cs typeface="Arial" charset="0"/>
              </a:rPr>
              <a:t>Include completed lab submission forms.</a:t>
            </a:r>
          </a:p>
          <a:p>
            <a:pPr lvl="1" eaLnBrk="1" hangingPunct="1"/>
            <a:r>
              <a:rPr lang="en-US">
                <a:latin typeface="Arial" charset="0"/>
                <a:cs typeface="Arial" charset="0"/>
              </a:rPr>
              <a:t>Follow postal regulations or approved shipper regulations.</a:t>
            </a:r>
          </a:p>
          <a:p>
            <a:pPr eaLnBrk="1" hangingPunct="1"/>
            <a:endParaRPr lang="en-US" smtClean="0"/>
          </a:p>
        </p:txBody>
      </p:sp>
    </p:spTree>
    <p:extLst>
      <p:ext uri="{BB962C8B-B14F-4D97-AF65-F5344CB8AC3E}">
        <p14:creationId xmlns:p14="http://schemas.microsoft.com/office/powerpoint/2010/main" val="12076920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1802A698-E599-4079-B010-E58401CFD8C9}" type="slidenum">
              <a:rPr lang="en-US" sz="1300" b="0">
                <a:solidFill>
                  <a:prstClr val="black"/>
                </a:solidFill>
                <a:latin typeface="Arial" charset="0"/>
                <a:cs typeface="Arial" charset="0"/>
              </a:rPr>
              <a:pPr/>
              <a:t>66</a:t>
            </a:fld>
            <a:endParaRPr lang="en-US" sz="1300" b="0">
              <a:solidFill>
                <a:prstClr val="black"/>
              </a:solidFill>
              <a:latin typeface="Arial" charset="0"/>
              <a:cs typeface="Arial" charset="0"/>
            </a:endParaRPr>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xfrm>
            <a:off x="975692" y="4561226"/>
            <a:ext cx="5363818" cy="4320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sz="1000" b="1" dirty="0">
                <a:latin typeface="Arial Unicode MS" pitchFamily="34" charset="-128"/>
              </a:rPr>
              <a:t>Laboratory Submissions to NVSL</a:t>
            </a:r>
            <a:endParaRPr lang="en-US" sz="1000" b="1" i="1" dirty="0">
              <a:latin typeface="Arial Unicode MS" pitchFamily="34" charset="-128"/>
            </a:endParaRPr>
          </a:p>
          <a:p>
            <a:pPr eaLnBrk="1" hangingPunct="1">
              <a:lnSpc>
                <a:spcPct val="80000"/>
              </a:lnSpc>
            </a:pPr>
            <a:endParaRPr lang="en-US" sz="1000" b="1" i="1" dirty="0">
              <a:latin typeface="Arial Unicode MS" pitchFamily="34" charset="-128"/>
            </a:endParaRPr>
          </a:p>
          <a:p>
            <a:pPr eaLnBrk="1" hangingPunct="1">
              <a:lnSpc>
                <a:spcPct val="80000"/>
              </a:lnSpc>
            </a:pPr>
            <a:r>
              <a:rPr lang="en-US" sz="1000" b="1" i="1" dirty="0">
                <a:latin typeface="Arial Unicode MS" pitchFamily="34" charset="-128"/>
              </a:rPr>
              <a:t>Check with VS Area Office</a:t>
            </a:r>
          </a:p>
          <a:p>
            <a:pPr eaLnBrk="1" hangingPunct="1">
              <a:lnSpc>
                <a:spcPct val="80000"/>
              </a:lnSpc>
              <a:buFontTx/>
              <a:buChar char="•"/>
            </a:pPr>
            <a:r>
              <a:rPr lang="en-US" sz="1000" dirty="0">
                <a:latin typeface="Arial Unicode MS" pitchFamily="34" charset="-128"/>
              </a:rPr>
              <a:t>AVIC will determine whether a sample needs to be collected, and if it does, whether you or a federal/State veterinarian will collect the sample.</a:t>
            </a:r>
          </a:p>
          <a:p>
            <a:pPr eaLnBrk="1" hangingPunct="1">
              <a:lnSpc>
                <a:spcPct val="80000"/>
              </a:lnSpc>
              <a:spcBef>
                <a:spcPct val="0"/>
              </a:spcBef>
            </a:pPr>
            <a:endParaRPr lang="en-US" sz="1000" dirty="0">
              <a:latin typeface="Arial Unicode MS" pitchFamily="34" charset="-128"/>
            </a:endParaRPr>
          </a:p>
          <a:p>
            <a:pPr eaLnBrk="1" hangingPunct="1">
              <a:lnSpc>
                <a:spcPct val="80000"/>
              </a:lnSpc>
              <a:spcBef>
                <a:spcPct val="0"/>
              </a:spcBef>
            </a:pPr>
            <a:r>
              <a:rPr lang="en-US" sz="1000" b="1" i="1" dirty="0">
                <a:latin typeface="Arial Unicode MS" pitchFamily="34" charset="-128"/>
              </a:rPr>
              <a:t>Visit the NVSL Website</a:t>
            </a:r>
          </a:p>
          <a:p>
            <a:pPr eaLnBrk="1" hangingPunct="1">
              <a:lnSpc>
                <a:spcPct val="80000"/>
              </a:lnSpc>
              <a:spcBef>
                <a:spcPct val="0"/>
              </a:spcBef>
            </a:pPr>
            <a:r>
              <a:rPr lang="en-US" sz="1000" dirty="0">
                <a:latin typeface="Arial Unicode MS" pitchFamily="34" charset="-128"/>
              </a:rPr>
              <a:t>After you check with the VS Area Office, visit the NVSL website for details on packaging and shipping samples.  Call them at 515-663-7530 if you have questions that aren’t answered on the website.</a:t>
            </a:r>
          </a:p>
          <a:p>
            <a:pPr eaLnBrk="1" hangingPunct="1">
              <a:lnSpc>
                <a:spcPct val="80000"/>
              </a:lnSpc>
              <a:spcBef>
                <a:spcPct val="0"/>
              </a:spcBef>
            </a:pPr>
            <a:endParaRPr lang="en-US" sz="1000" dirty="0">
              <a:latin typeface="Arial Unicode MS" pitchFamily="34" charset="-128"/>
            </a:endParaRPr>
          </a:p>
          <a:p>
            <a:pPr eaLnBrk="1" hangingPunct="1">
              <a:lnSpc>
                <a:spcPct val="80000"/>
              </a:lnSpc>
              <a:spcBef>
                <a:spcPct val="0"/>
              </a:spcBef>
            </a:pPr>
            <a:r>
              <a:rPr lang="en-US" sz="1000" b="1" i="1" dirty="0">
                <a:latin typeface="Arial Unicode MS" pitchFamily="34" charset="-128"/>
              </a:rPr>
              <a:t>Submit the sample using 10-4 Laboratory Submission Form </a:t>
            </a:r>
          </a:p>
          <a:p>
            <a:pPr eaLnBrk="1" hangingPunct="1">
              <a:lnSpc>
                <a:spcPct val="80000"/>
              </a:lnSpc>
              <a:buFontTx/>
              <a:buChar char="•"/>
            </a:pPr>
            <a:r>
              <a:rPr lang="en-US" sz="1000" dirty="0">
                <a:latin typeface="Arial Unicode MS" pitchFamily="34" charset="-128"/>
              </a:rPr>
              <a:t>Use VS 10-4 Laboratory Request Form &amp; 10-4A continuation for additional pages</a:t>
            </a:r>
          </a:p>
          <a:p>
            <a:pPr eaLnBrk="1" hangingPunct="1">
              <a:lnSpc>
                <a:spcPct val="80000"/>
              </a:lnSpc>
              <a:buFontTx/>
              <a:buChar char="•"/>
            </a:pPr>
            <a:r>
              <a:rPr lang="en-US" sz="1000" dirty="0">
                <a:latin typeface="Arial Unicode MS" pitchFamily="34" charset="-128"/>
              </a:rPr>
              <a:t>Forms and instructions are available on NVSL website:  http://www.aphis.usda.gov/animal_health/lab_info_services/forms_publications.shtml</a:t>
            </a:r>
          </a:p>
          <a:p>
            <a:pPr eaLnBrk="1" hangingPunct="1">
              <a:lnSpc>
                <a:spcPct val="80000"/>
              </a:lnSpc>
              <a:spcBef>
                <a:spcPct val="0"/>
              </a:spcBef>
            </a:pPr>
            <a:endParaRPr lang="en-US" sz="1000" dirty="0">
              <a:latin typeface="Arial Unicode MS" pitchFamily="34" charset="-128"/>
            </a:endParaRPr>
          </a:p>
          <a:p>
            <a:pPr eaLnBrk="1" hangingPunct="1">
              <a:lnSpc>
                <a:spcPct val="80000"/>
              </a:lnSpc>
            </a:pPr>
            <a:r>
              <a:rPr lang="en-US" sz="1000" b="1" i="1" dirty="0">
                <a:latin typeface="Arial Unicode MS" pitchFamily="34" charset="-128"/>
              </a:rPr>
              <a:t>Package correctly and ship to NVSL</a:t>
            </a:r>
          </a:p>
          <a:p>
            <a:pPr eaLnBrk="1" hangingPunct="1">
              <a:lnSpc>
                <a:spcPct val="80000"/>
              </a:lnSpc>
              <a:spcBef>
                <a:spcPct val="0"/>
              </a:spcBef>
              <a:buFontTx/>
              <a:buChar char="•"/>
            </a:pPr>
            <a:r>
              <a:rPr lang="en-US" sz="1000" dirty="0">
                <a:latin typeface="Arial Unicode MS" pitchFamily="34" charset="-128"/>
              </a:rPr>
              <a:t>Packaging and shipping information on NVSL website: http://www.aphis.usda.gov/animal_health/lab_info_services/diagnos_tests.shtml</a:t>
            </a:r>
          </a:p>
          <a:p>
            <a:pPr eaLnBrk="1" hangingPunct="1">
              <a:lnSpc>
                <a:spcPct val="80000"/>
              </a:lnSpc>
              <a:spcBef>
                <a:spcPct val="0"/>
              </a:spcBef>
              <a:buFontTx/>
              <a:buChar char="•"/>
            </a:pPr>
            <a:r>
              <a:rPr lang="en-US" sz="1000" dirty="0">
                <a:latin typeface="Arial Unicode MS" pitchFamily="34" charset="-128"/>
              </a:rPr>
              <a:t>There are different instructions depending on which shipping company is used.  Check with website.  </a:t>
            </a:r>
          </a:p>
          <a:p>
            <a:pPr eaLnBrk="1" hangingPunct="1">
              <a:lnSpc>
                <a:spcPct val="80000"/>
              </a:lnSpc>
              <a:spcBef>
                <a:spcPct val="0"/>
              </a:spcBef>
              <a:buFontTx/>
              <a:buChar char="•"/>
            </a:pPr>
            <a:r>
              <a:rPr lang="en-US" sz="1000" dirty="0">
                <a:latin typeface="Arial Unicode MS" pitchFamily="34" charset="-128"/>
              </a:rPr>
              <a:t>Shipping address at Ames has changed due to the new building; check the website.</a:t>
            </a:r>
          </a:p>
          <a:p>
            <a:pPr eaLnBrk="1" hangingPunct="1">
              <a:lnSpc>
                <a:spcPct val="80000"/>
              </a:lnSpc>
            </a:pPr>
            <a:endParaRPr lang="en-US" sz="1000" b="1" i="1" dirty="0">
              <a:latin typeface="Arial Unicode MS" pitchFamily="34" charset="-128"/>
            </a:endParaRPr>
          </a:p>
          <a:p>
            <a:pPr eaLnBrk="1" hangingPunct="1">
              <a:lnSpc>
                <a:spcPct val="80000"/>
              </a:lnSpc>
            </a:pPr>
            <a:r>
              <a:rPr lang="en-US" sz="1000" b="1" i="1" dirty="0">
                <a:latin typeface="Arial Unicode MS" pitchFamily="34" charset="-128"/>
              </a:rPr>
              <a:t>Pay user fee</a:t>
            </a:r>
          </a:p>
          <a:p>
            <a:pPr eaLnBrk="1" hangingPunct="1">
              <a:lnSpc>
                <a:spcPct val="80000"/>
              </a:lnSpc>
              <a:buFontTx/>
              <a:buChar char="•"/>
            </a:pPr>
            <a:r>
              <a:rPr lang="en-US" sz="1000" dirty="0">
                <a:latin typeface="Arial Unicode MS" pitchFamily="34" charset="-128"/>
              </a:rPr>
              <a:t>Must be made in advance unless submitter has an account.</a:t>
            </a:r>
          </a:p>
          <a:p>
            <a:pPr eaLnBrk="1" hangingPunct="1">
              <a:lnSpc>
                <a:spcPct val="80000"/>
              </a:lnSpc>
              <a:buFontTx/>
              <a:buChar char="•"/>
            </a:pPr>
            <a:r>
              <a:rPr lang="en-US" sz="1000" dirty="0">
                <a:latin typeface="Arial Unicode MS" pitchFamily="34" charset="-128"/>
              </a:rPr>
              <a:t>Pay by check, money order, bank draft, or credit card.  Some tests may be billed to a USDA account.</a:t>
            </a:r>
          </a:p>
          <a:p>
            <a:pPr eaLnBrk="1" hangingPunct="1">
              <a:lnSpc>
                <a:spcPct val="80000"/>
              </a:lnSpc>
              <a:buFontTx/>
              <a:buChar char="•"/>
            </a:pPr>
            <a:r>
              <a:rPr lang="en-US" sz="1000" dirty="0">
                <a:latin typeface="Arial Unicode MS" pitchFamily="34" charset="-128"/>
              </a:rPr>
              <a:t>Information on user fees and creating an account is available on the website.</a:t>
            </a:r>
          </a:p>
          <a:p>
            <a:pPr eaLnBrk="1" hangingPunct="1">
              <a:lnSpc>
                <a:spcPct val="80000"/>
              </a:lnSpc>
              <a:spcBef>
                <a:spcPct val="0"/>
              </a:spcBef>
            </a:pPr>
            <a:endParaRPr lang="en-US" sz="1000" b="1" i="1" dirty="0">
              <a:latin typeface="Arial Unicode MS" pitchFamily="34" charset="-128"/>
            </a:endParaRPr>
          </a:p>
          <a:p>
            <a:pPr eaLnBrk="1" hangingPunct="1">
              <a:lnSpc>
                <a:spcPct val="80000"/>
              </a:lnSpc>
              <a:spcBef>
                <a:spcPct val="0"/>
              </a:spcBef>
            </a:pPr>
            <a:r>
              <a:rPr lang="en-US" sz="1000" b="1" i="1" dirty="0">
                <a:latin typeface="Arial Unicode MS" pitchFamily="34" charset="-128"/>
              </a:rPr>
              <a:t>If You Have Questions:</a:t>
            </a:r>
          </a:p>
          <a:p>
            <a:pPr eaLnBrk="1" hangingPunct="1">
              <a:lnSpc>
                <a:spcPct val="80000"/>
              </a:lnSpc>
              <a:buFontTx/>
              <a:buChar char="•"/>
            </a:pPr>
            <a:r>
              <a:rPr lang="en-US" sz="1000" dirty="0">
                <a:latin typeface="Arial Unicode MS" pitchFamily="34" charset="-128"/>
              </a:rPr>
              <a:t>Contact the VS Area Office</a:t>
            </a:r>
          </a:p>
          <a:p>
            <a:pPr eaLnBrk="1" hangingPunct="1">
              <a:lnSpc>
                <a:spcPct val="80000"/>
              </a:lnSpc>
              <a:buFontTx/>
              <a:buChar char="•"/>
            </a:pPr>
            <a:r>
              <a:rPr lang="en-US" sz="1000" dirty="0">
                <a:latin typeface="Arial Unicode MS" pitchFamily="34" charset="-128"/>
              </a:rPr>
              <a:t>Call NVSL at 515-663-7530</a:t>
            </a:r>
          </a:p>
        </p:txBody>
      </p:sp>
    </p:spTree>
    <p:extLst>
      <p:ext uri="{BB962C8B-B14F-4D97-AF65-F5344CB8AC3E}">
        <p14:creationId xmlns:p14="http://schemas.microsoft.com/office/powerpoint/2010/main" val="34365942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30390FE9-1BAD-4C7D-AC33-C3AADB9A874A}" type="slidenum">
              <a:rPr lang="en-US" sz="1300" b="0">
                <a:solidFill>
                  <a:prstClr val="black"/>
                </a:solidFill>
                <a:latin typeface="Arial" charset="0"/>
                <a:cs typeface="Arial" charset="0"/>
              </a:rPr>
              <a:pPr/>
              <a:t>67</a:t>
            </a:fld>
            <a:endParaRPr lang="en-US" sz="1300" b="0">
              <a:solidFill>
                <a:prstClr val="black"/>
              </a:solidFill>
              <a:latin typeface="Arial" charset="0"/>
              <a:cs typeface="Arial" charset="0"/>
            </a:endParaRPr>
          </a:p>
        </p:txBody>
      </p:sp>
      <p:sp>
        <p:nvSpPr>
          <p:cNvPr id="198659" name="Rectangle 2"/>
          <p:cNvSpPr>
            <a:spLocks noGrp="1" noRot="1" noChangeAspect="1" noChangeArrowheads="1" noTextEdit="1"/>
          </p:cNvSpPr>
          <p:nvPr>
            <p:ph type="sldImg"/>
          </p:nvPr>
        </p:nvSpPr>
        <p:spPr>
          <a:ln/>
        </p:spPr>
      </p:sp>
    </p:spTree>
    <p:extLst>
      <p:ext uri="{BB962C8B-B14F-4D97-AF65-F5344CB8AC3E}">
        <p14:creationId xmlns:p14="http://schemas.microsoft.com/office/powerpoint/2010/main" val="30643311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2FDF3883-D683-44BB-A88B-71CB83ACC9E3}" type="slidenum">
              <a:rPr lang="en-US" sz="1300" b="0">
                <a:solidFill>
                  <a:prstClr val="black"/>
                </a:solidFill>
                <a:latin typeface="Arial" charset="0"/>
                <a:cs typeface="Arial" charset="0"/>
              </a:rPr>
              <a:pPr/>
              <a:t>68</a:t>
            </a:fld>
            <a:endParaRPr lang="en-US" sz="1300" b="0">
              <a:solidFill>
                <a:prstClr val="black"/>
              </a:solidFill>
              <a:latin typeface="Arial" charset="0"/>
              <a:cs typeface="Arial" charset="0"/>
            </a:endParaRPr>
          </a:p>
        </p:txBody>
      </p:sp>
      <p:sp>
        <p:nvSpPr>
          <p:cNvPr id="199683"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ln/>
        </p:spPr>
        <p:txBody>
          <a:bodyPr/>
          <a:lstStyle/>
          <a:p>
            <a:pPr eaLnBrk="1" hangingPunct="1">
              <a:lnSpc>
                <a:spcPct val="80000"/>
              </a:lnSpc>
              <a:defRPr/>
            </a:pPr>
            <a:r>
              <a:rPr lang="en-US" sz="1100" b="1" dirty="0">
                <a:latin typeface="Arial" pitchFamily="34" charset="0"/>
                <a:cs typeface="Arial" pitchFamily="34" charset="0"/>
              </a:rPr>
              <a:t>You are our PRIMARY means of surveillance.  You need to be aware of what diseases are REPORTABLE.</a:t>
            </a:r>
            <a:endParaRPr lang="en-US" sz="1100" b="1" i="1" dirty="0">
              <a:latin typeface="Arial" pitchFamily="34" charset="0"/>
              <a:cs typeface="Arial" pitchFamily="34" charset="0"/>
            </a:endParaRPr>
          </a:p>
          <a:p>
            <a:pPr eaLnBrk="1" hangingPunct="1">
              <a:lnSpc>
                <a:spcPct val="80000"/>
              </a:lnSpc>
              <a:defRPr/>
            </a:pPr>
            <a:r>
              <a:rPr lang="en-US" sz="1100" b="1" i="1" dirty="0">
                <a:latin typeface="Arial" pitchFamily="34" charset="0"/>
                <a:cs typeface="Arial" pitchFamily="34" charset="0"/>
              </a:rPr>
              <a:t>Accredited vets are responsible for reporting:</a:t>
            </a:r>
          </a:p>
          <a:p>
            <a:pPr eaLnBrk="1" hangingPunct="1">
              <a:lnSpc>
                <a:spcPct val="80000"/>
              </a:lnSpc>
              <a:buFontTx/>
              <a:buChar char="•"/>
              <a:defRPr/>
            </a:pPr>
            <a:r>
              <a:rPr lang="en-US" sz="1100" dirty="0">
                <a:latin typeface="Arial" pitchFamily="34" charset="0"/>
                <a:cs typeface="Arial" pitchFamily="34" charset="0"/>
              </a:rPr>
              <a:t>Diseases on the State’s list of reportable diseases:  These are the diseases that the State requires that all veterinarians licensed in that State report.  An accredited vet who neglects to report one of these diseases may risk censure or action by that State’s Veterinary Licensing Board.  For a list of these diseases, contact your State Animal Health Official.</a:t>
            </a:r>
          </a:p>
          <a:p>
            <a:pPr eaLnBrk="1" hangingPunct="1">
              <a:lnSpc>
                <a:spcPct val="80000"/>
              </a:lnSpc>
              <a:buFontTx/>
              <a:buChar char="•"/>
              <a:defRPr/>
            </a:pPr>
            <a:r>
              <a:rPr lang="en-US" sz="1100" dirty="0">
                <a:latin typeface="Arial" pitchFamily="34" charset="0"/>
                <a:cs typeface="Arial" pitchFamily="34" charset="0"/>
              </a:rPr>
              <a:t>Diseases on Federal reportable list:  These are the diseases which an accredited veterinarian is required to report as part of accreditation responsibilities.  VS Memo 570.8, “VS Policy on Reportable Program Diseases” expands on CFR citation and provides lists of diseases. Contact your VS Area Office for information on which diseases need to be reported.</a:t>
            </a:r>
            <a:endParaRPr lang="en-US" sz="1100" b="1" i="1" dirty="0">
              <a:latin typeface="Arial" pitchFamily="34" charset="0"/>
              <a:cs typeface="Arial" pitchFamily="34" charset="0"/>
            </a:endParaRPr>
          </a:p>
          <a:p>
            <a:pPr eaLnBrk="1" hangingPunct="1">
              <a:lnSpc>
                <a:spcPct val="80000"/>
              </a:lnSpc>
              <a:buSzPct val="80000"/>
              <a:buFont typeface="Wingdings" pitchFamily="2" charset="2"/>
              <a:buNone/>
              <a:defRPr/>
            </a:pPr>
            <a:r>
              <a:rPr lang="en-US" sz="1100" b="1" i="1" dirty="0">
                <a:latin typeface="Arial" pitchFamily="34" charset="0"/>
                <a:cs typeface="Arial" pitchFamily="34" charset="0"/>
              </a:rPr>
              <a:t>Whom should you notify?</a:t>
            </a:r>
          </a:p>
          <a:p>
            <a:pPr eaLnBrk="1" hangingPunct="1">
              <a:lnSpc>
                <a:spcPct val="80000"/>
              </a:lnSpc>
              <a:buClr>
                <a:schemeClr val="hlink"/>
              </a:buClr>
              <a:buSzPct val="80000"/>
              <a:buFont typeface="Wingdings" pitchFamily="2" charset="2"/>
              <a:buChar char="ü"/>
              <a:defRPr/>
            </a:pPr>
            <a:r>
              <a:rPr lang="en-US" sz="1100" dirty="0">
                <a:latin typeface="Arial" pitchFamily="34" charset="0"/>
                <a:cs typeface="Arial" pitchFamily="34" charset="0"/>
              </a:rPr>
              <a:t>VS Area Office.  This depends on the disease and the state.  Check with the AVIC’s Office and with the State Animal Health Official’s Office.</a:t>
            </a:r>
          </a:p>
          <a:p>
            <a:pPr eaLnBrk="1" hangingPunct="1">
              <a:lnSpc>
                <a:spcPct val="80000"/>
              </a:lnSpc>
              <a:buClr>
                <a:schemeClr val="hlink"/>
              </a:buClr>
              <a:buSzPct val="80000"/>
              <a:buFont typeface="Wingdings" pitchFamily="2" charset="2"/>
              <a:buChar char="ü"/>
              <a:defRPr/>
            </a:pPr>
            <a:r>
              <a:rPr lang="en-US" sz="1100" dirty="0">
                <a:latin typeface="Arial" pitchFamily="34" charset="0"/>
                <a:cs typeface="Arial" pitchFamily="34" charset="0"/>
              </a:rPr>
              <a:t>State Animal Health Official.  In most states, this is the State Veterinarian’s office.  But also can be State Dept of Agriculture, Board of Animal Health, or Livestock Commission.</a:t>
            </a:r>
          </a:p>
          <a:p>
            <a:pPr eaLnBrk="1" hangingPunct="1">
              <a:buSzPct val="80000"/>
              <a:buFont typeface="Wingdings" pitchFamily="2" charset="2"/>
              <a:buNone/>
              <a:defRPr/>
            </a:pPr>
            <a:r>
              <a:rPr lang="en-US" sz="1100" b="1" i="1" dirty="0">
                <a:latin typeface="Arial" pitchFamily="34" charset="0"/>
                <a:cs typeface="Arial" pitchFamily="34" charset="0"/>
              </a:rPr>
              <a:t>9CFR, 161 defines disease-reporting responsibility.</a:t>
            </a:r>
          </a:p>
          <a:p>
            <a:pPr eaLnBrk="1" hangingPunct="1">
              <a:defRPr/>
            </a:pPr>
            <a:r>
              <a:rPr lang="en-US" sz="1100" i="1" dirty="0">
                <a:latin typeface="Arial" pitchFamily="34" charset="0"/>
                <a:cs typeface="Arial" pitchFamily="34" charset="0"/>
              </a:rPr>
              <a:t>"An accredited veterinarian shall immediately report to the Veterinarian-in-Charge and the State Animal Health Official all diagnosed or suspected cases of a communicable animal disease for which a APHIS has a control or eradication program in 9 CFR chapter I, and  all diagnosed or suspected cases of any animal disease not known to exist in the United States as provided by §71.3(b) of this chapter.“</a:t>
            </a:r>
            <a:endParaRPr lang="en-US" sz="1100" dirty="0">
              <a:latin typeface="Arial" pitchFamily="34" charset="0"/>
              <a:cs typeface="Arial" pitchFamily="34" charset="0"/>
            </a:endParaRPr>
          </a:p>
          <a:p>
            <a:pPr eaLnBrk="1" hangingPunct="1">
              <a:lnSpc>
                <a:spcPct val="80000"/>
              </a:lnSpc>
              <a:defRPr/>
            </a:pPr>
            <a:r>
              <a:rPr lang="en-US" sz="1100" b="1" i="1" dirty="0">
                <a:latin typeface="Arial" pitchFamily="34" charset="0"/>
                <a:cs typeface="Arial" pitchFamily="34" charset="0"/>
              </a:rPr>
              <a:t>An FAD</a:t>
            </a:r>
            <a:r>
              <a:rPr lang="en-US" sz="1100" dirty="0">
                <a:latin typeface="Arial" pitchFamily="34" charset="0"/>
                <a:cs typeface="Arial" pitchFamily="34" charset="0"/>
              </a:rPr>
              <a:t> is a foreign animal disease, sometimes also called </a:t>
            </a:r>
            <a:r>
              <a:rPr lang="en-US" sz="1100" b="1" i="1" dirty="0">
                <a:latin typeface="Arial" pitchFamily="34" charset="0"/>
                <a:cs typeface="Arial" pitchFamily="34" charset="0"/>
              </a:rPr>
              <a:t>a </a:t>
            </a:r>
            <a:r>
              <a:rPr lang="en-US" sz="1100" b="1" i="1" dirty="0" err="1">
                <a:latin typeface="Arial" pitchFamily="34" charset="0"/>
                <a:cs typeface="Arial" pitchFamily="34" charset="0"/>
              </a:rPr>
              <a:t>transboundary</a:t>
            </a:r>
            <a:r>
              <a:rPr lang="en-US" sz="1100" b="1" i="1" dirty="0">
                <a:latin typeface="Arial" pitchFamily="34" charset="0"/>
                <a:cs typeface="Arial" pitchFamily="34" charset="0"/>
              </a:rPr>
              <a:t> disease</a:t>
            </a:r>
            <a:r>
              <a:rPr lang="en-US" sz="1100" dirty="0">
                <a:latin typeface="Arial" pitchFamily="34" charset="0"/>
                <a:cs typeface="Arial" pitchFamily="34" charset="0"/>
              </a:rPr>
              <a:t> (the name commonly used in journal articles and other countries).  An FAD is disease which we do not have.   A </a:t>
            </a:r>
            <a:r>
              <a:rPr lang="en-US" sz="1100" dirty="0" err="1">
                <a:latin typeface="Arial" pitchFamily="34" charset="0"/>
                <a:cs typeface="Arial" pitchFamily="34" charset="0"/>
              </a:rPr>
              <a:t>transboundary</a:t>
            </a:r>
            <a:r>
              <a:rPr lang="en-US" sz="1100" dirty="0">
                <a:latin typeface="Arial" pitchFamily="34" charset="0"/>
                <a:cs typeface="Arial" pitchFamily="34" charset="0"/>
              </a:rPr>
              <a:t> disease is a disease that crosses boundaries, one or more countries have that disease and one or more other countries do not want that disease to enter their country.   These diseases can cause huge economic impact for the animal industries and governments both in the clean-up process if a disease enters a country or area that was free of the disease and the preventive measures taken to prevent the spread of those diseases.</a:t>
            </a:r>
          </a:p>
        </p:txBody>
      </p:sp>
    </p:spTree>
    <p:extLst>
      <p:ext uri="{BB962C8B-B14F-4D97-AF65-F5344CB8AC3E}">
        <p14:creationId xmlns:p14="http://schemas.microsoft.com/office/powerpoint/2010/main" val="73246472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D34EFF8C-10BF-47B7-8BBB-EB88790C5CBA}" type="slidenum">
              <a:rPr lang="en-US" sz="1300" b="0">
                <a:solidFill>
                  <a:prstClr val="black"/>
                </a:solidFill>
                <a:latin typeface="Arial" charset="0"/>
                <a:cs typeface="Arial" charset="0"/>
              </a:rPr>
              <a:pPr/>
              <a:t>69</a:t>
            </a:fld>
            <a:endParaRPr lang="en-US" sz="1300" b="0">
              <a:solidFill>
                <a:prstClr val="black"/>
              </a:solidFill>
              <a:latin typeface="Arial" charset="0"/>
              <a:cs typeface="Arial" charset="0"/>
            </a:endParaRP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Unicode MS" pitchFamily="34" charset="-128"/>
              </a:rPr>
              <a:t>Ask the question:  What are the characteristics of FAD’s?  Have attendees respond.  Below are the answers.</a:t>
            </a:r>
          </a:p>
          <a:p>
            <a:pPr eaLnBrk="1" hangingPunct="1"/>
            <a:r>
              <a:rPr lang="en-US">
                <a:latin typeface="Arial Unicode MS" pitchFamily="34" charset="-128"/>
              </a:rPr>
              <a:t>When should you be suspicious and think that what you are seeing might be an FAD?</a:t>
            </a:r>
          </a:p>
          <a:p>
            <a:pPr eaLnBrk="1" hangingPunct="1">
              <a:buFontTx/>
              <a:buChar char="•"/>
            </a:pPr>
            <a:r>
              <a:rPr lang="en-US">
                <a:latin typeface="Arial Unicode MS" pitchFamily="34" charset="-128"/>
              </a:rPr>
              <a:t>High morbidity and/or high mortality</a:t>
            </a:r>
          </a:p>
          <a:p>
            <a:pPr eaLnBrk="1" hangingPunct="1">
              <a:buFontTx/>
              <a:buChar char="•"/>
            </a:pPr>
            <a:r>
              <a:rPr lang="en-US">
                <a:latin typeface="Arial Unicode MS" pitchFamily="34" charset="-128"/>
              </a:rPr>
              <a:t>Doesn’t fit the classical picture of that disease.  Remember that more extreme cases are used for the pictures so that the illustration of the disease is clear.  Also, many FADs have a wide range in morbidity or mortality depending on other conditions.  Reporting a suspicion and possibly being wrong is the route we want you to take. </a:t>
            </a:r>
          </a:p>
          <a:p>
            <a:pPr eaLnBrk="1" hangingPunct="1">
              <a:buFontTx/>
              <a:buChar char="•"/>
            </a:pPr>
            <a:r>
              <a:rPr lang="en-US">
                <a:latin typeface="Arial Unicode MS" pitchFamily="34" charset="-128"/>
              </a:rPr>
              <a:t>Vesicular lesions anywhere on the body, but especially on the face, feet, and near reproductive structures</a:t>
            </a:r>
          </a:p>
          <a:p>
            <a:pPr eaLnBrk="1" hangingPunct="1">
              <a:buFontTx/>
              <a:buChar char="•"/>
            </a:pPr>
            <a:r>
              <a:rPr lang="en-US">
                <a:latin typeface="Arial Unicode MS" pitchFamily="34" charset="-128"/>
              </a:rPr>
              <a:t>Abortion storms of unknown etiology</a:t>
            </a:r>
          </a:p>
          <a:p>
            <a:pPr eaLnBrk="1" hangingPunct="1">
              <a:buFontTx/>
              <a:buChar char="•"/>
            </a:pPr>
            <a:r>
              <a:rPr lang="en-US">
                <a:latin typeface="Arial Unicode MS" pitchFamily="34" charset="-128"/>
              </a:rPr>
              <a:t>Pox or lumpy skin</a:t>
            </a:r>
          </a:p>
          <a:p>
            <a:pPr eaLnBrk="1" hangingPunct="1">
              <a:buFontTx/>
              <a:buChar char="•"/>
            </a:pPr>
            <a:r>
              <a:rPr lang="en-US">
                <a:latin typeface="Arial Unicode MS" pitchFamily="34" charset="-128"/>
              </a:rPr>
              <a:t>Hemorrhagic septicemia</a:t>
            </a:r>
          </a:p>
          <a:p>
            <a:pPr eaLnBrk="1" hangingPunct="1">
              <a:buFontTx/>
              <a:buChar char="•"/>
            </a:pPr>
            <a:r>
              <a:rPr lang="en-US">
                <a:latin typeface="Arial Unicode MS" pitchFamily="34" charset="-128"/>
              </a:rPr>
              <a:t>Severe respiratory conditions</a:t>
            </a:r>
          </a:p>
          <a:p>
            <a:pPr eaLnBrk="1" hangingPunct="1">
              <a:buFontTx/>
              <a:buChar char="•"/>
            </a:pPr>
            <a:r>
              <a:rPr lang="en-US">
                <a:latin typeface="Arial Unicode MS" pitchFamily="34" charset="-128"/>
              </a:rPr>
              <a:t>Poor/no response to treatment when a response is expected</a:t>
            </a:r>
          </a:p>
          <a:p>
            <a:pPr eaLnBrk="1" hangingPunct="1">
              <a:buFontTx/>
              <a:buChar char="•"/>
            </a:pPr>
            <a:r>
              <a:rPr lang="en-US">
                <a:latin typeface="Arial Unicode MS" pitchFamily="34" charset="-128"/>
              </a:rPr>
              <a:t>Suspicious necropsy findings that don’t look like what you have typically seen.</a:t>
            </a:r>
          </a:p>
          <a:p>
            <a:pPr lvl="1" eaLnBrk="1" hangingPunct="1"/>
            <a:endParaRPr lang="en-US">
              <a:latin typeface="Arial Unicode MS" pitchFamily="34" charset="-128"/>
            </a:endParaRPr>
          </a:p>
          <a:p>
            <a:pPr eaLnBrk="1" hangingPunct="1"/>
            <a:r>
              <a:rPr lang="en-US" b="1">
                <a:latin typeface="Arial Unicode MS" pitchFamily="34" charset="-128"/>
              </a:rPr>
              <a:t>NOTE:</a:t>
            </a:r>
            <a:r>
              <a:rPr lang="en-US">
                <a:latin typeface="Arial Unicode MS" pitchFamily="34" charset="-128"/>
              </a:rPr>
              <a:t>  Field strains may not be as virulent as “textbook” cases.  This means that the symptoms of FADs are many times not as severe as the “textbook” cases, either in the way the disease looks and/or in the morbidity or mortality rate  So, if it looks like it might be a mild version of an FAD, call your AVIC or State Animal Health Official.</a:t>
            </a:r>
          </a:p>
        </p:txBody>
      </p:sp>
    </p:spTree>
    <p:extLst>
      <p:ext uri="{BB962C8B-B14F-4D97-AF65-F5344CB8AC3E}">
        <p14:creationId xmlns:p14="http://schemas.microsoft.com/office/powerpoint/2010/main" val="244704690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FD96D135-00B3-41BD-8405-2387E47D24F3}" type="slidenum">
              <a:rPr lang="en-US" sz="1300" b="0">
                <a:solidFill>
                  <a:prstClr val="black"/>
                </a:solidFill>
                <a:latin typeface="Arial" charset="0"/>
                <a:cs typeface="Arial" charset="0"/>
              </a:rPr>
              <a:pPr/>
              <a:t>70</a:t>
            </a:fld>
            <a:endParaRPr lang="en-US" sz="1300" b="0">
              <a:solidFill>
                <a:prstClr val="black"/>
              </a:solidFill>
              <a:latin typeface="Arial" charset="0"/>
              <a:cs typeface="Arial" charset="0"/>
            </a:endParaRPr>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Unicode MS" pitchFamily="34" charset="-128"/>
              </a:rPr>
              <a:t>When should you be suspicious and look for the possibility of an FAD?</a:t>
            </a:r>
          </a:p>
          <a:p>
            <a:pPr lvl="1" eaLnBrk="1" hangingPunct="1">
              <a:buFontTx/>
              <a:buChar char="•"/>
            </a:pPr>
            <a:r>
              <a:rPr lang="en-US">
                <a:latin typeface="Arial Unicode MS" pitchFamily="34" charset="-128"/>
              </a:rPr>
              <a:t>History of foreign travel, visitors, mail, gifts</a:t>
            </a:r>
          </a:p>
          <a:p>
            <a:pPr lvl="1" eaLnBrk="1" hangingPunct="1">
              <a:buFontTx/>
              <a:buChar char="•"/>
            </a:pPr>
            <a:r>
              <a:rPr lang="en-US">
                <a:latin typeface="Arial Unicode MS" pitchFamily="34" charset="-128"/>
              </a:rPr>
              <a:t>Importation of animals, embryos, semen</a:t>
            </a:r>
          </a:p>
          <a:p>
            <a:pPr lvl="1" eaLnBrk="1" hangingPunct="1">
              <a:buFontTx/>
              <a:buChar char="•"/>
            </a:pPr>
            <a:r>
              <a:rPr lang="en-US">
                <a:latin typeface="Arial Unicode MS" pitchFamily="34" charset="-128"/>
              </a:rPr>
              <a:t>Central nervous system (CNS) diseases</a:t>
            </a:r>
          </a:p>
          <a:p>
            <a:pPr lvl="1" eaLnBrk="1" hangingPunct="1">
              <a:buFontTx/>
              <a:buChar char="•"/>
            </a:pPr>
            <a:r>
              <a:rPr lang="en-US">
                <a:latin typeface="Arial Unicode MS" pitchFamily="34" charset="-128"/>
              </a:rPr>
              <a:t>Mucosal diseases</a:t>
            </a:r>
          </a:p>
          <a:p>
            <a:pPr lvl="1" eaLnBrk="1" hangingPunct="1">
              <a:buFontTx/>
              <a:buChar char="•"/>
            </a:pPr>
            <a:r>
              <a:rPr lang="en-US">
                <a:latin typeface="Arial Unicode MS" pitchFamily="34" charset="-128"/>
              </a:rPr>
              <a:t>Larvae in wounds</a:t>
            </a:r>
          </a:p>
          <a:p>
            <a:pPr lvl="1" eaLnBrk="1" hangingPunct="1">
              <a:buFontTx/>
              <a:buChar char="•"/>
            </a:pPr>
            <a:r>
              <a:rPr lang="en-US">
                <a:latin typeface="Arial Unicode MS" pitchFamily="34" charset="-128"/>
              </a:rPr>
              <a:t>Unusual (ornate) ticks; exotic ticks, mites, etc.</a:t>
            </a:r>
          </a:p>
          <a:p>
            <a:pPr lvl="1" eaLnBrk="1" hangingPunct="1">
              <a:buFontTx/>
              <a:buChar char="•"/>
            </a:pPr>
            <a:r>
              <a:rPr lang="en-US">
                <a:latin typeface="Arial Unicode MS" pitchFamily="34" charset="-128"/>
              </a:rPr>
              <a:t>Unusual or unexplained illness or symptoms in other animals or in humans</a:t>
            </a:r>
          </a:p>
        </p:txBody>
      </p:sp>
    </p:spTree>
    <p:extLst>
      <p:ext uri="{BB962C8B-B14F-4D97-AF65-F5344CB8AC3E}">
        <p14:creationId xmlns:p14="http://schemas.microsoft.com/office/powerpoint/2010/main" val="3624362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cs typeface="Arial" charset="0"/>
              </a:rPr>
              <a:t>When you complete your 136-A, you will need to indicate which category of accreditation you are seeking and attest that you are familiar with and able to perform work on the animals in that category.</a:t>
            </a:r>
          </a:p>
          <a:p>
            <a:endParaRPr lang="en-US">
              <a:latin typeface="Arial" charset="0"/>
              <a:cs typeface="Arial" charset="0"/>
            </a:endParaRPr>
          </a:p>
          <a:p>
            <a:r>
              <a:rPr lang="en-US">
                <a:latin typeface="Arial" charset="0"/>
                <a:cs typeface="Arial" charset="0"/>
              </a:rPr>
              <a:t>Category I animals:  All animals except:  food and fiber species, horses, birds, farm-raised aquatic animals, all other livestock species, and zoo animals that can transmit exotic animal diseases to livestock.</a:t>
            </a:r>
          </a:p>
          <a:p>
            <a:endParaRPr lang="en-US">
              <a:latin typeface="Arial" charset="0"/>
              <a:cs typeface="Arial" charset="0"/>
            </a:endParaRPr>
          </a:p>
          <a:p>
            <a:r>
              <a:rPr lang="en-US">
                <a:latin typeface="Arial" charset="0"/>
                <a:cs typeface="Arial" charset="0"/>
              </a:rPr>
              <a:t>Category II animals:  All animals</a:t>
            </a:r>
          </a:p>
          <a:p>
            <a:endParaRPr lang="en-US">
              <a:latin typeface="Arial" charset="0"/>
              <a:cs typeface="Arial" charset="0"/>
            </a:endParaRPr>
          </a:p>
          <a:p>
            <a:endParaRPr lang="en-US">
              <a:latin typeface="Arial" charset="0"/>
              <a:cs typeface="Arial" charset="0"/>
            </a:endParaRPr>
          </a:p>
          <a:p>
            <a:r>
              <a:rPr lang="en-US">
                <a:latin typeface="Arial" charset="0"/>
                <a:cs typeface="Arial" charset="0"/>
              </a:rPr>
              <a:t>A veterinarian with category II accreditation is able to do Category I work as well.</a:t>
            </a: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9C5AB0CC-B0C0-4C1E-96AC-61927C56F3DD}" type="slidenum">
              <a:rPr lang="en-US" sz="1300" b="0">
                <a:solidFill>
                  <a:prstClr val="black"/>
                </a:solidFill>
                <a:latin typeface="Arial" charset="0"/>
                <a:cs typeface="Arial" charset="0"/>
              </a:rPr>
              <a:pPr/>
              <a:t>7</a:t>
            </a:fld>
            <a:endParaRPr lang="en-US" sz="1300" b="0">
              <a:solidFill>
                <a:prstClr val="black"/>
              </a:solidFill>
              <a:latin typeface="Arial" charset="0"/>
              <a:cs typeface="Arial" charset="0"/>
            </a:endParaRPr>
          </a:p>
        </p:txBody>
      </p:sp>
    </p:spTree>
    <p:extLst>
      <p:ext uri="{BB962C8B-B14F-4D97-AF65-F5344CB8AC3E}">
        <p14:creationId xmlns:p14="http://schemas.microsoft.com/office/powerpoint/2010/main" val="14844138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AA837E10-0B65-433A-84A5-0D921A2FC04C}" type="slidenum">
              <a:rPr lang="en-US" sz="1300" b="0">
                <a:solidFill>
                  <a:prstClr val="black"/>
                </a:solidFill>
                <a:latin typeface="Arial" charset="0"/>
                <a:cs typeface="Arial" charset="0"/>
              </a:rPr>
              <a:pPr/>
              <a:t>71</a:t>
            </a:fld>
            <a:endParaRPr lang="en-US" sz="1300" b="0">
              <a:solidFill>
                <a:prstClr val="black"/>
              </a:solidFill>
              <a:latin typeface="Arial" charset="0"/>
              <a:cs typeface="Arial" charset="0"/>
            </a:endParaRPr>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Unicode MS" pitchFamily="34" charset="-128"/>
              </a:rPr>
              <a:t>Trade loss, economic devastation, food supply issues, US animal health devastation, etc.</a:t>
            </a:r>
          </a:p>
        </p:txBody>
      </p:sp>
    </p:spTree>
    <p:extLst>
      <p:ext uri="{BB962C8B-B14F-4D97-AF65-F5344CB8AC3E}">
        <p14:creationId xmlns:p14="http://schemas.microsoft.com/office/powerpoint/2010/main" val="6283957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D3204FA3-C8CB-4697-85AE-A70880B8CCD5}" type="slidenum">
              <a:rPr lang="en-US" sz="1300" b="0">
                <a:solidFill>
                  <a:prstClr val="black"/>
                </a:solidFill>
                <a:latin typeface="Arial" charset="0"/>
                <a:cs typeface="Arial" charset="0"/>
              </a:rPr>
              <a:pPr/>
              <a:t>72</a:t>
            </a:fld>
            <a:endParaRPr lang="en-US" sz="1300" b="0">
              <a:solidFill>
                <a:prstClr val="black"/>
              </a:solidFill>
              <a:latin typeface="Arial" charset="0"/>
              <a:cs typeface="Arial" charset="0"/>
            </a:endParaRPr>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Unicode MS" pitchFamily="34" charset="-128"/>
              </a:rPr>
              <a:t>FMD in England.</a:t>
            </a:r>
          </a:p>
        </p:txBody>
      </p:sp>
    </p:spTree>
    <p:extLst>
      <p:ext uri="{BB962C8B-B14F-4D97-AF65-F5344CB8AC3E}">
        <p14:creationId xmlns:p14="http://schemas.microsoft.com/office/powerpoint/2010/main" val="25200719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77316AD5-4A15-4DBD-936E-B41619F36409}" type="slidenum">
              <a:rPr lang="en-US" sz="1300" b="0">
                <a:solidFill>
                  <a:prstClr val="black"/>
                </a:solidFill>
                <a:latin typeface="Arial" charset="0"/>
                <a:cs typeface="Arial" charset="0"/>
              </a:rPr>
              <a:pPr/>
              <a:t>73</a:t>
            </a:fld>
            <a:endParaRPr lang="en-US" sz="1300" b="0">
              <a:solidFill>
                <a:prstClr val="black"/>
              </a:solidFill>
              <a:latin typeface="Arial" charset="0"/>
              <a:cs typeface="Arial" charset="0"/>
            </a:endParaRPr>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Unicode MS" pitchFamily="34" charset="-128"/>
              </a:rPr>
              <a:t>Call the area office of the state in which you are accredited.  If you can’t find anyone, call Emergency Management Headquarters in Riverdale, Maryland.  There is an 800 number that is available 24 hours a day, 7 days a week:  1-800- 940-6524.</a:t>
            </a:r>
          </a:p>
          <a:p>
            <a:pPr eaLnBrk="1" hangingPunct="1"/>
            <a:endParaRPr lang="en-US">
              <a:latin typeface="Arial Unicode MS" pitchFamily="34" charset="-128"/>
            </a:endParaRPr>
          </a:p>
          <a:p>
            <a:pPr eaLnBrk="1" hangingPunct="1"/>
            <a:r>
              <a:rPr lang="en-US">
                <a:latin typeface="Arial Unicode MS" pitchFamily="34" charset="-128"/>
              </a:rPr>
              <a:t>Verbally tell the students your area office number.  Give them your business card, a refrigerator magnet, etc.  Put the AVIC number for your state (and maybe for all states) in the packet of information you provide them.</a:t>
            </a:r>
            <a:endParaRPr lang="en-US" smtClean="0"/>
          </a:p>
        </p:txBody>
      </p:sp>
    </p:spTree>
    <p:extLst>
      <p:ext uri="{BB962C8B-B14F-4D97-AF65-F5344CB8AC3E}">
        <p14:creationId xmlns:p14="http://schemas.microsoft.com/office/powerpoint/2010/main" val="147721079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6C8B025F-B46E-4A52-9912-F534C87502B5}" type="slidenum">
              <a:rPr lang="en-US" sz="1300" b="0">
                <a:solidFill>
                  <a:prstClr val="black"/>
                </a:solidFill>
                <a:latin typeface="Arial" charset="0"/>
                <a:cs typeface="Arial" charset="0"/>
              </a:rPr>
              <a:pPr/>
              <a:t>74</a:t>
            </a:fld>
            <a:endParaRPr lang="en-US" sz="1300" b="0">
              <a:solidFill>
                <a:prstClr val="black"/>
              </a:solidFill>
              <a:latin typeface="Arial" charset="0"/>
              <a:cs typeface="Arial" charset="0"/>
            </a:endParaRPr>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Unicode MS" pitchFamily="34" charset="-128"/>
              </a:rPr>
              <a:t>Ask the question to students – answers below.</a:t>
            </a:r>
          </a:p>
          <a:p>
            <a:pPr eaLnBrk="1" hangingPunct="1"/>
            <a:endParaRPr lang="en-US">
              <a:latin typeface="Arial Unicode MS" pitchFamily="34" charset="-128"/>
            </a:endParaRPr>
          </a:p>
          <a:p>
            <a:pPr eaLnBrk="1" hangingPunct="1"/>
            <a:r>
              <a:rPr lang="en-US">
                <a:latin typeface="Arial Unicode MS" pitchFamily="34" charset="-128"/>
              </a:rPr>
              <a:t>When you call the Federal Area Office and the State Animal Health Office, you will need to provide the following information to assist with the FAD investigation.</a:t>
            </a:r>
          </a:p>
          <a:p>
            <a:pPr eaLnBrk="1" hangingPunct="1">
              <a:buFontTx/>
              <a:buChar char="•"/>
            </a:pPr>
            <a:r>
              <a:rPr lang="en-US">
                <a:latin typeface="Arial Unicode MS" pitchFamily="34" charset="-128"/>
              </a:rPr>
              <a:t>Producer’s name, address, phone number</a:t>
            </a:r>
          </a:p>
          <a:p>
            <a:pPr eaLnBrk="1" hangingPunct="1">
              <a:buFontTx/>
              <a:buChar char="•"/>
            </a:pPr>
            <a:r>
              <a:rPr lang="en-US">
                <a:latin typeface="Arial Unicode MS" pitchFamily="34" charset="-128"/>
              </a:rPr>
              <a:t>Directions to farm</a:t>
            </a:r>
          </a:p>
          <a:p>
            <a:pPr eaLnBrk="1" hangingPunct="1">
              <a:buFontTx/>
              <a:buChar char="•"/>
            </a:pPr>
            <a:r>
              <a:rPr lang="en-US">
                <a:latin typeface="Arial Unicode MS" pitchFamily="34" charset="-128"/>
              </a:rPr>
              <a:t>Complete clinical history</a:t>
            </a:r>
          </a:p>
          <a:p>
            <a:pPr eaLnBrk="1" hangingPunct="1">
              <a:buFontTx/>
              <a:buChar char="•"/>
            </a:pPr>
            <a:r>
              <a:rPr lang="en-US">
                <a:latin typeface="Arial Unicode MS" pitchFamily="34" charset="-128"/>
              </a:rPr>
              <a:t>Number &amp; species of animals affected</a:t>
            </a:r>
          </a:p>
          <a:p>
            <a:pPr eaLnBrk="1" hangingPunct="1">
              <a:buFontTx/>
              <a:buChar char="•"/>
            </a:pPr>
            <a:r>
              <a:rPr lang="en-US">
                <a:latin typeface="Arial Unicode MS" pitchFamily="34" charset="-128"/>
              </a:rPr>
              <a:t>Number &amp; species susceptible</a:t>
            </a:r>
          </a:p>
          <a:p>
            <a:pPr eaLnBrk="1" hangingPunct="1">
              <a:buFontTx/>
              <a:buChar char="•"/>
            </a:pPr>
            <a:r>
              <a:rPr lang="en-US">
                <a:latin typeface="Arial Unicode MS" pitchFamily="34" charset="-128"/>
              </a:rPr>
              <a:t>Treatments given and response noted</a:t>
            </a:r>
          </a:p>
          <a:p>
            <a:pPr eaLnBrk="1" hangingPunct="1">
              <a:buFontTx/>
              <a:buChar char="•"/>
            </a:pPr>
            <a:r>
              <a:rPr lang="en-US">
                <a:latin typeface="Arial Unicode MS" pitchFamily="34" charset="-128"/>
              </a:rPr>
              <a:t>Your contact information</a:t>
            </a:r>
          </a:p>
          <a:p>
            <a:pPr eaLnBrk="1" hangingPunct="1"/>
            <a:endParaRPr lang="en-US">
              <a:latin typeface="Arial Unicode MS" pitchFamily="34" charset="-128"/>
            </a:endParaRPr>
          </a:p>
        </p:txBody>
      </p:sp>
    </p:spTree>
    <p:extLst>
      <p:ext uri="{BB962C8B-B14F-4D97-AF65-F5344CB8AC3E}">
        <p14:creationId xmlns:p14="http://schemas.microsoft.com/office/powerpoint/2010/main" val="143214287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237D7A5F-B357-4AE3-AAC1-50B2B779DDB9}" type="slidenum">
              <a:rPr lang="en-US" sz="1300" b="0">
                <a:solidFill>
                  <a:prstClr val="black"/>
                </a:solidFill>
                <a:latin typeface="Arial" charset="0"/>
                <a:cs typeface="Arial" charset="0"/>
              </a:rPr>
              <a:pPr/>
              <a:t>75</a:t>
            </a:fld>
            <a:endParaRPr lang="en-US" sz="1300" b="0">
              <a:solidFill>
                <a:prstClr val="black"/>
              </a:solidFill>
              <a:latin typeface="Arial" charset="0"/>
              <a:cs typeface="Arial" charset="0"/>
            </a:endParaRPr>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Unicode MS" pitchFamily="34" charset="-128"/>
              </a:rPr>
              <a:t>What happens after you report a suspected FAD?</a:t>
            </a:r>
          </a:p>
          <a:p>
            <a:pPr lvl="1" eaLnBrk="1" hangingPunct="1">
              <a:buFontTx/>
              <a:buChar char="•"/>
            </a:pPr>
            <a:r>
              <a:rPr lang="en-US">
                <a:latin typeface="Arial Unicode MS" pitchFamily="34" charset="-128"/>
              </a:rPr>
              <a:t>A Foreign Animal Disease Diagnostician (FADD) is assigned to the case.</a:t>
            </a:r>
          </a:p>
          <a:p>
            <a:pPr lvl="1" eaLnBrk="1" hangingPunct="1">
              <a:buFontTx/>
              <a:buChar char="•"/>
            </a:pPr>
            <a:r>
              <a:rPr lang="en-US">
                <a:latin typeface="Arial Unicode MS" pitchFamily="34" charset="-128"/>
              </a:rPr>
              <a:t>The FADD investigates, places a quarantine, and collects and ships samples.</a:t>
            </a:r>
          </a:p>
          <a:p>
            <a:pPr lvl="1" eaLnBrk="1" hangingPunct="1">
              <a:buFontTx/>
              <a:buChar char="•"/>
            </a:pPr>
            <a:r>
              <a:rPr lang="en-US">
                <a:latin typeface="Arial Unicode MS" pitchFamily="34" charset="-128"/>
              </a:rPr>
              <a:t>Diagnosis usually available within 3 days.  Depends on the way testing method and whether must be cultured.</a:t>
            </a:r>
          </a:p>
          <a:p>
            <a:pPr lvl="1" eaLnBrk="1" hangingPunct="1">
              <a:buFontTx/>
              <a:buChar char="•"/>
            </a:pPr>
            <a:r>
              <a:rPr lang="en-US">
                <a:latin typeface="Arial Unicode MS" pitchFamily="34" charset="-128"/>
              </a:rPr>
              <a:t>FADD contacts owner and veterinarian with results</a:t>
            </a:r>
          </a:p>
          <a:p>
            <a:pPr eaLnBrk="1" hangingPunct="1"/>
            <a:endParaRPr lang="en-US">
              <a:latin typeface="Arial Unicode MS" pitchFamily="34" charset="-128"/>
            </a:endParaRPr>
          </a:p>
        </p:txBody>
      </p:sp>
    </p:spTree>
    <p:extLst>
      <p:ext uri="{BB962C8B-B14F-4D97-AF65-F5344CB8AC3E}">
        <p14:creationId xmlns:p14="http://schemas.microsoft.com/office/powerpoint/2010/main" val="310145558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F1380F0A-6881-4A88-B374-06404EAA3D29}" type="slidenum">
              <a:rPr lang="en-US" sz="1300" b="0">
                <a:solidFill>
                  <a:prstClr val="black"/>
                </a:solidFill>
                <a:latin typeface="Arial" charset="0"/>
                <a:cs typeface="Arial" charset="0"/>
              </a:rPr>
              <a:pPr/>
              <a:t>76</a:t>
            </a:fld>
            <a:endParaRPr lang="en-US" sz="1300" b="0">
              <a:solidFill>
                <a:prstClr val="black"/>
              </a:solidFill>
              <a:latin typeface="Arial" charset="0"/>
              <a:cs typeface="Arial" charset="0"/>
            </a:endParaRP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Clr>
                <a:srgbClr val="FFCC00"/>
              </a:buClr>
            </a:pPr>
            <a:r>
              <a:rPr lang="en-US">
                <a:latin typeface="Arial Unicode MS" pitchFamily="34" charset="-128"/>
              </a:rPr>
              <a:t>As, you can see we’ve been busy.</a:t>
            </a:r>
          </a:p>
          <a:p>
            <a:pPr eaLnBrk="1" hangingPunct="1">
              <a:buClr>
                <a:srgbClr val="FFCC00"/>
              </a:buClr>
            </a:pPr>
            <a:endParaRPr lang="en-US">
              <a:latin typeface="Arial Unicode MS" pitchFamily="34" charset="-128"/>
            </a:endParaRPr>
          </a:p>
          <a:p>
            <a:pPr eaLnBrk="1" hangingPunct="1">
              <a:buClr>
                <a:srgbClr val="FFCC00"/>
              </a:buClr>
            </a:pPr>
            <a:r>
              <a:rPr lang="en-US">
                <a:latin typeface="Arial Unicode MS" pitchFamily="34" charset="-128"/>
              </a:rPr>
              <a:t>1892: Contagious Bovine Pleuropneumonia</a:t>
            </a:r>
          </a:p>
          <a:p>
            <a:pPr eaLnBrk="1" hangingPunct="1">
              <a:buClr>
                <a:srgbClr val="FFCC00"/>
              </a:buClr>
            </a:pPr>
            <a:r>
              <a:rPr lang="en-US">
                <a:latin typeface="Arial Unicode MS" pitchFamily="34" charset="-128"/>
              </a:rPr>
              <a:t>1929: FMD </a:t>
            </a:r>
          </a:p>
          <a:p>
            <a:pPr eaLnBrk="1" hangingPunct="1">
              <a:buClr>
                <a:srgbClr val="FFCC00"/>
              </a:buClr>
            </a:pPr>
            <a:r>
              <a:rPr lang="en-US">
                <a:latin typeface="Arial Unicode MS" pitchFamily="34" charset="-128"/>
              </a:rPr>
              <a:t>1929: Fowl Plague</a:t>
            </a:r>
          </a:p>
          <a:p>
            <a:pPr eaLnBrk="1" hangingPunct="1">
              <a:buClr>
                <a:srgbClr val="FFCC00"/>
              </a:buClr>
            </a:pPr>
            <a:r>
              <a:rPr lang="en-US">
                <a:latin typeface="Arial Unicode MS" pitchFamily="34" charset="-128"/>
              </a:rPr>
              <a:t>1934: Glanders</a:t>
            </a:r>
          </a:p>
          <a:p>
            <a:pPr eaLnBrk="1" hangingPunct="1">
              <a:buClr>
                <a:srgbClr val="FFCC00"/>
              </a:buClr>
            </a:pPr>
            <a:r>
              <a:rPr lang="en-US">
                <a:latin typeface="Arial Unicode MS" pitchFamily="34" charset="-128"/>
              </a:rPr>
              <a:t>1942: Dourine</a:t>
            </a:r>
          </a:p>
          <a:p>
            <a:pPr eaLnBrk="1" hangingPunct="1">
              <a:buClr>
                <a:srgbClr val="FFCC00"/>
              </a:buClr>
            </a:pPr>
            <a:r>
              <a:rPr lang="en-US">
                <a:latin typeface="Arial Unicode MS" pitchFamily="34" charset="-128"/>
              </a:rPr>
              <a:t>1943: Texas Cattle Fever</a:t>
            </a:r>
          </a:p>
          <a:p>
            <a:pPr eaLnBrk="1" hangingPunct="1">
              <a:buClr>
                <a:srgbClr val="FFCC00"/>
              </a:buClr>
            </a:pPr>
            <a:r>
              <a:rPr lang="en-US">
                <a:latin typeface="Arial Unicode MS" pitchFamily="34" charset="-128"/>
              </a:rPr>
              <a:t>1959: Vesicular Exanthema of  Swine</a:t>
            </a:r>
          </a:p>
          <a:p>
            <a:pPr eaLnBrk="1" hangingPunct="1">
              <a:buClr>
                <a:srgbClr val="FFCC00"/>
              </a:buClr>
            </a:pPr>
            <a:r>
              <a:rPr lang="en-US">
                <a:latin typeface="Arial Unicode MS" pitchFamily="34" charset="-128"/>
              </a:rPr>
              <a:t>1959: Screwworm (SE US)</a:t>
            </a:r>
          </a:p>
          <a:p>
            <a:pPr eaLnBrk="1" hangingPunct="1">
              <a:buClr>
                <a:srgbClr val="FFCC00"/>
              </a:buClr>
            </a:pPr>
            <a:r>
              <a:rPr lang="en-US">
                <a:latin typeface="Arial Unicode MS" pitchFamily="34" charset="-128"/>
              </a:rPr>
              <a:t>1966: Screwworm (SW US)</a:t>
            </a:r>
          </a:p>
          <a:p>
            <a:pPr eaLnBrk="1" hangingPunct="1"/>
            <a:r>
              <a:rPr lang="en-US">
                <a:latin typeface="Arial Unicode MS" pitchFamily="34" charset="-128"/>
              </a:rPr>
              <a:t>1971: Venezuelan Equine Encephalitis</a:t>
            </a:r>
          </a:p>
          <a:p>
            <a:pPr eaLnBrk="1" hangingPunct="1"/>
            <a:r>
              <a:rPr lang="en-US">
                <a:latin typeface="Arial Unicode MS" pitchFamily="34" charset="-128"/>
              </a:rPr>
              <a:t>1973: Sheep Scabies</a:t>
            </a:r>
          </a:p>
          <a:p>
            <a:pPr eaLnBrk="1" hangingPunct="1"/>
            <a:r>
              <a:rPr lang="en-US">
                <a:latin typeface="Arial Unicode MS" pitchFamily="34" charset="-128"/>
              </a:rPr>
              <a:t>1974, 1998, 2003: Exotic Newcastle Disease</a:t>
            </a:r>
          </a:p>
          <a:p>
            <a:pPr eaLnBrk="1" hangingPunct="1"/>
            <a:r>
              <a:rPr lang="en-US">
                <a:latin typeface="Arial Unicode MS" pitchFamily="34" charset="-128"/>
              </a:rPr>
              <a:t>1978: Classical Swine Fever</a:t>
            </a:r>
          </a:p>
          <a:p>
            <a:pPr eaLnBrk="1" hangingPunct="1"/>
            <a:r>
              <a:rPr lang="en-US">
                <a:latin typeface="Arial Unicode MS" pitchFamily="34" charset="-128"/>
              </a:rPr>
              <a:t>1985 &amp; 2002: Highly Path Avian Influenza</a:t>
            </a:r>
          </a:p>
        </p:txBody>
      </p:sp>
    </p:spTree>
    <p:extLst>
      <p:ext uri="{BB962C8B-B14F-4D97-AF65-F5344CB8AC3E}">
        <p14:creationId xmlns:p14="http://schemas.microsoft.com/office/powerpoint/2010/main" val="405786236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a:ln/>
        </p:spPr>
      </p:sp>
      <p:sp>
        <p:nvSpPr>
          <p:cNvPr id="208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a:latin typeface="Arial" charset="0"/>
                <a:cs typeface="Arial" charset="0"/>
              </a:rPr>
              <a:t>National Animal Health Emergency Corps</a:t>
            </a:r>
          </a:p>
          <a:p>
            <a:r>
              <a:rPr lang="en-US">
                <a:latin typeface="Arial" charset="0"/>
                <a:cs typeface="Arial" charset="0"/>
              </a:rPr>
              <a:t>Private practitioners and animal health technicians can assist with the response to exotic disease outbreaks and other disasters that affect livestock, poultry, wildlife and companion animals by becoming part of the National Animal Health Emergency Response Corps.  As a temporary USDA employees, private practitioners and AHTs help meet a critical need for veterinary expertise during potential animal health crises.  You do NOT need to be accredited to participate in the NAERC.</a:t>
            </a:r>
          </a:p>
          <a:p>
            <a:endParaRPr lang="en-US">
              <a:latin typeface="Arial" charset="0"/>
              <a:cs typeface="Arial" charset="0"/>
            </a:endParaRPr>
          </a:p>
          <a:p>
            <a:pPr eaLnBrk="1" hangingPunct="1"/>
            <a:r>
              <a:rPr lang="en-US" b="1" i="1">
                <a:latin typeface="Arial" charset="0"/>
                <a:cs typeface="Arial" charset="0"/>
              </a:rPr>
              <a:t>USDA, APHIS, VS is an emergency response organization that:  </a:t>
            </a:r>
          </a:p>
          <a:p>
            <a:pPr eaLnBrk="1" hangingPunct="1">
              <a:buFontTx/>
              <a:buChar char="•"/>
            </a:pPr>
            <a:r>
              <a:rPr lang="en-US">
                <a:latin typeface="Arial" charset="0"/>
                <a:cs typeface="Arial" charset="0"/>
              </a:rPr>
              <a:t>Takes the lead on Animal Health Emergencies:  USDA has a long history of responding to traditional animal health emergencies such as the Exotic Newcastle Disease Outbreak in 2003 in California.   Private practitioners are hired for these types of outbreaks.</a:t>
            </a:r>
          </a:p>
          <a:p>
            <a:pPr eaLnBrk="1" hangingPunct="1">
              <a:buFontTx/>
              <a:buChar char="•"/>
            </a:pPr>
            <a:r>
              <a:rPr lang="en-US">
                <a:latin typeface="Arial" charset="0"/>
                <a:cs typeface="Arial" charset="0"/>
              </a:rPr>
              <a:t>Assists with All-Hazard Emergencies:  In addition to protecting the health of livestock and poultry, USDA also works with DHS (Department of Homeland Security), FEMA (Federal Emergency Management Agency) to provide assistance during all-hazard emergencies.  These emergencies could include a variety of events, such as hurricanes, floods or terrorist actions.   </a:t>
            </a:r>
          </a:p>
          <a:p>
            <a:pPr eaLnBrk="1" hangingPunct="1">
              <a:buFontTx/>
              <a:buChar char="•"/>
            </a:pPr>
            <a:r>
              <a:rPr lang="en-US">
                <a:latin typeface="Arial" charset="0"/>
                <a:cs typeface="Arial" charset="0"/>
              </a:rPr>
              <a:t>Collaborates via partnerships with federal agencies, states, tribes, universities, industries and private entities,  APHIS develops strategies and policies for effective incident management and coordinates on-the-ground incident response.</a:t>
            </a:r>
          </a:p>
          <a:p>
            <a:endParaRPr lang="en-US">
              <a:latin typeface="Arial" charset="0"/>
              <a:cs typeface="Arial" charset="0"/>
            </a:endParaRPr>
          </a:p>
          <a:p>
            <a:endParaRPr lang="en-US">
              <a:latin typeface="Arial" charset="0"/>
              <a:cs typeface="Arial" charset="0"/>
            </a:endParaRPr>
          </a:p>
        </p:txBody>
      </p:sp>
      <p:sp>
        <p:nvSpPr>
          <p:cNvPr id="208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2A337B24-4885-4415-8971-75AD50B97427}" type="slidenum">
              <a:rPr lang="en-US" sz="1300" b="0">
                <a:solidFill>
                  <a:prstClr val="black"/>
                </a:solidFill>
                <a:latin typeface="Arial" charset="0"/>
                <a:cs typeface="Arial" charset="0"/>
              </a:rPr>
              <a:pPr/>
              <a:t>77</a:t>
            </a:fld>
            <a:endParaRPr lang="en-US" sz="1300" b="0">
              <a:solidFill>
                <a:prstClr val="black"/>
              </a:solidFill>
              <a:latin typeface="Arial" charset="0"/>
              <a:cs typeface="Arial" charset="0"/>
            </a:endParaRPr>
          </a:p>
        </p:txBody>
      </p:sp>
    </p:spTree>
    <p:extLst>
      <p:ext uri="{BB962C8B-B14F-4D97-AF65-F5344CB8AC3E}">
        <p14:creationId xmlns:p14="http://schemas.microsoft.com/office/powerpoint/2010/main" val="94626377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F5F80612-2CFF-4376-9CD4-B5D7EBC44523}" type="slidenum">
              <a:rPr lang="en-US" sz="1300" b="0">
                <a:solidFill>
                  <a:prstClr val="black"/>
                </a:solidFill>
                <a:latin typeface="Arial" charset="0"/>
                <a:cs typeface="Arial" charset="0"/>
              </a:rPr>
              <a:pPr/>
              <a:t>78</a:t>
            </a:fld>
            <a:endParaRPr lang="en-US" sz="1300" b="0">
              <a:solidFill>
                <a:prstClr val="black"/>
              </a:solidFill>
              <a:latin typeface="Arial" charset="0"/>
              <a:cs typeface="Arial" charset="0"/>
            </a:endParaRPr>
          </a:p>
        </p:txBody>
      </p:sp>
      <p:sp>
        <p:nvSpPr>
          <p:cNvPr id="209923" name="Rectangle 2"/>
          <p:cNvSpPr>
            <a:spLocks noGrp="1" noRot="1" noChangeAspect="1" noChangeArrowheads="1" noTextEdit="1"/>
          </p:cNvSpPr>
          <p:nvPr>
            <p:ph type="sldImg"/>
          </p:nvPr>
        </p:nvSpPr>
        <p:spPr>
          <a:ln/>
        </p:spPr>
      </p:sp>
    </p:spTree>
    <p:extLst>
      <p:ext uri="{BB962C8B-B14F-4D97-AF65-F5344CB8AC3E}">
        <p14:creationId xmlns:p14="http://schemas.microsoft.com/office/powerpoint/2010/main" val="122015730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1F284586-B0A7-488B-BC21-567D870189DF}" type="slidenum">
              <a:rPr lang="en-US" sz="1300" b="0">
                <a:solidFill>
                  <a:prstClr val="black"/>
                </a:solidFill>
                <a:latin typeface="Arial" charset="0"/>
                <a:cs typeface="Arial" charset="0"/>
              </a:rPr>
              <a:pPr/>
              <a:t>79</a:t>
            </a:fld>
            <a:endParaRPr lang="en-US" sz="1300" b="0">
              <a:solidFill>
                <a:prstClr val="black"/>
              </a:solidFill>
              <a:latin typeface="Arial" charset="0"/>
              <a:cs typeface="Arial" charset="0"/>
            </a:endParaRPr>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4316931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0100D1DA-BAE0-4C96-8B05-372143DC40B3}" type="slidenum">
              <a:rPr lang="en-US" sz="1300" b="0">
                <a:solidFill>
                  <a:prstClr val="black"/>
                </a:solidFill>
                <a:latin typeface="Arial" charset="0"/>
                <a:cs typeface="Arial" charset="0"/>
              </a:rPr>
              <a:pPr/>
              <a:t>80</a:t>
            </a:fld>
            <a:endParaRPr lang="en-US" sz="1300" b="0">
              <a:solidFill>
                <a:prstClr val="black"/>
              </a:solidFill>
              <a:latin typeface="Arial" charset="0"/>
              <a:cs typeface="Arial" charset="0"/>
            </a:endParaRPr>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Unicode MS" pitchFamily="34" charset="-128"/>
              </a:rPr>
              <a:t>Left picture:  Erosions of the nasal mucosa</a:t>
            </a:r>
          </a:p>
          <a:p>
            <a:pPr eaLnBrk="1" hangingPunct="1"/>
            <a:r>
              <a:rPr lang="en-US">
                <a:latin typeface="Arial Unicode MS" pitchFamily="34" charset="-128"/>
              </a:rPr>
              <a:t>Right picture:  Excess salivation</a:t>
            </a:r>
          </a:p>
          <a:p>
            <a:pPr eaLnBrk="1" hangingPunct="1"/>
            <a:endParaRPr lang="en-US">
              <a:latin typeface="Arial Unicode MS" pitchFamily="34" charset="-128"/>
            </a:endParaRPr>
          </a:p>
          <a:p>
            <a:pPr eaLnBrk="1" hangingPunct="1"/>
            <a:r>
              <a:rPr lang="en-US">
                <a:latin typeface="Arial Unicode MS" pitchFamily="34" charset="-128"/>
              </a:rPr>
              <a:t>Differentials – toxicosis, malignant cataral fever (MCF), BVD, FMD</a:t>
            </a:r>
          </a:p>
        </p:txBody>
      </p:sp>
    </p:spTree>
    <p:extLst>
      <p:ext uri="{BB962C8B-B14F-4D97-AF65-F5344CB8AC3E}">
        <p14:creationId xmlns:p14="http://schemas.microsoft.com/office/powerpoint/2010/main" val="941216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cs typeface="Arial" charset="0"/>
              </a:rPr>
              <a:t>Both categories of accreditation require the accredited veterinarian to renew the accreditation every 3 years</a:t>
            </a:r>
          </a:p>
          <a:p>
            <a:endParaRPr lang="en-US">
              <a:latin typeface="Arial" charset="0"/>
              <a:cs typeface="Arial" charset="0"/>
            </a:endParaRPr>
          </a:p>
          <a:p>
            <a:r>
              <a:rPr lang="en-US">
                <a:latin typeface="Arial" charset="0"/>
                <a:cs typeface="Arial" charset="0"/>
              </a:rPr>
              <a:t>To renew the accreditation, you will need to complete supplemental training modules that are designed to address: </a:t>
            </a:r>
          </a:p>
          <a:p>
            <a:pPr lvl="1">
              <a:buFontTx/>
              <a:buChar char="•"/>
            </a:pPr>
            <a:r>
              <a:rPr lang="en-US">
                <a:latin typeface="Arial" charset="0"/>
                <a:cs typeface="Arial" charset="0"/>
              </a:rPr>
              <a:t>Current policy concerning domestic and international animal movement</a:t>
            </a:r>
          </a:p>
          <a:p>
            <a:pPr lvl="1">
              <a:buFontTx/>
              <a:buChar char="•"/>
            </a:pPr>
            <a:r>
              <a:rPr lang="en-US">
                <a:latin typeface="Arial" charset="0"/>
                <a:cs typeface="Arial" charset="0"/>
              </a:rPr>
              <a:t>Current animal health issues and zoonotic concerns</a:t>
            </a:r>
          </a:p>
          <a:p>
            <a:pPr lvl="1">
              <a:buFontTx/>
              <a:buChar char="•"/>
            </a:pPr>
            <a:endParaRPr lang="en-US">
              <a:latin typeface="Arial" charset="0"/>
              <a:cs typeface="Arial" charset="0"/>
            </a:endParaRPr>
          </a:p>
          <a:p>
            <a:r>
              <a:rPr lang="en-US">
                <a:latin typeface="Arial" charset="0"/>
                <a:cs typeface="Arial" charset="0"/>
              </a:rPr>
              <a:t>To maintain your category I accreditation, you will need to complete 3 supplemental training modules and for Category II accreditation, you will </a:t>
            </a:r>
          </a:p>
          <a:p>
            <a:r>
              <a:rPr lang="en-US">
                <a:latin typeface="Arial" charset="0"/>
                <a:cs typeface="Arial" charset="0"/>
              </a:rPr>
              <a:t>need to complete 6 supplemental training modules.</a:t>
            </a:r>
          </a:p>
          <a:p>
            <a:endParaRPr lang="en-US">
              <a:latin typeface="Arial" charset="0"/>
              <a:cs typeface="Arial" charset="0"/>
            </a:endParaRPr>
          </a:p>
          <a:p>
            <a:r>
              <a:rPr lang="en-US">
                <a:latin typeface="Arial" charset="0"/>
                <a:cs typeface="Arial" charset="0"/>
              </a:rPr>
              <a:t>Sources of modules:  You can find the following types of supplemental training modules to address your accreditation renewal requirements:</a:t>
            </a:r>
          </a:p>
          <a:p>
            <a:pPr lvl="1">
              <a:buFontTx/>
              <a:buChar char="•"/>
            </a:pPr>
            <a:r>
              <a:rPr lang="en-US">
                <a:latin typeface="Arial" charset="0"/>
                <a:cs typeface="Arial" charset="0"/>
              </a:rPr>
              <a:t>Internet-based:  These are the primary way you obtain the instruction.  These modules are provided free of charge and each modules takes approximately 1 hour to complete.</a:t>
            </a:r>
          </a:p>
          <a:p>
            <a:pPr lvl="1">
              <a:buFontTx/>
              <a:buChar char="•"/>
            </a:pPr>
            <a:r>
              <a:rPr lang="en-US">
                <a:latin typeface="Arial" charset="0"/>
                <a:cs typeface="Arial" charset="0"/>
              </a:rPr>
              <a:t> Paper versions of all modules will be available for the cost of production and shipping</a:t>
            </a:r>
          </a:p>
        </p:txBody>
      </p:sp>
      <p:sp>
        <p:nvSpPr>
          <p:cNvPr id="139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B04BC89A-C19B-43AC-9A77-C82317C20580}" type="slidenum">
              <a:rPr lang="en-US" sz="1300" b="0">
                <a:solidFill>
                  <a:prstClr val="black"/>
                </a:solidFill>
                <a:latin typeface="Arial" charset="0"/>
                <a:cs typeface="Arial" charset="0"/>
              </a:rPr>
              <a:pPr/>
              <a:t>8</a:t>
            </a:fld>
            <a:endParaRPr lang="en-US" sz="1300" b="0">
              <a:solidFill>
                <a:prstClr val="black"/>
              </a:solidFill>
              <a:latin typeface="Arial" charset="0"/>
              <a:cs typeface="Arial" charset="0"/>
            </a:endParaRPr>
          </a:p>
        </p:txBody>
      </p:sp>
    </p:spTree>
    <p:extLst>
      <p:ext uri="{BB962C8B-B14F-4D97-AF65-F5344CB8AC3E}">
        <p14:creationId xmlns:p14="http://schemas.microsoft.com/office/powerpoint/2010/main" val="137081194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EF8EC152-BC85-4B59-9726-902FEC882206}" type="slidenum">
              <a:rPr lang="en-US" sz="1300" b="0">
                <a:solidFill>
                  <a:prstClr val="black"/>
                </a:solidFill>
                <a:latin typeface="Arial" charset="0"/>
                <a:cs typeface="Arial" charset="0"/>
              </a:rPr>
              <a:pPr/>
              <a:t>81</a:t>
            </a:fld>
            <a:endParaRPr lang="en-US" sz="1300" b="0">
              <a:solidFill>
                <a:prstClr val="black"/>
              </a:solidFill>
              <a:latin typeface="Arial" charset="0"/>
              <a:cs typeface="Arial" charset="0"/>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Unicode MS" pitchFamily="34" charset="-128"/>
              </a:rPr>
              <a:t>Left picture:  vesicles on the tongue</a:t>
            </a:r>
          </a:p>
          <a:p>
            <a:pPr eaLnBrk="1" hangingPunct="1"/>
            <a:r>
              <a:rPr lang="en-US">
                <a:latin typeface="Arial Unicode MS" pitchFamily="34" charset="-128"/>
              </a:rPr>
              <a:t>Differentials: toxicosis, FMD, Vesicular Stomatitis</a:t>
            </a:r>
          </a:p>
          <a:p>
            <a:pPr eaLnBrk="1" hangingPunct="1"/>
            <a:endParaRPr lang="en-US">
              <a:latin typeface="Arial Unicode MS" pitchFamily="34" charset="-128"/>
            </a:endParaRPr>
          </a:p>
          <a:p>
            <a:pPr eaLnBrk="1" hangingPunct="1"/>
            <a:r>
              <a:rPr lang="en-US">
                <a:latin typeface="Arial Unicode MS" pitchFamily="34" charset="-128"/>
              </a:rPr>
              <a:t>Right picture:  ruptured vesicle on oral mucosa of the lower jaw</a:t>
            </a:r>
          </a:p>
          <a:p>
            <a:pPr eaLnBrk="1" hangingPunct="1"/>
            <a:r>
              <a:rPr lang="en-US">
                <a:latin typeface="Arial Unicode MS" pitchFamily="34" charset="-128"/>
              </a:rPr>
              <a:t>Differentials: Rinderpest, toxicosis, FMD, Vesicular Stomatitis</a:t>
            </a:r>
          </a:p>
        </p:txBody>
      </p:sp>
    </p:spTree>
    <p:extLst>
      <p:ext uri="{BB962C8B-B14F-4D97-AF65-F5344CB8AC3E}">
        <p14:creationId xmlns:p14="http://schemas.microsoft.com/office/powerpoint/2010/main" val="53277625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D3784C2E-9A45-449C-B7A4-9DD8276D0005}" type="slidenum">
              <a:rPr lang="en-US" sz="1300" b="0">
                <a:solidFill>
                  <a:prstClr val="black"/>
                </a:solidFill>
                <a:latin typeface="Arial" charset="0"/>
                <a:cs typeface="Arial" charset="0"/>
              </a:rPr>
              <a:pPr/>
              <a:t>82</a:t>
            </a:fld>
            <a:endParaRPr lang="en-US" sz="1300" b="0">
              <a:solidFill>
                <a:prstClr val="black"/>
              </a:solidFill>
              <a:latin typeface="Arial" charset="0"/>
              <a:cs typeface="Arial" charset="0"/>
            </a:endParaRPr>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Unicode MS" pitchFamily="34" charset="-128"/>
              </a:rPr>
              <a:t>What’s in the picture:  Ruptured vesicle and erosion of the tongue mucosa</a:t>
            </a:r>
          </a:p>
          <a:p>
            <a:pPr eaLnBrk="1" hangingPunct="1"/>
            <a:endParaRPr lang="en-US">
              <a:latin typeface="Arial Unicode MS" pitchFamily="34" charset="-128"/>
            </a:endParaRPr>
          </a:p>
          <a:p>
            <a:pPr eaLnBrk="1" hangingPunct="1"/>
            <a:r>
              <a:rPr lang="en-US">
                <a:latin typeface="Arial Unicode MS" pitchFamily="34" charset="-128"/>
              </a:rPr>
              <a:t>[Question to ask students]:  What would you collect for a sample to submit to the lab here?</a:t>
            </a:r>
          </a:p>
          <a:p>
            <a:pPr eaLnBrk="1" hangingPunct="1"/>
            <a:endParaRPr lang="en-US">
              <a:latin typeface="Arial Unicode MS" pitchFamily="34" charset="-128"/>
            </a:endParaRPr>
          </a:p>
          <a:p>
            <a:pPr eaLnBrk="1" hangingPunct="1"/>
            <a:r>
              <a:rPr lang="en-US">
                <a:latin typeface="Arial Unicode MS" pitchFamily="34" charset="-128"/>
              </a:rPr>
              <a:t>[Answer]:  Collect epithelium sloughing from the vesicle and take scrapings of the erosions.</a:t>
            </a:r>
          </a:p>
          <a:p>
            <a:pPr eaLnBrk="1" hangingPunct="1"/>
            <a:endParaRPr lang="en-US" smtClean="0"/>
          </a:p>
        </p:txBody>
      </p:sp>
    </p:spTree>
    <p:extLst>
      <p:ext uri="{BB962C8B-B14F-4D97-AF65-F5344CB8AC3E}">
        <p14:creationId xmlns:p14="http://schemas.microsoft.com/office/powerpoint/2010/main" val="391016038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10E96CC9-3FA5-4CBE-8EC9-62C8B8D9DDDA}" type="slidenum">
              <a:rPr lang="en-US" sz="1300" b="0">
                <a:solidFill>
                  <a:prstClr val="black"/>
                </a:solidFill>
                <a:latin typeface="Arial" charset="0"/>
                <a:cs typeface="Arial" charset="0"/>
              </a:rPr>
              <a:pPr/>
              <a:t>83</a:t>
            </a:fld>
            <a:endParaRPr lang="en-US" sz="1300" b="0">
              <a:solidFill>
                <a:prstClr val="black"/>
              </a:solidFill>
              <a:latin typeface="Arial" charset="0"/>
              <a:cs typeface="Arial" charset="0"/>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Unicode MS" pitchFamily="34" charset="-128"/>
              </a:rPr>
              <a:t>Left picture:  Ruptured vesicles in interdigital spaces</a:t>
            </a:r>
          </a:p>
          <a:p>
            <a:pPr eaLnBrk="1" hangingPunct="1"/>
            <a:r>
              <a:rPr lang="en-US">
                <a:latin typeface="Arial Unicode MS" pitchFamily="34" charset="-128"/>
              </a:rPr>
              <a:t>Differentials: Trauma, foot rot, vesicular stomatitis, FMD</a:t>
            </a:r>
          </a:p>
          <a:p>
            <a:pPr eaLnBrk="1" hangingPunct="1"/>
            <a:endParaRPr lang="en-US">
              <a:latin typeface="Arial Unicode MS" pitchFamily="34" charset="-128"/>
            </a:endParaRPr>
          </a:p>
          <a:p>
            <a:pPr eaLnBrk="1" hangingPunct="1"/>
            <a:r>
              <a:rPr lang="en-US">
                <a:latin typeface="Arial Unicode MS" pitchFamily="34" charset="-128"/>
              </a:rPr>
              <a:t>Right picture:  Erosions in interdigital spaces</a:t>
            </a:r>
          </a:p>
          <a:p>
            <a:pPr eaLnBrk="1" hangingPunct="1"/>
            <a:r>
              <a:rPr lang="en-US">
                <a:latin typeface="Arial Unicode MS" pitchFamily="34" charset="-128"/>
              </a:rPr>
              <a:t>Differentials: Trauma, foot rot, vesicular stomatitis, FMD</a:t>
            </a:r>
          </a:p>
          <a:p>
            <a:pPr eaLnBrk="1" hangingPunct="1"/>
            <a:endParaRPr lang="en-US" smtClean="0"/>
          </a:p>
        </p:txBody>
      </p:sp>
    </p:spTree>
    <p:extLst>
      <p:ext uri="{BB962C8B-B14F-4D97-AF65-F5344CB8AC3E}">
        <p14:creationId xmlns:p14="http://schemas.microsoft.com/office/powerpoint/2010/main" val="358816823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CBF4790A-EC42-4DA3-901B-D9C3D3D5BE92}" type="slidenum">
              <a:rPr lang="en-US" sz="1300" b="0">
                <a:solidFill>
                  <a:prstClr val="black"/>
                </a:solidFill>
                <a:latin typeface="Arial" charset="0"/>
                <a:cs typeface="Arial" charset="0"/>
              </a:rPr>
              <a:pPr/>
              <a:t>84</a:t>
            </a:fld>
            <a:endParaRPr lang="en-US" sz="1300" b="0">
              <a:solidFill>
                <a:prstClr val="black"/>
              </a:solidFill>
              <a:latin typeface="Arial" charset="0"/>
              <a:cs typeface="Arial" charset="0"/>
            </a:endParaRPr>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solidFill>
                  <a:schemeClr val="tx2"/>
                </a:solidFill>
                <a:latin typeface="Arial Unicode MS" pitchFamily="34" charset="-128"/>
              </a:rPr>
              <a:t>If Rinderpest, we would expect to also see diarrhea, but might still be a concern.</a:t>
            </a:r>
          </a:p>
          <a:p>
            <a:pPr eaLnBrk="1" hangingPunct="1"/>
            <a:endParaRPr lang="en-US">
              <a:solidFill>
                <a:schemeClr val="tx2"/>
              </a:solidFill>
              <a:latin typeface="Arial Unicode MS" pitchFamily="34" charset="-128"/>
            </a:endParaRPr>
          </a:p>
          <a:p>
            <a:pPr eaLnBrk="1" hangingPunct="1"/>
            <a:r>
              <a:rPr lang="en-US">
                <a:solidFill>
                  <a:schemeClr val="tx2"/>
                </a:solidFill>
                <a:latin typeface="Arial Unicode MS" pitchFamily="34" charset="-128"/>
              </a:rPr>
              <a:t>Case #1 is FMD</a:t>
            </a:r>
          </a:p>
          <a:p>
            <a:pPr eaLnBrk="1" hangingPunct="1"/>
            <a:endParaRPr lang="en-US" smtClean="0"/>
          </a:p>
        </p:txBody>
      </p:sp>
    </p:spTree>
    <p:extLst>
      <p:ext uri="{BB962C8B-B14F-4D97-AF65-F5344CB8AC3E}">
        <p14:creationId xmlns:p14="http://schemas.microsoft.com/office/powerpoint/2010/main" val="336847094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B334932D-C557-4331-98CB-C5811AD307F2}" type="slidenum">
              <a:rPr lang="en-US" sz="1300" b="0">
                <a:solidFill>
                  <a:prstClr val="black"/>
                </a:solidFill>
                <a:latin typeface="Arial" charset="0"/>
                <a:cs typeface="Arial" charset="0"/>
              </a:rPr>
              <a:pPr/>
              <a:t>85</a:t>
            </a:fld>
            <a:endParaRPr lang="en-US" sz="1300" b="0">
              <a:solidFill>
                <a:prstClr val="black"/>
              </a:solidFill>
              <a:latin typeface="Arial" charset="0"/>
              <a:cs typeface="Arial" charset="0"/>
            </a:endParaRPr>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418250850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01A951DB-417B-4D74-81BD-1EC04C014F03}" type="slidenum">
              <a:rPr lang="en-US" sz="1300" b="0">
                <a:solidFill>
                  <a:prstClr val="black"/>
                </a:solidFill>
                <a:latin typeface="Arial" charset="0"/>
                <a:cs typeface="Arial" charset="0"/>
              </a:rPr>
              <a:pPr/>
              <a:t>86</a:t>
            </a:fld>
            <a:endParaRPr lang="en-US" sz="1300" b="0">
              <a:solidFill>
                <a:prstClr val="black"/>
              </a:solidFill>
              <a:latin typeface="Arial" charset="0"/>
              <a:cs typeface="Arial" charset="0"/>
            </a:endParaRPr>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xfrm>
            <a:off x="975692" y="4561226"/>
            <a:ext cx="5363818" cy="4320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97433690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E594DEFF-108F-4553-86EB-93310E37A7F7}" type="slidenum">
              <a:rPr lang="en-US" sz="1300" b="0">
                <a:solidFill>
                  <a:prstClr val="black"/>
                </a:solidFill>
                <a:latin typeface="Arial" charset="0"/>
                <a:cs typeface="Arial" charset="0"/>
              </a:rPr>
              <a:pPr/>
              <a:t>87</a:t>
            </a:fld>
            <a:endParaRPr lang="en-US" sz="1300" b="0">
              <a:solidFill>
                <a:prstClr val="black"/>
              </a:solidFill>
              <a:latin typeface="Arial" charset="0"/>
              <a:cs typeface="Arial" charset="0"/>
            </a:endParaRPr>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cs typeface="Arial" charset="0"/>
              </a:rPr>
              <a:t>Myiasis is the presence of fly larvae in a wound.  It is possible that a wound where blowfly larvae are eating DEAD tissue could look very much like a wound where screwworm larvae are eating LIVE tissue.</a:t>
            </a:r>
          </a:p>
        </p:txBody>
      </p:sp>
    </p:spTree>
    <p:extLst>
      <p:ext uri="{BB962C8B-B14F-4D97-AF65-F5344CB8AC3E}">
        <p14:creationId xmlns:p14="http://schemas.microsoft.com/office/powerpoint/2010/main" val="186343050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6D9EE768-0E74-435D-B316-BFF87AEC7A86}" type="slidenum">
              <a:rPr lang="en-US" sz="1300" b="0">
                <a:solidFill>
                  <a:prstClr val="black"/>
                </a:solidFill>
                <a:latin typeface="Arial" charset="0"/>
                <a:cs typeface="Arial" charset="0"/>
              </a:rPr>
              <a:pPr/>
              <a:t>88</a:t>
            </a:fld>
            <a:endParaRPr lang="en-US" sz="1300" b="0">
              <a:solidFill>
                <a:prstClr val="black"/>
              </a:solidFill>
              <a:latin typeface="Arial" charset="0"/>
              <a:cs typeface="Arial" charset="0"/>
            </a:endParaRPr>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Unicode MS" pitchFamily="34" charset="-128"/>
              </a:rPr>
              <a:t>The U.S. has had only one case of Old World Screwworm, in Massachusetts in 2008, in a dog from Southeast Asia.</a:t>
            </a:r>
          </a:p>
          <a:p>
            <a:pPr eaLnBrk="1" hangingPunct="1"/>
            <a:r>
              <a:rPr lang="en-US" dirty="0">
                <a:latin typeface="Arial Unicode MS" pitchFamily="34" charset="-128"/>
              </a:rPr>
              <a:t>All of the following cases are of New World Screwworm.</a:t>
            </a:r>
          </a:p>
          <a:p>
            <a:pPr lvl="1" eaLnBrk="1" hangingPunct="1">
              <a:buFontTx/>
              <a:buChar char="•"/>
            </a:pPr>
            <a:r>
              <a:rPr lang="en-US" dirty="0">
                <a:latin typeface="Arial Unicode MS" pitchFamily="34" charset="-128"/>
              </a:rPr>
              <a:t>1998 Alabama</a:t>
            </a:r>
          </a:p>
          <a:p>
            <a:pPr lvl="2" eaLnBrk="1" hangingPunct="1">
              <a:buFontTx/>
              <a:buChar char="•"/>
            </a:pPr>
            <a:r>
              <a:rPr lang="en-US" dirty="0" err="1">
                <a:latin typeface="Arial Unicode MS" pitchFamily="34" charset="-128"/>
              </a:rPr>
              <a:t>Ecotourist</a:t>
            </a:r>
            <a:r>
              <a:rPr lang="en-US" dirty="0">
                <a:latin typeface="Arial Unicode MS" pitchFamily="34" charset="-128"/>
              </a:rPr>
              <a:t> to Brazil</a:t>
            </a:r>
          </a:p>
          <a:p>
            <a:pPr lvl="2" eaLnBrk="1" hangingPunct="1">
              <a:buFontTx/>
              <a:buChar char="•"/>
            </a:pPr>
            <a:r>
              <a:rPr lang="en-US" dirty="0">
                <a:latin typeface="Arial Unicode MS" pitchFamily="34" charset="-128"/>
              </a:rPr>
              <a:t>Sores on his scalp</a:t>
            </a:r>
          </a:p>
          <a:p>
            <a:pPr lvl="1" eaLnBrk="1" hangingPunct="1">
              <a:buFontTx/>
              <a:buChar char="•"/>
            </a:pPr>
            <a:r>
              <a:rPr lang="en-US" dirty="0">
                <a:latin typeface="Arial Unicode MS" pitchFamily="34" charset="-128"/>
              </a:rPr>
              <a:t>2000 Florida</a:t>
            </a:r>
          </a:p>
          <a:p>
            <a:pPr lvl="2" eaLnBrk="1" hangingPunct="1">
              <a:buFontTx/>
              <a:buChar char="•"/>
            </a:pPr>
            <a:r>
              <a:rPr lang="en-US" dirty="0">
                <a:latin typeface="Arial Unicode MS" pitchFamily="34" charset="-128"/>
              </a:rPr>
              <a:t>Cat from </a:t>
            </a:r>
            <a:r>
              <a:rPr lang="en-US" dirty="0" err="1">
                <a:latin typeface="Arial Unicode MS" pitchFamily="34" charset="-128"/>
              </a:rPr>
              <a:t>Guantanomo</a:t>
            </a:r>
            <a:r>
              <a:rPr lang="en-US" dirty="0">
                <a:latin typeface="Arial Unicode MS" pitchFamily="34" charset="-128"/>
              </a:rPr>
              <a:t> Bay, Cuba</a:t>
            </a:r>
          </a:p>
          <a:p>
            <a:pPr lvl="2" eaLnBrk="1" hangingPunct="1">
              <a:buFontTx/>
              <a:buChar char="•"/>
            </a:pPr>
            <a:r>
              <a:rPr lang="en-US" dirty="0">
                <a:latin typeface="Arial Unicode MS" pitchFamily="34" charset="-128"/>
              </a:rPr>
              <a:t>Abscess - 1 larva</a:t>
            </a:r>
          </a:p>
          <a:p>
            <a:pPr lvl="2" eaLnBrk="1" hangingPunct="1">
              <a:buFontTx/>
              <a:buChar char="•"/>
            </a:pPr>
            <a:r>
              <a:rPr lang="en-US" dirty="0">
                <a:latin typeface="Arial Unicode MS" pitchFamily="34" charset="-128"/>
              </a:rPr>
              <a:t>Called NVSL</a:t>
            </a:r>
          </a:p>
          <a:p>
            <a:pPr lvl="2" eaLnBrk="1" hangingPunct="1">
              <a:buFontTx/>
              <a:buChar char="•"/>
            </a:pPr>
            <a:r>
              <a:rPr lang="en-US" dirty="0">
                <a:latin typeface="Arial Unicode MS" pitchFamily="34" charset="-128"/>
              </a:rPr>
              <a:t>Treated with </a:t>
            </a:r>
            <a:r>
              <a:rPr lang="en-US" dirty="0" err="1">
                <a:latin typeface="Arial Unicode MS" pitchFamily="34" charset="-128"/>
              </a:rPr>
              <a:t>Ivermectin</a:t>
            </a:r>
            <a:r>
              <a:rPr lang="en-US" dirty="0">
                <a:latin typeface="Arial Unicode MS" pitchFamily="34" charset="-128"/>
              </a:rPr>
              <a:t> in Cuba</a:t>
            </a:r>
            <a:endParaRPr lang="en-US" dirty="0"/>
          </a:p>
        </p:txBody>
      </p:sp>
    </p:spTree>
    <p:extLst>
      <p:ext uri="{BB962C8B-B14F-4D97-AF65-F5344CB8AC3E}">
        <p14:creationId xmlns:p14="http://schemas.microsoft.com/office/powerpoint/2010/main" val="287391676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137E8A56-4C29-4330-8B3F-4E3B59ACF431}" type="slidenum">
              <a:rPr lang="en-US" sz="1300" b="0">
                <a:solidFill>
                  <a:prstClr val="black"/>
                </a:solidFill>
                <a:latin typeface="Arial" charset="0"/>
                <a:cs typeface="Arial" charset="0"/>
              </a:rPr>
              <a:pPr/>
              <a:t>89</a:t>
            </a:fld>
            <a:endParaRPr lang="en-US" sz="1300" b="0">
              <a:solidFill>
                <a:prstClr val="black"/>
              </a:solidFill>
              <a:latin typeface="Arial" charset="0"/>
              <a:cs typeface="Arial" charset="0"/>
            </a:endParaRPr>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buFontTx/>
              <a:buChar char="•"/>
            </a:pPr>
            <a:r>
              <a:rPr lang="en-US">
                <a:latin typeface="Arial" charset="0"/>
                <a:cs typeface="Arial" charset="0"/>
              </a:rPr>
              <a:t>2000 Florida</a:t>
            </a:r>
          </a:p>
          <a:p>
            <a:pPr lvl="2" eaLnBrk="1" hangingPunct="1">
              <a:buFontTx/>
              <a:buChar char="•"/>
            </a:pPr>
            <a:r>
              <a:rPr lang="en-US">
                <a:latin typeface="Arial" charset="0"/>
                <a:cs typeface="Arial" charset="0"/>
              </a:rPr>
              <a:t>Gelding imported from South America</a:t>
            </a:r>
          </a:p>
          <a:p>
            <a:pPr lvl="2" eaLnBrk="1" hangingPunct="1">
              <a:buFontTx/>
              <a:buChar char="•"/>
            </a:pPr>
            <a:r>
              <a:rPr lang="en-US">
                <a:latin typeface="Arial" charset="0"/>
                <a:cs typeface="Arial" charset="0"/>
              </a:rPr>
              <a:t>Preputial discharge - 50 to 100 larvae</a:t>
            </a:r>
          </a:p>
          <a:p>
            <a:pPr lvl="2" eaLnBrk="1" hangingPunct="1">
              <a:buFontTx/>
              <a:buChar char="•"/>
            </a:pPr>
            <a:r>
              <a:rPr lang="en-US">
                <a:latin typeface="Arial" charset="0"/>
                <a:cs typeface="Arial" charset="0"/>
              </a:rPr>
              <a:t>Called APHIS Office, sent FADD</a:t>
            </a:r>
          </a:p>
          <a:p>
            <a:pPr lvl="1" eaLnBrk="1" hangingPunct="1">
              <a:buFontTx/>
              <a:buChar char="•"/>
            </a:pPr>
            <a:r>
              <a:rPr lang="en-US">
                <a:latin typeface="Arial" charset="0"/>
                <a:cs typeface="Arial" charset="0"/>
              </a:rPr>
              <a:t>2007 – 16-year-old dog entered Miami enroute to Mississippi</a:t>
            </a:r>
          </a:p>
          <a:p>
            <a:pPr lvl="2" eaLnBrk="1" hangingPunct="1">
              <a:buFontTx/>
              <a:buChar char="•"/>
            </a:pPr>
            <a:r>
              <a:rPr lang="en-US">
                <a:latin typeface="Arial" charset="0"/>
                <a:cs typeface="Arial" charset="0"/>
              </a:rPr>
              <a:t>Dog was from Trinidad and Tobago</a:t>
            </a:r>
          </a:p>
          <a:p>
            <a:pPr lvl="2" eaLnBrk="1" hangingPunct="1">
              <a:buFontTx/>
              <a:buChar char="•"/>
            </a:pPr>
            <a:r>
              <a:rPr lang="en-US">
                <a:latin typeface="Arial" charset="0"/>
                <a:cs typeface="Arial" charset="0"/>
              </a:rPr>
              <a:t>Veterinarian in Mississippi found larvae behind the eye; the dog was blind prior to this condition (probably glaucoma)</a:t>
            </a:r>
          </a:p>
          <a:p>
            <a:pPr lvl="2" eaLnBrk="1" hangingPunct="1">
              <a:buFontTx/>
              <a:buChar char="•"/>
            </a:pPr>
            <a:r>
              <a:rPr lang="en-US">
                <a:latin typeface="Arial" charset="0"/>
                <a:cs typeface="Arial" charset="0"/>
              </a:rPr>
              <a:t>Flies had probably been drawn by weepy eyes</a:t>
            </a:r>
          </a:p>
          <a:p>
            <a:pPr lvl="2" eaLnBrk="1" hangingPunct="1">
              <a:buFontTx/>
              <a:buChar char="•"/>
            </a:pPr>
            <a:r>
              <a:rPr lang="en-US">
                <a:latin typeface="Arial" charset="0"/>
                <a:cs typeface="Arial" charset="0"/>
              </a:rPr>
              <a:t>Larvae found behind ocular orbits.</a:t>
            </a:r>
          </a:p>
          <a:p>
            <a:pPr lvl="2" eaLnBrk="1" hangingPunct="1">
              <a:buFontTx/>
              <a:buChar char="•"/>
            </a:pPr>
            <a:r>
              <a:rPr lang="en-US">
                <a:latin typeface="Arial" charset="0"/>
                <a:cs typeface="Arial" charset="0"/>
              </a:rPr>
              <a:t>Eyes removed and dog lived.</a:t>
            </a:r>
          </a:p>
          <a:p>
            <a:pPr lvl="2" eaLnBrk="1" hangingPunct="1">
              <a:buFontTx/>
              <a:buChar char="•"/>
            </a:pPr>
            <a:r>
              <a:rPr lang="en-US">
                <a:latin typeface="Arial" charset="0"/>
                <a:cs typeface="Arial" charset="0"/>
              </a:rPr>
              <a:t>Traced the path the dog had taken in Florida and Mississippi.  Treated premises and rental vehicle.</a:t>
            </a:r>
          </a:p>
          <a:p>
            <a:pPr lvl="2" eaLnBrk="1" hangingPunct="1">
              <a:buFontTx/>
              <a:buChar char="•"/>
            </a:pPr>
            <a:endParaRPr lang="en-US">
              <a:latin typeface="Arial" charset="0"/>
              <a:cs typeface="Arial" charset="0"/>
            </a:endParaRPr>
          </a:p>
          <a:p>
            <a:pPr eaLnBrk="1" hangingPunct="1"/>
            <a:r>
              <a:rPr lang="en-US">
                <a:latin typeface="Arial" charset="0"/>
                <a:cs typeface="Arial" charset="0"/>
              </a:rPr>
              <a:t>[Note to presenters:  We’ve seen one instance of Old World Screwworm in 2008.  A dog came from Southeast Asia via Amsterdam to Boston.  It was on its way to California.  In Boston, it was treated by a veterinarian for a wound with larva.  This veterinarian suspected screwworm and treated the animal.]</a:t>
            </a:r>
          </a:p>
        </p:txBody>
      </p:sp>
    </p:spTree>
    <p:extLst>
      <p:ext uri="{BB962C8B-B14F-4D97-AF65-F5344CB8AC3E}">
        <p14:creationId xmlns:p14="http://schemas.microsoft.com/office/powerpoint/2010/main" val="274164278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CB532013-1BE7-45DC-A2C1-A4783A756951}" type="slidenum">
              <a:rPr lang="en-US" sz="1300" b="0">
                <a:solidFill>
                  <a:prstClr val="black"/>
                </a:solidFill>
                <a:latin typeface="Arial" charset="0"/>
                <a:cs typeface="Arial" charset="0"/>
              </a:rPr>
              <a:pPr/>
              <a:t>90</a:t>
            </a:fld>
            <a:endParaRPr lang="en-US" sz="1300" b="0">
              <a:solidFill>
                <a:prstClr val="black"/>
              </a:solidFill>
              <a:latin typeface="Arial" charset="0"/>
              <a:cs typeface="Arial" charset="0"/>
            </a:endParaRPr>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cs typeface="Arial" charset="0"/>
              </a:rPr>
              <a:t>[Note to presenters:  In this case, the word “game” does not refer to “upland game birds such as pheasants, quail, and partridge”.]</a:t>
            </a:r>
          </a:p>
        </p:txBody>
      </p:sp>
    </p:spTree>
    <p:extLst>
      <p:ext uri="{BB962C8B-B14F-4D97-AF65-F5344CB8AC3E}">
        <p14:creationId xmlns:p14="http://schemas.microsoft.com/office/powerpoint/2010/main" val="2335814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34595781-898B-4048-BE99-80D7AFE5D0C0}" type="slidenum">
              <a:rPr lang="en-US" sz="1300" b="0">
                <a:solidFill>
                  <a:prstClr val="black"/>
                </a:solidFill>
                <a:latin typeface="Arial" charset="0"/>
                <a:cs typeface="Arial" charset="0"/>
              </a:rPr>
              <a:pPr/>
              <a:t>9</a:t>
            </a:fld>
            <a:endParaRPr lang="en-US" sz="1300" b="0">
              <a:solidFill>
                <a:prstClr val="black"/>
              </a:solidFill>
              <a:latin typeface="Arial" charset="0"/>
              <a:cs typeface="Arial"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a:latin typeface="Arial Unicode MS" pitchFamily="34" charset="-128"/>
              </a:rPr>
              <a:t>Why Are Accredited Veterinarians Important?</a:t>
            </a:r>
            <a:endParaRPr lang="en-US">
              <a:latin typeface="Arial Unicode MS" pitchFamily="34" charset="-128"/>
            </a:endParaRPr>
          </a:p>
          <a:p>
            <a:pPr eaLnBrk="1" hangingPunct="1"/>
            <a:r>
              <a:rPr lang="en-US">
                <a:latin typeface="Arial Unicode MS" pitchFamily="34" charset="-128"/>
              </a:rPr>
              <a:t>Most countries use government veterinarians to examine animals and to issue health certificates.  We have such large numbers of animals moving and needing health certificates that there is no way that we could hire that many full-time veterinarians to handle every corner of the country.</a:t>
            </a:r>
          </a:p>
        </p:txBody>
      </p:sp>
    </p:spTree>
    <p:extLst>
      <p:ext uri="{BB962C8B-B14F-4D97-AF65-F5344CB8AC3E}">
        <p14:creationId xmlns:p14="http://schemas.microsoft.com/office/powerpoint/2010/main" val="241844705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59BC1D74-0D61-4350-94B2-58E534B41172}" type="slidenum">
              <a:rPr lang="en-US" sz="1300" b="0">
                <a:solidFill>
                  <a:prstClr val="black"/>
                </a:solidFill>
                <a:latin typeface="Arial" charset="0"/>
                <a:cs typeface="Arial" charset="0"/>
              </a:rPr>
              <a:pPr/>
              <a:t>91</a:t>
            </a:fld>
            <a:endParaRPr lang="en-US" sz="1300" b="0">
              <a:solidFill>
                <a:prstClr val="black"/>
              </a:solidFill>
              <a:latin typeface="Arial" charset="0"/>
              <a:cs typeface="Arial" charset="0"/>
            </a:endParaRPr>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47736677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BDF1CCED-052A-4207-8639-ED0D61FAE42F}" type="slidenum">
              <a:rPr lang="en-US" sz="1300" b="0">
                <a:solidFill>
                  <a:prstClr val="black"/>
                </a:solidFill>
                <a:latin typeface="Arial" charset="0"/>
                <a:cs typeface="Arial" charset="0"/>
              </a:rPr>
              <a:pPr/>
              <a:t>92</a:t>
            </a:fld>
            <a:endParaRPr lang="en-US" sz="1300" b="0">
              <a:solidFill>
                <a:prstClr val="black"/>
              </a:solidFill>
              <a:latin typeface="Arial" charset="0"/>
              <a:cs typeface="Arial" charset="0"/>
            </a:endParaRPr>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66841003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F885E20F-D92B-4F0C-BCE2-B5981C8B1E11}" type="slidenum">
              <a:rPr lang="en-US" sz="1300" b="0">
                <a:solidFill>
                  <a:prstClr val="black"/>
                </a:solidFill>
                <a:latin typeface="Arial" charset="0"/>
                <a:cs typeface="Arial" charset="0"/>
              </a:rPr>
              <a:pPr/>
              <a:t>93</a:t>
            </a:fld>
            <a:endParaRPr lang="en-US" sz="1300" b="0">
              <a:solidFill>
                <a:prstClr val="black"/>
              </a:solidFill>
              <a:latin typeface="Arial" charset="0"/>
              <a:cs typeface="Arial" charset="0"/>
            </a:endParaRPr>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Unicode MS" pitchFamily="34" charset="-128"/>
              </a:rPr>
              <a:t>Left picture:  Conjunctiva and edema of eyelids</a:t>
            </a:r>
          </a:p>
          <a:p>
            <a:pPr eaLnBrk="1" hangingPunct="1"/>
            <a:r>
              <a:rPr lang="en-US" dirty="0">
                <a:latin typeface="Arial Unicode MS" pitchFamily="34" charset="-128"/>
              </a:rPr>
              <a:t>Right picture:  Hemorrhagic cloaca and darkened skin</a:t>
            </a:r>
            <a:endParaRPr lang="en-US" dirty="0" smtClean="0"/>
          </a:p>
        </p:txBody>
      </p:sp>
    </p:spTree>
    <p:extLst>
      <p:ext uri="{BB962C8B-B14F-4D97-AF65-F5344CB8AC3E}">
        <p14:creationId xmlns:p14="http://schemas.microsoft.com/office/powerpoint/2010/main" val="280955359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B3FE590D-33AB-4021-85F0-79B94C309921}" type="slidenum">
              <a:rPr lang="en-US" sz="1300" b="0">
                <a:solidFill>
                  <a:prstClr val="black"/>
                </a:solidFill>
                <a:latin typeface="Arial" charset="0"/>
                <a:cs typeface="Arial" charset="0"/>
              </a:rPr>
              <a:pPr/>
              <a:t>94</a:t>
            </a:fld>
            <a:endParaRPr lang="en-US" sz="1300" b="0">
              <a:solidFill>
                <a:prstClr val="black"/>
              </a:solidFill>
              <a:latin typeface="Arial" charset="0"/>
              <a:cs typeface="Arial" charset="0"/>
            </a:endParaRPr>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xfrm>
            <a:off x="975692" y="4561226"/>
            <a:ext cx="5363818" cy="4320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29665275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66D19BFD-2483-47C8-B3FB-6A86947CEDF9}" type="slidenum">
              <a:rPr lang="en-US" sz="1300" b="0">
                <a:solidFill>
                  <a:prstClr val="black"/>
                </a:solidFill>
                <a:latin typeface="Arial" charset="0"/>
                <a:cs typeface="Arial" charset="0"/>
              </a:rPr>
              <a:pPr/>
              <a:t>95</a:t>
            </a:fld>
            <a:endParaRPr lang="en-US" sz="1300" b="0">
              <a:solidFill>
                <a:prstClr val="black"/>
              </a:solidFill>
              <a:latin typeface="Arial" charset="0"/>
              <a:cs typeface="Arial" charset="0"/>
            </a:endParaRPr>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cs typeface="Arial" charset="0"/>
              </a:rPr>
              <a:t>FADD = Foreign Animal Disease Diagnostician</a:t>
            </a:r>
          </a:p>
        </p:txBody>
      </p:sp>
    </p:spTree>
    <p:extLst>
      <p:ext uri="{BB962C8B-B14F-4D97-AF65-F5344CB8AC3E}">
        <p14:creationId xmlns:p14="http://schemas.microsoft.com/office/powerpoint/2010/main" val="248966975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charset="0"/>
                <a:cs typeface="Arial" charset="0"/>
              </a:rPr>
              <a:t>Clockwise starting in top left corner:</a:t>
            </a:r>
          </a:p>
          <a:p>
            <a:pPr eaLnBrk="1" hangingPunct="1">
              <a:buFontTx/>
              <a:buChar char="•"/>
            </a:pPr>
            <a:r>
              <a:rPr lang="en-US" dirty="0" smtClean="0">
                <a:latin typeface="Arial" charset="0"/>
                <a:cs typeface="Arial" charset="0"/>
              </a:rPr>
              <a:t>Facial edema</a:t>
            </a:r>
          </a:p>
          <a:p>
            <a:pPr eaLnBrk="1" hangingPunct="1">
              <a:buFontTx/>
              <a:buChar char="•"/>
            </a:pPr>
            <a:r>
              <a:rPr lang="en-US" dirty="0" smtClean="0">
                <a:latin typeface="Arial" charset="0"/>
                <a:cs typeface="Arial" charset="0"/>
              </a:rPr>
              <a:t>Hemorrhagic lesions, gizzard</a:t>
            </a:r>
          </a:p>
          <a:p>
            <a:pPr eaLnBrk="1" hangingPunct="1">
              <a:buFontTx/>
              <a:buChar char="•"/>
            </a:pPr>
            <a:r>
              <a:rPr lang="en-US" dirty="0" smtClean="0">
                <a:latin typeface="Arial" charset="0"/>
                <a:cs typeface="Arial" charset="0"/>
              </a:rPr>
              <a:t>Hemorrhage of mucosal trachea</a:t>
            </a:r>
          </a:p>
          <a:p>
            <a:pPr eaLnBrk="1" hangingPunct="1">
              <a:buFontTx/>
              <a:buChar char="•"/>
            </a:pPr>
            <a:r>
              <a:rPr lang="en-US" dirty="0" smtClean="0">
                <a:latin typeface="Arial" charset="0"/>
                <a:cs typeface="Arial" charset="0"/>
              </a:rPr>
              <a:t>Hemorrhagic </a:t>
            </a:r>
            <a:r>
              <a:rPr lang="en-US" dirty="0" err="1" smtClean="0">
                <a:latin typeface="Arial" charset="0"/>
                <a:cs typeface="Arial" charset="0"/>
              </a:rPr>
              <a:t>proventriculus</a:t>
            </a:r>
            <a:endParaRPr lang="en-US" dirty="0" smtClean="0">
              <a:latin typeface="Arial" charset="0"/>
              <a:cs typeface="Arial" charset="0"/>
            </a:endParaRPr>
          </a:p>
        </p:txBody>
      </p:sp>
      <p:sp>
        <p:nvSpPr>
          <p:cNvPr id="232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683799D8-004E-43B2-B728-DDFCFC43D6D7}" type="slidenum">
              <a:rPr lang="en-US" sz="1300" b="0">
                <a:solidFill>
                  <a:prstClr val="black"/>
                </a:solidFill>
                <a:latin typeface="Arial" charset="0"/>
                <a:cs typeface="Arial" charset="0"/>
              </a:rPr>
              <a:pPr/>
              <a:t>96</a:t>
            </a:fld>
            <a:endParaRPr lang="en-US" sz="1300" b="0">
              <a:solidFill>
                <a:prstClr val="black"/>
              </a:solidFill>
              <a:latin typeface="Arial" charset="0"/>
              <a:cs typeface="Arial" charset="0"/>
            </a:endParaRPr>
          </a:p>
        </p:txBody>
      </p:sp>
    </p:spTree>
    <p:extLst>
      <p:ext uri="{BB962C8B-B14F-4D97-AF65-F5344CB8AC3E}">
        <p14:creationId xmlns:p14="http://schemas.microsoft.com/office/powerpoint/2010/main" val="391956861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0D9E96C6-CAF0-44D6-A0E6-C9D0212AB727}" type="slidenum">
              <a:rPr lang="en-US" sz="1300" b="0">
                <a:solidFill>
                  <a:prstClr val="black"/>
                </a:solidFill>
                <a:latin typeface="Arial" charset="0"/>
                <a:cs typeface="Arial" charset="0"/>
              </a:rPr>
              <a:pPr/>
              <a:t>97</a:t>
            </a:fld>
            <a:endParaRPr lang="en-US" sz="1300" b="0">
              <a:solidFill>
                <a:prstClr val="black"/>
              </a:solidFill>
              <a:latin typeface="Arial" charset="0"/>
              <a:cs typeface="Arial" charset="0"/>
            </a:endParaRPr>
          </a:p>
        </p:txBody>
      </p:sp>
      <p:sp>
        <p:nvSpPr>
          <p:cNvPr id="233475" name="Rectangle 2"/>
          <p:cNvSpPr>
            <a:spLocks noGrp="1" noRot="1" noChangeAspect="1" noChangeArrowheads="1" noTextEdit="1"/>
          </p:cNvSpPr>
          <p:nvPr>
            <p:ph type="sldImg"/>
          </p:nvPr>
        </p:nvSpPr>
        <p:spPr>
          <a:ln/>
        </p:spPr>
      </p:sp>
      <p:sp>
        <p:nvSpPr>
          <p:cNvPr id="233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13903126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753116C7-E628-488C-8CEF-F3D1002452E0}" type="slidenum">
              <a:rPr lang="en-US" sz="1300" b="0">
                <a:solidFill>
                  <a:prstClr val="black"/>
                </a:solidFill>
                <a:latin typeface="Arial" charset="0"/>
                <a:cs typeface="Arial" charset="0"/>
              </a:rPr>
              <a:pPr/>
              <a:t>98</a:t>
            </a:fld>
            <a:endParaRPr lang="en-US" sz="1300" b="0">
              <a:solidFill>
                <a:prstClr val="black"/>
              </a:solidFill>
              <a:latin typeface="Arial" charset="0"/>
              <a:cs typeface="Arial" charset="0"/>
            </a:endParaRPr>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cs typeface="Arial" charset="0"/>
              </a:rPr>
              <a:t>This was the latest outbreak.  We also had outbreaks of Newcastle in 1971 and 1998.</a:t>
            </a:r>
            <a:endParaRPr lang="en-US" smtClean="0"/>
          </a:p>
        </p:txBody>
      </p:sp>
    </p:spTree>
    <p:extLst>
      <p:ext uri="{BB962C8B-B14F-4D97-AF65-F5344CB8AC3E}">
        <p14:creationId xmlns:p14="http://schemas.microsoft.com/office/powerpoint/2010/main" val="117944449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8582AD1D-045F-4656-9212-9F471F5F3111}" type="slidenum">
              <a:rPr lang="en-US" sz="1300" b="0">
                <a:solidFill>
                  <a:prstClr val="black"/>
                </a:solidFill>
                <a:latin typeface="Arial" charset="0"/>
                <a:cs typeface="Arial" charset="0"/>
              </a:rPr>
              <a:pPr/>
              <a:t>99</a:t>
            </a:fld>
            <a:endParaRPr lang="en-US" sz="1300" b="0">
              <a:solidFill>
                <a:prstClr val="black"/>
              </a:solidFill>
              <a:latin typeface="Arial" charset="0"/>
              <a:cs typeface="Arial" charset="0"/>
            </a:endParaRPr>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Unicode MS" pitchFamily="34" charset="-128"/>
              </a:rPr>
              <a:t>If you have concerns that a disease you are seeing might be a foreign animal disease, call the Area Office of the State in which you are accredited and call the Office of the State Animal Health Official.  If you can’t find anyone, call Emergency Management Headquarters in Riverdale, Maryland, 24 hours a day, 7 days a week:  1-800- 940-6524.</a:t>
            </a:r>
          </a:p>
        </p:txBody>
      </p:sp>
    </p:spTree>
    <p:extLst>
      <p:ext uri="{BB962C8B-B14F-4D97-AF65-F5344CB8AC3E}">
        <p14:creationId xmlns:p14="http://schemas.microsoft.com/office/powerpoint/2010/main" val="8726816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defRPr sz="4500" b="1">
                <a:solidFill>
                  <a:schemeClr val="tx1"/>
                </a:solidFill>
                <a:latin typeface="Arial Unicode MS" pitchFamily="34" charset="-128"/>
                <a:ea typeface="Arial Unicode MS" pitchFamily="34" charset="-128"/>
                <a:cs typeface="Arial Unicode MS" pitchFamily="34" charset="-128"/>
              </a:defRPr>
            </a:lvl1pPr>
            <a:lvl2pPr marL="770686" indent="-296417" defTabSz="965004" eaLnBrk="0" hangingPunct="0">
              <a:defRPr sz="4500" b="1">
                <a:solidFill>
                  <a:schemeClr val="tx1"/>
                </a:solidFill>
                <a:latin typeface="Arial Unicode MS" pitchFamily="34" charset="-128"/>
                <a:ea typeface="Arial Unicode MS" pitchFamily="34" charset="-128"/>
                <a:cs typeface="Arial Unicode MS" pitchFamily="34" charset="-128"/>
              </a:defRPr>
            </a:lvl2pPr>
            <a:lvl3pPr marL="1185671"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3pPr>
            <a:lvl4pPr marL="1659939"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4pPr>
            <a:lvl5pPr marL="2134208" indent="-237134" defTabSz="965004" eaLnBrk="0" hangingPunct="0">
              <a:defRPr sz="4500" b="1">
                <a:solidFill>
                  <a:schemeClr val="tx1"/>
                </a:solidFill>
                <a:latin typeface="Arial Unicode MS" pitchFamily="34" charset="-128"/>
                <a:ea typeface="Arial Unicode MS" pitchFamily="34" charset="-128"/>
                <a:cs typeface="Arial Unicode MS" pitchFamily="34" charset="-128"/>
              </a:defRPr>
            </a:lvl5pPr>
            <a:lvl6pPr marL="2608476"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6pPr>
            <a:lvl7pPr marL="3082744"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7pPr>
            <a:lvl8pPr marL="3557013"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8pPr>
            <a:lvl9pPr marL="4031280" indent="-237134" defTabSz="965004" eaLnBrk="0" fontAlgn="base" hangingPunct="0">
              <a:spcBef>
                <a:spcPct val="0"/>
              </a:spcBef>
              <a:spcAft>
                <a:spcPct val="0"/>
              </a:spcAft>
              <a:defRPr sz="4500" b="1">
                <a:solidFill>
                  <a:schemeClr val="tx1"/>
                </a:solidFill>
                <a:latin typeface="Arial Unicode MS" pitchFamily="34" charset="-128"/>
                <a:ea typeface="Arial Unicode MS" pitchFamily="34" charset="-128"/>
                <a:cs typeface="Arial Unicode MS" pitchFamily="34" charset="-128"/>
              </a:defRPr>
            </a:lvl9pPr>
          </a:lstStyle>
          <a:p>
            <a:fld id="{9FA0C45B-BEA9-4401-AE0F-D87A2049E40F}" type="slidenum">
              <a:rPr lang="en-US" sz="1300" b="0">
                <a:solidFill>
                  <a:prstClr val="black"/>
                </a:solidFill>
                <a:latin typeface="Arial" charset="0"/>
                <a:cs typeface="Arial" charset="0"/>
              </a:rPr>
              <a:pPr/>
              <a:t>100</a:t>
            </a:fld>
            <a:endParaRPr lang="en-US" sz="1300" b="0">
              <a:solidFill>
                <a:prstClr val="black"/>
              </a:solidFill>
              <a:latin typeface="Arial" charset="0"/>
              <a:cs typeface="Arial" charset="0"/>
            </a:endParaRPr>
          </a:p>
        </p:txBody>
      </p:sp>
      <p:sp>
        <p:nvSpPr>
          <p:cNvPr id="236547" name="Rectangle 2"/>
          <p:cNvSpPr>
            <a:spLocks noGrp="1" noRot="1" noChangeAspect="1" noChangeArrowheads="1" noTextEdit="1"/>
          </p:cNvSpPr>
          <p:nvPr>
            <p:ph type="sldImg"/>
          </p:nvPr>
        </p:nvSpPr>
        <p:spPr>
          <a:ln/>
        </p:spPr>
      </p:sp>
      <p:sp>
        <p:nvSpPr>
          <p:cNvPr id="236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cs typeface="Arial" charset="0"/>
              </a:rPr>
              <a:t>As an Accredited Veterinarian, you:</a:t>
            </a:r>
          </a:p>
          <a:p>
            <a:pPr>
              <a:buFontTx/>
              <a:buChar char="•"/>
            </a:pPr>
            <a:r>
              <a:rPr lang="en-US">
                <a:latin typeface="Arial" charset="0"/>
                <a:cs typeface="Arial" charset="0"/>
              </a:rPr>
              <a:t>Facilitate interstate and international animal movements by communicating with clients, examining animals, taking samples for testing, and writing certificates.</a:t>
            </a:r>
          </a:p>
          <a:p>
            <a:pPr>
              <a:buFontTx/>
              <a:buChar char="•"/>
            </a:pPr>
            <a:r>
              <a:rPr lang="en-US">
                <a:latin typeface="Arial" charset="0"/>
                <a:cs typeface="Arial" charset="0"/>
              </a:rPr>
              <a:t>Provide early detection for FADs by recognizing and reporting them to the VS Area Office.</a:t>
            </a:r>
          </a:p>
          <a:p>
            <a:pPr>
              <a:buFontTx/>
              <a:buChar char="•"/>
            </a:pPr>
            <a:r>
              <a:rPr lang="en-US">
                <a:latin typeface="Arial" charset="0"/>
                <a:cs typeface="Arial" charset="0"/>
              </a:rPr>
              <a:t>Help control program diseases by testing and providing other treatment to animals included in program disease control efforts</a:t>
            </a:r>
          </a:p>
          <a:p>
            <a:endParaRPr lang="en-US">
              <a:latin typeface="Arial" charset="0"/>
              <a:cs typeface="Arial" charset="0"/>
            </a:endParaRPr>
          </a:p>
          <a:p>
            <a:r>
              <a:rPr lang="en-US">
                <a:latin typeface="Arial" charset="0"/>
                <a:cs typeface="Arial" charset="0"/>
              </a:rPr>
              <a:t>So, act with professional integrity and take your accreditation seriously.  Remember that we take your accreditation seriously.</a:t>
            </a:r>
          </a:p>
        </p:txBody>
      </p:sp>
    </p:spTree>
    <p:extLst>
      <p:ext uri="{BB962C8B-B14F-4D97-AF65-F5344CB8AC3E}">
        <p14:creationId xmlns:p14="http://schemas.microsoft.com/office/powerpoint/2010/main" val="2497318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B7E10C40-28FF-4821-868E-C720C7C7B2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85186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E098EA94-2AC1-4487-B1C4-20788A4246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82910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77522276-B467-4F6E-9DFA-DCF7C849A1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87132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8288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0D1DF012-E6C8-4AE4-A55A-7795B1636F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5138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sldNum" sz="quarter" idx="11"/>
          </p:nvPr>
        </p:nvSpPr>
        <p:spPr>
          <a:ln/>
        </p:spPr>
        <p:txBody>
          <a:bodyPr/>
          <a:lstStyle>
            <a:lvl1pPr>
              <a:defRPr/>
            </a:lvl1pPr>
          </a:lstStyle>
          <a:p>
            <a:pPr>
              <a:defRPr/>
            </a:pPr>
            <a:fld id="{5E074E8D-0A8B-47EB-8ADB-F248B292B8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49663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1"/>
          </p:nvPr>
        </p:nvSpPr>
        <p:spPr>
          <a:ln/>
        </p:spPr>
        <p:txBody>
          <a:bodyPr/>
          <a:lstStyle>
            <a:lvl1pPr>
              <a:defRPr/>
            </a:lvl1pPr>
          </a:lstStyle>
          <a:p>
            <a:pPr>
              <a:defRPr/>
            </a:pPr>
            <a:fld id="{76C92DDB-8F6F-4019-8FEB-E09055BD94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07724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sldNum" sz="quarter" idx="11"/>
          </p:nvPr>
        </p:nvSpPr>
        <p:spPr>
          <a:ln/>
        </p:spPr>
        <p:txBody>
          <a:bodyPr/>
          <a:lstStyle>
            <a:lvl1pPr>
              <a:defRPr/>
            </a:lvl1pPr>
          </a:lstStyle>
          <a:p>
            <a:pPr>
              <a:defRPr/>
            </a:pPr>
            <a:fld id="{EB090FA2-0BE9-493C-82B1-6284903421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74205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3B4ED45D-2716-4018-857F-73AA12E3FF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3390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0ADBFDC2-F69A-4760-895F-6C51A04A35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87198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36439FE6-978F-44C9-BECD-D715B74646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00245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0"/>
            <a:ext cx="2057400" cy="4953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00"/>
            <a:ext cx="6019800" cy="4953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9344DD10-D1A8-4444-A22D-B4ED5BC223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76489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8288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4AF3EFF8-D4FE-4804-AE6C-FB21E8BE3A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563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7/18/2018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762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828800"/>
            <a:ext cx="8229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85796" name="Rectangle 4"/>
          <p:cNvSpPr>
            <a:spLocks noGrp="1" noChangeArrowheads="1"/>
          </p:cNvSpPr>
          <p:nvPr>
            <p:ph type="ftr" sz="quarter" idx="3"/>
          </p:nvPr>
        </p:nvSpPr>
        <p:spPr bwMode="auto">
          <a:xfrm>
            <a:off x="2057400" y="5943600"/>
            <a:ext cx="3886200" cy="777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fontAlgn="base">
              <a:spcBef>
                <a:spcPct val="0"/>
              </a:spcBef>
              <a:spcAft>
                <a:spcPct val="0"/>
              </a:spcAft>
              <a:defRPr/>
            </a:pPr>
            <a:endParaRPr lang="en-US">
              <a:solidFill>
                <a:srgbClr val="000000"/>
              </a:solidFill>
              <a:ea typeface="Arial Unicode MS" pitchFamily="34" charset="-128"/>
              <a:cs typeface="Arial Unicode MS" pitchFamily="34" charset="-128"/>
            </a:endParaRPr>
          </a:p>
        </p:txBody>
      </p:sp>
      <p:sp>
        <p:nvSpPr>
          <p:cNvPr id="1185797" name="Rectangle 5"/>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defRPr/>
            </a:pPr>
            <a:fld id="{7986C1EC-8BBD-4368-81A4-149F3A16F5DC}" type="slidenum">
              <a:rPr lang="en-US">
                <a:solidFill>
                  <a:srgbClr val="000000"/>
                </a:solidFill>
                <a:ea typeface="Arial Unicode MS" pitchFamily="34" charset="-128"/>
                <a:cs typeface="Arial Unicode MS" pitchFamily="34" charset="-128"/>
              </a:rPr>
              <a:pPr fontAlgn="base">
                <a:spcBef>
                  <a:spcPct val="0"/>
                </a:spcBef>
                <a:spcAft>
                  <a:spcPct val="0"/>
                </a:spcAft>
                <a:defRPr/>
              </a:pPr>
              <a:t>‹#›</a:t>
            </a:fld>
            <a:endParaRPr lang="en-US">
              <a:solidFill>
                <a:srgbClr val="000000"/>
              </a:solidFill>
              <a:ea typeface="Arial Unicode MS" pitchFamily="34" charset="-128"/>
              <a:cs typeface="Arial Unicode MS" pitchFamily="34" charset="-128"/>
            </a:endParaRPr>
          </a:p>
        </p:txBody>
      </p:sp>
      <p:sp>
        <p:nvSpPr>
          <p:cNvPr id="1185798" name="Rectangle 6"/>
          <p:cNvSpPr>
            <a:spLocks noChangeArrowheads="1"/>
          </p:cNvSpPr>
          <p:nvPr userDrawn="1"/>
        </p:nvSpPr>
        <p:spPr bwMode="auto">
          <a:xfrm>
            <a:off x="0" y="0"/>
            <a:ext cx="7086600" cy="533400"/>
          </a:xfrm>
          <a:prstGeom prst="rect">
            <a:avLst/>
          </a:prstGeom>
          <a:solidFill>
            <a:srgbClr val="092C77"/>
          </a:solidFill>
          <a:ln w="9525">
            <a:noFill/>
            <a:miter lim="800000"/>
            <a:headEnd/>
            <a:tailEnd/>
          </a:ln>
          <a:effectLst/>
        </p:spPr>
        <p:txBody>
          <a:bodyPr wrap="none" anchor="ctr"/>
          <a:lstStyle/>
          <a:p>
            <a:pPr fontAlgn="base">
              <a:spcBef>
                <a:spcPct val="0"/>
              </a:spcBef>
              <a:spcAft>
                <a:spcPct val="0"/>
              </a:spcAft>
              <a:defRPr/>
            </a:pPr>
            <a:endParaRPr lang="en-US" sz="4400" b="1">
              <a:solidFill>
                <a:srgbClr val="000000"/>
              </a:solidFill>
              <a:ea typeface="Arial Unicode MS" pitchFamily="34" charset="-128"/>
              <a:cs typeface="Arial Unicode MS" pitchFamily="34" charset="-128"/>
            </a:endParaRPr>
          </a:p>
        </p:txBody>
      </p:sp>
      <p:sp>
        <p:nvSpPr>
          <p:cNvPr id="1185799" name="Rectangle 7"/>
          <p:cNvSpPr>
            <a:spLocks noChangeArrowheads="1"/>
          </p:cNvSpPr>
          <p:nvPr userDrawn="1"/>
        </p:nvSpPr>
        <p:spPr bwMode="auto">
          <a:xfrm>
            <a:off x="7086600" y="0"/>
            <a:ext cx="1066800" cy="533400"/>
          </a:xfrm>
          <a:prstGeom prst="rect">
            <a:avLst/>
          </a:prstGeom>
          <a:gradFill rotWithShape="0">
            <a:gsLst>
              <a:gs pos="0">
                <a:srgbClr val="092C77"/>
              </a:gs>
              <a:gs pos="100000">
                <a:srgbClr val="FFFFFF"/>
              </a:gs>
            </a:gsLst>
            <a:lin ang="0" scaled="1"/>
          </a:gradFill>
          <a:ln w="9525">
            <a:noFill/>
            <a:miter lim="800000"/>
            <a:headEnd/>
            <a:tailEnd/>
          </a:ln>
          <a:effectLst/>
        </p:spPr>
        <p:txBody>
          <a:bodyPr wrap="none" anchor="ctr"/>
          <a:lstStyle/>
          <a:p>
            <a:pPr fontAlgn="base">
              <a:spcBef>
                <a:spcPct val="0"/>
              </a:spcBef>
              <a:spcAft>
                <a:spcPct val="0"/>
              </a:spcAft>
              <a:defRPr/>
            </a:pPr>
            <a:endParaRPr lang="en-US" sz="4400" b="1">
              <a:solidFill>
                <a:srgbClr val="000000"/>
              </a:solidFill>
              <a:ea typeface="Arial Unicode MS" pitchFamily="34" charset="-128"/>
              <a:cs typeface="Arial Unicode MS" pitchFamily="34" charset="-128"/>
            </a:endParaRPr>
          </a:p>
        </p:txBody>
      </p:sp>
      <p:pic>
        <p:nvPicPr>
          <p:cNvPr id="7176" name="Picture 8"/>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289925" y="79375"/>
            <a:ext cx="6318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9"/>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52400" y="6248400"/>
            <a:ext cx="6858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72973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200">
          <a:solidFill>
            <a:srgbClr val="000066"/>
          </a:solidFill>
          <a:latin typeface="+mj-lt"/>
          <a:ea typeface="+mj-ea"/>
          <a:cs typeface="+mj-cs"/>
        </a:defRPr>
      </a:lvl1pPr>
      <a:lvl2pPr algn="ctr" rtl="0" eaLnBrk="0" fontAlgn="base" hangingPunct="0">
        <a:spcBef>
          <a:spcPct val="0"/>
        </a:spcBef>
        <a:spcAft>
          <a:spcPct val="0"/>
        </a:spcAft>
        <a:defRPr sz="4200">
          <a:solidFill>
            <a:srgbClr val="000066"/>
          </a:solidFill>
          <a:latin typeface="Arial Unicode MS" pitchFamily="34" charset="-128"/>
        </a:defRPr>
      </a:lvl2pPr>
      <a:lvl3pPr algn="ctr" rtl="0" eaLnBrk="0" fontAlgn="base" hangingPunct="0">
        <a:spcBef>
          <a:spcPct val="0"/>
        </a:spcBef>
        <a:spcAft>
          <a:spcPct val="0"/>
        </a:spcAft>
        <a:defRPr sz="4200">
          <a:solidFill>
            <a:srgbClr val="000066"/>
          </a:solidFill>
          <a:latin typeface="Arial Unicode MS" pitchFamily="34" charset="-128"/>
        </a:defRPr>
      </a:lvl3pPr>
      <a:lvl4pPr algn="ctr" rtl="0" eaLnBrk="0" fontAlgn="base" hangingPunct="0">
        <a:spcBef>
          <a:spcPct val="0"/>
        </a:spcBef>
        <a:spcAft>
          <a:spcPct val="0"/>
        </a:spcAft>
        <a:defRPr sz="4200">
          <a:solidFill>
            <a:srgbClr val="000066"/>
          </a:solidFill>
          <a:latin typeface="Arial Unicode MS" pitchFamily="34" charset="-128"/>
        </a:defRPr>
      </a:lvl4pPr>
      <a:lvl5pPr algn="ctr" rtl="0" eaLnBrk="0" fontAlgn="base" hangingPunct="0">
        <a:spcBef>
          <a:spcPct val="0"/>
        </a:spcBef>
        <a:spcAft>
          <a:spcPct val="0"/>
        </a:spcAft>
        <a:defRPr sz="4200">
          <a:solidFill>
            <a:srgbClr val="000066"/>
          </a:solidFill>
          <a:latin typeface="Arial Unicode MS" pitchFamily="34" charset="-128"/>
        </a:defRPr>
      </a:lvl5pPr>
      <a:lvl6pPr marL="457200" algn="ctr" rtl="0" fontAlgn="base">
        <a:spcBef>
          <a:spcPct val="0"/>
        </a:spcBef>
        <a:spcAft>
          <a:spcPct val="0"/>
        </a:spcAft>
        <a:defRPr sz="4200">
          <a:solidFill>
            <a:srgbClr val="000066"/>
          </a:solidFill>
          <a:latin typeface="Arial Unicode MS" pitchFamily="34" charset="-128"/>
        </a:defRPr>
      </a:lvl6pPr>
      <a:lvl7pPr marL="914400" algn="ctr" rtl="0" fontAlgn="base">
        <a:spcBef>
          <a:spcPct val="0"/>
        </a:spcBef>
        <a:spcAft>
          <a:spcPct val="0"/>
        </a:spcAft>
        <a:defRPr sz="4200">
          <a:solidFill>
            <a:srgbClr val="000066"/>
          </a:solidFill>
          <a:latin typeface="Arial Unicode MS" pitchFamily="34" charset="-128"/>
        </a:defRPr>
      </a:lvl7pPr>
      <a:lvl8pPr marL="1371600" algn="ctr" rtl="0" fontAlgn="base">
        <a:spcBef>
          <a:spcPct val="0"/>
        </a:spcBef>
        <a:spcAft>
          <a:spcPct val="0"/>
        </a:spcAft>
        <a:defRPr sz="4200">
          <a:solidFill>
            <a:srgbClr val="000066"/>
          </a:solidFill>
          <a:latin typeface="Arial Unicode MS" pitchFamily="34" charset="-128"/>
        </a:defRPr>
      </a:lvl8pPr>
      <a:lvl9pPr marL="1828800" algn="ctr" rtl="0" fontAlgn="base">
        <a:spcBef>
          <a:spcPct val="0"/>
        </a:spcBef>
        <a:spcAft>
          <a:spcPct val="0"/>
        </a:spcAft>
        <a:defRPr sz="4200">
          <a:solidFill>
            <a:srgbClr val="000066"/>
          </a:solidFill>
          <a:latin typeface="Arial Unicode MS" pitchFamily="34" charset="-128"/>
        </a:defRPr>
      </a:lvl9pPr>
    </p:titleStyle>
    <p:bodyStyle>
      <a:lvl1pPr marL="342900" indent="-342900" algn="l" rtl="0" eaLnBrk="0" fontAlgn="base" hangingPunct="0">
        <a:spcBef>
          <a:spcPct val="20000"/>
        </a:spcBef>
        <a:spcAft>
          <a:spcPct val="0"/>
        </a:spcAft>
        <a:buClr>
          <a:srgbClr val="003300"/>
        </a:buClr>
        <a:buFont typeface="Wingdings" pitchFamily="2" charset="2"/>
        <a:buChar char="§"/>
        <a:defRPr sz="3000">
          <a:solidFill>
            <a:schemeClr val="tx1"/>
          </a:solidFill>
          <a:latin typeface="+mn-lt"/>
          <a:ea typeface="+mn-ea"/>
          <a:cs typeface="+mn-cs"/>
        </a:defRPr>
      </a:lvl1pPr>
      <a:lvl2pPr marL="742950" indent="-285750" algn="l" rtl="0" eaLnBrk="0" fontAlgn="base" hangingPunct="0">
        <a:spcBef>
          <a:spcPct val="20000"/>
        </a:spcBef>
        <a:spcAft>
          <a:spcPct val="0"/>
        </a:spcAft>
        <a:buClr>
          <a:srgbClr val="003300"/>
        </a:buClr>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rgbClr val="003300"/>
        </a:buClr>
        <a:buChar char="•"/>
        <a:defRPr sz="2800">
          <a:solidFill>
            <a:schemeClr val="tx1"/>
          </a:solidFill>
          <a:latin typeface="+mn-lt"/>
        </a:defRPr>
      </a:lvl3pPr>
      <a:lvl4pPr marL="1600200" indent="-228600" algn="l" rtl="0" eaLnBrk="0" fontAlgn="base" hangingPunct="0">
        <a:spcBef>
          <a:spcPct val="20000"/>
        </a:spcBef>
        <a:spcAft>
          <a:spcPct val="0"/>
        </a:spcAft>
        <a:buClr>
          <a:srgbClr val="003300"/>
        </a:buClr>
        <a:buChar char="–"/>
        <a:defRPr sz="2000">
          <a:solidFill>
            <a:schemeClr val="tx1"/>
          </a:solidFill>
          <a:latin typeface="+mn-lt"/>
        </a:defRPr>
      </a:lvl4pPr>
      <a:lvl5pPr marL="2057400" indent="-228600" algn="l" rtl="0" eaLnBrk="0" fontAlgn="base" hangingPunct="0">
        <a:spcBef>
          <a:spcPct val="20000"/>
        </a:spcBef>
        <a:spcAft>
          <a:spcPct val="0"/>
        </a:spcAft>
        <a:buClr>
          <a:srgbClr val="003300"/>
        </a:buClr>
        <a:buChar char="»"/>
        <a:defRPr sz="2000">
          <a:solidFill>
            <a:schemeClr val="tx1"/>
          </a:solidFill>
          <a:latin typeface="+mn-lt"/>
        </a:defRPr>
      </a:lvl5pPr>
      <a:lvl6pPr marL="2514600" indent="-228600" algn="l" rtl="0" fontAlgn="base">
        <a:spcBef>
          <a:spcPct val="20000"/>
        </a:spcBef>
        <a:spcAft>
          <a:spcPct val="0"/>
        </a:spcAft>
        <a:buClr>
          <a:srgbClr val="003300"/>
        </a:buClr>
        <a:buChar char="»"/>
        <a:defRPr sz="2000">
          <a:solidFill>
            <a:schemeClr val="tx1"/>
          </a:solidFill>
          <a:latin typeface="+mn-lt"/>
        </a:defRPr>
      </a:lvl6pPr>
      <a:lvl7pPr marL="2971800" indent="-228600" algn="l" rtl="0" fontAlgn="base">
        <a:spcBef>
          <a:spcPct val="20000"/>
        </a:spcBef>
        <a:spcAft>
          <a:spcPct val="0"/>
        </a:spcAft>
        <a:buClr>
          <a:srgbClr val="003300"/>
        </a:buClr>
        <a:buChar char="»"/>
        <a:defRPr sz="2000">
          <a:solidFill>
            <a:schemeClr val="tx1"/>
          </a:solidFill>
          <a:latin typeface="+mn-lt"/>
        </a:defRPr>
      </a:lvl7pPr>
      <a:lvl8pPr marL="3429000" indent="-228600" algn="l" rtl="0" fontAlgn="base">
        <a:spcBef>
          <a:spcPct val="20000"/>
        </a:spcBef>
        <a:spcAft>
          <a:spcPct val="0"/>
        </a:spcAft>
        <a:buClr>
          <a:srgbClr val="003300"/>
        </a:buClr>
        <a:buChar char="»"/>
        <a:defRPr sz="2000">
          <a:solidFill>
            <a:schemeClr val="tx1"/>
          </a:solidFill>
          <a:latin typeface="+mn-lt"/>
        </a:defRPr>
      </a:lvl8pPr>
      <a:lvl9pPr marL="3886200" indent="-228600" algn="l" rtl="0" fontAlgn="base">
        <a:spcBef>
          <a:spcPct val="20000"/>
        </a:spcBef>
        <a:spcAft>
          <a:spcPct val="0"/>
        </a:spcAft>
        <a:buClr>
          <a:srgbClr val="003300"/>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8.jpeg"/><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notesSlide" Target="../notesSlides/notesSlide12.xml"/><Relationship Id="rId21" Type="http://schemas.openxmlformats.org/officeDocument/2006/relationships/image" Target="../media/image25.png"/><Relationship Id="rId7" Type="http://schemas.openxmlformats.org/officeDocument/2006/relationships/image" Target="../media/image11.png"/><Relationship Id="rId12" Type="http://schemas.openxmlformats.org/officeDocument/2006/relationships/image" Target="../media/image16.jpeg"/><Relationship Id="rId17" Type="http://schemas.openxmlformats.org/officeDocument/2006/relationships/image" Target="../media/image21.png"/><Relationship Id="rId2" Type="http://schemas.openxmlformats.org/officeDocument/2006/relationships/slideLayout" Target="../slideLayouts/slideLayout13.xm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vmlDrawing" Target="../drawings/vmlDrawing1.v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jpe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oleObject" Target="../embeddings/oleObject1.bin"/><Relationship Id="rId9" Type="http://schemas.openxmlformats.org/officeDocument/2006/relationships/image" Target="../media/image13.png"/><Relationship Id="rId1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39.jpe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hyperlink" Target="http://www.aphis.usda.gov/" TargetMode="Externa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8.xml"/><Relationship Id="rId1" Type="http://schemas.openxmlformats.org/officeDocument/2006/relationships/vmlDrawing" Target="../drawings/vmlDrawing2.vml"/><Relationship Id="rId5" Type="http://schemas.openxmlformats.org/officeDocument/2006/relationships/image" Target="../media/image57.png"/><Relationship Id="rId4" Type="http://schemas.openxmlformats.org/officeDocument/2006/relationships/oleObject" Target="../embeddings/oleObject2.bin"/></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8.xml"/><Relationship Id="rId1" Type="http://schemas.openxmlformats.org/officeDocument/2006/relationships/vmlDrawing" Target="../drawings/vmlDrawing3.vml"/><Relationship Id="rId5" Type="http://schemas.openxmlformats.org/officeDocument/2006/relationships/image" Target="../media/image58.png"/><Relationship Id="rId4" Type="http://schemas.openxmlformats.org/officeDocument/2006/relationships/oleObject" Target="../embeddings/oleObject3.bin"/></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6.xml"/><Relationship Id="rId1" Type="http://schemas.openxmlformats.org/officeDocument/2006/relationships/slideLayout" Target="../slideLayouts/slideLayout13.xml"/><Relationship Id="rId5" Type="http://schemas.openxmlformats.org/officeDocument/2006/relationships/image" Target="../media/image62.jpeg"/><Relationship Id="rId4" Type="http://schemas.openxmlformats.org/officeDocument/2006/relationships/image" Target="../media/image61.wmf"/></Relationships>
</file>

<file path=ppt/slides/_rels/slide4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67.jpeg"/></Relationships>
</file>

<file path=ppt/slides/_rels/slide5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69.jpeg"/></Relationships>
</file>

<file path=ppt/slides/_rels/slide5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8" Type="http://schemas.openxmlformats.org/officeDocument/2006/relationships/image" Target="../media/image82.wmf"/><Relationship Id="rId3" Type="http://schemas.openxmlformats.org/officeDocument/2006/relationships/image" Target="../media/image77.png"/><Relationship Id="rId7" Type="http://schemas.openxmlformats.org/officeDocument/2006/relationships/image" Target="../media/image81.jpeg"/><Relationship Id="rId2" Type="http://schemas.openxmlformats.org/officeDocument/2006/relationships/notesSlide" Target="../notesSlides/notesSlide61.xml"/><Relationship Id="rId1" Type="http://schemas.openxmlformats.org/officeDocument/2006/relationships/slideLayout" Target="../slideLayouts/slideLayout13.xml"/><Relationship Id="rId6" Type="http://schemas.openxmlformats.org/officeDocument/2006/relationships/image" Target="../media/image80.jpeg"/><Relationship Id="rId5" Type="http://schemas.openxmlformats.org/officeDocument/2006/relationships/image" Target="../media/image79.png"/><Relationship Id="rId4" Type="http://schemas.openxmlformats.org/officeDocument/2006/relationships/image" Target="../media/image78.jpeg"/></Relationships>
</file>

<file path=ppt/slides/_rels/slide6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3.xml"/><Relationship Id="rId1" Type="http://schemas.openxmlformats.org/officeDocument/2006/relationships/vmlDrawing" Target="../drawings/vmlDrawing4.vml"/><Relationship Id="rId5" Type="http://schemas.openxmlformats.org/officeDocument/2006/relationships/image" Target="../media/image84.wmf"/><Relationship Id="rId4" Type="http://schemas.openxmlformats.org/officeDocument/2006/relationships/oleObject" Target="../embeddings/oleObject4.bin"/></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notesSlide" Target="../notesSlides/notesSlide65.xml"/><Relationship Id="rId1" Type="http://schemas.openxmlformats.org/officeDocument/2006/relationships/slideLayout" Target="../slideLayouts/slideLayout13.xml"/><Relationship Id="rId4" Type="http://schemas.openxmlformats.org/officeDocument/2006/relationships/image" Target="../media/image86.wmf"/></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3.xml"/><Relationship Id="rId1" Type="http://schemas.openxmlformats.org/officeDocument/2006/relationships/vmlDrawing" Target="../drawings/vmlDrawing5.vml"/><Relationship Id="rId5" Type="http://schemas.openxmlformats.org/officeDocument/2006/relationships/image" Target="../media/image92.wmf"/><Relationship Id="rId4" Type="http://schemas.openxmlformats.org/officeDocument/2006/relationships/oleObject" Target="../embeddings/oleObject5.bin"/></Relationships>
</file>

<file path=ppt/slides/_rels/slide74.x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9.xml"/><Relationship Id="rId1" Type="http://schemas.openxmlformats.org/officeDocument/2006/relationships/slideLayout" Target="../slideLayouts/slideLayout17.xml"/><Relationship Id="rId4" Type="http://schemas.openxmlformats.org/officeDocument/2006/relationships/image" Target="../media/image97.jpeg"/></Relationships>
</file>

<file path=ppt/slides/_rels/slide8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0.xml"/><Relationship Id="rId1" Type="http://schemas.openxmlformats.org/officeDocument/2006/relationships/slideLayout" Target="../slideLayouts/slideLayout17.xml"/><Relationship Id="rId4" Type="http://schemas.openxmlformats.org/officeDocument/2006/relationships/image" Target="../media/image99.jpeg"/></Relationships>
</file>

<file path=ppt/slides/_rels/slide8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1.xml"/><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2.xml"/><Relationship Id="rId1" Type="http://schemas.openxmlformats.org/officeDocument/2006/relationships/slideLayout" Target="../slideLayouts/slideLayout13.xml"/><Relationship Id="rId4" Type="http://schemas.openxmlformats.org/officeDocument/2006/relationships/image" Target="../media/image102.jpe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5.xml"/><Relationship Id="rId1" Type="http://schemas.openxmlformats.org/officeDocument/2006/relationships/slideLayout" Target="../slideLayouts/slideLayout13.xml"/><Relationship Id="rId5" Type="http://schemas.openxmlformats.org/officeDocument/2006/relationships/image" Target="../media/image106.png"/><Relationship Id="rId4" Type="http://schemas.openxmlformats.org/officeDocument/2006/relationships/image" Target="../media/image105.png"/></Relationships>
</file>

<file path=ppt/slides/_rels/slide8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6.xml"/><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3.xml"/><Relationship Id="rId1" Type="http://schemas.openxmlformats.org/officeDocument/2006/relationships/vmlDrawing" Target="../drawings/vmlDrawing6.vml"/><Relationship Id="rId5" Type="http://schemas.openxmlformats.org/officeDocument/2006/relationships/image" Target="../media/image109.png"/><Relationship Id="rId4" Type="http://schemas.openxmlformats.org/officeDocument/2006/relationships/oleObject" Target="../embeddings/oleObject6.bin"/></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4.jpeg"/></Relationships>
</file>

<file path=ppt/slides/_rels/slide90.xml.rels><?xml version="1.0" encoding="UTF-8" standalone="yes"?>
<Relationships xmlns="http://schemas.openxmlformats.org/package/2006/relationships"><Relationship Id="rId3" Type="http://schemas.openxmlformats.org/officeDocument/2006/relationships/image" Target="../media/image110.wmf"/><Relationship Id="rId2" Type="http://schemas.openxmlformats.org/officeDocument/2006/relationships/notesSlide" Target="../notesSlides/notesSlide89.xml"/><Relationship Id="rId1" Type="http://schemas.openxmlformats.org/officeDocument/2006/relationships/slideLayout" Target="../slideLayouts/slideLayout15.xml"/><Relationship Id="rId4" Type="http://schemas.openxmlformats.org/officeDocument/2006/relationships/image" Target="../media/image111.wmf"/></Relationships>
</file>

<file path=ppt/slides/_rels/slide9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91.xml"/><Relationship Id="rId1" Type="http://schemas.openxmlformats.org/officeDocument/2006/relationships/slideLayout" Target="../slideLayouts/slideLayout13.xml"/><Relationship Id="rId4" Type="http://schemas.openxmlformats.org/officeDocument/2006/relationships/image" Target="../media/image114.jpeg"/></Relationships>
</file>

<file path=ppt/slides/_rels/slide9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92.xml"/><Relationship Id="rId1" Type="http://schemas.openxmlformats.org/officeDocument/2006/relationships/slideLayout" Target="../slideLayouts/slideLayout13.xml"/><Relationship Id="rId4" Type="http://schemas.openxmlformats.org/officeDocument/2006/relationships/image" Target="../media/image116.jpeg"/></Relationships>
</file>

<file path=ppt/slides/_rels/slide9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95.xml"/><Relationship Id="rId1" Type="http://schemas.openxmlformats.org/officeDocument/2006/relationships/slideLayout" Target="../slideLayouts/slideLayout17.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9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125.wmf"/><Relationship Id="rId2" Type="http://schemas.openxmlformats.org/officeDocument/2006/relationships/notesSlide" Target="../notesSlides/notesSlide98.xml"/><Relationship Id="rId1" Type="http://schemas.openxmlformats.org/officeDocument/2006/relationships/slideLayout" Target="../slideLayouts/slideLayout18.xml"/><Relationship Id="rId4" Type="http://schemas.openxmlformats.org/officeDocument/2006/relationships/image" Target="../media/image1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990600" y="4867275"/>
            <a:ext cx="7010400" cy="707886"/>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4400" b="1">
                <a:solidFill>
                  <a:schemeClr val="tx1"/>
                </a:solidFill>
                <a:latin typeface="Arial Unicode MS" pitchFamily="34" charset="-128"/>
                <a:ea typeface="Arial Unicode MS" pitchFamily="34" charset="-128"/>
                <a:cs typeface="Arial Unicode MS" pitchFamily="34" charset="-128"/>
              </a:defRPr>
            </a:lvl1pPr>
            <a:lvl2pPr marL="742950" indent="-285750" eaLnBrk="0" hangingPunct="0">
              <a:defRPr sz="4400" b="1">
                <a:solidFill>
                  <a:schemeClr val="tx1"/>
                </a:solidFill>
                <a:latin typeface="Arial Unicode MS" pitchFamily="34" charset="-128"/>
                <a:ea typeface="Arial Unicode MS" pitchFamily="34" charset="-128"/>
                <a:cs typeface="Arial Unicode MS" pitchFamily="34" charset="-128"/>
              </a:defRPr>
            </a:lvl2pPr>
            <a:lvl3pPr marL="1143000" indent="-228600" eaLnBrk="0" hangingPunct="0">
              <a:defRPr sz="4400" b="1">
                <a:solidFill>
                  <a:schemeClr val="tx1"/>
                </a:solidFill>
                <a:latin typeface="Arial Unicode MS" pitchFamily="34" charset="-128"/>
                <a:ea typeface="Arial Unicode MS" pitchFamily="34" charset="-128"/>
                <a:cs typeface="Arial Unicode MS" pitchFamily="34" charset="-128"/>
              </a:defRPr>
            </a:lvl3pPr>
            <a:lvl4pPr marL="1600200" indent="-228600" eaLnBrk="0" hangingPunct="0">
              <a:defRPr sz="4400" b="1">
                <a:solidFill>
                  <a:schemeClr val="tx1"/>
                </a:solidFill>
                <a:latin typeface="Arial Unicode MS" pitchFamily="34" charset="-128"/>
                <a:ea typeface="Arial Unicode MS" pitchFamily="34" charset="-128"/>
                <a:cs typeface="Arial Unicode MS" pitchFamily="34" charset="-128"/>
              </a:defRPr>
            </a:lvl4pPr>
            <a:lvl5pPr marL="2057400" indent="-228600" eaLnBrk="0" hangingPunct="0">
              <a:defRPr sz="4400" b="1">
                <a:solidFill>
                  <a:schemeClr val="tx1"/>
                </a:solidFill>
                <a:latin typeface="Arial Unicode MS" pitchFamily="34" charset="-128"/>
                <a:ea typeface="Arial Unicode MS" pitchFamily="34" charset="-128"/>
                <a:cs typeface="Arial Unicode MS" pitchFamily="34" charset="-128"/>
              </a:defRPr>
            </a:lvl5pPr>
            <a:lvl6pPr marL="2514600" indent="-228600" eaLnBrk="0" fontAlgn="base" hangingPunct="0">
              <a:spcBef>
                <a:spcPct val="0"/>
              </a:spcBef>
              <a:spcAft>
                <a:spcPct val="0"/>
              </a:spcAft>
              <a:defRPr sz="4400" b="1">
                <a:solidFill>
                  <a:schemeClr val="tx1"/>
                </a:solidFill>
                <a:latin typeface="Arial Unicode MS" pitchFamily="34" charset="-128"/>
                <a:ea typeface="Arial Unicode MS" pitchFamily="34" charset="-128"/>
                <a:cs typeface="Arial Unicode MS" pitchFamily="34" charset="-128"/>
              </a:defRPr>
            </a:lvl6pPr>
            <a:lvl7pPr marL="2971800" indent="-228600" eaLnBrk="0" fontAlgn="base" hangingPunct="0">
              <a:spcBef>
                <a:spcPct val="0"/>
              </a:spcBef>
              <a:spcAft>
                <a:spcPct val="0"/>
              </a:spcAft>
              <a:defRPr sz="4400" b="1">
                <a:solidFill>
                  <a:schemeClr val="tx1"/>
                </a:solidFill>
                <a:latin typeface="Arial Unicode MS" pitchFamily="34" charset="-128"/>
                <a:ea typeface="Arial Unicode MS" pitchFamily="34" charset="-128"/>
                <a:cs typeface="Arial Unicode MS" pitchFamily="34" charset="-128"/>
              </a:defRPr>
            </a:lvl7pPr>
            <a:lvl8pPr marL="3429000" indent="-228600" eaLnBrk="0" fontAlgn="base" hangingPunct="0">
              <a:spcBef>
                <a:spcPct val="0"/>
              </a:spcBef>
              <a:spcAft>
                <a:spcPct val="0"/>
              </a:spcAft>
              <a:defRPr sz="4400" b="1">
                <a:solidFill>
                  <a:schemeClr val="tx1"/>
                </a:solidFill>
                <a:latin typeface="Arial Unicode MS" pitchFamily="34" charset="-128"/>
                <a:ea typeface="Arial Unicode MS" pitchFamily="34" charset="-128"/>
                <a:cs typeface="Arial Unicode MS" pitchFamily="34" charset="-128"/>
              </a:defRPr>
            </a:lvl8pPr>
            <a:lvl9pPr marL="3886200" indent="-228600" eaLnBrk="0" fontAlgn="base" hangingPunct="0">
              <a:spcBef>
                <a:spcPct val="0"/>
              </a:spcBef>
              <a:spcAft>
                <a:spcPct val="0"/>
              </a:spcAft>
              <a:defRPr sz="4400" b="1">
                <a:solidFill>
                  <a:schemeClr val="tx1"/>
                </a:solidFill>
                <a:latin typeface="Arial Unicode MS" pitchFamily="34" charset="-128"/>
                <a:ea typeface="Arial Unicode MS" pitchFamily="34" charset="-128"/>
                <a:cs typeface="Arial Unicode MS" pitchFamily="34" charset="-128"/>
              </a:defRPr>
            </a:lvl9pPr>
          </a:lstStyle>
          <a:p>
            <a:pPr algn="ctr" fontAlgn="base">
              <a:spcBef>
                <a:spcPct val="0"/>
              </a:spcBef>
              <a:spcAft>
                <a:spcPct val="0"/>
              </a:spcAft>
            </a:pPr>
            <a:r>
              <a:rPr lang="en-US" sz="4000" b="0" i="1" dirty="0" smtClean="0">
                <a:solidFill>
                  <a:srgbClr val="002060"/>
                </a:solidFill>
                <a:effectLst>
                  <a:outerShdw blurRad="38100" dist="38100" dir="2700000" algn="tl">
                    <a:srgbClr val="000000">
                      <a:alpha val="43137"/>
                    </a:srgbClr>
                  </a:outerShdw>
                </a:effectLst>
              </a:rPr>
              <a:t>July 19, 2018</a:t>
            </a:r>
          </a:p>
        </p:txBody>
      </p:sp>
      <p:sp>
        <p:nvSpPr>
          <p:cNvPr id="1206275" name="Rectangle 3"/>
          <p:cNvSpPr>
            <a:spLocks noChangeArrowheads="1"/>
          </p:cNvSpPr>
          <p:nvPr/>
        </p:nvSpPr>
        <p:spPr bwMode="auto">
          <a:xfrm>
            <a:off x="762000" y="1384300"/>
            <a:ext cx="7620000" cy="3111500"/>
          </a:xfrm>
          <a:prstGeom prst="rect">
            <a:avLst/>
          </a:prstGeom>
          <a:noFill/>
          <a:ln w="9525">
            <a:noFill/>
            <a:miter lim="800000"/>
            <a:headEnd/>
            <a:tailEnd/>
          </a:ln>
          <a:effectLst/>
        </p:spPr>
        <p:txBody>
          <a:bodyPr>
            <a:spAutoFit/>
          </a:bodyPr>
          <a:lstStyle/>
          <a:p>
            <a:pPr algn="ctr" fontAlgn="base">
              <a:spcBef>
                <a:spcPct val="0"/>
              </a:spcBef>
              <a:spcAft>
                <a:spcPct val="0"/>
              </a:spcAft>
              <a:defRPr/>
            </a:pPr>
            <a:r>
              <a:rPr lang="en-US" sz="6600" b="1" dirty="0">
                <a:solidFill>
                  <a:srgbClr val="002060"/>
                </a:solidFill>
                <a:effectLst>
                  <a:outerShdw blurRad="38100" dist="38100" dir="2700000" algn="tl">
                    <a:srgbClr val="C0C0C0"/>
                  </a:outerShdw>
                </a:effectLst>
                <a:ea typeface="Arial Unicode MS" pitchFamily="34" charset="-128"/>
                <a:cs typeface="Arial Unicode MS" pitchFamily="34" charset="-128"/>
              </a:rPr>
              <a:t>Veterinary Accreditation </a:t>
            </a:r>
          </a:p>
          <a:p>
            <a:pPr algn="ctr" fontAlgn="base">
              <a:spcBef>
                <a:spcPct val="0"/>
              </a:spcBef>
              <a:spcAft>
                <a:spcPct val="0"/>
              </a:spcAft>
              <a:defRPr/>
            </a:pPr>
            <a:r>
              <a:rPr lang="en-US" sz="6600" b="1" dirty="0">
                <a:solidFill>
                  <a:srgbClr val="002060"/>
                </a:solidFill>
                <a:effectLst>
                  <a:outerShdw blurRad="38100" dist="38100" dir="2700000" algn="tl">
                    <a:srgbClr val="C0C0C0"/>
                  </a:outerShdw>
                </a:effectLst>
                <a:ea typeface="Arial Unicode MS" pitchFamily="34" charset="-128"/>
                <a:cs typeface="Arial Unicode MS" pitchFamily="34" charset="-128"/>
              </a:rPr>
              <a:t>Core Orientation</a:t>
            </a:r>
          </a:p>
        </p:txBody>
      </p:sp>
    </p:spTree>
    <p:extLst>
      <p:ext uri="{BB962C8B-B14F-4D97-AF65-F5344CB8AC3E}">
        <p14:creationId xmlns:p14="http://schemas.microsoft.com/office/powerpoint/2010/main" val="3842143886"/>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1"/>
          <p:cNvSpPr>
            <a:spLocks noGrp="1" noChangeArrowheads="1"/>
          </p:cNvSpPr>
          <p:nvPr>
            <p:ph type="title"/>
          </p:nvPr>
        </p:nvSpPr>
        <p:spPr/>
        <p:txBody>
          <a:bodyPr/>
          <a:lstStyle/>
          <a:p>
            <a:pPr eaLnBrk="1" hangingPunct="1"/>
            <a:r>
              <a:rPr lang="en-US" smtClean="0"/>
              <a:t>In the U.S.</a:t>
            </a:r>
          </a:p>
        </p:txBody>
      </p:sp>
      <p:sp>
        <p:nvSpPr>
          <p:cNvPr id="14339" name="Rectangle 12"/>
          <p:cNvSpPr>
            <a:spLocks noGrp="1" noChangeArrowheads="1"/>
          </p:cNvSpPr>
          <p:nvPr>
            <p:ph type="body" idx="1"/>
          </p:nvPr>
        </p:nvSpPr>
        <p:spPr/>
        <p:txBody>
          <a:bodyPr/>
          <a:lstStyle/>
          <a:p>
            <a:pPr eaLnBrk="1" hangingPunct="1">
              <a:lnSpc>
                <a:spcPct val="90000"/>
              </a:lnSpc>
              <a:buFont typeface="Wingdings" pitchFamily="2" charset="2"/>
              <a:buNone/>
            </a:pPr>
            <a:r>
              <a:rPr lang="en-US" smtClean="0"/>
              <a:t>	APHIS relies on you to:</a:t>
            </a:r>
          </a:p>
          <a:p>
            <a:pPr lvl="1" eaLnBrk="1" hangingPunct="1">
              <a:lnSpc>
                <a:spcPct val="90000"/>
              </a:lnSpc>
            </a:pPr>
            <a:r>
              <a:rPr lang="en-US" smtClean="0"/>
              <a:t>Act as agents of Federal Government</a:t>
            </a:r>
          </a:p>
          <a:p>
            <a:pPr lvl="1" eaLnBrk="1" hangingPunct="1">
              <a:lnSpc>
                <a:spcPct val="90000"/>
              </a:lnSpc>
            </a:pPr>
            <a:r>
              <a:rPr lang="en-US" smtClean="0"/>
              <a:t>Test for program diseases</a:t>
            </a:r>
          </a:p>
          <a:p>
            <a:pPr lvl="1" eaLnBrk="1" hangingPunct="1">
              <a:lnSpc>
                <a:spcPct val="90000"/>
              </a:lnSpc>
            </a:pPr>
            <a:r>
              <a:rPr lang="en-US" smtClean="0"/>
              <a:t>Issue health certificates</a:t>
            </a:r>
          </a:p>
          <a:p>
            <a:pPr lvl="1" eaLnBrk="1" hangingPunct="1">
              <a:lnSpc>
                <a:spcPct val="90000"/>
              </a:lnSpc>
            </a:pPr>
            <a:r>
              <a:rPr lang="en-US" smtClean="0"/>
              <a:t>Perform examinations</a:t>
            </a:r>
          </a:p>
          <a:p>
            <a:pPr lvl="1" eaLnBrk="1" hangingPunct="1">
              <a:lnSpc>
                <a:spcPct val="90000"/>
              </a:lnSpc>
            </a:pPr>
            <a:r>
              <a:rPr lang="en-US" smtClean="0"/>
              <a:t>ID animals</a:t>
            </a:r>
          </a:p>
          <a:p>
            <a:pPr lvl="1" eaLnBrk="1" hangingPunct="1">
              <a:lnSpc>
                <a:spcPct val="90000"/>
              </a:lnSpc>
            </a:pPr>
            <a:r>
              <a:rPr lang="en-US" smtClean="0"/>
              <a:t>Report FADs</a:t>
            </a:r>
          </a:p>
          <a:p>
            <a:pPr lvl="1" eaLnBrk="1" hangingPunct="1">
              <a:lnSpc>
                <a:spcPct val="90000"/>
              </a:lnSpc>
            </a:pPr>
            <a:r>
              <a:rPr lang="en-US" smtClean="0"/>
              <a:t>Do surveillance</a:t>
            </a:r>
          </a:p>
        </p:txBody>
      </p:sp>
      <p:pic>
        <p:nvPicPr>
          <p:cNvPr id="14340" name="Picture 6" descr="EIA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87000" y="990600"/>
            <a:ext cx="3413125" cy="3128963"/>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2726909"/>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3"/>
          <p:cNvSpPr>
            <a:spLocks noGrp="1" noChangeArrowheads="1"/>
          </p:cNvSpPr>
          <p:nvPr>
            <p:ph type="body" idx="1"/>
          </p:nvPr>
        </p:nvSpPr>
        <p:spPr>
          <a:xfrm>
            <a:off x="838200" y="1676400"/>
            <a:ext cx="7620000" cy="4572000"/>
          </a:xfrm>
        </p:spPr>
        <p:txBody>
          <a:bodyPr/>
          <a:lstStyle/>
          <a:p>
            <a:pPr>
              <a:buFont typeface="Wingdings" pitchFamily="2" charset="2"/>
              <a:buNone/>
            </a:pPr>
            <a:r>
              <a:rPr lang="en-US" dirty="0" smtClean="0"/>
              <a:t>As an Accredited Veterinarian, you:</a:t>
            </a:r>
          </a:p>
          <a:p>
            <a:pPr lvl="1"/>
            <a:r>
              <a:rPr lang="en-US" sz="3200" dirty="0" smtClean="0"/>
              <a:t>Facilitate interstate and international animal movements </a:t>
            </a:r>
          </a:p>
          <a:p>
            <a:pPr lvl="1"/>
            <a:r>
              <a:rPr lang="en-US" sz="3200" dirty="0" smtClean="0"/>
              <a:t>Provide early detection for FADs</a:t>
            </a:r>
          </a:p>
          <a:p>
            <a:pPr lvl="1"/>
            <a:r>
              <a:rPr lang="en-US" sz="3200" dirty="0" smtClean="0"/>
              <a:t>Help control program diseases</a:t>
            </a:r>
          </a:p>
          <a:p>
            <a:pPr>
              <a:buFont typeface="Wingdings" pitchFamily="2" charset="2"/>
              <a:buNone/>
            </a:pPr>
            <a:endParaRPr lang="en-US" dirty="0" smtClean="0"/>
          </a:p>
          <a:p>
            <a:pPr algn="ctr">
              <a:buFont typeface="Wingdings" pitchFamily="2" charset="2"/>
              <a:buNone/>
            </a:pPr>
            <a:r>
              <a:rPr lang="en-US" dirty="0" smtClean="0"/>
              <a:t>Act with professional integrity!</a:t>
            </a:r>
          </a:p>
          <a:p>
            <a:pPr algn="ctr">
              <a:buFont typeface="Wingdings" pitchFamily="2" charset="2"/>
              <a:buNone/>
            </a:pPr>
            <a:r>
              <a:rPr lang="en-US" dirty="0" smtClean="0"/>
              <a:t>Take your accreditation seriously!</a:t>
            </a:r>
          </a:p>
        </p:txBody>
      </p:sp>
      <p:sp>
        <p:nvSpPr>
          <p:cNvPr id="5" name="Title 1"/>
          <p:cNvSpPr>
            <a:spLocks noGrp="1"/>
          </p:cNvSpPr>
          <p:nvPr>
            <p:ph type="title"/>
          </p:nvPr>
        </p:nvSpPr>
        <p:spPr>
          <a:xfrm>
            <a:off x="457200" y="762000"/>
            <a:ext cx="8229600" cy="1143000"/>
          </a:xfrm>
        </p:spPr>
        <p:txBody>
          <a:bodyPr/>
          <a:lstStyle/>
          <a:p>
            <a:r>
              <a:rPr lang="en-US" altLang="en-US" dirty="0" smtClean="0"/>
              <a:t>Wrapping Up</a:t>
            </a:r>
          </a:p>
        </p:txBody>
      </p:sp>
    </p:spTree>
    <p:extLst>
      <p:ext uri="{BB962C8B-B14F-4D97-AF65-F5344CB8AC3E}">
        <p14:creationId xmlns:p14="http://schemas.microsoft.com/office/powerpoint/2010/main" val="2088844095"/>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noGrp="1" noChangeArrowheads="1"/>
          </p:cNvSpPr>
          <p:nvPr>
            <p:ph type="body" idx="4294967295"/>
          </p:nvPr>
        </p:nvSpPr>
        <p:spPr>
          <a:xfrm>
            <a:off x="457200" y="2057400"/>
            <a:ext cx="8229600" cy="3565525"/>
          </a:xfrm>
        </p:spPr>
        <p:txBody>
          <a:bodyPr/>
          <a:lstStyle/>
          <a:p>
            <a:pPr algn="ctr" eaLnBrk="1" hangingPunct="1">
              <a:buFont typeface="Wingdings" pitchFamily="2" charset="2"/>
              <a:buNone/>
            </a:pPr>
            <a:r>
              <a:rPr lang="en-US" altLang="en-US" sz="5100" b="1" dirty="0" smtClean="0">
                <a:solidFill>
                  <a:srgbClr val="000066"/>
                </a:solidFill>
              </a:rPr>
              <a:t>Completion of this orientation and holding a veterinary license do </a:t>
            </a:r>
            <a:r>
              <a:rPr lang="en-US" altLang="en-US" sz="5100" b="1" dirty="0" smtClean="0">
                <a:solidFill>
                  <a:srgbClr val="FF0000"/>
                </a:solidFill>
              </a:rPr>
              <a:t>not</a:t>
            </a:r>
            <a:r>
              <a:rPr lang="en-US" altLang="en-US" sz="5100" b="1" dirty="0" smtClean="0">
                <a:solidFill>
                  <a:srgbClr val="000066"/>
                </a:solidFill>
              </a:rPr>
              <a:t> make you an accredited veterinarian.</a:t>
            </a:r>
          </a:p>
        </p:txBody>
      </p:sp>
      <p:sp>
        <p:nvSpPr>
          <p:cNvPr id="3" name="Title 1"/>
          <p:cNvSpPr txBox="1">
            <a:spLocks/>
          </p:cNvSpPr>
          <p:nvPr/>
        </p:nvSpPr>
        <p:spPr>
          <a:xfrm>
            <a:off x="457200" y="762000"/>
            <a:ext cx="8229600" cy="1143000"/>
          </a:xfrm>
          <a:prstGeom prst="rect">
            <a:avLst/>
          </a:prstGeom>
        </p:spPr>
        <p:txBody>
          <a:bodyPr/>
          <a:lstStyle>
            <a:lvl1pPr algn="ctr" rtl="0" eaLnBrk="0" fontAlgn="base" hangingPunct="0">
              <a:spcBef>
                <a:spcPct val="0"/>
              </a:spcBef>
              <a:spcAft>
                <a:spcPct val="0"/>
              </a:spcAft>
              <a:defRPr sz="4200">
                <a:solidFill>
                  <a:srgbClr val="000066"/>
                </a:solidFill>
                <a:latin typeface="+mj-lt"/>
                <a:ea typeface="+mj-ea"/>
                <a:cs typeface="+mj-cs"/>
              </a:defRPr>
            </a:lvl1pPr>
            <a:lvl2pPr algn="ctr" rtl="0" eaLnBrk="0" fontAlgn="base" hangingPunct="0">
              <a:spcBef>
                <a:spcPct val="0"/>
              </a:spcBef>
              <a:spcAft>
                <a:spcPct val="0"/>
              </a:spcAft>
              <a:defRPr sz="4200">
                <a:solidFill>
                  <a:srgbClr val="000066"/>
                </a:solidFill>
                <a:latin typeface="Arial Unicode MS" pitchFamily="34" charset="-128"/>
              </a:defRPr>
            </a:lvl2pPr>
            <a:lvl3pPr algn="ctr" rtl="0" eaLnBrk="0" fontAlgn="base" hangingPunct="0">
              <a:spcBef>
                <a:spcPct val="0"/>
              </a:spcBef>
              <a:spcAft>
                <a:spcPct val="0"/>
              </a:spcAft>
              <a:defRPr sz="4200">
                <a:solidFill>
                  <a:srgbClr val="000066"/>
                </a:solidFill>
                <a:latin typeface="Arial Unicode MS" pitchFamily="34" charset="-128"/>
              </a:defRPr>
            </a:lvl3pPr>
            <a:lvl4pPr algn="ctr" rtl="0" eaLnBrk="0" fontAlgn="base" hangingPunct="0">
              <a:spcBef>
                <a:spcPct val="0"/>
              </a:spcBef>
              <a:spcAft>
                <a:spcPct val="0"/>
              </a:spcAft>
              <a:defRPr sz="4200">
                <a:solidFill>
                  <a:srgbClr val="000066"/>
                </a:solidFill>
                <a:latin typeface="Arial Unicode MS" pitchFamily="34" charset="-128"/>
              </a:defRPr>
            </a:lvl4pPr>
            <a:lvl5pPr algn="ctr" rtl="0" eaLnBrk="0" fontAlgn="base" hangingPunct="0">
              <a:spcBef>
                <a:spcPct val="0"/>
              </a:spcBef>
              <a:spcAft>
                <a:spcPct val="0"/>
              </a:spcAft>
              <a:defRPr sz="4200">
                <a:solidFill>
                  <a:srgbClr val="000066"/>
                </a:solidFill>
                <a:latin typeface="Arial Unicode MS" pitchFamily="34" charset="-128"/>
              </a:defRPr>
            </a:lvl5pPr>
            <a:lvl6pPr marL="457200" algn="ctr" rtl="0" fontAlgn="base">
              <a:spcBef>
                <a:spcPct val="0"/>
              </a:spcBef>
              <a:spcAft>
                <a:spcPct val="0"/>
              </a:spcAft>
              <a:defRPr sz="4200">
                <a:solidFill>
                  <a:srgbClr val="000066"/>
                </a:solidFill>
                <a:latin typeface="Arial Unicode MS" pitchFamily="34" charset="-128"/>
              </a:defRPr>
            </a:lvl6pPr>
            <a:lvl7pPr marL="914400" algn="ctr" rtl="0" fontAlgn="base">
              <a:spcBef>
                <a:spcPct val="0"/>
              </a:spcBef>
              <a:spcAft>
                <a:spcPct val="0"/>
              </a:spcAft>
              <a:defRPr sz="4200">
                <a:solidFill>
                  <a:srgbClr val="000066"/>
                </a:solidFill>
                <a:latin typeface="Arial Unicode MS" pitchFamily="34" charset="-128"/>
              </a:defRPr>
            </a:lvl7pPr>
            <a:lvl8pPr marL="1371600" algn="ctr" rtl="0" fontAlgn="base">
              <a:spcBef>
                <a:spcPct val="0"/>
              </a:spcBef>
              <a:spcAft>
                <a:spcPct val="0"/>
              </a:spcAft>
              <a:defRPr sz="4200">
                <a:solidFill>
                  <a:srgbClr val="000066"/>
                </a:solidFill>
                <a:latin typeface="Arial Unicode MS" pitchFamily="34" charset="-128"/>
              </a:defRPr>
            </a:lvl8pPr>
            <a:lvl9pPr marL="1828800" algn="ctr" rtl="0" fontAlgn="base">
              <a:spcBef>
                <a:spcPct val="0"/>
              </a:spcBef>
              <a:spcAft>
                <a:spcPct val="0"/>
              </a:spcAft>
              <a:defRPr sz="4200">
                <a:solidFill>
                  <a:srgbClr val="000066"/>
                </a:solidFill>
                <a:latin typeface="Arial Unicode MS" pitchFamily="34" charset="-128"/>
              </a:defRPr>
            </a:lvl9pPr>
          </a:lstStyle>
          <a:p>
            <a:r>
              <a:rPr lang="en-US" altLang="en-US" kern="0" dirty="0" smtClean="0"/>
              <a:t>Wrapping Up</a:t>
            </a:r>
          </a:p>
        </p:txBody>
      </p:sp>
    </p:spTree>
    <p:extLst>
      <p:ext uri="{BB962C8B-B14F-4D97-AF65-F5344CB8AC3E}">
        <p14:creationId xmlns:p14="http://schemas.microsoft.com/office/powerpoint/2010/main" val="131249416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Content Placeholder 2"/>
          <p:cNvSpPr>
            <a:spLocks noGrp="1"/>
          </p:cNvSpPr>
          <p:nvPr>
            <p:ph idx="1"/>
          </p:nvPr>
        </p:nvSpPr>
        <p:spPr/>
        <p:txBody>
          <a:bodyPr/>
          <a:lstStyle/>
          <a:p>
            <a:r>
              <a:rPr lang="en-US" altLang="en-US" dirty="0" smtClean="0"/>
              <a:t>Get licensed in a state</a:t>
            </a:r>
          </a:p>
          <a:p>
            <a:r>
              <a:rPr lang="en-US" altLang="en-US" dirty="0" smtClean="0"/>
              <a:t>Submit application for accreditation (along with a copy of the document that proves you attended this core orientation) to the VS District office </a:t>
            </a:r>
          </a:p>
          <a:p>
            <a:r>
              <a:rPr lang="en-US" altLang="en-US" dirty="0" smtClean="0"/>
              <a:t>Meet one-on-one with a state or federal veterinarian in the state (today’s session covers this for Wisconsin)</a:t>
            </a:r>
          </a:p>
        </p:txBody>
      </p:sp>
      <p:sp>
        <p:nvSpPr>
          <p:cNvPr id="3" name="Title 1"/>
          <p:cNvSpPr>
            <a:spLocks noGrp="1"/>
          </p:cNvSpPr>
          <p:nvPr>
            <p:ph type="title"/>
          </p:nvPr>
        </p:nvSpPr>
        <p:spPr>
          <a:xfrm>
            <a:off x="457200" y="762000"/>
            <a:ext cx="8229600" cy="1143000"/>
          </a:xfrm>
        </p:spPr>
        <p:txBody>
          <a:bodyPr/>
          <a:lstStyle/>
          <a:p>
            <a:r>
              <a:rPr lang="en-US" altLang="en-US" dirty="0" smtClean="0"/>
              <a:t>Wrapping Up</a:t>
            </a:r>
          </a:p>
        </p:txBody>
      </p:sp>
    </p:spTree>
    <p:extLst>
      <p:ext uri="{BB962C8B-B14F-4D97-AF65-F5344CB8AC3E}">
        <p14:creationId xmlns:p14="http://schemas.microsoft.com/office/powerpoint/2010/main" val="262035673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n-US" altLang="en-US" dirty="0" smtClean="0"/>
              <a:t>Wrapping Up</a:t>
            </a:r>
          </a:p>
        </p:txBody>
      </p:sp>
      <p:sp>
        <p:nvSpPr>
          <p:cNvPr id="78851" name="Content Placeholder 2"/>
          <p:cNvSpPr>
            <a:spLocks noGrp="1"/>
          </p:cNvSpPr>
          <p:nvPr>
            <p:ph idx="1"/>
          </p:nvPr>
        </p:nvSpPr>
        <p:spPr/>
        <p:txBody>
          <a:bodyPr/>
          <a:lstStyle/>
          <a:p>
            <a:r>
              <a:rPr lang="en-US" altLang="en-US" dirty="0" smtClean="0"/>
              <a:t>Complete the form documenting your attendance (include your email address) and drop it off at the front of the room</a:t>
            </a:r>
          </a:p>
          <a:p>
            <a:r>
              <a:rPr lang="en-US" altLang="en-US" dirty="0" smtClean="0"/>
              <a:t>Take a CD of useful resources for accreditation</a:t>
            </a:r>
          </a:p>
          <a:p>
            <a:r>
              <a:rPr lang="en-US" altLang="en-US" dirty="0" smtClean="0"/>
              <a:t>Remember to call </a:t>
            </a:r>
            <a:r>
              <a:rPr lang="en-US" altLang="en-US" dirty="0"/>
              <a:t>Valencia Watts at 517-337-4700</a:t>
            </a:r>
            <a:r>
              <a:rPr lang="en-US" altLang="en-US" dirty="0" smtClean="0"/>
              <a:t> (USDA, APHIS, VS in Michigan) or 515-284-4140 (IA USDA, APHIS, VS) anytime you have veterinary accreditation questions</a:t>
            </a:r>
          </a:p>
        </p:txBody>
      </p:sp>
    </p:spTree>
    <p:extLst>
      <p:ext uri="{BB962C8B-B14F-4D97-AF65-F5344CB8AC3E}">
        <p14:creationId xmlns:p14="http://schemas.microsoft.com/office/powerpoint/2010/main" val="32710370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Text Box 1027"/>
          <p:cNvSpPr txBox="1">
            <a:spLocks noChangeArrowheads="1"/>
          </p:cNvSpPr>
          <p:nvPr/>
        </p:nvSpPr>
        <p:spPr bwMode="auto">
          <a:xfrm>
            <a:off x="381000" y="3886200"/>
            <a:ext cx="1219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tx1"/>
                </a:solidFill>
                <a:latin typeface="Arial Unicode MS" pitchFamily="34" charset="-128"/>
                <a:ea typeface="Arial Unicode MS" pitchFamily="34" charset="-128"/>
                <a:cs typeface="Arial Unicode MS" pitchFamily="34" charset="-128"/>
              </a:defRPr>
            </a:lvl1pPr>
            <a:lvl2pPr marL="742950" indent="-285750" eaLnBrk="0" hangingPunct="0">
              <a:defRPr sz="4400" b="1">
                <a:solidFill>
                  <a:schemeClr val="tx1"/>
                </a:solidFill>
                <a:latin typeface="Arial Unicode MS" pitchFamily="34" charset="-128"/>
                <a:ea typeface="Arial Unicode MS" pitchFamily="34" charset="-128"/>
                <a:cs typeface="Arial Unicode MS" pitchFamily="34" charset="-128"/>
              </a:defRPr>
            </a:lvl2pPr>
            <a:lvl3pPr marL="1143000" indent="-228600" eaLnBrk="0" hangingPunct="0">
              <a:defRPr sz="4400" b="1">
                <a:solidFill>
                  <a:schemeClr val="tx1"/>
                </a:solidFill>
                <a:latin typeface="Arial Unicode MS" pitchFamily="34" charset="-128"/>
                <a:ea typeface="Arial Unicode MS" pitchFamily="34" charset="-128"/>
                <a:cs typeface="Arial Unicode MS" pitchFamily="34" charset="-128"/>
              </a:defRPr>
            </a:lvl3pPr>
            <a:lvl4pPr marL="1600200" indent="-228600" eaLnBrk="0" hangingPunct="0">
              <a:defRPr sz="4400" b="1">
                <a:solidFill>
                  <a:schemeClr val="tx1"/>
                </a:solidFill>
                <a:latin typeface="Arial Unicode MS" pitchFamily="34" charset="-128"/>
                <a:ea typeface="Arial Unicode MS" pitchFamily="34" charset="-128"/>
                <a:cs typeface="Arial Unicode MS" pitchFamily="34" charset="-128"/>
              </a:defRPr>
            </a:lvl4pPr>
            <a:lvl5pPr marL="2057400" indent="-228600" eaLnBrk="0" hangingPunct="0">
              <a:defRPr sz="4400" b="1">
                <a:solidFill>
                  <a:schemeClr val="tx1"/>
                </a:solidFill>
                <a:latin typeface="Arial Unicode MS" pitchFamily="34" charset="-128"/>
                <a:ea typeface="Arial Unicode MS" pitchFamily="34" charset="-128"/>
                <a:cs typeface="Arial Unicode MS" pitchFamily="34" charset="-128"/>
              </a:defRPr>
            </a:lvl5pPr>
            <a:lvl6pPr marL="2514600" indent="-228600" eaLnBrk="0" fontAlgn="base" hangingPunct="0">
              <a:spcBef>
                <a:spcPct val="0"/>
              </a:spcBef>
              <a:spcAft>
                <a:spcPct val="0"/>
              </a:spcAft>
              <a:defRPr sz="4400" b="1">
                <a:solidFill>
                  <a:schemeClr val="tx1"/>
                </a:solidFill>
                <a:latin typeface="Arial Unicode MS" pitchFamily="34" charset="-128"/>
                <a:ea typeface="Arial Unicode MS" pitchFamily="34" charset="-128"/>
                <a:cs typeface="Arial Unicode MS" pitchFamily="34" charset="-128"/>
              </a:defRPr>
            </a:lvl6pPr>
            <a:lvl7pPr marL="2971800" indent="-228600" eaLnBrk="0" fontAlgn="base" hangingPunct="0">
              <a:spcBef>
                <a:spcPct val="0"/>
              </a:spcBef>
              <a:spcAft>
                <a:spcPct val="0"/>
              </a:spcAft>
              <a:defRPr sz="4400" b="1">
                <a:solidFill>
                  <a:schemeClr val="tx1"/>
                </a:solidFill>
                <a:latin typeface="Arial Unicode MS" pitchFamily="34" charset="-128"/>
                <a:ea typeface="Arial Unicode MS" pitchFamily="34" charset="-128"/>
                <a:cs typeface="Arial Unicode MS" pitchFamily="34" charset="-128"/>
              </a:defRPr>
            </a:lvl7pPr>
            <a:lvl8pPr marL="3429000" indent="-228600" eaLnBrk="0" fontAlgn="base" hangingPunct="0">
              <a:spcBef>
                <a:spcPct val="0"/>
              </a:spcBef>
              <a:spcAft>
                <a:spcPct val="0"/>
              </a:spcAft>
              <a:defRPr sz="4400" b="1">
                <a:solidFill>
                  <a:schemeClr val="tx1"/>
                </a:solidFill>
                <a:latin typeface="Arial Unicode MS" pitchFamily="34" charset="-128"/>
                <a:ea typeface="Arial Unicode MS" pitchFamily="34" charset="-128"/>
                <a:cs typeface="Arial Unicode MS" pitchFamily="34" charset="-128"/>
              </a:defRPr>
            </a:lvl8pPr>
            <a:lvl9pPr marL="3886200" indent="-228600" eaLnBrk="0" fontAlgn="base" hangingPunct="0">
              <a:spcBef>
                <a:spcPct val="0"/>
              </a:spcBef>
              <a:spcAft>
                <a:spcPct val="0"/>
              </a:spcAft>
              <a:defRPr sz="4400" b="1">
                <a:solidFill>
                  <a:schemeClr val="tx1"/>
                </a:solidFill>
                <a:latin typeface="Arial Unicode MS" pitchFamily="34" charset="-128"/>
                <a:ea typeface="Arial Unicode MS" pitchFamily="34" charset="-128"/>
                <a:cs typeface="Arial Unicode MS" pitchFamily="34" charset="-128"/>
              </a:defRPr>
            </a:lvl9pPr>
          </a:lstStyle>
          <a:p>
            <a:pPr algn="ctr" fontAlgn="base">
              <a:spcBef>
                <a:spcPct val="50000"/>
              </a:spcBef>
              <a:spcAft>
                <a:spcPct val="0"/>
              </a:spcAft>
            </a:pPr>
            <a:r>
              <a:rPr lang="en-US" sz="2800" b="0" smtClean="0">
                <a:solidFill>
                  <a:srgbClr val="000000"/>
                </a:solidFill>
              </a:rPr>
              <a:t>State </a:t>
            </a:r>
            <a:endParaRPr lang="en-US" sz="2800" smtClean="0">
              <a:solidFill>
                <a:srgbClr val="000000"/>
              </a:solidFill>
            </a:endParaRPr>
          </a:p>
        </p:txBody>
      </p:sp>
      <p:sp>
        <p:nvSpPr>
          <p:cNvPr id="15363" name="Text Box 1028"/>
          <p:cNvSpPr txBox="1">
            <a:spLocks noChangeArrowheads="1"/>
          </p:cNvSpPr>
          <p:nvPr/>
        </p:nvSpPr>
        <p:spPr bwMode="auto">
          <a:xfrm>
            <a:off x="1676400" y="5881688"/>
            <a:ext cx="2362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tx1"/>
                </a:solidFill>
                <a:latin typeface="Arial Unicode MS" pitchFamily="34" charset="-128"/>
                <a:ea typeface="Arial Unicode MS" pitchFamily="34" charset="-128"/>
                <a:cs typeface="Arial Unicode MS" pitchFamily="34" charset="-128"/>
              </a:defRPr>
            </a:lvl1pPr>
            <a:lvl2pPr marL="742950" indent="-285750" eaLnBrk="0" hangingPunct="0">
              <a:defRPr sz="4400" b="1">
                <a:solidFill>
                  <a:schemeClr val="tx1"/>
                </a:solidFill>
                <a:latin typeface="Arial Unicode MS" pitchFamily="34" charset="-128"/>
                <a:ea typeface="Arial Unicode MS" pitchFamily="34" charset="-128"/>
                <a:cs typeface="Arial Unicode MS" pitchFamily="34" charset="-128"/>
              </a:defRPr>
            </a:lvl2pPr>
            <a:lvl3pPr marL="1143000" indent="-228600" eaLnBrk="0" hangingPunct="0">
              <a:defRPr sz="4400" b="1">
                <a:solidFill>
                  <a:schemeClr val="tx1"/>
                </a:solidFill>
                <a:latin typeface="Arial Unicode MS" pitchFamily="34" charset="-128"/>
                <a:ea typeface="Arial Unicode MS" pitchFamily="34" charset="-128"/>
                <a:cs typeface="Arial Unicode MS" pitchFamily="34" charset="-128"/>
              </a:defRPr>
            </a:lvl3pPr>
            <a:lvl4pPr marL="1600200" indent="-228600" eaLnBrk="0" hangingPunct="0">
              <a:defRPr sz="4400" b="1">
                <a:solidFill>
                  <a:schemeClr val="tx1"/>
                </a:solidFill>
                <a:latin typeface="Arial Unicode MS" pitchFamily="34" charset="-128"/>
                <a:ea typeface="Arial Unicode MS" pitchFamily="34" charset="-128"/>
                <a:cs typeface="Arial Unicode MS" pitchFamily="34" charset="-128"/>
              </a:defRPr>
            </a:lvl4pPr>
            <a:lvl5pPr marL="2057400" indent="-228600" eaLnBrk="0" hangingPunct="0">
              <a:defRPr sz="4400" b="1">
                <a:solidFill>
                  <a:schemeClr val="tx1"/>
                </a:solidFill>
                <a:latin typeface="Arial Unicode MS" pitchFamily="34" charset="-128"/>
                <a:ea typeface="Arial Unicode MS" pitchFamily="34" charset="-128"/>
                <a:cs typeface="Arial Unicode MS" pitchFamily="34" charset="-128"/>
              </a:defRPr>
            </a:lvl5pPr>
            <a:lvl6pPr marL="2514600" indent="-228600" eaLnBrk="0" fontAlgn="base" hangingPunct="0">
              <a:spcBef>
                <a:spcPct val="0"/>
              </a:spcBef>
              <a:spcAft>
                <a:spcPct val="0"/>
              </a:spcAft>
              <a:defRPr sz="4400" b="1">
                <a:solidFill>
                  <a:schemeClr val="tx1"/>
                </a:solidFill>
                <a:latin typeface="Arial Unicode MS" pitchFamily="34" charset="-128"/>
                <a:ea typeface="Arial Unicode MS" pitchFamily="34" charset="-128"/>
                <a:cs typeface="Arial Unicode MS" pitchFamily="34" charset="-128"/>
              </a:defRPr>
            </a:lvl6pPr>
            <a:lvl7pPr marL="2971800" indent="-228600" eaLnBrk="0" fontAlgn="base" hangingPunct="0">
              <a:spcBef>
                <a:spcPct val="0"/>
              </a:spcBef>
              <a:spcAft>
                <a:spcPct val="0"/>
              </a:spcAft>
              <a:defRPr sz="4400" b="1">
                <a:solidFill>
                  <a:schemeClr val="tx1"/>
                </a:solidFill>
                <a:latin typeface="Arial Unicode MS" pitchFamily="34" charset="-128"/>
                <a:ea typeface="Arial Unicode MS" pitchFamily="34" charset="-128"/>
                <a:cs typeface="Arial Unicode MS" pitchFamily="34" charset="-128"/>
              </a:defRPr>
            </a:lvl7pPr>
            <a:lvl8pPr marL="3429000" indent="-228600" eaLnBrk="0" fontAlgn="base" hangingPunct="0">
              <a:spcBef>
                <a:spcPct val="0"/>
              </a:spcBef>
              <a:spcAft>
                <a:spcPct val="0"/>
              </a:spcAft>
              <a:defRPr sz="4400" b="1">
                <a:solidFill>
                  <a:schemeClr val="tx1"/>
                </a:solidFill>
                <a:latin typeface="Arial Unicode MS" pitchFamily="34" charset="-128"/>
                <a:ea typeface="Arial Unicode MS" pitchFamily="34" charset="-128"/>
                <a:cs typeface="Arial Unicode MS" pitchFamily="34" charset="-128"/>
              </a:defRPr>
            </a:lvl8pPr>
            <a:lvl9pPr marL="3886200" indent="-228600" eaLnBrk="0" fontAlgn="base" hangingPunct="0">
              <a:spcBef>
                <a:spcPct val="0"/>
              </a:spcBef>
              <a:spcAft>
                <a:spcPct val="0"/>
              </a:spcAft>
              <a:defRPr sz="4400" b="1">
                <a:solidFill>
                  <a:schemeClr val="tx1"/>
                </a:solidFill>
                <a:latin typeface="Arial Unicode MS" pitchFamily="34" charset="-128"/>
                <a:ea typeface="Arial Unicode MS" pitchFamily="34" charset="-128"/>
                <a:cs typeface="Arial Unicode MS" pitchFamily="34" charset="-128"/>
              </a:defRPr>
            </a:lvl9pPr>
          </a:lstStyle>
          <a:p>
            <a:pPr algn="ctr" fontAlgn="base">
              <a:spcBef>
                <a:spcPct val="50000"/>
              </a:spcBef>
              <a:spcAft>
                <a:spcPct val="0"/>
              </a:spcAft>
            </a:pPr>
            <a:r>
              <a:rPr lang="en-US" sz="2800" b="0" smtClean="0">
                <a:solidFill>
                  <a:srgbClr val="000000"/>
                </a:solidFill>
              </a:rPr>
              <a:t>Laboratories</a:t>
            </a:r>
            <a:endParaRPr lang="en-US" sz="2400" smtClean="0">
              <a:solidFill>
                <a:srgbClr val="000000"/>
              </a:solidFill>
            </a:endParaRPr>
          </a:p>
        </p:txBody>
      </p:sp>
      <p:sp>
        <p:nvSpPr>
          <p:cNvPr id="15364" name="Text Box 1029"/>
          <p:cNvSpPr txBox="1">
            <a:spLocks noChangeArrowheads="1"/>
          </p:cNvSpPr>
          <p:nvPr/>
        </p:nvSpPr>
        <p:spPr bwMode="auto">
          <a:xfrm>
            <a:off x="7239000" y="3962400"/>
            <a:ext cx="152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tx1"/>
                </a:solidFill>
                <a:latin typeface="Arial Unicode MS" pitchFamily="34" charset="-128"/>
                <a:ea typeface="Arial Unicode MS" pitchFamily="34" charset="-128"/>
                <a:cs typeface="Arial Unicode MS" pitchFamily="34" charset="-128"/>
              </a:defRPr>
            </a:lvl1pPr>
            <a:lvl2pPr marL="742950" indent="-285750" eaLnBrk="0" hangingPunct="0">
              <a:defRPr sz="4400" b="1">
                <a:solidFill>
                  <a:schemeClr val="tx1"/>
                </a:solidFill>
                <a:latin typeface="Arial Unicode MS" pitchFamily="34" charset="-128"/>
                <a:ea typeface="Arial Unicode MS" pitchFamily="34" charset="-128"/>
                <a:cs typeface="Arial Unicode MS" pitchFamily="34" charset="-128"/>
              </a:defRPr>
            </a:lvl2pPr>
            <a:lvl3pPr marL="1143000" indent="-228600" eaLnBrk="0" hangingPunct="0">
              <a:defRPr sz="4400" b="1">
                <a:solidFill>
                  <a:schemeClr val="tx1"/>
                </a:solidFill>
                <a:latin typeface="Arial Unicode MS" pitchFamily="34" charset="-128"/>
                <a:ea typeface="Arial Unicode MS" pitchFamily="34" charset="-128"/>
                <a:cs typeface="Arial Unicode MS" pitchFamily="34" charset="-128"/>
              </a:defRPr>
            </a:lvl3pPr>
            <a:lvl4pPr marL="1600200" indent="-228600" eaLnBrk="0" hangingPunct="0">
              <a:defRPr sz="4400" b="1">
                <a:solidFill>
                  <a:schemeClr val="tx1"/>
                </a:solidFill>
                <a:latin typeface="Arial Unicode MS" pitchFamily="34" charset="-128"/>
                <a:ea typeface="Arial Unicode MS" pitchFamily="34" charset="-128"/>
                <a:cs typeface="Arial Unicode MS" pitchFamily="34" charset="-128"/>
              </a:defRPr>
            </a:lvl4pPr>
            <a:lvl5pPr marL="2057400" indent="-228600" eaLnBrk="0" hangingPunct="0">
              <a:defRPr sz="4400" b="1">
                <a:solidFill>
                  <a:schemeClr val="tx1"/>
                </a:solidFill>
                <a:latin typeface="Arial Unicode MS" pitchFamily="34" charset="-128"/>
                <a:ea typeface="Arial Unicode MS" pitchFamily="34" charset="-128"/>
                <a:cs typeface="Arial Unicode MS" pitchFamily="34" charset="-128"/>
              </a:defRPr>
            </a:lvl5pPr>
            <a:lvl6pPr marL="2514600" indent="-228600" eaLnBrk="0" fontAlgn="base" hangingPunct="0">
              <a:spcBef>
                <a:spcPct val="0"/>
              </a:spcBef>
              <a:spcAft>
                <a:spcPct val="0"/>
              </a:spcAft>
              <a:defRPr sz="4400" b="1">
                <a:solidFill>
                  <a:schemeClr val="tx1"/>
                </a:solidFill>
                <a:latin typeface="Arial Unicode MS" pitchFamily="34" charset="-128"/>
                <a:ea typeface="Arial Unicode MS" pitchFamily="34" charset="-128"/>
                <a:cs typeface="Arial Unicode MS" pitchFamily="34" charset="-128"/>
              </a:defRPr>
            </a:lvl6pPr>
            <a:lvl7pPr marL="2971800" indent="-228600" eaLnBrk="0" fontAlgn="base" hangingPunct="0">
              <a:spcBef>
                <a:spcPct val="0"/>
              </a:spcBef>
              <a:spcAft>
                <a:spcPct val="0"/>
              </a:spcAft>
              <a:defRPr sz="4400" b="1">
                <a:solidFill>
                  <a:schemeClr val="tx1"/>
                </a:solidFill>
                <a:latin typeface="Arial Unicode MS" pitchFamily="34" charset="-128"/>
                <a:ea typeface="Arial Unicode MS" pitchFamily="34" charset="-128"/>
                <a:cs typeface="Arial Unicode MS" pitchFamily="34" charset="-128"/>
              </a:defRPr>
            </a:lvl7pPr>
            <a:lvl8pPr marL="3429000" indent="-228600" eaLnBrk="0" fontAlgn="base" hangingPunct="0">
              <a:spcBef>
                <a:spcPct val="0"/>
              </a:spcBef>
              <a:spcAft>
                <a:spcPct val="0"/>
              </a:spcAft>
              <a:defRPr sz="4400" b="1">
                <a:solidFill>
                  <a:schemeClr val="tx1"/>
                </a:solidFill>
                <a:latin typeface="Arial Unicode MS" pitchFamily="34" charset="-128"/>
                <a:ea typeface="Arial Unicode MS" pitchFamily="34" charset="-128"/>
                <a:cs typeface="Arial Unicode MS" pitchFamily="34" charset="-128"/>
              </a:defRPr>
            </a:lvl8pPr>
            <a:lvl9pPr marL="3886200" indent="-228600" eaLnBrk="0" fontAlgn="base" hangingPunct="0">
              <a:spcBef>
                <a:spcPct val="0"/>
              </a:spcBef>
              <a:spcAft>
                <a:spcPct val="0"/>
              </a:spcAft>
              <a:defRPr sz="4400" b="1">
                <a:solidFill>
                  <a:schemeClr val="tx1"/>
                </a:solidFill>
                <a:latin typeface="Arial Unicode MS" pitchFamily="34" charset="-128"/>
                <a:ea typeface="Arial Unicode MS" pitchFamily="34" charset="-128"/>
                <a:cs typeface="Arial Unicode MS" pitchFamily="34" charset="-128"/>
              </a:defRPr>
            </a:lvl9pPr>
          </a:lstStyle>
          <a:p>
            <a:pPr algn="ctr" fontAlgn="base">
              <a:spcBef>
                <a:spcPct val="50000"/>
              </a:spcBef>
              <a:spcAft>
                <a:spcPct val="0"/>
              </a:spcAft>
            </a:pPr>
            <a:r>
              <a:rPr lang="en-US" sz="2800" b="0" smtClean="0">
                <a:solidFill>
                  <a:srgbClr val="000000"/>
                </a:solidFill>
              </a:rPr>
              <a:t>Federal</a:t>
            </a:r>
            <a:endParaRPr lang="en-US" sz="2000" b="0" smtClean="0">
              <a:solidFill>
                <a:srgbClr val="000000"/>
              </a:solidFill>
            </a:endParaRPr>
          </a:p>
        </p:txBody>
      </p:sp>
      <p:pic>
        <p:nvPicPr>
          <p:cNvPr id="15365" name="Picture 1030" descr="THREEPE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4343400"/>
            <a:ext cx="2057400" cy="1533525"/>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366" name="Line 1031"/>
          <p:cNvSpPr>
            <a:spLocks noChangeShapeType="1"/>
          </p:cNvSpPr>
          <p:nvPr/>
        </p:nvSpPr>
        <p:spPr bwMode="auto">
          <a:xfrm>
            <a:off x="5715000" y="2452688"/>
            <a:ext cx="1524000" cy="457200"/>
          </a:xfrm>
          <a:prstGeom prst="line">
            <a:avLst/>
          </a:prstGeom>
          <a:noFill/>
          <a:ln w="76200">
            <a:solidFill>
              <a:srgbClr val="FF9900"/>
            </a:solidFill>
            <a:round/>
            <a:headEnd/>
            <a:tailEnd type="stealth"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5367" name="Line 1032"/>
          <p:cNvSpPr>
            <a:spLocks noChangeShapeType="1"/>
          </p:cNvSpPr>
          <p:nvPr/>
        </p:nvSpPr>
        <p:spPr bwMode="auto">
          <a:xfrm flipH="1">
            <a:off x="1905000" y="2362200"/>
            <a:ext cx="1600200" cy="533400"/>
          </a:xfrm>
          <a:prstGeom prst="line">
            <a:avLst/>
          </a:prstGeom>
          <a:noFill/>
          <a:ln w="76200">
            <a:solidFill>
              <a:srgbClr val="FF9900"/>
            </a:solidFill>
            <a:round/>
            <a:headEnd/>
            <a:tailEnd type="stealth"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5368" name="Line 1033"/>
          <p:cNvSpPr>
            <a:spLocks noChangeShapeType="1"/>
          </p:cNvSpPr>
          <p:nvPr/>
        </p:nvSpPr>
        <p:spPr bwMode="auto">
          <a:xfrm flipH="1">
            <a:off x="2895600" y="2681288"/>
            <a:ext cx="1143000" cy="1814512"/>
          </a:xfrm>
          <a:prstGeom prst="line">
            <a:avLst/>
          </a:prstGeom>
          <a:noFill/>
          <a:ln w="76200">
            <a:solidFill>
              <a:srgbClr val="FF9900"/>
            </a:solidFill>
            <a:round/>
            <a:headEnd/>
            <a:tailEnd type="stealth"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5369" name="Line 1034"/>
          <p:cNvSpPr>
            <a:spLocks noChangeShapeType="1"/>
          </p:cNvSpPr>
          <p:nvPr/>
        </p:nvSpPr>
        <p:spPr bwMode="auto">
          <a:xfrm>
            <a:off x="4953000" y="2681288"/>
            <a:ext cx="1143000" cy="1585912"/>
          </a:xfrm>
          <a:prstGeom prst="line">
            <a:avLst/>
          </a:prstGeom>
          <a:noFill/>
          <a:ln w="76200">
            <a:solidFill>
              <a:srgbClr val="FF9900"/>
            </a:solidFill>
            <a:round/>
            <a:headEnd/>
            <a:tailEnd type="stealth"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pic>
        <p:nvPicPr>
          <p:cNvPr id="15370" name="Picture 1035" descr="usdahe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1400" y="2881313"/>
            <a:ext cx="1524000" cy="1046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371" name="Text Box 1037"/>
          <p:cNvSpPr txBox="1">
            <a:spLocks noChangeArrowheads="1"/>
          </p:cNvSpPr>
          <p:nvPr/>
        </p:nvSpPr>
        <p:spPr bwMode="auto">
          <a:xfrm>
            <a:off x="5715000" y="6019800"/>
            <a:ext cx="3048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tx1"/>
                </a:solidFill>
                <a:latin typeface="Arial Unicode MS" pitchFamily="34" charset="-128"/>
                <a:ea typeface="Arial Unicode MS" pitchFamily="34" charset="-128"/>
                <a:cs typeface="Arial Unicode MS" pitchFamily="34" charset="-128"/>
              </a:defRPr>
            </a:lvl1pPr>
            <a:lvl2pPr marL="742950" indent="-285750" eaLnBrk="0" hangingPunct="0">
              <a:defRPr sz="4400" b="1">
                <a:solidFill>
                  <a:schemeClr val="tx1"/>
                </a:solidFill>
                <a:latin typeface="Arial Unicode MS" pitchFamily="34" charset="-128"/>
                <a:ea typeface="Arial Unicode MS" pitchFamily="34" charset="-128"/>
                <a:cs typeface="Arial Unicode MS" pitchFamily="34" charset="-128"/>
              </a:defRPr>
            </a:lvl2pPr>
            <a:lvl3pPr marL="1143000" indent="-228600" eaLnBrk="0" hangingPunct="0">
              <a:defRPr sz="4400" b="1">
                <a:solidFill>
                  <a:schemeClr val="tx1"/>
                </a:solidFill>
                <a:latin typeface="Arial Unicode MS" pitchFamily="34" charset="-128"/>
                <a:ea typeface="Arial Unicode MS" pitchFamily="34" charset="-128"/>
                <a:cs typeface="Arial Unicode MS" pitchFamily="34" charset="-128"/>
              </a:defRPr>
            </a:lvl3pPr>
            <a:lvl4pPr marL="1600200" indent="-228600" eaLnBrk="0" hangingPunct="0">
              <a:defRPr sz="4400" b="1">
                <a:solidFill>
                  <a:schemeClr val="tx1"/>
                </a:solidFill>
                <a:latin typeface="Arial Unicode MS" pitchFamily="34" charset="-128"/>
                <a:ea typeface="Arial Unicode MS" pitchFamily="34" charset="-128"/>
                <a:cs typeface="Arial Unicode MS" pitchFamily="34" charset="-128"/>
              </a:defRPr>
            </a:lvl4pPr>
            <a:lvl5pPr marL="2057400" indent="-228600" eaLnBrk="0" hangingPunct="0">
              <a:defRPr sz="4400" b="1">
                <a:solidFill>
                  <a:schemeClr val="tx1"/>
                </a:solidFill>
                <a:latin typeface="Arial Unicode MS" pitchFamily="34" charset="-128"/>
                <a:ea typeface="Arial Unicode MS" pitchFamily="34" charset="-128"/>
                <a:cs typeface="Arial Unicode MS" pitchFamily="34" charset="-128"/>
              </a:defRPr>
            </a:lvl5pPr>
            <a:lvl6pPr marL="2514600" indent="-228600" eaLnBrk="0" fontAlgn="base" hangingPunct="0">
              <a:spcBef>
                <a:spcPct val="0"/>
              </a:spcBef>
              <a:spcAft>
                <a:spcPct val="0"/>
              </a:spcAft>
              <a:defRPr sz="4400" b="1">
                <a:solidFill>
                  <a:schemeClr val="tx1"/>
                </a:solidFill>
                <a:latin typeface="Arial Unicode MS" pitchFamily="34" charset="-128"/>
                <a:ea typeface="Arial Unicode MS" pitchFamily="34" charset="-128"/>
                <a:cs typeface="Arial Unicode MS" pitchFamily="34" charset="-128"/>
              </a:defRPr>
            </a:lvl6pPr>
            <a:lvl7pPr marL="2971800" indent="-228600" eaLnBrk="0" fontAlgn="base" hangingPunct="0">
              <a:spcBef>
                <a:spcPct val="0"/>
              </a:spcBef>
              <a:spcAft>
                <a:spcPct val="0"/>
              </a:spcAft>
              <a:defRPr sz="4400" b="1">
                <a:solidFill>
                  <a:schemeClr val="tx1"/>
                </a:solidFill>
                <a:latin typeface="Arial Unicode MS" pitchFamily="34" charset="-128"/>
                <a:ea typeface="Arial Unicode MS" pitchFamily="34" charset="-128"/>
                <a:cs typeface="Arial Unicode MS" pitchFamily="34" charset="-128"/>
              </a:defRPr>
            </a:lvl7pPr>
            <a:lvl8pPr marL="3429000" indent="-228600" eaLnBrk="0" fontAlgn="base" hangingPunct="0">
              <a:spcBef>
                <a:spcPct val="0"/>
              </a:spcBef>
              <a:spcAft>
                <a:spcPct val="0"/>
              </a:spcAft>
              <a:defRPr sz="4400" b="1">
                <a:solidFill>
                  <a:schemeClr val="tx1"/>
                </a:solidFill>
                <a:latin typeface="Arial Unicode MS" pitchFamily="34" charset="-128"/>
                <a:ea typeface="Arial Unicode MS" pitchFamily="34" charset="-128"/>
                <a:cs typeface="Arial Unicode MS" pitchFamily="34" charset="-128"/>
              </a:defRPr>
            </a:lvl8pPr>
            <a:lvl9pPr marL="3886200" indent="-228600" eaLnBrk="0" fontAlgn="base" hangingPunct="0">
              <a:spcBef>
                <a:spcPct val="0"/>
              </a:spcBef>
              <a:spcAft>
                <a:spcPct val="0"/>
              </a:spcAft>
              <a:defRPr sz="4400" b="1">
                <a:solidFill>
                  <a:schemeClr val="tx1"/>
                </a:solidFill>
                <a:latin typeface="Arial Unicode MS" pitchFamily="34" charset="-128"/>
                <a:ea typeface="Arial Unicode MS" pitchFamily="34" charset="-128"/>
                <a:cs typeface="Arial Unicode MS" pitchFamily="34" charset="-128"/>
              </a:defRPr>
            </a:lvl9pPr>
          </a:lstStyle>
          <a:p>
            <a:pPr algn="ctr" fontAlgn="base">
              <a:spcBef>
                <a:spcPct val="50000"/>
              </a:spcBef>
              <a:spcAft>
                <a:spcPct val="0"/>
              </a:spcAft>
            </a:pPr>
            <a:r>
              <a:rPr lang="en-US" sz="2800" b="0" smtClean="0">
                <a:solidFill>
                  <a:srgbClr val="000000"/>
                </a:solidFill>
              </a:rPr>
              <a:t>Clients &amp; Industry</a:t>
            </a:r>
            <a:endParaRPr lang="en-US" sz="2800" smtClean="0">
              <a:solidFill>
                <a:srgbClr val="000000"/>
              </a:solidFill>
              <a:latin typeface="Times New Roman" pitchFamily="18" charset="0"/>
            </a:endParaRPr>
          </a:p>
        </p:txBody>
      </p:sp>
      <p:sp>
        <p:nvSpPr>
          <p:cNvPr id="15372" name="Rectangle 1038"/>
          <p:cNvSpPr>
            <a:spLocks noGrp="1" noChangeArrowheads="1"/>
          </p:cNvSpPr>
          <p:nvPr>
            <p:ph type="title"/>
          </p:nvPr>
        </p:nvSpPr>
        <p:spPr/>
        <p:txBody>
          <a:bodyPr/>
          <a:lstStyle/>
          <a:p>
            <a:pPr eaLnBrk="1" hangingPunct="1"/>
            <a:r>
              <a:rPr lang="en-US" smtClean="0"/>
              <a:t>Accredited Veterinarians . . .</a:t>
            </a:r>
            <a:endParaRPr lang="en-US" sz="2800" smtClean="0">
              <a:solidFill>
                <a:schemeClr val="tx1"/>
              </a:solidFill>
            </a:endParaRPr>
          </a:p>
        </p:txBody>
      </p:sp>
      <p:pic>
        <p:nvPicPr>
          <p:cNvPr id="15373" name="Picture 1041" descr="NewNVSLLogo"/>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a:xfrm>
            <a:off x="914400" y="4724400"/>
            <a:ext cx="1524000" cy="1143000"/>
          </a:xfrm>
          <a:noFill/>
          <a:ln w="3175">
            <a:solidFill>
              <a:schemeClr val="tx1"/>
            </a:solidFill>
            <a:miter lim="800000"/>
            <a:headEnd/>
            <a:tailEnd/>
          </a:ln>
        </p:spPr>
      </p:pic>
      <p:sp>
        <p:nvSpPr>
          <p:cNvPr id="13326" name="Text Box 1043"/>
          <p:cNvSpPr txBox="1">
            <a:spLocks noChangeArrowheads="1"/>
          </p:cNvSpPr>
          <p:nvPr/>
        </p:nvSpPr>
        <p:spPr bwMode="auto">
          <a:xfrm>
            <a:off x="304800" y="3124200"/>
            <a:ext cx="1600200" cy="701675"/>
          </a:xfrm>
          <a:prstGeom prst="rect">
            <a:avLst/>
          </a:prstGeom>
          <a:solidFill>
            <a:srgbClr val="CCFF33"/>
          </a:solidFill>
          <a:ln w="9525">
            <a:solidFill>
              <a:schemeClr val="tx1"/>
            </a:solidFill>
            <a:miter lim="800000"/>
            <a:headEnd/>
            <a:tailEnd/>
          </a:ln>
        </p:spPr>
        <p:txBody>
          <a:bodyPr>
            <a:spAutoFit/>
          </a:bodyPr>
          <a:lstStyle/>
          <a:p>
            <a:pPr algn="ctr" fontAlgn="base">
              <a:spcBef>
                <a:spcPct val="0"/>
              </a:spcBef>
              <a:spcAft>
                <a:spcPct val="0"/>
              </a:spcAft>
              <a:defRPr/>
            </a:pPr>
            <a:r>
              <a:rPr lang="en-US" sz="4000" dirty="0">
                <a:ln>
                  <a:solidFill>
                    <a:srgbClr val="008000"/>
                  </a:solidFill>
                </a:ln>
                <a:solidFill>
                  <a:srgbClr val="008000"/>
                </a:solidFill>
                <a:latin typeface="Impact" pitchFamily="34" charset="0"/>
                <a:ea typeface="Arial Unicode MS" pitchFamily="34" charset="-128"/>
                <a:cs typeface="Arial Unicode MS" pitchFamily="34" charset="-128"/>
              </a:rPr>
              <a:t>SDA</a:t>
            </a:r>
          </a:p>
        </p:txBody>
      </p:sp>
      <p:sp>
        <p:nvSpPr>
          <p:cNvPr id="13327" name="Text Box 1044"/>
          <p:cNvSpPr txBox="1">
            <a:spLocks noChangeArrowheads="1"/>
          </p:cNvSpPr>
          <p:nvPr/>
        </p:nvSpPr>
        <p:spPr bwMode="auto">
          <a:xfrm>
            <a:off x="2819400" y="4800600"/>
            <a:ext cx="1676400" cy="1077218"/>
          </a:xfrm>
          <a:prstGeom prst="rect">
            <a:avLst/>
          </a:prstGeom>
          <a:solidFill>
            <a:srgbClr val="FFFFFF"/>
          </a:solidFill>
          <a:ln w="3175">
            <a:solidFill>
              <a:schemeClr val="tx1"/>
            </a:solidFill>
            <a:miter lim="800000"/>
            <a:headEnd/>
            <a:tailEnd/>
          </a:ln>
        </p:spPr>
        <p:txBody>
          <a:bodyPr>
            <a:spAutoFit/>
          </a:bodyPr>
          <a:lstStyle/>
          <a:p>
            <a:pPr algn="ctr" fontAlgn="base">
              <a:spcBef>
                <a:spcPct val="0"/>
              </a:spcBef>
              <a:spcAft>
                <a:spcPct val="0"/>
              </a:spcAft>
              <a:defRPr/>
            </a:pPr>
            <a:r>
              <a:rPr lang="en-US" sz="3200" dirty="0">
                <a:ln w="3175">
                  <a:solidFill>
                    <a:srgbClr val="008000"/>
                  </a:solidFill>
                </a:ln>
                <a:solidFill>
                  <a:srgbClr val="008000"/>
                </a:solidFill>
                <a:ea typeface="Arial Unicode MS" pitchFamily="34" charset="-128"/>
                <a:cs typeface="Arial Unicode MS" pitchFamily="34" charset="-128"/>
              </a:rPr>
              <a:t>State</a:t>
            </a:r>
            <a:r>
              <a:rPr lang="en-US" sz="3200" dirty="0">
                <a:ln>
                  <a:solidFill>
                    <a:srgbClr val="008000"/>
                  </a:solidFill>
                </a:ln>
                <a:solidFill>
                  <a:srgbClr val="008000"/>
                </a:solidFill>
                <a:ea typeface="Arial Unicode MS" pitchFamily="34" charset="-128"/>
                <a:cs typeface="Arial Unicode MS" pitchFamily="34" charset="-128"/>
              </a:rPr>
              <a:t> </a:t>
            </a:r>
          </a:p>
          <a:p>
            <a:pPr algn="ctr" fontAlgn="base">
              <a:spcBef>
                <a:spcPct val="0"/>
              </a:spcBef>
              <a:spcAft>
                <a:spcPct val="0"/>
              </a:spcAft>
              <a:defRPr/>
            </a:pPr>
            <a:r>
              <a:rPr lang="en-US" sz="3200" dirty="0">
                <a:ln>
                  <a:solidFill>
                    <a:srgbClr val="008000"/>
                  </a:solidFill>
                </a:ln>
                <a:solidFill>
                  <a:srgbClr val="008000"/>
                </a:solidFill>
                <a:ea typeface="Arial Unicode MS" pitchFamily="34" charset="-128"/>
                <a:cs typeface="Arial Unicode MS" pitchFamily="34" charset="-128"/>
              </a:rPr>
              <a:t>Labs</a:t>
            </a:r>
          </a:p>
        </p:txBody>
      </p:sp>
      <p:sp>
        <p:nvSpPr>
          <p:cNvPr id="17" name="Rectangle 16"/>
          <p:cNvSpPr/>
          <p:nvPr/>
        </p:nvSpPr>
        <p:spPr>
          <a:xfrm>
            <a:off x="2286000" y="2036763"/>
            <a:ext cx="4572000" cy="554037"/>
          </a:xfrm>
          <a:prstGeom prst="rect">
            <a:avLst/>
          </a:prstGeom>
        </p:spPr>
        <p:txBody>
          <a:bodyPr>
            <a:spAutoFit/>
          </a:bodyPr>
          <a:lstStyle/>
          <a:p>
            <a:pPr algn="ctr" fontAlgn="base">
              <a:spcBef>
                <a:spcPct val="0"/>
              </a:spcBef>
              <a:spcAft>
                <a:spcPct val="0"/>
              </a:spcAft>
              <a:buFont typeface="Wingdings" pitchFamily="2" charset="2"/>
              <a:buNone/>
              <a:defRPr/>
            </a:pPr>
            <a:r>
              <a:rPr lang="en-US" sz="3000" b="1" dirty="0">
                <a:solidFill>
                  <a:srgbClr val="000000"/>
                </a:solidFill>
                <a:ea typeface="Arial Unicode MS" pitchFamily="34" charset="-128"/>
                <a:cs typeface="Arial Unicode MS" pitchFamily="34" charset="-128"/>
              </a:rPr>
              <a:t>Work with</a:t>
            </a:r>
          </a:p>
        </p:txBody>
      </p:sp>
    </p:spTree>
    <p:extLst>
      <p:ext uri="{BB962C8B-B14F-4D97-AF65-F5344CB8AC3E}">
        <p14:creationId xmlns:p14="http://schemas.microsoft.com/office/powerpoint/2010/main" val="1136085735"/>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7" name="Group 295"/>
          <p:cNvGrpSpPr>
            <a:grpSpLocks/>
          </p:cNvGrpSpPr>
          <p:nvPr/>
        </p:nvGrpSpPr>
        <p:grpSpPr bwMode="auto">
          <a:xfrm>
            <a:off x="914400" y="3048000"/>
            <a:ext cx="7173913" cy="3429000"/>
            <a:chOff x="576" y="1920"/>
            <a:chExt cx="4519" cy="2160"/>
          </a:xfrm>
        </p:grpSpPr>
        <p:grpSp>
          <p:nvGrpSpPr>
            <p:cNvPr id="1030" name="Group 5"/>
            <p:cNvGrpSpPr>
              <a:grpSpLocks/>
            </p:cNvGrpSpPr>
            <p:nvPr/>
          </p:nvGrpSpPr>
          <p:grpSpPr bwMode="auto">
            <a:xfrm>
              <a:off x="576" y="1920"/>
              <a:ext cx="4320" cy="2160"/>
              <a:chOff x="409" y="1344"/>
              <a:chExt cx="4631" cy="2528"/>
            </a:xfrm>
          </p:grpSpPr>
          <p:sp>
            <p:nvSpPr>
              <p:cNvPr id="1047" name="Freeform 6"/>
              <p:cNvSpPr>
                <a:spLocks/>
              </p:cNvSpPr>
              <p:nvPr/>
            </p:nvSpPr>
            <p:spPr bwMode="auto">
              <a:xfrm>
                <a:off x="3716" y="2859"/>
                <a:ext cx="284" cy="458"/>
              </a:xfrm>
              <a:custGeom>
                <a:avLst/>
                <a:gdLst>
                  <a:gd name="T0" fmla="*/ 5 w 313"/>
                  <a:gd name="T1" fmla="*/ 60 h 520"/>
                  <a:gd name="T2" fmla="*/ 0 w 313"/>
                  <a:gd name="T3" fmla="*/ 41 h 520"/>
                  <a:gd name="T4" fmla="*/ 5 w 313"/>
                  <a:gd name="T5" fmla="*/ 4 h 520"/>
                  <a:gd name="T6" fmla="*/ 2 w 313"/>
                  <a:gd name="T7" fmla="*/ 4 h 520"/>
                  <a:gd name="T8" fmla="*/ 42 w 313"/>
                  <a:gd name="T9" fmla="*/ 0 h 520"/>
                  <a:gd name="T10" fmla="*/ 53 w 313"/>
                  <a:gd name="T11" fmla="*/ 26 h 520"/>
                  <a:gd name="T12" fmla="*/ 58 w 313"/>
                  <a:gd name="T13" fmla="*/ 33 h 520"/>
                  <a:gd name="T14" fmla="*/ 59 w 313"/>
                  <a:gd name="T15" fmla="*/ 48 h 520"/>
                  <a:gd name="T16" fmla="*/ 16 w 313"/>
                  <a:gd name="T17" fmla="*/ 49 h 520"/>
                  <a:gd name="T18" fmla="*/ 20 w 313"/>
                  <a:gd name="T19" fmla="*/ 55 h 520"/>
                  <a:gd name="T20" fmla="*/ 18 w 313"/>
                  <a:gd name="T21" fmla="*/ 58 h 520"/>
                  <a:gd name="T22" fmla="*/ 18 w 313"/>
                  <a:gd name="T23" fmla="*/ 60 h 520"/>
                  <a:gd name="T24" fmla="*/ 14 w 313"/>
                  <a:gd name="T25" fmla="*/ 60 h 520"/>
                  <a:gd name="T26" fmla="*/ 11 w 313"/>
                  <a:gd name="T27" fmla="*/ 61 h 520"/>
                  <a:gd name="T28" fmla="*/ 11 w 313"/>
                  <a:gd name="T29" fmla="*/ 60 h 520"/>
                  <a:gd name="T30" fmla="*/ 12 w 313"/>
                  <a:gd name="T31" fmla="*/ 56 h 520"/>
                  <a:gd name="T32" fmla="*/ 12 w 313"/>
                  <a:gd name="T33" fmla="*/ 55 h 520"/>
                  <a:gd name="T34" fmla="*/ 10 w 313"/>
                  <a:gd name="T35" fmla="*/ 55 h 520"/>
                  <a:gd name="T36" fmla="*/ 9 w 313"/>
                  <a:gd name="T37" fmla="*/ 56 h 520"/>
                  <a:gd name="T38" fmla="*/ 8 w 313"/>
                  <a:gd name="T39" fmla="*/ 59 h 520"/>
                  <a:gd name="T40" fmla="*/ 7 w 313"/>
                  <a:gd name="T41" fmla="*/ 60 h 520"/>
                  <a:gd name="T42" fmla="*/ 5 w 313"/>
                  <a:gd name="T43" fmla="*/ 57 h 520"/>
                  <a:gd name="T44" fmla="*/ 5 w 313"/>
                  <a:gd name="T45" fmla="*/ 58 h 520"/>
                  <a:gd name="T46" fmla="*/ 5 w 313"/>
                  <a:gd name="T47" fmla="*/ 60 h 520"/>
                  <a:gd name="T48" fmla="*/ 5 w 313"/>
                  <a:gd name="T49" fmla="*/ 60 h 520"/>
                  <a:gd name="T50" fmla="*/ 5 w 313"/>
                  <a:gd name="T51" fmla="*/ 60 h 5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13"/>
                  <a:gd name="T79" fmla="*/ 0 h 520"/>
                  <a:gd name="T80" fmla="*/ 313 w 313"/>
                  <a:gd name="T81" fmla="*/ 520 h 5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13" h="520">
                    <a:moveTo>
                      <a:pt x="17" y="507"/>
                    </a:moveTo>
                    <a:lnTo>
                      <a:pt x="0" y="346"/>
                    </a:lnTo>
                    <a:lnTo>
                      <a:pt x="11" y="28"/>
                    </a:lnTo>
                    <a:lnTo>
                      <a:pt x="2" y="18"/>
                    </a:lnTo>
                    <a:lnTo>
                      <a:pt x="218" y="0"/>
                    </a:lnTo>
                    <a:lnTo>
                      <a:pt x="275" y="218"/>
                    </a:lnTo>
                    <a:lnTo>
                      <a:pt x="305" y="282"/>
                    </a:lnTo>
                    <a:lnTo>
                      <a:pt x="312" y="414"/>
                    </a:lnTo>
                    <a:lnTo>
                      <a:pt x="85" y="434"/>
                    </a:lnTo>
                    <a:lnTo>
                      <a:pt x="104" y="472"/>
                    </a:lnTo>
                    <a:lnTo>
                      <a:pt x="98" y="504"/>
                    </a:lnTo>
                    <a:lnTo>
                      <a:pt x="98" y="507"/>
                    </a:lnTo>
                    <a:lnTo>
                      <a:pt x="75" y="514"/>
                    </a:lnTo>
                    <a:lnTo>
                      <a:pt x="53" y="519"/>
                    </a:lnTo>
                    <a:lnTo>
                      <a:pt x="54" y="516"/>
                    </a:lnTo>
                    <a:lnTo>
                      <a:pt x="60" y="488"/>
                    </a:lnTo>
                    <a:lnTo>
                      <a:pt x="58" y="475"/>
                    </a:lnTo>
                    <a:lnTo>
                      <a:pt x="50" y="470"/>
                    </a:lnTo>
                    <a:lnTo>
                      <a:pt x="43" y="490"/>
                    </a:lnTo>
                    <a:lnTo>
                      <a:pt x="42" y="506"/>
                    </a:lnTo>
                    <a:lnTo>
                      <a:pt x="36" y="510"/>
                    </a:lnTo>
                    <a:lnTo>
                      <a:pt x="30" y="503"/>
                    </a:lnTo>
                    <a:lnTo>
                      <a:pt x="19" y="504"/>
                    </a:lnTo>
                    <a:lnTo>
                      <a:pt x="17" y="507"/>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048" name="Freeform 7"/>
              <p:cNvSpPr>
                <a:spLocks/>
              </p:cNvSpPr>
              <p:nvPr/>
            </p:nvSpPr>
            <p:spPr bwMode="auto">
              <a:xfrm>
                <a:off x="3716" y="2859"/>
                <a:ext cx="284" cy="458"/>
              </a:xfrm>
              <a:custGeom>
                <a:avLst/>
                <a:gdLst>
                  <a:gd name="T0" fmla="*/ 5 w 313"/>
                  <a:gd name="T1" fmla="*/ 60 h 520"/>
                  <a:gd name="T2" fmla="*/ 0 w 313"/>
                  <a:gd name="T3" fmla="*/ 41 h 520"/>
                  <a:gd name="T4" fmla="*/ 5 w 313"/>
                  <a:gd name="T5" fmla="*/ 4 h 520"/>
                  <a:gd name="T6" fmla="*/ 2 w 313"/>
                  <a:gd name="T7" fmla="*/ 4 h 520"/>
                  <a:gd name="T8" fmla="*/ 42 w 313"/>
                  <a:gd name="T9" fmla="*/ 0 h 520"/>
                  <a:gd name="T10" fmla="*/ 53 w 313"/>
                  <a:gd name="T11" fmla="*/ 26 h 520"/>
                  <a:gd name="T12" fmla="*/ 58 w 313"/>
                  <a:gd name="T13" fmla="*/ 33 h 520"/>
                  <a:gd name="T14" fmla="*/ 59 w 313"/>
                  <a:gd name="T15" fmla="*/ 48 h 520"/>
                  <a:gd name="T16" fmla="*/ 16 w 313"/>
                  <a:gd name="T17" fmla="*/ 49 h 520"/>
                  <a:gd name="T18" fmla="*/ 20 w 313"/>
                  <a:gd name="T19" fmla="*/ 55 h 520"/>
                  <a:gd name="T20" fmla="*/ 18 w 313"/>
                  <a:gd name="T21" fmla="*/ 58 h 520"/>
                  <a:gd name="T22" fmla="*/ 18 w 313"/>
                  <a:gd name="T23" fmla="*/ 60 h 520"/>
                  <a:gd name="T24" fmla="*/ 14 w 313"/>
                  <a:gd name="T25" fmla="*/ 60 h 520"/>
                  <a:gd name="T26" fmla="*/ 11 w 313"/>
                  <a:gd name="T27" fmla="*/ 61 h 520"/>
                  <a:gd name="T28" fmla="*/ 11 w 313"/>
                  <a:gd name="T29" fmla="*/ 60 h 520"/>
                  <a:gd name="T30" fmla="*/ 12 w 313"/>
                  <a:gd name="T31" fmla="*/ 56 h 520"/>
                  <a:gd name="T32" fmla="*/ 12 w 313"/>
                  <a:gd name="T33" fmla="*/ 55 h 520"/>
                  <a:gd name="T34" fmla="*/ 10 w 313"/>
                  <a:gd name="T35" fmla="*/ 55 h 520"/>
                  <a:gd name="T36" fmla="*/ 9 w 313"/>
                  <a:gd name="T37" fmla="*/ 56 h 520"/>
                  <a:gd name="T38" fmla="*/ 8 w 313"/>
                  <a:gd name="T39" fmla="*/ 59 h 520"/>
                  <a:gd name="T40" fmla="*/ 7 w 313"/>
                  <a:gd name="T41" fmla="*/ 60 h 520"/>
                  <a:gd name="T42" fmla="*/ 5 w 313"/>
                  <a:gd name="T43" fmla="*/ 57 h 520"/>
                  <a:gd name="T44" fmla="*/ 5 w 313"/>
                  <a:gd name="T45" fmla="*/ 58 h 520"/>
                  <a:gd name="T46" fmla="*/ 5 w 313"/>
                  <a:gd name="T47" fmla="*/ 60 h 520"/>
                  <a:gd name="T48" fmla="*/ 5 w 313"/>
                  <a:gd name="T49" fmla="*/ 60 h 52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13"/>
                  <a:gd name="T76" fmla="*/ 0 h 520"/>
                  <a:gd name="T77" fmla="*/ 313 w 313"/>
                  <a:gd name="T78" fmla="*/ 520 h 52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13" h="520">
                    <a:moveTo>
                      <a:pt x="17" y="507"/>
                    </a:moveTo>
                    <a:lnTo>
                      <a:pt x="0" y="346"/>
                    </a:lnTo>
                    <a:lnTo>
                      <a:pt x="11" y="28"/>
                    </a:lnTo>
                    <a:lnTo>
                      <a:pt x="2" y="18"/>
                    </a:lnTo>
                    <a:lnTo>
                      <a:pt x="218" y="0"/>
                    </a:lnTo>
                    <a:lnTo>
                      <a:pt x="275" y="218"/>
                    </a:lnTo>
                    <a:lnTo>
                      <a:pt x="305" y="282"/>
                    </a:lnTo>
                    <a:lnTo>
                      <a:pt x="312" y="414"/>
                    </a:lnTo>
                    <a:lnTo>
                      <a:pt x="85" y="434"/>
                    </a:lnTo>
                    <a:lnTo>
                      <a:pt x="104" y="472"/>
                    </a:lnTo>
                    <a:lnTo>
                      <a:pt x="98" y="504"/>
                    </a:lnTo>
                    <a:lnTo>
                      <a:pt x="98" y="507"/>
                    </a:lnTo>
                    <a:lnTo>
                      <a:pt x="75" y="514"/>
                    </a:lnTo>
                    <a:lnTo>
                      <a:pt x="53" y="519"/>
                    </a:lnTo>
                    <a:lnTo>
                      <a:pt x="54" y="516"/>
                    </a:lnTo>
                    <a:lnTo>
                      <a:pt x="60" y="488"/>
                    </a:lnTo>
                    <a:lnTo>
                      <a:pt x="58" y="475"/>
                    </a:lnTo>
                    <a:lnTo>
                      <a:pt x="50" y="470"/>
                    </a:lnTo>
                    <a:lnTo>
                      <a:pt x="43" y="490"/>
                    </a:lnTo>
                    <a:lnTo>
                      <a:pt x="42" y="506"/>
                    </a:lnTo>
                    <a:lnTo>
                      <a:pt x="36" y="510"/>
                    </a:lnTo>
                    <a:lnTo>
                      <a:pt x="30" y="503"/>
                    </a:lnTo>
                    <a:lnTo>
                      <a:pt x="19" y="504"/>
                    </a:lnTo>
                    <a:lnTo>
                      <a:pt x="17" y="507"/>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049" name="Freeform 8"/>
              <p:cNvSpPr>
                <a:spLocks/>
              </p:cNvSpPr>
              <p:nvPr/>
            </p:nvSpPr>
            <p:spPr bwMode="auto">
              <a:xfrm>
                <a:off x="3227" y="2742"/>
                <a:ext cx="369" cy="334"/>
              </a:xfrm>
              <a:custGeom>
                <a:avLst/>
                <a:gdLst>
                  <a:gd name="T0" fmla="*/ 66 w 405"/>
                  <a:gd name="T1" fmla="*/ 29 h 379"/>
                  <a:gd name="T2" fmla="*/ 60 w 405"/>
                  <a:gd name="T3" fmla="*/ 37 h 379"/>
                  <a:gd name="T4" fmla="*/ 62 w 405"/>
                  <a:gd name="T5" fmla="*/ 41 h 379"/>
                  <a:gd name="T6" fmla="*/ 61 w 405"/>
                  <a:gd name="T7" fmla="*/ 43 h 379"/>
                  <a:gd name="T8" fmla="*/ 11 w 405"/>
                  <a:gd name="T9" fmla="*/ 43 h 379"/>
                  <a:gd name="T10" fmla="*/ 10 w 405"/>
                  <a:gd name="T11" fmla="*/ 38 h 379"/>
                  <a:gd name="T12" fmla="*/ 5 w 405"/>
                  <a:gd name="T13" fmla="*/ 37 h 379"/>
                  <a:gd name="T14" fmla="*/ 5 w 405"/>
                  <a:gd name="T15" fmla="*/ 16 h 379"/>
                  <a:gd name="T16" fmla="*/ 0 w 405"/>
                  <a:gd name="T17" fmla="*/ 4 h 379"/>
                  <a:gd name="T18" fmla="*/ 74 w 405"/>
                  <a:gd name="T19" fmla="*/ 0 h 379"/>
                  <a:gd name="T20" fmla="*/ 77 w 405"/>
                  <a:gd name="T21" fmla="*/ 4 h 379"/>
                  <a:gd name="T22" fmla="*/ 72 w 405"/>
                  <a:gd name="T23" fmla="*/ 7 h 379"/>
                  <a:gd name="T24" fmla="*/ 82 w 405"/>
                  <a:gd name="T25" fmla="*/ 6 h 379"/>
                  <a:gd name="T26" fmla="*/ 79 w 405"/>
                  <a:gd name="T27" fmla="*/ 18 h 379"/>
                  <a:gd name="T28" fmla="*/ 74 w 405"/>
                  <a:gd name="T29" fmla="*/ 19 h 379"/>
                  <a:gd name="T30" fmla="*/ 66 w 405"/>
                  <a:gd name="T31" fmla="*/ 29 h 379"/>
                  <a:gd name="T32" fmla="*/ 66 w 405"/>
                  <a:gd name="T33" fmla="*/ 29 h 379"/>
                  <a:gd name="T34" fmla="*/ 66 w 405"/>
                  <a:gd name="T35" fmla="*/ 29 h 37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05"/>
                  <a:gd name="T55" fmla="*/ 0 h 379"/>
                  <a:gd name="T56" fmla="*/ 405 w 405"/>
                  <a:gd name="T57" fmla="*/ 379 h 37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05" h="379">
                    <a:moveTo>
                      <a:pt x="320" y="241"/>
                    </a:moveTo>
                    <a:lnTo>
                      <a:pt x="289" y="314"/>
                    </a:lnTo>
                    <a:lnTo>
                      <a:pt x="307" y="347"/>
                    </a:lnTo>
                    <a:lnTo>
                      <a:pt x="298" y="371"/>
                    </a:lnTo>
                    <a:lnTo>
                      <a:pt x="51" y="378"/>
                    </a:lnTo>
                    <a:lnTo>
                      <a:pt x="48" y="322"/>
                    </a:lnTo>
                    <a:lnTo>
                      <a:pt x="11" y="314"/>
                    </a:lnTo>
                    <a:lnTo>
                      <a:pt x="14" y="129"/>
                    </a:lnTo>
                    <a:lnTo>
                      <a:pt x="0" y="10"/>
                    </a:lnTo>
                    <a:lnTo>
                      <a:pt x="361" y="0"/>
                    </a:lnTo>
                    <a:lnTo>
                      <a:pt x="374" y="14"/>
                    </a:lnTo>
                    <a:lnTo>
                      <a:pt x="351" y="54"/>
                    </a:lnTo>
                    <a:lnTo>
                      <a:pt x="404" y="51"/>
                    </a:lnTo>
                    <a:lnTo>
                      <a:pt x="381" y="145"/>
                    </a:lnTo>
                    <a:lnTo>
                      <a:pt x="361" y="160"/>
                    </a:lnTo>
                    <a:lnTo>
                      <a:pt x="320" y="241"/>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050" name="Freeform 9"/>
              <p:cNvSpPr>
                <a:spLocks/>
              </p:cNvSpPr>
              <p:nvPr/>
            </p:nvSpPr>
            <p:spPr bwMode="auto">
              <a:xfrm>
                <a:off x="3227" y="2742"/>
                <a:ext cx="369" cy="334"/>
              </a:xfrm>
              <a:custGeom>
                <a:avLst/>
                <a:gdLst>
                  <a:gd name="T0" fmla="*/ 66 w 405"/>
                  <a:gd name="T1" fmla="*/ 29 h 379"/>
                  <a:gd name="T2" fmla="*/ 60 w 405"/>
                  <a:gd name="T3" fmla="*/ 37 h 379"/>
                  <a:gd name="T4" fmla="*/ 62 w 405"/>
                  <a:gd name="T5" fmla="*/ 41 h 379"/>
                  <a:gd name="T6" fmla="*/ 61 w 405"/>
                  <a:gd name="T7" fmla="*/ 43 h 379"/>
                  <a:gd name="T8" fmla="*/ 11 w 405"/>
                  <a:gd name="T9" fmla="*/ 43 h 379"/>
                  <a:gd name="T10" fmla="*/ 10 w 405"/>
                  <a:gd name="T11" fmla="*/ 38 h 379"/>
                  <a:gd name="T12" fmla="*/ 5 w 405"/>
                  <a:gd name="T13" fmla="*/ 37 h 379"/>
                  <a:gd name="T14" fmla="*/ 5 w 405"/>
                  <a:gd name="T15" fmla="*/ 16 h 379"/>
                  <a:gd name="T16" fmla="*/ 0 w 405"/>
                  <a:gd name="T17" fmla="*/ 4 h 379"/>
                  <a:gd name="T18" fmla="*/ 74 w 405"/>
                  <a:gd name="T19" fmla="*/ 0 h 379"/>
                  <a:gd name="T20" fmla="*/ 77 w 405"/>
                  <a:gd name="T21" fmla="*/ 4 h 379"/>
                  <a:gd name="T22" fmla="*/ 72 w 405"/>
                  <a:gd name="T23" fmla="*/ 7 h 379"/>
                  <a:gd name="T24" fmla="*/ 82 w 405"/>
                  <a:gd name="T25" fmla="*/ 6 h 379"/>
                  <a:gd name="T26" fmla="*/ 79 w 405"/>
                  <a:gd name="T27" fmla="*/ 18 h 379"/>
                  <a:gd name="T28" fmla="*/ 74 w 405"/>
                  <a:gd name="T29" fmla="*/ 19 h 379"/>
                  <a:gd name="T30" fmla="*/ 66 w 405"/>
                  <a:gd name="T31" fmla="*/ 29 h 379"/>
                  <a:gd name="T32" fmla="*/ 66 w 405"/>
                  <a:gd name="T33" fmla="*/ 29 h 37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5"/>
                  <a:gd name="T52" fmla="*/ 0 h 379"/>
                  <a:gd name="T53" fmla="*/ 405 w 405"/>
                  <a:gd name="T54" fmla="*/ 379 h 37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5" h="379">
                    <a:moveTo>
                      <a:pt x="320" y="241"/>
                    </a:moveTo>
                    <a:lnTo>
                      <a:pt x="289" y="314"/>
                    </a:lnTo>
                    <a:lnTo>
                      <a:pt x="307" y="347"/>
                    </a:lnTo>
                    <a:lnTo>
                      <a:pt x="298" y="371"/>
                    </a:lnTo>
                    <a:lnTo>
                      <a:pt x="51" y="378"/>
                    </a:lnTo>
                    <a:lnTo>
                      <a:pt x="48" y="322"/>
                    </a:lnTo>
                    <a:lnTo>
                      <a:pt x="11" y="314"/>
                    </a:lnTo>
                    <a:lnTo>
                      <a:pt x="14" y="129"/>
                    </a:lnTo>
                    <a:lnTo>
                      <a:pt x="0" y="10"/>
                    </a:lnTo>
                    <a:lnTo>
                      <a:pt x="361" y="0"/>
                    </a:lnTo>
                    <a:lnTo>
                      <a:pt x="374" y="14"/>
                    </a:lnTo>
                    <a:lnTo>
                      <a:pt x="351" y="54"/>
                    </a:lnTo>
                    <a:lnTo>
                      <a:pt x="404" y="51"/>
                    </a:lnTo>
                    <a:lnTo>
                      <a:pt x="381" y="145"/>
                    </a:lnTo>
                    <a:lnTo>
                      <a:pt x="361" y="160"/>
                    </a:lnTo>
                    <a:lnTo>
                      <a:pt x="320" y="241"/>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051" name="Freeform 10"/>
              <p:cNvSpPr>
                <a:spLocks/>
              </p:cNvSpPr>
              <p:nvPr/>
            </p:nvSpPr>
            <p:spPr bwMode="auto">
              <a:xfrm>
                <a:off x="1652" y="2566"/>
                <a:ext cx="506" cy="586"/>
              </a:xfrm>
              <a:custGeom>
                <a:avLst/>
                <a:gdLst>
                  <a:gd name="T0" fmla="*/ 14 w 557"/>
                  <a:gd name="T1" fmla="*/ 16 h 664"/>
                  <a:gd name="T2" fmla="*/ 13 w 557"/>
                  <a:gd name="T3" fmla="*/ 23 h 664"/>
                  <a:gd name="T4" fmla="*/ 17 w 557"/>
                  <a:gd name="T5" fmla="*/ 34 h 664"/>
                  <a:gd name="T6" fmla="*/ 5 w 557"/>
                  <a:gd name="T7" fmla="*/ 43 h 664"/>
                  <a:gd name="T8" fmla="*/ 6 w 557"/>
                  <a:gd name="T9" fmla="*/ 49 h 664"/>
                  <a:gd name="T10" fmla="*/ 5 w 557"/>
                  <a:gd name="T11" fmla="*/ 51 h 664"/>
                  <a:gd name="T12" fmla="*/ 5 w 557"/>
                  <a:gd name="T13" fmla="*/ 51 h 664"/>
                  <a:gd name="T14" fmla="*/ 0 w 557"/>
                  <a:gd name="T15" fmla="*/ 52 h 664"/>
                  <a:gd name="T16" fmla="*/ 0 w 557"/>
                  <a:gd name="T17" fmla="*/ 55 h 664"/>
                  <a:gd name="T18" fmla="*/ 55 w 557"/>
                  <a:gd name="T19" fmla="*/ 75 h 664"/>
                  <a:gd name="T20" fmla="*/ 58 w 557"/>
                  <a:gd name="T21" fmla="*/ 76 h 664"/>
                  <a:gd name="T22" fmla="*/ 92 w 557"/>
                  <a:gd name="T23" fmla="*/ 79 h 664"/>
                  <a:gd name="T24" fmla="*/ 108 w 557"/>
                  <a:gd name="T25" fmla="*/ 9 h 664"/>
                  <a:gd name="T26" fmla="*/ 30 w 557"/>
                  <a:gd name="T27" fmla="*/ 0 h 664"/>
                  <a:gd name="T28" fmla="*/ 27 w 557"/>
                  <a:gd name="T29" fmla="*/ 9 h 664"/>
                  <a:gd name="T30" fmla="*/ 23 w 557"/>
                  <a:gd name="T31" fmla="*/ 11 h 664"/>
                  <a:gd name="T32" fmla="*/ 15 w 557"/>
                  <a:gd name="T33" fmla="*/ 10 h 664"/>
                  <a:gd name="T34" fmla="*/ 14 w 557"/>
                  <a:gd name="T35" fmla="*/ 16 h 664"/>
                  <a:gd name="T36" fmla="*/ 14 w 557"/>
                  <a:gd name="T37" fmla="*/ 16 h 664"/>
                  <a:gd name="T38" fmla="*/ 14 w 557"/>
                  <a:gd name="T39" fmla="*/ 16 h 6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57"/>
                  <a:gd name="T61" fmla="*/ 0 h 664"/>
                  <a:gd name="T62" fmla="*/ 557 w 557"/>
                  <a:gd name="T63" fmla="*/ 664 h 66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57" h="664">
                    <a:moveTo>
                      <a:pt x="73" y="132"/>
                    </a:moveTo>
                    <a:lnTo>
                      <a:pt x="63" y="196"/>
                    </a:lnTo>
                    <a:lnTo>
                      <a:pt x="89" y="278"/>
                    </a:lnTo>
                    <a:lnTo>
                      <a:pt x="21" y="363"/>
                    </a:lnTo>
                    <a:lnTo>
                      <a:pt x="32" y="420"/>
                    </a:lnTo>
                    <a:lnTo>
                      <a:pt x="14" y="432"/>
                    </a:lnTo>
                    <a:lnTo>
                      <a:pt x="7" y="432"/>
                    </a:lnTo>
                    <a:lnTo>
                      <a:pt x="0" y="440"/>
                    </a:lnTo>
                    <a:lnTo>
                      <a:pt x="0" y="456"/>
                    </a:lnTo>
                    <a:lnTo>
                      <a:pt x="278" y="627"/>
                    </a:lnTo>
                    <a:lnTo>
                      <a:pt x="299" y="638"/>
                    </a:lnTo>
                    <a:lnTo>
                      <a:pt x="468" y="663"/>
                    </a:lnTo>
                    <a:lnTo>
                      <a:pt x="556" y="70"/>
                    </a:lnTo>
                    <a:lnTo>
                      <a:pt x="152" y="0"/>
                    </a:lnTo>
                    <a:lnTo>
                      <a:pt x="138" y="77"/>
                    </a:lnTo>
                    <a:lnTo>
                      <a:pt x="115" y="97"/>
                    </a:lnTo>
                    <a:lnTo>
                      <a:pt x="76" y="82"/>
                    </a:lnTo>
                    <a:lnTo>
                      <a:pt x="73" y="132"/>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052" name="Freeform 11"/>
              <p:cNvSpPr>
                <a:spLocks/>
              </p:cNvSpPr>
              <p:nvPr/>
            </p:nvSpPr>
            <p:spPr bwMode="auto">
              <a:xfrm>
                <a:off x="1652" y="2566"/>
                <a:ext cx="506" cy="586"/>
              </a:xfrm>
              <a:custGeom>
                <a:avLst/>
                <a:gdLst>
                  <a:gd name="T0" fmla="*/ 14 w 557"/>
                  <a:gd name="T1" fmla="*/ 16 h 664"/>
                  <a:gd name="T2" fmla="*/ 13 w 557"/>
                  <a:gd name="T3" fmla="*/ 23 h 664"/>
                  <a:gd name="T4" fmla="*/ 17 w 557"/>
                  <a:gd name="T5" fmla="*/ 34 h 664"/>
                  <a:gd name="T6" fmla="*/ 5 w 557"/>
                  <a:gd name="T7" fmla="*/ 43 h 664"/>
                  <a:gd name="T8" fmla="*/ 6 w 557"/>
                  <a:gd name="T9" fmla="*/ 49 h 664"/>
                  <a:gd name="T10" fmla="*/ 5 w 557"/>
                  <a:gd name="T11" fmla="*/ 51 h 664"/>
                  <a:gd name="T12" fmla="*/ 5 w 557"/>
                  <a:gd name="T13" fmla="*/ 51 h 664"/>
                  <a:gd name="T14" fmla="*/ 0 w 557"/>
                  <a:gd name="T15" fmla="*/ 52 h 664"/>
                  <a:gd name="T16" fmla="*/ 0 w 557"/>
                  <a:gd name="T17" fmla="*/ 55 h 664"/>
                  <a:gd name="T18" fmla="*/ 55 w 557"/>
                  <a:gd name="T19" fmla="*/ 75 h 664"/>
                  <a:gd name="T20" fmla="*/ 58 w 557"/>
                  <a:gd name="T21" fmla="*/ 76 h 664"/>
                  <a:gd name="T22" fmla="*/ 92 w 557"/>
                  <a:gd name="T23" fmla="*/ 79 h 664"/>
                  <a:gd name="T24" fmla="*/ 108 w 557"/>
                  <a:gd name="T25" fmla="*/ 9 h 664"/>
                  <a:gd name="T26" fmla="*/ 30 w 557"/>
                  <a:gd name="T27" fmla="*/ 0 h 664"/>
                  <a:gd name="T28" fmla="*/ 27 w 557"/>
                  <a:gd name="T29" fmla="*/ 9 h 664"/>
                  <a:gd name="T30" fmla="*/ 23 w 557"/>
                  <a:gd name="T31" fmla="*/ 11 h 664"/>
                  <a:gd name="T32" fmla="*/ 15 w 557"/>
                  <a:gd name="T33" fmla="*/ 10 h 664"/>
                  <a:gd name="T34" fmla="*/ 14 w 557"/>
                  <a:gd name="T35" fmla="*/ 16 h 664"/>
                  <a:gd name="T36" fmla="*/ 14 w 557"/>
                  <a:gd name="T37" fmla="*/ 16 h 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57"/>
                  <a:gd name="T58" fmla="*/ 0 h 664"/>
                  <a:gd name="T59" fmla="*/ 557 w 557"/>
                  <a:gd name="T60" fmla="*/ 664 h 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57" h="664">
                    <a:moveTo>
                      <a:pt x="73" y="132"/>
                    </a:moveTo>
                    <a:lnTo>
                      <a:pt x="63" y="196"/>
                    </a:lnTo>
                    <a:lnTo>
                      <a:pt x="89" y="278"/>
                    </a:lnTo>
                    <a:lnTo>
                      <a:pt x="21" y="363"/>
                    </a:lnTo>
                    <a:lnTo>
                      <a:pt x="32" y="420"/>
                    </a:lnTo>
                    <a:lnTo>
                      <a:pt x="14" y="432"/>
                    </a:lnTo>
                    <a:lnTo>
                      <a:pt x="7" y="432"/>
                    </a:lnTo>
                    <a:lnTo>
                      <a:pt x="0" y="440"/>
                    </a:lnTo>
                    <a:lnTo>
                      <a:pt x="0" y="456"/>
                    </a:lnTo>
                    <a:lnTo>
                      <a:pt x="278" y="627"/>
                    </a:lnTo>
                    <a:lnTo>
                      <a:pt x="299" y="638"/>
                    </a:lnTo>
                    <a:lnTo>
                      <a:pt x="468" y="663"/>
                    </a:lnTo>
                    <a:lnTo>
                      <a:pt x="556" y="70"/>
                    </a:lnTo>
                    <a:lnTo>
                      <a:pt x="152" y="0"/>
                    </a:lnTo>
                    <a:lnTo>
                      <a:pt x="138" y="77"/>
                    </a:lnTo>
                    <a:lnTo>
                      <a:pt x="115" y="97"/>
                    </a:lnTo>
                    <a:lnTo>
                      <a:pt x="76" y="82"/>
                    </a:lnTo>
                    <a:lnTo>
                      <a:pt x="73" y="132"/>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053" name="Freeform 12"/>
              <p:cNvSpPr>
                <a:spLocks/>
              </p:cNvSpPr>
              <p:nvPr/>
            </p:nvSpPr>
            <p:spPr bwMode="auto">
              <a:xfrm>
                <a:off x="1256" y="2724"/>
                <a:ext cx="8" cy="6"/>
              </a:xfrm>
              <a:custGeom>
                <a:avLst/>
                <a:gdLst>
                  <a:gd name="T0" fmla="*/ 4 w 8"/>
                  <a:gd name="T1" fmla="*/ 0 h 7"/>
                  <a:gd name="T2" fmla="*/ 0 w 8"/>
                  <a:gd name="T3" fmla="*/ 3 h 7"/>
                  <a:gd name="T4" fmla="*/ 7 w 8"/>
                  <a:gd name="T5" fmla="*/ 3 h 7"/>
                  <a:gd name="T6" fmla="*/ 4 w 8"/>
                  <a:gd name="T7" fmla="*/ 0 h 7"/>
                  <a:gd name="T8" fmla="*/ 4 w 8"/>
                  <a:gd name="T9" fmla="*/ 0 h 7"/>
                  <a:gd name="T10" fmla="*/ 4 w 8"/>
                  <a:gd name="T11" fmla="*/ 0 h 7"/>
                  <a:gd name="T12" fmla="*/ 0 60000 65536"/>
                  <a:gd name="T13" fmla="*/ 0 60000 65536"/>
                  <a:gd name="T14" fmla="*/ 0 60000 65536"/>
                  <a:gd name="T15" fmla="*/ 0 60000 65536"/>
                  <a:gd name="T16" fmla="*/ 0 60000 65536"/>
                  <a:gd name="T17" fmla="*/ 0 60000 65536"/>
                  <a:gd name="T18" fmla="*/ 0 w 8"/>
                  <a:gd name="T19" fmla="*/ 0 h 7"/>
                  <a:gd name="T20" fmla="*/ 8 w 8"/>
                  <a:gd name="T21" fmla="*/ 7 h 7"/>
                </a:gdLst>
                <a:ahLst/>
                <a:cxnLst>
                  <a:cxn ang="T12">
                    <a:pos x="T0" y="T1"/>
                  </a:cxn>
                  <a:cxn ang="T13">
                    <a:pos x="T2" y="T3"/>
                  </a:cxn>
                  <a:cxn ang="T14">
                    <a:pos x="T4" y="T5"/>
                  </a:cxn>
                  <a:cxn ang="T15">
                    <a:pos x="T6" y="T7"/>
                  </a:cxn>
                  <a:cxn ang="T16">
                    <a:pos x="T8" y="T9"/>
                  </a:cxn>
                  <a:cxn ang="T17">
                    <a:pos x="T10" y="T11"/>
                  </a:cxn>
                </a:cxnLst>
                <a:rect l="T18" t="T19" r="T20" b="T21"/>
                <a:pathLst>
                  <a:path w="8" h="7">
                    <a:moveTo>
                      <a:pt x="4" y="0"/>
                    </a:moveTo>
                    <a:lnTo>
                      <a:pt x="0" y="4"/>
                    </a:lnTo>
                    <a:lnTo>
                      <a:pt x="7" y="6"/>
                    </a:lnTo>
                    <a:lnTo>
                      <a:pt x="4"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054" name="Freeform 13"/>
              <p:cNvSpPr>
                <a:spLocks/>
              </p:cNvSpPr>
              <p:nvPr/>
            </p:nvSpPr>
            <p:spPr bwMode="auto">
              <a:xfrm>
                <a:off x="1256" y="2724"/>
                <a:ext cx="8" cy="6"/>
              </a:xfrm>
              <a:custGeom>
                <a:avLst/>
                <a:gdLst>
                  <a:gd name="T0" fmla="*/ 4 w 8"/>
                  <a:gd name="T1" fmla="*/ 0 h 7"/>
                  <a:gd name="T2" fmla="*/ 0 w 8"/>
                  <a:gd name="T3" fmla="*/ 3 h 7"/>
                  <a:gd name="T4" fmla="*/ 7 w 8"/>
                  <a:gd name="T5" fmla="*/ 3 h 7"/>
                  <a:gd name="T6" fmla="*/ 4 w 8"/>
                  <a:gd name="T7" fmla="*/ 0 h 7"/>
                  <a:gd name="T8" fmla="*/ 4 w 8"/>
                  <a:gd name="T9" fmla="*/ 0 h 7"/>
                  <a:gd name="T10" fmla="*/ 0 60000 65536"/>
                  <a:gd name="T11" fmla="*/ 0 60000 65536"/>
                  <a:gd name="T12" fmla="*/ 0 60000 65536"/>
                  <a:gd name="T13" fmla="*/ 0 60000 65536"/>
                  <a:gd name="T14" fmla="*/ 0 60000 65536"/>
                  <a:gd name="T15" fmla="*/ 0 w 8"/>
                  <a:gd name="T16" fmla="*/ 0 h 7"/>
                  <a:gd name="T17" fmla="*/ 8 w 8"/>
                  <a:gd name="T18" fmla="*/ 7 h 7"/>
                </a:gdLst>
                <a:ahLst/>
                <a:cxnLst>
                  <a:cxn ang="T10">
                    <a:pos x="T0" y="T1"/>
                  </a:cxn>
                  <a:cxn ang="T11">
                    <a:pos x="T2" y="T3"/>
                  </a:cxn>
                  <a:cxn ang="T12">
                    <a:pos x="T4" y="T5"/>
                  </a:cxn>
                  <a:cxn ang="T13">
                    <a:pos x="T6" y="T7"/>
                  </a:cxn>
                  <a:cxn ang="T14">
                    <a:pos x="T8" y="T9"/>
                  </a:cxn>
                </a:cxnLst>
                <a:rect l="T15" t="T16" r="T17" b="T18"/>
                <a:pathLst>
                  <a:path w="8" h="7">
                    <a:moveTo>
                      <a:pt x="4" y="0"/>
                    </a:moveTo>
                    <a:lnTo>
                      <a:pt x="0" y="4"/>
                    </a:lnTo>
                    <a:lnTo>
                      <a:pt x="7" y="6"/>
                    </a:lnTo>
                    <a:lnTo>
                      <a:pt x="4"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055" name="Freeform 14"/>
              <p:cNvSpPr>
                <a:spLocks/>
              </p:cNvSpPr>
              <p:nvPr/>
            </p:nvSpPr>
            <p:spPr bwMode="auto">
              <a:xfrm>
                <a:off x="1299" y="2810"/>
                <a:ext cx="10" cy="10"/>
              </a:xfrm>
              <a:custGeom>
                <a:avLst/>
                <a:gdLst>
                  <a:gd name="T0" fmla="*/ 5 w 11"/>
                  <a:gd name="T1" fmla="*/ 5 h 11"/>
                  <a:gd name="T2" fmla="*/ 4 w 11"/>
                  <a:gd name="T3" fmla="*/ 0 h 11"/>
                  <a:gd name="T4" fmla="*/ 0 w 11"/>
                  <a:gd name="T5" fmla="*/ 3 h 11"/>
                  <a:gd name="T6" fmla="*/ 5 w 11"/>
                  <a:gd name="T7" fmla="*/ 5 h 11"/>
                  <a:gd name="T8" fmla="*/ 5 w 11"/>
                  <a:gd name="T9" fmla="*/ 5 h 11"/>
                  <a:gd name="T10" fmla="*/ 5 w 11"/>
                  <a:gd name="T11" fmla="*/ 5 h 11"/>
                  <a:gd name="T12" fmla="*/ 5 w 11"/>
                  <a:gd name="T13" fmla="*/ 5 h 11"/>
                  <a:gd name="T14" fmla="*/ 0 60000 65536"/>
                  <a:gd name="T15" fmla="*/ 0 60000 65536"/>
                  <a:gd name="T16" fmla="*/ 0 60000 65536"/>
                  <a:gd name="T17" fmla="*/ 0 60000 65536"/>
                  <a:gd name="T18" fmla="*/ 0 60000 65536"/>
                  <a:gd name="T19" fmla="*/ 0 60000 65536"/>
                  <a:gd name="T20" fmla="*/ 0 60000 65536"/>
                  <a:gd name="T21" fmla="*/ 0 w 11"/>
                  <a:gd name="T22" fmla="*/ 0 h 11"/>
                  <a:gd name="T23" fmla="*/ 11 w 11"/>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11">
                    <a:moveTo>
                      <a:pt x="9" y="5"/>
                    </a:moveTo>
                    <a:lnTo>
                      <a:pt x="4" y="0"/>
                    </a:lnTo>
                    <a:lnTo>
                      <a:pt x="0" y="3"/>
                    </a:lnTo>
                    <a:lnTo>
                      <a:pt x="10" y="10"/>
                    </a:lnTo>
                    <a:lnTo>
                      <a:pt x="9" y="5"/>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056" name="Freeform 15"/>
              <p:cNvSpPr>
                <a:spLocks/>
              </p:cNvSpPr>
              <p:nvPr/>
            </p:nvSpPr>
            <p:spPr bwMode="auto">
              <a:xfrm>
                <a:off x="1299" y="2810"/>
                <a:ext cx="10" cy="10"/>
              </a:xfrm>
              <a:custGeom>
                <a:avLst/>
                <a:gdLst>
                  <a:gd name="T0" fmla="*/ 5 w 11"/>
                  <a:gd name="T1" fmla="*/ 5 h 11"/>
                  <a:gd name="T2" fmla="*/ 4 w 11"/>
                  <a:gd name="T3" fmla="*/ 0 h 11"/>
                  <a:gd name="T4" fmla="*/ 0 w 11"/>
                  <a:gd name="T5" fmla="*/ 3 h 11"/>
                  <a:gd name="T6" fmla="*/ 5 w 11"/>
                  <a:gd name="T7" fmla="*/ 5 h 11"/>
                  <a:gd name="T8" fmla="*/ 5 w 11"/>
                  <a:gd name="T9" fmla="*/ 5 h 11"/>
                  <a:gd name="T10" fmla="*/ 5 w 11"/>
                  <a:gd name="T11" fmla="*/ 5 h 11"/>
                  <a:gd name="T12" fmla="*/ 0 60000 65536"/>
                  <a:gd name="T13" fmla="*/ 0 60000 65536"/>
                  <a:gd name="T14" fmla="*/ 0 60000 65536"/>
                  <a:gd name="T15" fmla="*/ 0 60000 65536"/>
                  <a:gd name="T16" fmla="*/ 0 60000 65536"/>
                  <a:gd name="T17" fmla="*/ 0 60000 65536"/>
                  <a:gd name="T18" fmla="*/ 0 w 11"/>
                  <a:gd name="T19" fmla="*/ 0 h 11"/>
                  <a:gd name="T20" fmla="*/ 11 w 11"/>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1" h="11">
                    <a:moveTo>
                      <a:pt x="9" y="5"/>
                    </a:moveTo>
                    <a:lnTo>
                      <a:pt x="4" y="0"/>
                    </a:lnTo>
                    <a:lnTo>
                      <a:pt x="0" y="3"/>
                    </a:lnTo>
                    <a:lnTo>
                      <a:pt x="10" y="10"/>
                    </a:lnTo>
                    <a:lnTo>
                      <a:pt x="9" y="5"/>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057" name="Freeform 16"/>
              <p:cNvSpPr>
                <a:spLocks/>
              </p:cNvSpPr>
              <p:nvPr/>
            </p:nvSpPr>
            <p:spPr bwMode="auto">
              <a:xfrm>
                <a:off x="1269" y="2733"/>
                <a:ext cx="18" cy="11"/>
              </a:xfrm>
              <a:custGeom>
                <a:avLst/>
                <a:gdLst>
                  <a:gd name="T0" fmla="*/ 5 w 20"/>
                  <a:gd name="T1" fmla="*/ 0 h 12"/>
                  <a:gd name="T2" fmla="*/ 0 w 20"/>
                  <a:gd name="T3" fmla="*/ 1 h 12"/>
                  <a:gd name="T4" fmla="*/ 4 w 20"/>
                  <a:gd name="T5" fmla="*/ 6 h 12"/>
                  <a:gd name="T6" fmla="*/ 5 w 20"/>
                  <a:gd name="T7" fmla="*/ 6 h 12"/>
                  <a:gd name="T8" fmla="*/ 5 w 20"/>
                  <a:gd name="T9" fmla="*/ 4 h 12"/>
                  <a:gd name="T10" fmla="*/ 5 w 20"/>
                  <a:gd name="T11" fmla="*/ 0 h 12"/>
                  <a:gd name="T12" fmla="*/ 5 w 20"/>
                  <a:gd name="T13" fmla="*/ 0 h 12"/>
                  <a:gd name="T14" fmla="*/ 5 w 20"/>
                  <a:gd name="T15" fmla="*/ 0 h 12"/>
                  <a:gd name="T16" fmla="*/ 5 w 20"/>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12"/>
                  <a:gd name="T29" fmla="*/ 20 w 20"/>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12">
                    <a:moveTo>
                      <a:pt x="9" y="0"/>
                    </a:moveTo>
                    <a:lnTo>
                      <a:pt x="0" y="1"/>
                    </a:lnTo>
                    <a:lnTo>
                      <a:pt x="4" y="10"/>
                    </a:lnTo>
                    <a:lnTo>
                      <a:pt x="19" y="11"/>
                    </a:lnTo>
                    <a:lnTo>
                      <a:pt x="14" y="4"/>
                    </a:lnTo>
                    <a:lnTo>
                      <a:pt x="14" y="0"/>
                    </a:lnTo>
                    <a:lnTo>
                      <a:pt x="9"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058" name="Freeform 17"/>
              <p:cNvSpPr>
                <a:spLocks/>
              </p:cNvSpPr>
              <p:nvPr/>
            </p:nvSpPr>
            <p:spPr bwMode="auto">
              <a:xfrm>
                <a:off x="1269" y="2733"/>
                <a:ext cx="18" cy="11"/>
              </a:xfrm>
              <a:custGeom>
                <a:avLst/>
                <a:gdLst>
                  <a:gd name="T0" fmla="*/ 5 w 20"/>
                  <a:gd name="T1" fmla="*/ 0 h 12"/>
                  <a:gd name="T2" fmla="*/ 0 w 20"/>
                  <a:gd name="T3" fmla="*/ 1 h 12"/>
                  <a:gd name="T4" fmla="*/ 4 w 20"/>
                  <a:gd name="T5" fmla="*/ 6 h 12"/>
                  <a:gd name="T6" fmla="*/ 5 w 20"/>
                  <a:gd name="T7" fmla="*/ 6 h 12"/>
                  <a:gd name="T8" fmla="*/ 5 w 20"/>
                  <a:gd name="T9" fmla="*/ 4 h 12"/>
                  <a:gd name="T10" fmla="*/ 5 w 20"/>
                  <a:gd name="T11" fmla="*/ 0 h 12"/>
                  <a:gd name="T12" fmla="*/ 5 w 20"/>
                  <a:gd name="T13" fmla="*/ 0 h 12"/>
                  <a:gd name="T14" fmla="*/ 5 w 20"/>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20"/>
                  <a:gd name="T25" fmla="*/ 0 h 12"/>
                  <a:gd name="T26" fmla="*/ 20 w 20"/>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 h="12">
                    <a:moveTo>
                      <a:pt x="9" y="0"/>
                    </a:moveTo>
                    <a:lnTo>
                      <a:pt x="0" y="1"/>
                    </a:lnTo>
                    <a:lnTo>
                      <a:pt x="4" y="10"/>
                    </a:lnTo>
                    <a:lnTo>
                      <a:pt x="19" y="11"/>
                    </a:lnTo>
                    <a:lnTo>
                      <a:pt x="14" y="4"/>
                    </a:lnTo>
                    <a:lnTo>
                      <a:pt x="14" y="0"/>
                    </a:lnTo>
                    <a:lnTo>
                      <a:pt x="9"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059" name="Freeform 18"/>
              <p:cNvSpPr>
                <a:spLocks/>
              </p:cNvSpPr>
              <p:nvPr/>
            </p:nvSpPr>
            <p:spPr bwMode="auto">
              <a:xfrm>
                <a:off x="1380" y="2813"/>
                <a:ext cx="17" cy="17"/>
              </a:xfrm>
              <a:custGeom>
                <a:avLst/>
                <a:gdLst>
                  <a:gd name="T0" fmla="*/ 4 w 19"/>
                  <a:gd name="T1" fmla="*/ 3 h 20"/>
                  <a:gd name="T2" fmla="*/ 4 w 19"/>
                  <a:gd name="T3" fmla="*/ 3 h 20"/>
                  <a:gd name="T4" fmla="*/ 0 w 19"/>
                  <a:gd name="T5" fmla="*/ 0 h 20"/>
                  <a:gd name="T6" fmla="*/ 0 w 19"/>
                  <a:gd name="T7" fmla="*/ 3 h 20"/>
                  <a:gd name="T8" fmla="*/ 4 w 19"/>
                  <a:gd name="T9" fmla="*/ 3 h 20"/>
                  <a:gd name="T10" fmla="*/ 4 w 19"/>
                  <a:gd name="T11" fmla="*/ 3 h 20"/>
                  <a:gd name="T12" fmla="*/ 4 w 19"/>
                  <a:gd name="T13" fmla="*/ 3 h 20"/>
                  <a:gd name="T14" fmla="*/ 4 w 19"/>
                  <a:gd name="T15" fmla="*/ 3 h 20"/>
                  <a:gd name="T16" fmla="*/ 4 w 19"/>
                  <a:gd name="T17" fmla="*/ 3 h 20"/>
                  <a:gd name="T18" fmla="*/ 4 w 19"/>
                  <a:gd name="T19" fmla="*/ 3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20"/>
                  <a:gd name="T32" fmla="*/ 19 w 19"/>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20">
                    <a:moveTo>
                      <a:pt x="18" y="19"/>
                    </a:moveTo>
                    <a:lnTo>
                      <a:pt x="15" y="11"/>
                    </a:lnTo>
                    <a:lnTo>
                      <a:pt x="0" y="0"/>
                    </a:lnTo>
                    <a:lnTo>
                      <a:pt x="0" y="3"/>
                    </a:lnTo>
                    <a:lnTo>
                      <a:pt x="6" y="6"/>
                    </a:lnTo>
                    <a:lnTo>
                      <a:pt x="9" y="19"/>
                    </a:lnTo>
                    <a:lnTo>
                      <a:pt x="12" y="19"/>
                    </a:lnTo>
                    <a:lnTo>
                      <a:pt x="18" y="19"/>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060" name="Freeform 19"/>
              <p:cNvSpPr>
                <a:spLocks/>
              </p:cNvSpPr>
              <p:nvPr/>
            </p:nvSpPr>
            <p:spPr bwMode="auto">
              <a:xfrm>
                <a:off x="1380" y="2813"/>
                <a:ext cx="17" cy="17"/>
              </a:xfrm>
              <a:custGeom>
                <a:avLst/>
                <a:gdLst>
                  <a:gd name="T0" fmla="*/ 4 w 19"/>
                  <a:gd name="T1" fmla="*/ 3 h 20"/>
                  <a:gd name="T2" fmla="*/ 4 w 19"/>
                  <a:gd name="T3" fmla="*/ 3 h 20"/>
                  <a:gd name="T4" fmla="*/ 0 w 19"/>
                  <a:gd name="T5" fmla="*/ 0 h 20"/>
                  <a:gd name="T6" fmla="*/ 0 w 19"/>
                  <a:gd name="T7" fmla="*/ 3 h 20"/>
                  <a:gd name="T8" fmla="*/ 4 w 19"/>
                  <a:gd name="T9" fmla="*/ 3 h 20"/>
                  <a:gd name="T10" fmla="*/ 4 w 19"/>
                  <a:gd name="T11" fmla="*/ 3 h 20"/>
                  <a:gd name="T12" fmla="*/ 4 w 19"/>
                  <a:gd name="T13" fmla="*/ 3 h 20"/>
                  <a:gd name="T14" fmla="*/ 4 w 19"/>
                  <a:gd name="T15" fmla="*/ 3 h 20"/>
                  <a:gd name="T16" fmla="*/ 4 w 19"/>
                  <a:gd name="T17" fmla="*/ 3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20"/>
                  <a:gd name="T29" fmla="*/ 19 w 19"/>
                  <a:gd name="T30" fmla="*/ 20 h 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20">
                    <a:moveTo>
                      <a:pt x="18" y="19"/>
                    </a:moveTo>
                    <a:lnTo>
                      <a:pt x="15" y="11"/>
                    </a:lnTo>
                    <a:lnTo>
                      <a:pt x="0" y="0"/>
                    </a:lnTo>
                    <a:lnTo>
                      <a:pt x="0" y="3"/>
                    </a:lnTo>
                    <a:lnTo>
                      <a:pt x="6" y="6"/>
                    </a:lnTo>
                    <a:lnTo>
                      <a:pt x="9" y="19"/>
                    </a:lnTo>
                    <a:lnTo>
                      <a:pt x="12" y="19"/>
                    </a:lnTo>
                    <a:lnTo>
                      <a:pt x="18" y="19"/>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061" name="Freeform 20"/>
              <p:cNvSpPr>
                <a:spLocks/>
              </p:cNvSpPr>
              <p:nvPr/>
            </p:nvSpPr>
            <p:spPr bwMode="auto">
              <a:xfrm>
                <a:off x="1293" y="2732"/>
                <a:ext cx="27" cy="15"/>
              </a:xfrm>
              <a:custGeom>
                <a:avLst/>
                <a:gdLst>
                  <a:gd name="T0" fmla="*/ 5 w 30"/>
                  <a:gd name="T1" fmla="*/ 4 h 17"/>
                  <a:gd name="T2" fmla="*/ 0 w 30"/>
                  <a:gd name="T3" fmla="*/ 0 h 17"/>
                  <a:gd name="T4" fmla="*/ 3 w 30"/>
                  <a:gd name="T5" fmla="*/ 4 h 17"/>
                  <a:gd name="T6" fmla="*/ 5 w 30"/>
                  <a:gd name="T7" fmla="*/ 4 h 17"/>
                  <a:gd name="T8" fmla="*/ 5 w 30"/>
                  <a:gd name="T9" fmla="*/ 4 h 17"/>
                  <a:gd name="T10" fmla="*/ 5 w 30"/>
                  <a:gd name="T11" fmla="*/ 4 h 17"/>
                  <a:gd name="T12" fmla="*/ 5 w 30"/>
                  <a:gd name="T13" fmla="*/ 4 h 17"/>
                  <a:gd name="T14" fmla="*/ 5 w 30"/>
                  <a:gd name="T15" fmla="*/ 4 h 17"/>
                  <a:gd name="T16" fmla="*/ 5 w 30"/>
                  <a:gd name="T17" fmla="*/ 4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17"/>
                  <a:gd name="T29" fmla="*/ 30 w 30"/>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17">
                    <a:moveTo>
                      <a:pt x="22" y="12"/>
                    </a:moveTo>
                    <a:lnTo>
                      <a:pt x="0" y="0"/>
                    </a:lnTo>
                    <a:lnTo>
                      <a:pt x="3" y="12"/>
                    </a:lnTo>
                    <a:lnTo>
                      <a:pt x="15" y="16"/>
                    </a:lnTo>
                    <a:lnTo>
                      <a:pt x="29" y="13"/>
                    </a:lnTo>
                    <a:lnTo>
                      <a:pt x="28" y="8"/>
                    </a:lnTo>
                    <a:lnTo>
                      <a:pt x="22" y="12"/>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062" name="Freeform 21"/>
              <p:cNvSpPr>
                <a:spLocks/>
              </p:cNvSpPr>
              <p:nvPr/>
            </p:nvSpPr>
            <p:spPr bwMode="auto">
              <a:xfrm>
                <a:off x="1293" y="2732"/>
                <a:ext cx="27" cy="15"/>
              </a:xfrm>
              <a:custGeom>
                <a:avLst/>
                <a:gdLst>
                  <a:gd name="T0" fmla="*/ 5 w 30"/>
                  <a:gd name="T1" fmla="*/ 4 h 17"/>
                  <a:gd name="T2" fmla="*/ 0 w 30"/>
                  <a:gd name="T3" fmla="*/ 0 h 17"/>
                  <a:gd name="T4" fmla="*/ 3 w 30"/>
                  <a:gd name="T5" fmla="*/ 4 h 17"/>
                  <a:gd name="T6" fmla="*/ 5 w 30"/>
                  <a:gd name="T7" fmla="*/ 4 h 17"/>
                  <a:gd name="T8" fmla="*/ 5 w 30"/>
                  <a:gd name="T9" fmla="*/ 4 h 17"/>
                  <a:gd name="T10" fmla="*/ 5 w 30"/>
                  <a:gd name="T11" fmla="*/ 4 h 17"/>
                  <a:gd name="T12" fmla="*/ 5 w 30"/>
                  <a:gd name="T13" fmla="*/ 4 h 17"/>
                  <a:gd name="T14" fmla="*/ 5 w 30"/>
                  <a:gd name="T15" fmla="*/ 4 h 17"/>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17"/>
                  <a:gd name="T26" fmla="*/ 30 w 30"/>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17">
                    <a:moveTo>
                      <a:pt x="22" y="12"/>
                    </a:moveTo>
                    <a:lnTo>
                      <a:pt x="0" y="0"/>
                    </a:lnTo>
                    <a:lnTo>
                      <a:pt x="3" y="12"/>
                    </a:lnTo>
                    <a:lnTo>
                      <a:pt x="15" y="16"/>
                    </a:lnTo>
                    <a:lnTo>
                      <a:pt x="29" y="13"/>
                    </a:lnTo>
                    <a:lnTo>
                      <a:pt x="28" y="8"/>
                    </a:lnTo>
                    <a:lnTo>
                      <a:pt x="22" y="12"/>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063" name="Freeform 22"/>
              <p:cNvSpPr>
                <a:spLocks/>
              </p:cNvSpPr>
              <p:nvPr/>
            </p:nvSpPr>
            <p:spPr bwMode="auto">
              <a:xfrm>
                <a:off x="1369" y="2851"/>
                <a:ext cx="14" cy="24"/>
              </a:xfrm>
              <a:custGeom>
                <a:avLst/>
                <a:gdLst>
                  <a:gd name="T0" fmla="*/ 2 w 15"/>
                  <a:gd name="T1" fmla="*/ 4 h 27"/>
                  <a:gd name="T2" fmla="*/ 0 w 15"/>
                  <a:gd name="T3" fmla="*/ 0 h 27"/>
                  <a:gd name="T4" fmla="*/ 7 w 15"/>
                  <a:gd name="T5" fmla="*/ 4 h 27"/>
                  <a:gd name="T6" fmla="*/ 4 w 15"/>
                  <a:gd name="T7" fmla="*/ 4 h 27"/>
                  <a:gd name="T8" fmla="*/ 2 w 15"/>
                  <a:gd name="T9" fmla="*/ 4 h 27"/>
                  <a:gd name="T10" fmla="*/ 2 w 15"/>
                  <a:gd name="T11" fmla="*/ 4 h 27"/>
                  <a:gd name="T12" fmla="*/ 2 w 15"/>
                  <a:gd name="T13" fmla="*/ 4 h 27"/>
                  <a:gd name="T14" fmla="*/ 0 60000 65536"/>
                  <a:gd name="T15" fmla="*/ 0 60000 65536"/>
                  <a:gd name="T16" fmla="*/ 0 60000 65536"/>
                  <a:gd name="T17" fmla="*/ 0 60000 65536"/>
                  <a:gd name="T18" fmla="*/ 0 60000 65536"/>
                  <a:gd name="T19" fmla="*/ 0 60000 65536"/>
                  <a:gd name="T20" fmla="*/ 0 60000 65536"/>
                  <a:gd name="T21" fmla="*/ 0 w 15"/>
                  <a:gd name="T22" fmla="*/ 0 h 27"/>
                  <a:gd name="T23" fmla="*/ 15 w 15"/>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27">
                    <a:moveTo>
                      <a:pt x="2" y="17"/>
                    </a:moveTo>
                    <a:lnTo>
                      <a:pt x="0" y="0"/>
                    </a:lnTo>
                    <a:lnTo>
                      <a:pt x="14" y="26"/>
                    </a:lnTo>
                    <a:lnTo>
                      <a:pt x="4" y="22"/>
                    </a:lnTo>
                    <a:lnTo>
                      <a:pt x="2" y="17"/>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064" name="Freeform 23"/>
              <p:cNvSpPr>
                <a:spLocks/>
              </p:cNvSpPr>
              <p:nvPr/>
            </p:nvSpPr>
            <p:spPr bwMode="auto">
              <a:xfrm>
                <a:off x="1369" y="2851"/>
                <a:ext cx="14" cy="24"/>
              </a:xfrm>
              <a:custGeom>
                <a:avLst/>
                <a:gdLst>
                  <a:gd name="T0" fmla="*/ 2 w 15"/>
                  <a:gd name="T1" fmla="*/ 4 h 27"/>
                  <a:gd name="T2" fmla="*/ 0 w 15"/>
                  <a:gd name="T3" fmla="*/ 0 h 27"/>
                  <a:gd name="T4" fmla="*/ 7 w 15"/>
                  <a:gd name="T5" fmla="*/ 4 h 27"/>
                  <a:gd name="T6" fmla="*/ 4 w 15"/>
                  <a:gd name="T7" fmla="*/ 4 h 27"/>
                  <a:gd name="T8" fmla="*/ 2 w 15"/>
                  <a:gd name="T9" fmla="*/ 4 h 27"/>
                  <a:gd name="T10" fmla="*/ 2 w 15"/>
                  <a:gd name="T11" fmla="*/ 4 h 27"/>
                  <a:gd name="T12" fmla="*/ 0 60000 65536"/>
                  <a:gd name="T13" fmla="*/ 0 60000 65536"/>
                  <a:gd name="T14" fmla="*/ 0 60000 65536"/>
                  <a:gd name="T15" fmla="*/ 0 60000 65536"/>
                  <a:gd name="T16" fmla="*/ 0 60000 65536"/>
                  <a:gd name="T17" fmla="*/ 0 60000 65536"/>
                  <a:gd name="T18" fmla="*/ 0 w 15"/>
                  <a:gd name="T19" fmla="*/ 0 h 27"/>
                  <a:gd name="T20" fmla="*/ 15 w 15"/>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15" h="27">
                    <a:moveTo>
                      <a:pt x="2" y="17"/>
                    </a:moveTo>
                    <a:lnTo>
                      <a:pt x="0" y="0"/>
                    </a:lnTo>
                    <a:lnTo>
                      <a:pt x="14" y="26"/>
                    </a:lnTo>
                    <a:lnTo>
                      <a:pt x="4" y="22"/>
                    </a:lnTo>
                    <a:lnTo>
                      <a:pt x="2" y="17"/>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065" name="Freeform 24"/>
              <p:cNvSpPr>
                <a:spLocks/>
              </p:cNvSpPr>
              <p:nvPr/>
            </p:nvSpPr>
            <p:spPr bwMode="auto">
              <a:xfrm>
                <a:off x="1140" y="1935"/>
                <a:ext cx="593" cy="1014"/>
              </a:xfrm>
              <a:custGeom>
                <a:avLst/>
                <a:gdLst>
                  <a:gd name="T0" fmla="*/ 23 w 652"/>
                  <a:gd name="T1" fmla="*/ 87 h 1148"/>
                  <a:gd name="T2" fmla="*/ 21 w 652"/>
                  <a:gd name="T3" fmla="*/ 86 h 1148"/>
                  <a:gd name="T4" fmla="*/ 19 w 652"/>
                  <a:gd name="T5" fmla="*/ 83 h 1148"/>
                  <a:gd name="T6" fmla="*/ 15 w 652"/>
                  <a:gd name="T7" fmla="*/ 77 h 1148"/>
                  <a:gd name="T8" fmla="*/ 14 w 652"/>
                  <a:gd name="T9" fmla="*/ 73 h 1148"/>
                  <a:gd name="T10" fmla="*/ 15 w 652"/>
                  <a:gd name="T11" fmla="*/ 73 h 1148"/>
                  <a:gd name="T12" fmla="*/ 19 w 652"/>
                  <a:gd name="T13" fmla="*/ 70 h 1148"/>
                  <a:gd name="T14" fmla="*/ 14 w 652"/>
                  <a:gd name="T15" fmla="*/ 67 h 1148"/>
                  <a:gd name="T16" fmla="*/ 12 w 652"/>
                  <a:gd name="T17" fmla="*/ 63 h 1148"/>
                  <a:gd name="T18" fmla="*/ 12 w 652"/>
                  <a:gd name="T19" fmla="*/ 60 h 1148"/>
                  <a:gd name="T20" fmla="*/ 14 w 652"/>
                  <a:gd name="T21" fmla="*/ 57 h 1148"/>
                  <a:gd name="T22" fmla="*/ 13 w 652"/>
                  <a:gd name="T23" fmla="*/ 56 h 1148"/>
                  <a:gd name="T24" fmla="*/ 9 w 652"/>
                  <a:gd name="T25" fmla="*/ 52 h 1148"/>
                  <a:gd name="T26" fmla="*/ 7 w 652"/>
                  <a:gd name="T27" fmla="*/ 52 h 1148"/>
                  <a:gd name="T28" fmla="*/ 9 w 652"/>
                  <a:gd name="T29" fmla="*/ 49 h 1148"/>
                  <a:gd name="T30" fmla="*/ 9 w 652"/>
                  <a:gd name="T31" fmla="*/ 49 h 1148"/>
                  <a:gd name="T32" fmla="*/ 8 w 652"/>
                  <a:gd name="T33" fmla="*/ 47 h 1148"/>
                  <a:gd name="T34" fmla="*/ 5 w 652"/>
                  <a:gd name="T35" fmla="*/ 39 h 1148"/>
                  <a:gd name="T36" fmla="*/ 5 w 652"/>
                  <a:gd name="T37" fmla="*/ 34 h 1148"/>
                  <a:gd name="T38" fmla="*/ 5 w 652"/>
                  <a:gd name="T39" fmla="*/ 26 h 1148"/>
                  <a:gd name="T40" fmla="*/ 0 w 652"/>
                  <a:gd name="T41" fmla="*/ 20 h 1148"/>
                  <a:gd name="T42" fmla="*/ 8 w 652"/>
                  <a:gd name="T43" fmla="*/ 12 h 1148"/>
                  <a:gd name="T44" fmla="*/ 8 w 652"/>
                  <a:gd name="T45" fmla="*/ 11 h 1148"/>
                  <a:gd name="T46" fmla="*/ 12 w 652"/>
                  <a:gd name="T47" fmla="*/ 7 h 1148"/>
                  <a:gd name="T48" fmla="*/ 12 w 652"/>
                  <a:gd name="T49" fmla="*/ 4 h 1148"/>
                  <a:gd name="T50" fmla="*/ 13 w 652"/>
                  <a:gd name="T51" fmla="*/ 0 h 1148"/>
                  <a:gd name="T52" fmla="*/ 59 w 652"/>
                  <a:gd name="T53" fmla="*/ 49 h 1148"/>
                  <a:gd name="T54" fmla="*/ 129 w 652"/>
                  <a:gd name="T55" fmla="*/ 121 h 1148"/>
                  <a:gd name="T56" fmla="*/ 119 w 652"/>
                  <a:gd name="T57" fmla="*/ 139 h 1148"/>
                  <a:gd name="T58" fmla="*/ 72 w 652"/>
                  <a:gd name="T59" fmla="*/ 136 h 1148"/>
                  <a:gd name="T60" fmla="*/ 71 w 652"/>
                  <a:gd name="T61" fmla="*/ 132 h 1148"/>
                  <a:gd name="T62" fmla="*/ 71 w 652"/>
                  <a:gd name="T63" fmla="*/ 127 h 1148"/>
                  <a:gd name="T64" fmla="*/ 62 w 652"/>
                  <a:gd name="T65" fmla="*/ 118 h 1148"/>
                  <a:gd name="T66" fmla="*/ 57 w 652"/>
                  <a:gd name="T67" fmla="*/ 117 h 1148"/>
                  <a:gd name="T68" fmla="*/ 56 w 652"/>
                  <a:gd name="T69" fmla="*/ 112 h 1148"/>
                  <a:gd name="T70" fmla="*/ 49 w 652"/>
                  <a:gd name="T71" fmla="*/ 112 h 1148"/>
                  <a:gd name="T72" fmla="*/ 45 w 652"/>
                  <a:gd name="T73" fmla="*/ 110 h 1148"/>
                  <a:gd name="T74" fmla="*/ 41 w 652"/>
                  <a:gd name="T75" fmla="*/ 106 h 1148"/>
                  <a:gd name="T76" fmla="*/ 34 w 652"/>
                  <a:gd name="T77" fmla="*/ 104 h 1148"/>
                  <a:gd name="T78" fmla="*/ 28 w 652"/>
                  <a:gd name="T79" fmla="*/ 103 h 1148"/>
                  <a:gd name="T80" fmla="*/ 26 w 652"/>
                  <a:gd name="T81" fmla="*/ 97 h 1148"/>
                  <a:gd name="T82" fmla="*/ 25 w 652"/>
                  <a:gd name="T83" fmla="*/ 95 h 1148"/>
                  <a:gd name="T84" fmla="*/ 25 w 652"/>
                  <a:gd name="T85" fmla="*/ 91 h 1148"/>
                  <a:gd name="T86" fmla="*/ 25 w 652"/>
                  <a:gd name="T87" fmla="*/ 91 h 114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52"/>
                  <a:gd name="T133" fmla="*/ 0 h 1148"/>
                  <a:gd name="T134" fmla="*/ 652 w 652"/>
                  <a:gd name="T135" fmla="*/ 1148 h 114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52" h="1148">
                    <a:moveTo>
                      <a:pt x="127" y="745"/>
                    </a:moveTo>
                    <a:lnTo>
                      <a:pt x="116" y="732"/>
                    </a:lnTo>
                    <a:lnTo>
                      <a:pt x="110" y="717"/>
                    </a:lnTo>
                    <a:lnTo>
                      <a:pt x="105" y="712"/>
                    </a:lnTo>
                    <a:lnTo>
                      <a:pt x="98" y="694"/>
                    </a:lnTo>
                    <a:lnTo>
                      <a:pt x="93" y="684"/>
                    </a:lnTo>
                    <a:lnTo>
                      <a:pt x="93" y="672"/>
                    </a:lnTo>
                    <a:lnTo>
                      <a:pt x="78" y="644"/>
                    </a:lnTo>
                    <a:lnTo>
                      <a:pt x="72" y="633"/>
                    </a:lnTo>
                    <a:lnTo>
                      <a:pt x="72" y="602"/>
                    </a:lnTo>
                    <a:lnTo>
                      <a:pt x="78" y="597"/>
                    </a:lnTo>
                    <a:lnTo>
                      <a:pt x="81" y="601"/>
                    </a:lnTo>
                    <a:lnTo>
                      <a:pt x="87" y="597"/>
                    </a:lnTo>
                    <a:lnTo>
                      <a:pt x="93" y="577"/>
                    </a:lnTo>
                    <a:lnTo>
                      <a:pt x="91" y="566"/>
                    </a:lnTo>
                    <a:lnTo>
                      <a:pt x="68" y="554"/>
                    </a:lnTo>
                    <a:lnTo>
                      <a:pt x="59" y="529"/>
                    </a:lnTo>
                    <a:lnTo>
                      <a:pt x="57" y="524"/>
                    </a:lnTo>
                    <a:lnTo>
                      <a:pt x="61" y="510"/>
                    </a:lnTo>
                    <a:lnTo>
                      <a:pt x="61" y="496"/>
                    </a:lnTo>
                    <a:lnTo>
                      <a:pt x="59" y="496"/>
                    </a:lnTo>
                    <a:lnTo>
                      <a:pt x="68" y="465"/>
                    </a:lnTo>
                    <a:lnTo>
                      <a:pt x="68" y="462"/>
                    </a:lnTo>
                    <a:lnTo>
                      <a:pt x="65" y="462"/>
                    </a:lnTo>
                    <a:lnTo>
                      <a:pt x="52" y="446"/>
                    </a:lnTo>
                    <a:lnTo>
                      <a:pt x="44" y="433"/>
                    </a:lnTo>
                    <a:lnTo>
                      <a:pt x="41" y="431"/>
                    </a:lnTo>
                    <a:lnTo>
                      <a:pt x="37" y="434"/>
                    </a:lnTo>
                    <a:lnTo>
                      <a:pt x="41" y="423"/>
                    </a:lnTo>
                    <a:lnTo>
                      <a:pt x="42" y="409"/>
                    </a:lnTo>
                    <a:lnTo>
                      <a:pt x="44" y="408"/>
                    </a:lnTo>
                    <a:lnTo>
                      <a:pt x="43" y="403"/>
                    </a:lnTo>
                    <a:lnTo>
                      <a:pt x="39" y="402"/>
                    </a:lnTo>
                    <a:lnTo>
                      <a:pt x="39" y="386"/>
                    </a:lnTo>
                    <a:lnTo>
                      <a:pt x="17" y="344"/>
                    </a:lnTo>
                    <a:lnTo>
                      <a:pt x="10" y="328"/>
                    </a:lnTo>
                    <a:lnTo>
                      <a:pt x="12" y="296"/>
                    </a:lnTo>
                    <a:lnTo>
                      <a:pt x="13" y="274"/>
                    </a:lnTo>
                    <a:lnTo>
                      <a:pt x="22" y="250"/>
                    </a:lnTo>
                    <a:lnTo>
                      <a:pt x="25" y="226"/>
                    </a:lnTo>
                    <a:lnTo>
                      <a:pt x="13" y="191"/>
                    </a:lnTo>
                    <a:lnTo>
                      <a:pt x="0" y="172"/>
                    </a:lnTo>
                    <a:lnTo>
                      <a:pt x="6" y="147"/>
                    </a:lnTo>
                    <a:lnTo>
                      <a:pt x="41" y="107"/>
                    </a:lnTo>
                    <a:lnTo>
                      <a:pt x="42" y="98"/>
                    </a:lnTo>
                    <a:lnTo>
                      <a:pt x="41" y="87"/>
                    </a:lnTo>
                    <a:lnTo>
                      <a:pt x="44" y="87"/>
                    </a:lnTo>
                    <a:lnTo>
                      <a:pt x="61" y="57"/>
                    </a:lnTo>
                    <a:lnTo>
                      <a:pt x="61" y="36"/>
                    </a:lnTo>
                    <a:lnTo>
                      <a:pt x="57" y="21"/>
                    </a:lnTo>
                    <a:lnTo>
                      <a:pt x="63" y="12"/>
                    </a:lnTo>
                    <a:lnTo>
                      <a:pt x="65" y="0"/>
                    </a:lnTo>
                    <a:lnTo>
                      <a:pt x="376" y="93"/>
                    </a:lnTo>
                    <a:lnTo>
                      <a:pt x="293" y="398"/>
                    </a:lnTo>
                    <a:lnTo>
                      <a:pt x="625" y="911"/>
                    </a:lnTo>
                    <a:lnTo>
                      <a:pt x="651" y="993"/>
                    </a:lnTo>
                    <a:lnTo>
                      <a:pt x="583" y="1078"/>
                    </a:lnTo>
                    <a:lnTo>
                      <a:pt x="594" y="1135"/>
                    </a:lnTo>
                    <a:lnTo>
                      <a:pt x="576" y="1147"/>
                    </a:lnTo>
                    <a:lnTo>
                      <a:pt x="362" y="1120"/>
                    </a:lnTo>
                    <a:lnTo>
                      <a:pt x="363" y="1111"/>
                    </a:lnTo>
                    <a:lnTo>
                      <a:pt x="356" y="1095"/>
                    </a:lnTo>
                    <a:lnTo>
                      <a:pt x="360" y="1069"/>
                    </a:lnTo>
                    <a:lnTo>
                      <a:pt x="356" y="1049"/>
                    </a:lnTo>
                    <a:lnTo>
                      <a:pt x="345" y="1024"/>
                    </a:lnTo>
                    <a:lnTo>
                      <a:pt x="308" y="976"/>
                    </a:lnTo>
                    <a:lnTo>
                      <a:pt x="296" y="976"/>
                    </a:lnTo>
                    <a:lnTo>
                      <a:pt x="287" y="970"/>
                    </a:lnTo>
                    <a:lnTo>
                      <a:pt x="287" y="954"/>
                    </a:lnTo>
                    <a:lnTo>
                      <a:pt x="283" y="940"/>
                    </a:lnTo>
                    <a:lnTo>
                      <a:pt x="273" y="934"/>
                    </a:lnTo>
                    <a:lnTo>
                      <a:pt x="246" y="926"/>
                    </a:lnTo>
                    <a:lnTo>
                      <a:pt x="230" y="914"/>
                    </a:lnTo>
                    <a:lnTo>
                      <a:pt x="225" y="900"/>
                    </a:lnTo>
                    <a:lnTo>
                      <a:pt x="209" y="880"/>
                    </a:lnTo>
                    <a:lnTo>
                      <a:pt x="200" y="874"/>
                    </a:lnTo>
                    <a:lnTo>
                      <a:pt x="181" y="870"/>
                    </a:lnTo>
                    <a:lnTo>
                      <a:pt x="170" y="862"/>
                    </a:lnTo>
                    <a:lnTo>
                      <a:pt x="151" y="856"/>
                    </a:lnTo>
                    <a:lnTo>
                      <a:pt x="141" y="853"/>
                    </a:lnTo>
                    <a:lnTo>
                      <a:pt x="123" y="838"/>
                    </a:lnTo>
                    <a:lnTo>
                      <a:pt x="132" y="805"/>
                    </a:lnTo>
                    <a:lnTo>
                      <a:pt x="138" y="779"/>
                    </a:lnTo>
                    <a:lnTo>
                      <a:pt x="129" y="775"/>
                    </a:lnTo>
                    <a:lnTo>
                      <a:pt x="119" y="761"/>
                    </a:lnTo>
                    <a:lnTo>
                      <a:pt x="127" y="750"/>
                    </a:lnTo>
                    <a:lnTo>
                      <a:pt x="127" y="745"/>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066" name="Freeform 25"/>
              <p:cNvSpPr>
                <a:spLocks/>
              </p:cNvSpPr>
              <p:nvPr/>
            </p:nvSpPr>
            <p:spPr bwMode="auto">
              <a:xfrm>
                <a:off x="1140" y="1935"/>
                <a:ext cx="593" cy="1014"/>
              </a:xfrm>
              <a:custGeom>
                <a:avLst/>
                <a:gdLst>
                  <a:gd name="T0" fmla="*/ 23 w 652"/>
                  <a:gd name="T1" fmla="*/ 87 h 1148"/>
                  <a:gd name="T2" fmla="*/ 21 w 652"/>
                  <a:gd name="T3" fmla="*/ 86 h 1148"/>
                  <a:gd name="T4" fmla="*/ 19 w 652"/>
                  <a:gd name="T5" fmla="*/ 83 h 1148"/>
                  <a:gd name="T6" fmla="*/ 15 w 652"/>
                  <a:gd name="T7" fmla="*/ 77 h 1148"/>
                  <a:gd name="T8" fmla="*/ 14 w 652"/>
                  <a:gd name="T9" fmla="*/ 73 h 1148"/>
                  <a:gd name="T10" fmla="*/ 15 w 652"/>
                  <a:gd name="T11" fmla="*/ 73 h 1148"/>
                  <a:gd name="T12" fmla="*/ 19 w 652"/>
                  <a:gd name="T13" fmla="*/ 70 h 1148"/>
                  <a:gd name="T14" fmla="*/ 14 w 652"/>
                  <a:gd name="T15" fmla="*/ 67 h 1148"/>
                  <a:gd name="T16" fmla="*/ 12 w 652"/>
                  <a:gd name="T17" fmla="*/ 63 h 1148"/>
                  <a:gd name="T18" fmla="*/ 12 w 652"/>
                  <a:gd name="T19" fmla="*/ 60 h 1148"/>
                  <a:gd name="T20" fmla="*/ 14 w 652"/>
                  <a:gd name="T21" fmla="*/ 57 h 1148"/>
                  <a:gd name="T22" fmla="*/ 13 w 652"/>
                  <a:gd name="T23" fmla="*/ 56 h 1148"/>
                  <a:gd name="T24" fmla="*/ 9 w 652"/>
                  <a:gd name="T25" fmla="*/ 52 h 1148"/>
                  <a:gd name="T26" fmla="*/ 7 w 652"/>
                  <a:gd name="T27" fmla="*/ 52 h 1148"/>
                  <a:gd name="T28" fmla="*/ 9 w 652"/>
                  <a:gd name="T29" fmla="*/ 49 h 1148"/>
                  <a:gd name="T30" fmla="*/ 9 w 652"/>
                  <a:gd name="T31" fmla="*/ 49 h 1148"/>
                  <a:gd name="T32" fmla="*/ 8 w 652"/>
                  <a:gd name="T33" fmla="*/ 47 h 1148"/>
                  <a:gd name="T34" fmla="*/ 5 w 652"/>
                  <a:gd name="T35" fmla="*/ 39 h 1148"/>
                  <a:gd name="T36" fmla="*/ 5 w 652"/>
                  <a:gd name="T37" fmla="*/ 34 h 1148"/>
                  <a:gd name="T38" fmla="*/ 5 w 652"/>
                  <a:gd name="T39" fmla="*/ 26 h 1148"/>
                  <a:gd name="T40" fmla="*/ 0 w 652"/>
                  <a:gd name="T41" fmla="*/ 20 h 1148"/>
                  <a:gd name="T42" fmla="*/ 8 w 652"/>
                  <a:gd name="T43" fmla="*/ 12 h 1148"/>
                  <a:gd name="T44" fmla="*/ 8 w 652"/>
                  <a:gd name="T45" fmla="*/ 11 h 1148"/>
                  <a:gd name="T46" fmla="*/ 12 w 652"/>
                  <a:gd name="T47" fmla="*/ 7 h 1148"/>
                  <a:gd name="T48" fmla="*/ 12 w 652"/>
                  <a:gd name="T49" fmla="*/ 4 h 1148"/>
                  <a:gd name="T50" fmla="*/ 13 w 652"/>
                  <a:gd name="T51" fmla="*/ 0 h 1148"/>
                  <a:gd name="T52" fmla="*/ 59 w 652"/>
                  <a:gd name="T53" fmla="*/ 49 h 1148"/>
                  <a:gd name="T54" fmla="*/ 129 w 652"/>
                  <a:gd name="T55" fmla="*/ 121 h 1148"/>
                  <a:gd name="T56" fmla="*/ 119 w 652"/>
                  <a:gd name="T57" fmla="*/ 139 h 1148"/>
                  <a:gd name="T58" fmla="*/ 72 w 652"/>
                  <a:gd name="T59" fmla="*/ 136 h 1148"/>
                  <a:gd name="T60" fmla="*/ 71 w 652"/>
                  <a:gd name="T61" fmla="*/ 132 h 1148"/>
                  <a:gd name="T62" fmla="*/ 71 w 652"/>
                  <a:gd name="T63" fmla="*/ 127 h 1148"/>
                  <a:gd name="T64" fmla="*/ 62 w 652"/>
                  <a:gd name="T65" fmla="*/ 118 h 1148"/>
                  <a:gd name="T66" fmla="*/ 57 w 652"/>
                  <a:gd name="T67" fmla="*/ 117 h 1148"/>
                  <a:gd name="T68" fmla="*/ 56 w 652"/>
                  <a:gd name="T69" fmla="*/ 112 h 1148"/>
                  <a:gd name="T70" fmla="*/ 49 w 652"/>
                  <a:gd name="T71" fmla="*/ 112 h 1148"/>
                  <a:gd name="T72" fmla="*/ 45 w 652"/>
                  <a:gd name="T73" fmla="*/ 110 h 1148"/>
                  <a:gd name="T74" fmla="*/ 41 w 652"/>
                  <a:gd name="T75" fmla="*/ 106 h 1148"/>
                  <a:gd name="T76" fmla="*/ 34 w 652"/>
                  <a:gd name="T77" fmla="*/ 104 h 1148"/>
                  <a:gd name="T78" fmla="*/ 28 w 652"/>
                  <a:gd name="T79" fmla="*/ 103 h 1148"/>
                  <a:gd name="T80" fmla="*/ 26 w 652"/>
                  <a:gd name="T81" fmla="*/ 97 h 1148"/>
                  <a:gd name="T82" fmla="*/ 25 w 652"/>
                  <a:gd name="T83" fmla="*/ 95 h 1148"/>
                  <a:gd name="T84" fmla="*/ 25 w 652"/>
                  <a:gd name="T85" fmla="*/ 91 h 1148"/>
                  <a:gd name="T86" fmla="*/ 25 w 652"/>
                  <a:gd name="T87" fmla="*/ 91 h 114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52"/>
                  <a:gd name="T133" fmla="*/ 0 h 1148"/>
                  <a:gd name="T134" fmla="*/ 652 w 652"/>
                  <a:gd name="T135" fmla="*/ 1148 h 114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52" h="1148">
                    <a:moveTo>
                      <a:pt x="127" y="745"/>
                    </a:moveTo>
                    <a:lnTo>
                      <a:pt x="116" y="732"/>
                    </a:lnTo>
                    <a:lnTo>
                      <a:pt x="110" y="717"/>
                    </a:lnTo>
                    <a:lnTo>
                      <a:pt x="105" y="712"/>
                    </a:lnTo>
                    <a:lnTo>
                      <a:pt x="98" y="694"/>
                    </a:lnTo>
                    <a:lnTo>
                      <a:pt x="93" y="684"/>
                    </a:lnTo>
                    <a:lnTo>
                      <a:pt x="93" y="672"/>
                    </a:lnTo>
                    <a:lnTo>
                      <a:pt x="78" y="644"/>
                    </a:lnTo>
                    <a:lnTo>
                      <a:pt x="72" y="633"/>
                    </a:lnTo>
                    <a:lnTo>
                      <a:pt x="72" y="602"/>
                    </a:lnTo>
                    <a:lnTo>
                      <a:pt x="78" y="597"/>
                    </a:lnTo>
                    <a:lnTo>
                      <a:pt x="81" y="601"/>
                    </a:lnTo>
                    <a:lnTo>
                      <a:pt x="87" y="597"/>
                    </a:lnTo>
                    <a:lnTo>
                      <a:pt x="93" y="577"/>
                    </a:lnTo>
                    <a:lnTo>
                      <a:pt x="91" y="566"/>
                    </a:lnTo>
                    <a:lnTo>
                      <a:pt x="68" y="554"/>
                    </a:lnTo>
                    <a:lnTo>
                      <a:pt x="59" y="529"/>
                    </a:lnTo>
                    <a:lnTo>
                      <a:pt x="57" y="524"/>
                    </a:lnTo>
                    <a:lnTo>
                      <a:pt x="61" y="510"/>
                    </a:lnTo>
                    <a:lnTo>
                      <a:pt x="61" y="496"/>
                    </a:lnTo>
                    <a:lnTo>
                      <a:pt x="59" y="496"/>
                    </a:lnTo>
                    <a:lnTo>
                      <a:pt x="68" y="465"/>
                    </a:lnTo>
                    <a:lnTo>
                      <a:pt x="68" y="462"/>
                    </a:lnTo>
                    <a:lnTo>
                      <a:pt x="65" y="462"/>
                    </a:lnTo>
                    <a:lnTo>
                      <a:pt x="52" y="446"/>
                    </a:lnTo>
                    <a:lnTo>
                      <a:pt x="44" y="433"/>
                    </a:lnTo>
                    <a:lnTo>
                      <a:pt x="41" y="431"/>
                    </a:lnTo>
                    <a:lnTo>
                      <a:pt x="37" y="434"/>
                    </a:lnTo>
                    <a:lnTo>
                      <a:pt x="41" y="423"/>
                    </a:lnTo>
                    <a:lnTo>
                      <a:pt x="42" y="409"/>
                    </a:lnTo>
                    <a:lnTo>
                      <a:pt x="44" y="408"/>
                    </a:lnTo>
                    <a:lnTo>
                      <a:pt x="43" y="403"/>
                    </a:lnTo>
                    <a:lnTo>
                      <a:pt x="39" y="402"/>
                    </a:lnTo>
                    <a:lnTo>
                      <a:pt x="39" y="386"/>
                    </a:lnTo>
                    <a:lnTo>
                      <a:pt x="17" y="344"/>
                    </a:lnTo>
                    <a:lnTo>
                      <a:pt x="10" y="328"/>
                    </a:lnTo>
                    <a:lnTo>
                      <a:pt x="12" y="296"/>
                    </a:lnTo>
                    <a:lnTo>
                      <a:pt x="13" y="274"/>
                    </a:lnTo>
                    <a:lnTo>
                      <a:pt x="22" y="250"/>
                    </a:lnTo>
                    <a:lnTo>
                      <a:pt x="25" y="226"/>
                    </a:lnTo>
                    <a:lnTo>
                      <a:pt x="13" y="191"/>
                    </a:lnTo>
                    <a:lnTo>
                      <a:pt x="0" y="172"/>
                    </a:lnTo>
                    <a:lnTo>
                      <a:pt x="6" y="147"/>
                    </a:lnTo>
                    <a:lnTo>
                      <a:pt x="41" y="107"/>
                    </a:lnTo>
                    <a:lnTo>
                      <a:pt x="42" y="98"/>
                    </a:lnTo>
                    <a:lnTo>
                      <a:pt x="41" y="87"/>
                    </a:lnTo>
                    <a:lnTo>
                      <a:pt x="44" y="87"/>
                    </a:lnTo>
                    <a:lnTo>
                      <a:pt x="61" y="57"/>
                    </a:lnTo>
                    <a:lnTo>
                      <a:pt x="61" y="36"/>
                    </a:lnTo>
                    <a:lnTo>
                      <a:pt x="57" y="21"/>
                    </a:lnTo>
                    <a:lnTo>
                      <a:pt x="63" y="12"/>
                    </a:lnTo>
                    <a:lnTo>
                      <a:pt x="65" y="0"/>
                    </a:lnTo>
                    <a:lnTo>
                      <a:pt x="376" y="93"/>
                    </a:lnTo>
                    <a:lnTo>
                      <a:pt x="293" y="398"/>
                    </a:lnTo>
                    <a:lnTo>
                      <a:pt x="625" y="911"/>
                    </a:lnTo>
                    <a:lnTo>
                      <a:pt x="651" y="993"/>
                    </a:lnTo>
                    <a:lnTo>
                      <a:pt x="583" y="1078"/>
                    </a:lnTo>
                    <a:lnTo>
                      <a:pt x="594" y="1135"/>
                    </a:lnTo>
                    <a:lnTo>
                      <a:pt x="576" y="1147"/>
                    </a:lnTo>
                    <a:lnTo>
                      <a:pt x="362" y="1120"/>
                    </a:lnTo>
                    <a:lnTo>
                      <a:pt x="363" y="1111"/>
                    </a:lnTo>
                    <a:lnTo>
                      <a:pt x="356" y="1095"/>
                    </a:lnTo>
                    <a:lnTo>
                      <a:pt x="360" y="1069"/>
                    </a:lnTo>
                    <a:lnTo>
                      <a:pt x="356" y="1049"/>
                    </a:lnTo>
                    <a:lnTo>
                      <a:pt x="345" y="1024"/>
                    </a:lnTo>
                    <a:lnTo>
                      <a:pt x="308" y="976"/>
                    </a:lnTo>
                    <a:lnTo>
                      <a:pt x="296" y="976"/>
                    </a:lnTo>
                    <a:lnTo>
                      <a:pt x="287" y="970"/>
                    </a:lnTo>
                    <a:lnTo>
                      <a:pt x="287" y="954"/>
                    </a:lnTo>
                    <a:lnTo>
                      <a:pt x="283" y="940"/>
                    </a:lnTo>
                    <a:lnTo>
                      <a:pt x="273" y="934"/>
                    </a:lnTo>
                    <a:lnTo>
                      <a:pt x="246" y="926"/>
                    </a:lnTo>
                    <a:lnTo>
                      <a:pt x="230" y="914"/>
                    </a:lnTo>
                    <a:lnTo>
                      <a:pt x="225" y="900"/>
                    </a:lnTo>
                    <a:lnTo>
                      <a:pt x="209" y="880"/>
                    </a:lnTo>
                    <a:lnTo>
                      <a:pt x="200" y="874"/>
                    </a:lnTo>
                    <a:lnTo>
                      <a:pt x="181" y="870"/>
                    </a:lnTo>
                    <a:lnTo>
                      <a:pt x="170" y="862"/>
                    </a:lnTo>
                    <a:lnTo>
                      <a:pt x="151" y="856"/>
                    </a:lnTo>
                    <a:lnTo>
                      <a:pt x="141" y="853"/>
                    </a:lnTo>
                    <a:lnTo>
                      <a:pt x="123" y="838"/>
                    </a:lnTo>
                    <a:lnTo>
                      <a:pt x="132" y="805"/>
                    </a:lnTo>
                    <a:lnTo>
                      <a:pt x="138" y="779"/>
                    </a:lnTo>
                    <a:lnTo>
                      <a:pt x="129" y="775"/>
                    </a:lnTo>
                    <a:lnTo>
                      <a:pt x="119" y="761"/>
                    </a:lnTo>
                    <a:lnTo>
                      <a:pt x="127" y="750"/>
                    </a:lnTo>
                    <a:lnTo>
                      <a:pt x="127" y="745"/>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067" name="Freeform 26"/>
              <p:cNvSpPr>
                <a:spLocks/>
              </p:cNvSpPr>
              <p:nvPr/>
            </p:nvSpPr>
            <p:spPr bwMode="auto">
              <a:xfrm>
                <a:off x="2157" y="2259"/>
                <a:ext cx="547" cy="427"/>
              </a:xfrm>
              <a:custGeom>
                <a:avLst/>
                <a:gdLst>
                  <a:gd name="T0" fmla="*/ 119 w 602"/>
                  <a:gd name="T1" fmla="*/ 7 h 484"/>
                  <a:gd name="T2" fmla="*/ 115 w 602"/>
                  <a:gd name="T3" fmla="*/ 20 h 484"/>
                  <a:gd name="T4" fmla="*/ 112 w 602"/>
                  <a:gd name="T5" fmla="*/ 57 h 484"/>
                  <a:gd name="T6" fmla="*/ 95 w 602"/>
                  <a:gd name="T7" fmla="*/ 56 h 484"/>
                  <a:gd name="T8" fmla="*/ 0 w 602"/>
                  <a:gd name="T9" fmla="*/ 49 h 484"/>
                  <a:gd name="T10" fmla="*/ 12 w 602"/>
                  <a:gd name="T11" fmla="*/ 0 h 484"/>
                  <a:gd name="T12" fmla="*/ 85 w 602"/>
                  <a:gd name="T13" fmla="*/ 5 h 484"/>
                  <a:gd name="T14" fmla="*/ 119 w 602"/>
                  <a:gd name="T15" fmla="*/ 7 h 484"/>
                  <a:gd name="T16" fmla="*/ 119 w 602"/>
                  <a:gd name="T17" fmla="*/ 7 h 484"/>
                  <a:gd name="T18" fmla="*/ 119 w 602"/>
                  <a:gd name="T19" fmla="*/ 7 h 4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2"/>
                  <a:gd name="T31" fmla="*/ 0 h 484"/>
                  <a:gd name="T32" fmla="*/ 602 w 602"/>
                  <a:gd name="T33" fmla="*/ 484 h 48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2" h="484">
                    <a:moveTo>
                      <a:pt x="601" y="60"/>
                    </a:moveTo>
                    <a:lnTo>
                      <a:pt x="590" y="165"/>
                    </a:lnTo>
                    <a:lnTo>
                      <a:pt x="568" y="483"/>
                    </a:lnTo>
                    <a:lnTo>
                      <a:pt x="492" y="476"/>
                    </a:lnTo>
                    <a:lnTo>
                      <a:pt x="0" y="418"/>
                    </a:lnTo>
                    <a:lnTo>
                      <a:pt x="61" y="0"/>
                    </a:lnTo>
                    <a:lnTo>
                      <a:pt x="445" y="47"/>
                    </a:lnTo>
                    <a:lnTo>
                      <a:pt x="601" y="6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068" name="Freeform 27"/>
              <p:cNvSpPr>
                <a:spLocks/>
              </p:cNvSpPr>
              <p:nvPr/>
            </p:nvSpPr>
            <p:spPr bwMode="auto">
              <a:xfrm>
                <a:off x="2157" y="2259"/>
                <a:ext cx="547" cy="427"/>
              </a:xfrm>
              <a:custGeom>
                <a:avLst/>
                <a:gdLst>
                  <a:gd name="T0" fmla="*/ 119 w 602"/>
                  <a:gd name="T1" fmla="*/ 7 h 484"/>
                  <a:gd name="T2" fmla="*/ 115 w 602"/>
                  <a:gd name="T3" fmla="*/ 20 h 484"/>
                  <a:gd name="T4" fmla="*/ 112 w 602"/>
                  <a:gd name="T5" fmla="*/ 57 h 484"/>
                  <a:gd name="T6" fmla="*/ 95 w 602"/>
                  <a:gd name="T7" fmla="*/ 56 h 484"/>
                  <a:gd name="T8" fmla="*/ 0 w 602"/>
                  <a:gd name="T9" fmla="*/ 49 h 484"/>
                  <a:gd name="T10" fmla="*/ 12 w 602"/>
                  <a:gd name="T11" fmla="*/ 0 h 484"/>
                  <a:gd name="T12" fmla="*/ 85 w 602"/>
                  <a:gd name="T13" fmla="*/ 5 h 484"/>
                  <a:gd name="T14" fmla="*/ 119 w 602"/>
                  <a:gd name="T15" fmla="*/ 7 h 484"/>
                  <a:gd name="T16" fmla="*/ 119 w 602"/>
                  <a:gd name="T17" fmla="*/ 7 h 4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02"/>
                  <a:gd name="T28" fmla="*/ 0 h 484"/>
                  <a:gd name="T29" fmla="*/ 602 w 602"/>
                  <a:gd name="T30" fmla="*/ 484 h 4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02" h="484">
                    <a:moveTo>
                      <a:pt x="601" y="60"/>
                    </a:moveTo>
                    <a:lnTo>
                      <a:pt x="590" y="165"/>
                    </a:lnTo>
                    <a:lnTo>
                      <a:pt x="568" y="483"/>
                    </a:lnTo>
                    <a:lnTo>
                      <a:pt x="492" y="476"/>
                    </a:lnTo>
                    <a:lnTo>
                      <a:pt x="0" y="418"/>
                    </a:lnTo>
                    <a:lnTo>
                      <a:pt x="61" y="0"/>
                    </a:lnTo>
                    <a:lnTo>
                      <a:pt x="445" y="47"/>
                    </a:lnTo>
                    <a:lnTo>
                      <a:pt x="601" y="6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069" name="Freeform 28"/>
              <p:cNvSpPr>
                <a:spLocks/>
              </p:cNvSpPr>
              <p:nvPr/>
            </p:nvSpPr>
            <p:spPr bwMode="auto">
              <a:xfrm>
                <a:off x="4677" y="2045"/>
                <a:ext cx="125" cy="124"/>
              </a:xfrm>
              <a:custGeom>
                <a:avLst/>
                <a:gdLst>
                  <a:gd name="T0" fmla="*/ 0 w 137"/>
                  <a:gd name="T1" fmla="*/ 4 h 140"/>
                  <a:gd name="T2" fmla="*/ 5 w 137"/>
                  <a:gd name="T3" fmla="*/ 15 h 140"/>
                  <a:gd name="T4" fmla="*/ 5 w 137"/>
                  <a:gd name="T5" fmla="*/ 17 h 140"/>
                  <a:gd name="T6" fmla="*/ 5 w 137"/>
                  <a:gd name="T7" fmla="*/ 17 h 140"/>
                  <a:gd name="T8" fmla="*/ 9 w 137"/>
                  <a:gd name="T9" fmla="*/ 15 h 140"/>
                  <a:gd name="T10" fmla="*/ 11 w 137"/>
                  <a:gd name="T11" fmla="*/ 15 h 140"/>
                  <a:gd name="T12" fmla="*/ 13 w 137"/>
                  <a:gd name="T13" fmla="*/ 13 h 140"/>
                  <a:gd name="T14" fmla="*/ 14 w 137"/>
                  <a:gd name="T15" fmla="*/ 12 h 140"/>
                  <a:gd name="T16" fmla="*/ 17 w 137"/>
                  <a:gd name="T17" fmla="*/ 12 h 140"/>
                  <a:gd name="T18" fmla="*/ 19 w 137"/>
                  <a:gd name="T19" fmla="*/ 12 h 140"/>
                  <a:gd name="T20" fmla="*/ 28 w 137"/>
                  <a:gd name="T21" fmla="*/ 10 h 140"/>
                  <a:gd name="T22" fmla="*/ 27 w 137"/>
                  <a:gd name="T23" fmla="*/ 0 h 140"/>
                  <a:gd name="T24" fmla="*/ 0 w 137"/>
                  <a:gd name="T25" fmla="*/ 4 h 140"/>
                  <a:gd name="T26" fmla="*/ 0 w 137"/>
                  <a:gd name="T27" fmla="*/ 4 h 140"/>
                  <a:gd name="T28" fmla="*/ 0 w 137"/>
                  <a:gd name="T29" fmla="*/ 4 h 1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7"/>
                  <a:gd name="T46" fmla="*/ 0 h 140"/>
                  <a:gd name="T47" fmla="*/ 137 w 137"/>
                  <a:gd name="T48" fmla="*/ 140 h 1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7" h="140">
                    <a:moveTo>
                      <a:pt x="0" y="27"/>
                    </a:moveTo>
                    <a:lnTo>
                      <a:pt x="19" y="115"/>
                    </a:lnTo>
                    <a:lnTo>
                      <a:pt x="12" y="139"/>
                    </a:lnTo>
                    <a:lnTo>
                      <a:pt x="22" y="131"/>
                    </a:lnTo>
                    <a:lnTo>
                      <a:pt x="40" y="117"/>
                    </a:lnTo>
                    <a:lnTo>
                      <a:pt x="48" y="113"/>
                    </a:lnTo>
                    <a:lnTo>
                      <a:pt x="58" y="100"/>
                    </a:lnTo>
                    <a:lnTo>
                      <a:pt x="65" y="98"/>
                    </a:lnTo>
                    <a:lnTo>
                      <a:pt x="83" y="92"/>
                    </a:lnTo>
                    <a:lnTo>
                      <a:pt x="90" y="92"/>
                    </a:lnTo>
                    <a:lnTo>
                      <a:pt x="136" y="72"/>
                    </a:lnTo>
                    <a:lnTo>
                      <a:pt x="127" y="0"/>
                    </a:lnTo>
                    <a:lnTo>
                      <a:pt x="0" y="27"/>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070" name="Freeform 29"/>
              <p:cNvSpPr>
                <a:spLocks/>
              </p:cNvSpPr>
              <p:nvPr/>
            </p:nvSpPr>
            <p:spPr bwMode="auto">
              <a:xfrm>
                <a:off x="4677" y="2045"/>
                <a:ext cx="125" cy="124"/>
              </a:xfrm>
              <a:custGeom>
                <a:avLst/>
                <a:gdLst>
                  <a:gd name="T0" fmla="*/ 0 w 137"/>
                  <a:gd name="T1" fmla="*/ 4 h 140"/>
                  <a:gd name="T2" fmla="*/ 5 w 137"/>
                  <a:gd name="T3" fmla="*/ 15 h 140"/>
                  <a:gd name="T4" fmla="*/ 5 w 137"/>
                  <a:gd name="T5" fmla="*/ 17 h 140"/>
                  <a:gd name="T6" fmla="*/ 5 w 137"/>
                  <a:gd name="T7" fmla="*/ 17 h 140"/>
                  <a:gd name="T8" fmla="*/ 9 w 137"/>
                  <a:gd name="T9" fmla="*/ 15 h 140"/>
                  <a:gd name="T10" fmla="*/ 11 w 137"/>
                  <a:gd name="T11" fmla="*/ 15 h 140"/>
                  <a:gd name="T12" fmla="*/ 13 w 137"/>
                  <a:gd name="T13" fmla="*/ 13 h 140"/>
                  <a:gd name="T14" fmla="*/ 14 w 137"/>
                  <a:gd name="T15" fmla="*/ 12 h 140"/>
                  <a:gd name="T16" fmla="*/ 17 w 137"/>
                  <a:gd name="T17" fmla="*/ 12 h 140"/>
                  <a:gd name="T18" fmla="*/ 19 w 137"/>
                  <a:gd name="T19" fmla="*/ 12 h 140"/>
                  <a:gd name="T20" fmla="*/ 28 w 137"/>
                  <a:gd name="T21" fmla="*/ 10 h 140"/>
                  <a:gd name="T22" fmla="*/ 27 w 137"/>
                  <a:gd name="T23" fmla="*/ 0 h 140"/>
                  <a:gd name="T24" fmla="*/ 0 w 137"/>
                  <a:gd name="T25" fmla="*/ 4 h 140"/>
                  <a:gd name="T26" fmla="*/ 0 w 137"/>
                  <a:gd name="T27" fmla="*/ 4 h 1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7"/>
                  <a:gd name="T43" fmla="*/ 0 h 140"/>
                  <a:gd name="T44" fmla="*/ 137 w 137"/>
                  <a:gd name="T45" fmla="*/ 140 h 1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7" h="140">
                    <a:moveTo>
                      <a:pt x="0" y="27"/>
                    </a:moveTo>
                    <a:lnTo>
                      <a:pt x="19" y="115"/>
                    </a:lnTo>
                    <a:lnTo>
                      <a:pt x="12" y="139"/>
                    </a:lnTo>
                    <a:lnTo>
                      <a:pt x="22" y="131"/>
                    </a:lnTo>
                    <a:lnTo>
                      <a:pt x="40" y="117"/>
                    </a:lnTo>
                    <a:lnTo>
                      <a:pt x="48" y="113"/>
                    </a:lnTo>
                    <a:lnTo>
                      <a:pt x="58" y="100"/>
                    </a:lnTo>
                    <a:lnTo>
                      <a:pt x="65" y="98"/>
                    </a:lnTo>
                    <a:lnTo>
                      <a:pt x="83" y="92"/>
                    </a:lnTo>
                    <a:lnTo>
                      <a:pt x="90" y="92"/>
                    </a:lnTo>
                    <a:lnTo>
                      <a:pt x="136" y="72"/>
                    </a:lnTo>
                    <a:lnTo>
                      <a:pt x="127" y="0"/>
                    </a:lnTo>
                    <a:lnTo>
                      <a:pt x="0" y="27"/>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071" name="Freeform 30"/>
              <p:cNvSpPr>
                <a:spLocks/>
              </p:cNvSpPr>
              <p:nvPr/>
            </p:nvSpPr>
            <p:spPr bwMode="auto">
              <a:xfrm>
                <a:off x="4486" y="2401"/>
                <a:ext cx="10" cy="15"/>
              </a:xfrm>
              <a:custGeom>
                <a:avLst/>
                <a:gdLst>
                  <a:gd name="T0" fmla="*/ 9 w 10"/>
                  <a:gd name="T1" fmla="*/ 0 h 17"/>
                  <a:gd name="T2" fmla="*/ 9 w 10"/>
                  <a:gd name="T3" fmla="*/ 4 h 17"/>
                  <a:gd name="T4" fmla="*/ 0 w 10"/>
                  <a:gd name="T5" fmla="*/ 3 h 17"/>
                  <a:gd name="T6" fmla="*/ 9 w 10"/>
                  <a:gd name="T7" fmla="*/ 0 h 17"/>
                  <a:gd name="T8" fmla="*/ 9 w 10"/>
                  <a:gd name="T9" fmla="*/ 0 h 17"/>
                  <a:gd name="T10" fmla="*/ 9 w 10"/>
                  <a:gd name="T11" fmla="*/ 0 h 17"/>
                  <a:gd name="T12" fmla="*/ 0 60000 65536"/>
                  <a:gd name="T13" fmla="*/ 0 60000 65536"/>
                  <a:gd name="T14" fmla="*/ 0 60000 65536"/>
                  <a:gd name="T15" fmla="*/ 0 60000 65536"/>
                  <a:gd name="T16" fmla="*/ 0 60000 65536"/>
                  <a:gd name="T17" fmla="*/ 0 60000 65536"/>
                  <a:gd name="T18" fmla="*/ 0 w 10"/>
                  <a:gd name="T19" fmla="*/ 0 h 17"/>
                  <a:gd name="T20" fmla="*/ 10 w 10"/>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0" h="17">
                    <a:moveTo>
                      <a:pt x="9" y="0"/>
                    </a:moveTo>
                    <a:lnTo>
                      <a:pt x="9" y="16"/>
                    </a:lnTo>
                    <a:lnTo>
                      <a:pt x="0" y="3"/>
                    </a:lnTo>
                    <a:lnTo>
                      <a:pt x="9"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072" name="Freeform 31"/>
              <p:cNvSpPr>
                <a:spLocks/>
              </p:cNvSpPr>
              <p:nvPr/>
            </p:nvSpPr>
            <p:spPr bwMode="auto">
              <a:xfrm>
                <a:off x="4486" y="2401"/>
                <a:ext cx="10" cy="15"/>
              </a:xfrm>
              <a:custGeom>
                <a:avLst/>
                <a:gdLst>
                  <a:gd name="T0" fmla="*/ 9 w 10"/>
                  <a:gd name="T1" fmla="*/ 0 h 17"/>
                  <a:gd name="T2" fmla="*/ 9 w 10"/>
                  <a:gd name="T3" fmla="*/ 4 h 17"/>
                  <a:gd name="T4" fmla="*/ 0 w 10"/>
                  <a:gd name="T5" fmla="*/ 3 h 17"/>
                  <a:gd name="T6" fmla="*/ 9 w 10"/>
                  <a:gd name="T7" fmla="*/ 0 h 17"/>
                  <a:gd name="T8" fmla="*/ 9 w 10"/>
                  <a:gd name="T9" fmla="*/ 0 h 17"/>
                  <a:gd name="T10" fmla="*/ 0 60000 65536"/>
                  <a:gd name="T11" fmla="*/ 0 60000 65536"/>
                  <a:gd name="T12" fmla="*/ 0 60000 65536"/>
                  <a:gd name="T13" fmla="*/ 0 60000 65536"/>
                  <a:gd name="T14" fmla="*/ 0 60000 65536"/>
                  <a:gd name="T15" fmla="*/ 0 w 10"/>
                  <a:gd name="T16" fmla="*/ 0 h 17"/>
                  <a:gd name="T17" fmla="*/ 10 w 10"/>
                  <a:gd name="T18" fmla="*/ 17 h 17"/>
                </a:gdLst>
                <a:ahLst/>
                <a:cxnLst>
                  <a:cxn ang="T10">
                    <a:pos x="T0" y="T1"/>
                  </a:cxn>
                  <a:cxn ang="T11">
                    <a:pos x="T2" y="T3"/>
                  </a:cxn>
                  <a:cxn ang="T12">
                    <a:pos x="T4" y="T5"/>
                  </a:cxn>
                  <a:cxn ang="T13">
                    <a:pos x="T6" y="T7"/>
                  </a:cxn>
                  <a:cxn ang="T14">
                    <a:pos x="T8" y="T9"/>
                  </a:cxn>
                </a:cxnLst>
                <a:rect l="T15" t="T16" r="T17" b="T18"/>
                <a:pathLst>
                  <a:path w="10" h="17">
                    <a:moveTo>
                      <a:pt x="9" y="0"/>
                    </a:moveTo>
                    <a:lnTo>
                      <a:pt x="9" y="16"/>
                    </a:lnTo>
                    <a:lnTo>
                      <a:pt x="0" y="3"/>
                    </a:lnTo>
                    <a:lnTo>
                      <a:pt x="9"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073" name="Freeform 32"/>
              <p:cNvSpPr>
                <a:spLocks/>
              </p:cNvSpPr>
              <p:nvPr/>
            </p:nvSpPr>
            <p:spPr bwMode="auto">
              <a:xfrm>
                <a:off x="4565" y="2303"/>
                <a:ext cx="79" cy="129"/>
              </a:xfrm>
              <a:custGeom>
                <a:avLst/>
                <a:gdLst>
                  <a:gd name="T0" fmla="*/ 0 w 86"/>
                  <a:gd name="T1" fmla="*/ 4 h 147"/>
                  <a:gd name="T2" fmla="*/ 9 w 86"/>
                  <a:gd name="T3" fmla="*/ 16 h 147"/>
                  <a:gd name="T4" fmla="*/ 20 w 86"/>
                  <a:gd name="T5" fmla="*/ 15 h 147"/>
                  <a:gd name="T6" fmla="*/ 17 w 86"/>
                  <a:gd name="T7" fmla="*/ 11 h 147"/>
                  <a:gd name="T8" fmla="*/ 17 w 86"/>
                  <a:gd name="T9" fmla="*/ 11 h 147"/>
                  <a:gd name="T10" fmla="*/ 15 w 86"/>
                  <a:gd name="T11" fmla="*/ 10 h 147"/>
                  <a:gd name="T12" fmla="*/ 11 w 86"/>
                  <a:gd name="T13" fmla="*/ 8 h 147"/>
                  <a:gd name="T14" fmla="*/ 10 w 86"/>
                  <a:gd name="T15" fmla="*/ 6 h 147"/>
                  <a:gd name="T16" fmla="*/ 6 w 86"/>
                  <a:gd name="T17" fmla="*/ 4 h 147"/>
                  <a:gd name="T18" fmla="*/ 6 w 86"/>
                  <a:gd name="T19" fmla="*/ 4 h 147"/>
                  <a:gd name="T20" fmla="*/ 6 w 86"/>
                  <a:gd name="T21" fmla="*/ 4 h 147"/>
                  <a:gd name="T22" fmla="*/ 6 w 86"/>
                  <a:gd name="T23" fmla="*/ 0 h 147"/>
                  <a:gd name="T24" fmla="*/ 0 w 86"/>
                  <a:gd name="T25" fmla="*/ 4 h 147"/>
                  <a:gd name="T26" fmla="*/ 0 w 86"/>
                  <a:gd name="T27" fmla="*/ 4 h 147"/>
                  <a:gd name="T28" fmla="*/ 0 w 86"/>
                  <a:gd name="T29" fmla="*/ 4 h 1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6"/>
                  <a:gd name="T46" fmla="*/ 0 h 147"/>
                  <a:gd name="T47" fmla="*/ 86 w 86"/>
                  <a:gd name="T48" fmla="*/ 147 h 14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6" h="147">
                    <a:moveTo>
                      <a:pt x="0" y="14"/>
                    </a:moveTo>
                    <a:lnTo>
                      <a:pt x="37" y="146"/>
                    </a:lnTo>
                    <a:lnTo>
                      <a:pt x="85" y="133"/>
                    </a:lnTo>
                    <a:lnTo>
                      <a:pt x="73" y="98"/>
                    </a:lnTo>
                    <a:lnTo>
                      <a:pt x="71" y="100"/>
                    </a:lnTo>
                    <a:lnTo>
                      <a:pt x="60" y="92"/>
                    </a:lnTo>
                    <a:lnTo>
                      <a:pt x="42" y="69"/>
                    </a:lnTo>
                    <a:lnTo>
                      <a:pt x="39" y="56"/>
                    </a:lnTo>
                    <a:lnTo>
                      <a:pt x="27" y="43"/>
                    </a:lnTo>
                    <a:lnTo>
                      <a:pt x="21" y="33"/>
                    </a:lnTo>
                    <a:lnTo>
                      <a:pt x="21" y="21"/>
                    </a:lnTo>
                    <a:lnTo>
                      <a:pt x="27" y="0"/>
                    </a:lnTo>
                    <a:lnTo>
                      <a:pt x="0" y="14"/>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074" name="Freeform 33"/>
              <p:cNvSpPr>
                <a:spLocks/>
              </p:cNvSpPr>
              <p:nvPr/>
            </p:nvSpPr>
            <p:spPr bwMode="auto">
              <a:xfrm>
                <a:off x="4565" y="2303"/>
                <a:ext cx="79" cy="129"/>
              </a:xfrm>
              <a:custGeom>
                <a:avLst/>
                <a:gdLst>
                  <a:gd name="T0" fmla="*/ 0 w 86"/>
                  <a:gd name="T1" fmla="*/ 4 h 147"/>
                  <a:gd name="T2" fmla="*/ 9 w 86"/>
                  <a:gd name="T3" fmla="*/ 16 h 147"/>
                  <a:gd name="T4" fmla="*/ 20 w 86"/>
                  <a:gd name="T5" fmla="*/ 15 h 147"/>
                  <a:gd name="T6" fmla="*/ 17 w 86"/>
                  <a:gd name="T7" fmla="*/ 11 h 147"/>
                  <a:gd name="T8" fmla="*/ 17 w 86"/>
                  <a:gd name="T9" fmla="*/ 11 h 147"/>
                  <a:gd name="T10" fmla="*/ 15 w 86"/>
                  <a:gd name="T11" fmla="*/ 10 h 147"/>
                  <a:gd name="T12" fmla="*/ 11 w 86"/>
                  <a:gd name="T13" fmla="*/ 8 h 147"/>
                  <a:gd name="T14" fmla="*/ 10 w 86"/>
                  <a:gd name="T15" fmla="*/ 6 h 147"/>
                  <a:gd name="T16" fmla="*/ 6 w 86"/>
                  <a:gd name="T17" fmla="*/ 4 h 147"/>
                  <a:gd name="T18" fmla="*/ 6 w 86"/>
                  <a:gd name="T19" fmla="*/ 4 h 147"/>
                  <a:gd name="T20" fmla="*/ 6 w 86"/>
                  <a:gd name="T21" fmla="*/ 4 h 147"/>
                  <a:gd name="T22" fmla="*/ 6 w 86"/>
                  <a:gd name="T23" fmla="*/ 0 h 147"/>
                  <a:gd name="T24" fmla="*/ 0 w 86"/>
                  <a:gd name="T25" fmla="*/ 4 h 147"/>
                  <a:gd name="T26" fmla="*/ 0 w 86"/>
                  <a:gd name="T27" fmla="*/ 4 h 1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6"/>
                  <a:gd name="T43" fmla="*/ 0 h 147"/>
                  <a:gd name="T44" fmla="*/ 86 w 86"/>
                  <a:gd name="T45" fmla="*/ 147 h 14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6" h="147">
                    <a:moveTo>
                      <a:pt x="0" y="14"/>
                    </a:moveTo>
                    <a:lnTo>
                      <a:pt x="37" y="146"/>
                    </a:lnTo>
                    <a:lnTo>
                      <a:pt x="85" y="133"/>
                    </a:lnTo>
                    <a:lnTo>
                      <a:pt x="73" y="98"/>
                    </a:lnTo>
                    <a:lnTo>
                      <a:pt x="71" y="100"/>
                    </a:lnTo>
                    <a:lnTo>
                      <a:pt x="60" y="92"/>
                    </a:lnTo>
                    <a:lnTo>
                      <a:pt x="42" y="69"/>
                    </a:lnTo>
                    <a:lnTo>
                      <a:pt x="39" y="56"/>
                    </a:lnTo>
                    <a:lnTo>
                      <a:pt x="27" y="43"/>
                    </a:lnTo>
                    <a:lnTo>
                      <a:pt x="21" y="33"/>
                    </a:lnTo>
                    <a:lnTo>
                      <a:pt x="21" y="21"/>
                    </a:lnTo>
                    <a:lnTo>
                      <a:pt x="27" y="0"/>
                    </a:lnTo>
                    <a:lnTo>
                      <a:pt x="0" y="14"/>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075" name="Freeform 34"/>
              <p:cNvSpPr>
                <a:spLocks/>
              </p:cNvSpPr>
              <p:nvPr/>
            </p:nvSpPr>
            <p:spPr bwMode="auto">
              <a:xfrm>
                <a:off x="4424" y="3737"/>
                <a:ext cx="5" cy="5"/>
              </a:xfrm>
              <a:custGeom>
                <a:avLst/>
                <a:gdLst>
                  <a:gd name="T0" fmla="*/ 120 w 4"/>
                  <a:gd name="T1" fmla="*/ 2 h 5"/>
                  <a:gd name="T2" fmla="*/ 0 w 4"/>
                  <a:gd name="T3" fmla="*/ 4 h 5"/>
                  <a:gd name="T4" fmla="*/ 120 w 4"/>
                  <a:gd name="T5" fmla="*/ 0 h 5"/>
                  <a:gd name="T6" fmla="*/ 120 w 4"/>
                  <a:gd name="T7" fmla="*/ 2 h 5"/>
                  <a:gd name="T8" fmla="*/ 120 w 4"/>
                  <a:gd name="T9" fmla="*/ 2 h 5"/>
                  <a:gd name="T10" fmla="*/ 120 w 4"/>
                  <a:gd name="T11" fmla="*/ 2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3" y="2"/>
                    </a:moveTo>
                    <a:lnTo>
                      <a:pt x="0" y="4"/>
                    </a:lnTo>
                    <a:lnTo>
                      <a:pt x="3" y="0"/>
                    </a:lnTo>
                    <a:lnTo>
                      <a:pt x="3" y="2"/>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076" name="Freeform 35"/>
              <p:cNvSpPr>
                <a:spLocks/>
              </p:cNvSpPr>
              <p:nvPr/>
            </p:nvSpPr>
            <p:spPr bwMode="auto">
              <a:xfrm>
                <a:off x="4424" y="3737"/>
                <a:ext cx="5" cy="5"/>
              </a:xfrm>
              <a:custGeom>
                <a:avLst/>
                <a:gdLst>
                  <a:gd name="T0" fmla="*/ 120 w 4"/>
                  <a:gd name="T1" fmla="*/ 2 h 5"/>
                  <a:gd name="T2" fmla="*/ 0 w 4"/>
                  <a:gd name="T3" fmla="*/ 4 h 5"/>
                  <a:gd name="T4" fmla="*/ 120 w 4"/>
                  <a:gd name="T5" fmla="*/ 0 h 5"/>
                  <a:gd name="T6" fmla="*/ 120 w 4"/>
                  <a:gd name="T7" fmla="*/ 2 h 5"/>
                  <a:gd name="T8" fmla="*/ 120 w 4"/>
                  <a:gd name="T9" fmla="*/ 2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3" y="2"/>
                    </a:moveTo>
                    <a:lnTo>
                      <a:pt x="0" y="4"/>
                    </a:lnTo>
                    <a:lnTo>
                      <a:pt x="3" y="0"/>
                    </a:lnTo>
                    <a:lnTo>
                      <a:pt x="3" y="2"/>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077" name="Freeform 36"/>
              <p:cNvSpPr>
                <a:spLocks/>
              </p:cNvSpPr>
              <p:nvPr/>
            </p:nvSpPr>
            <p:spPr bwMode="auto">
              <a:xfrm>
                <a:off x="4416" y="3744"/>
                <a:ext cx="6" cy="4"/>
              </a:xfrm>
              <a:custGeom>
                <a:avLst/>
                <a:gdLst>
                  <a:gd name="T0" fmla="*/ 5 w 6"/>
                  <a:gd name="T1" fmla="*/ 0 h 5"/>
                  <a:gd name="T2" fmla="*/ 5 w 6"/>
                  <a:gd name="T3" fmla="*/ 2 h 5"/>
                  <a:gd name="T4" fmla="*/ 0 w 6"/>
                  <a:gd name="T5" fmla="*/ 2 h 5"/>
                  <a:gd name="T6" fmla="*/ 5 w 6"/>
                  <a:gd name="T7" fmla="*/ 0 h 5"/>
                  <a:gd name="T8" fmla="*/ 5 w 6"/>
                  <a:gd name="T9" fmla="*/ 0 h 5"/>
                  <a:gd name="T10" fmla="*/ 5 w 6"/>
                  <a:gd name="T11" fmla="*/ 0 h 5"/>
                  <a:gd name="T12" fmla="*/ 0 60000 65536"/>
                  <a:gd name="T13" fmla="*/ 0 60000 65536"/>
                  <a:gd name="T14" fmla="*/ 0 60000 65536"/>
                  <a:gd name="T15" fmla="*/ 0 60000 65536"/>
                  <a:gd name="T16" fmla="*/ 0 60000 65536"/>
                  <a:gd name="T17" fmla="*/ 0 60000 65536"/>
                  <a:gd name="T18" fmla="*/ 0 w 6"/>
                  <a:gd name="T19" fmla="*/ 0 h 5"/>
                  <a:gd name="T20" fmla="*/ 6 w 6"/>
                  <a:gd name="T21" fmla="*/ 5 h 5"/>
                </a:gdLst>
                <a:ahLst/>
                <a:cxnLst>
                  <a:cxn ang="T12">
                    <a:pos x="T0" y="T1"/>
                  </a:cxn>
                  <a:cxn ang="T13">
                    <a:pos x="T2" y="T3"/>
                  </a:cxn>
                  <a:cxn ang="T14">
                    <a:pos x="T4" y="T5"/>
                  </a:cxn>
                  <a:cxn ang="T15">
                    <a:pos x="T6" y="T7"/>
                  </a:cxn>
                  <a:cxn ang="T16">
                    <a:pos x="T8" y="T9"/>
                  </a:cxn>
                  <a:cxn ang="T17">
                    <a:pos x="T10" y="T11"/>
                  </a:cxn>
                </a:cxnLst>
                <a:rect l="T18" t="T19" r="T20" b="T21"/>
                <a:pathLst>
                  <a:path w="6" h="5">
                    <a:moveTo>
                      <a:pt x="5" y="0"/>
                    </a:moveTo>
                    <a:lnTo>
                      <a:pt x="5" y="3"/>
                    </a:lnTo>
                    <a:lnTo>
                      <a:pt x="0" y="4"/>
                    </a:lnTo>
                    <a:lnTo>
                      <a:pt x="5"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078" name="Freeform 37"/>
              <p:cNvSpPr>
                <a:spLocks/>
              </p:cNvSpPr>
              <p:nvPr/>
            </p:nvSpPr>
            <p:spPr bwMode="auto">
              <a:xfrm>
                <a:off x="4416" y="3744"/>
                <a:ext cx="6" cy="4"/>
              </a:xfrm>
              <a:custGeom>
                <a:avLst/>
                <a:gdLst>
                  <a:gd name="T0" fmla="*/ 5 w 6"/>
                  <a:gd name="T1" fmla="*/ 0 h 5"/>
                  <a:gd name="T2" fmla="*/ 5 w 6"/>
                  <a:gd name="T3" fmla="*/ 2 h 5"/>
                  <a:gd name="T4" fmla="*/ 0 w 6"/>
                  <a:gd name="T5" fmla="*/ 2 h 5"/>
                  <a:gd name="T6" fmla="*/ 5 w 6"/>
                  <a:gd name="T7" fmla="*/ 0 h 5"/>
                  <a:gd name="T8" fmla="*/ 5 w 6"/>
                  <a:gd name="T9" fmla="*/ 0 h 5"/>
                  <a:gd name="T10" fmla="*/ 0 60000 65536"/>
                  <a:gd name="T11" fmla="*/ 0 60000 65536"/>
                  <a:gd name="T12" fmla="*/ 0 60000 65536"/>
                  <a:gd name="T13" fmla="*/ 0 60000 65536"/>
                  <a:gd name="T14" fmla="*/ 0 60000 65536"/>
                  <a:gd name="T15" fmla="*/ 0 w 6"/>
                  <a:gd name="T16" fmla="*/ 0 h 5"/>
                  <a:gd name="T17" fmla="*/ 6 w 6"/>
                  <a:gd name="T18" fmla="*/ 5 h 5"/>
                </a:gdLst>
                <a:ahLst/>
                <a:cxnLst>
                  <a:cxn ang="T10">
                    <a:pos x="T0" y="T1"/>
                  </a:cxn>
                  <a:cxn ang="T11">
                    <a:pos x="T2" y="T3"/>
                  </a:cxn>
                  <a:cxn ang="T12">
                    <a:pos x="T4" y="T5"/>
                  </a:cxn>
                  <a:cxn ang="T13">
                    <a:pos x="T6" y="T7"/>
                  </a:cxn>
                  <a:cxn ang="T14">
                    <a:pos x="T8" y="T9"/>
                  </a:cxn>
                </a:cxnLst>
                <a:rect l="T15" t="T16" r="T17" b="T18"/>
                <a:pathLst>
                  <a:path w="6" h="5">
                    <a:moveTo>
                      <a:pt x="5" y="0"/>
                    </a:moveTo>
                    <a:lnTo>
                      <a:pt x="5" y="3"/>
                    </a:lnTo>
                    <a:lnTo>
                      <a:pt x="0" y="4"/>
                    </a:lnTo>
                    <a:lnTo>
                      <a:pt x="5"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079" name="Freeform 38"/>
              <p:cNvSpPr>
                <a:spLocks/>
              </p:cNvSpPr>
              <p:nvPr/>
            </p:nvSpPr>
            <p:spPr bwMode="auto">
              <a:xfrm>
                <a:off x="4393" y="3749"/>
                <a:ext cx="20" cy="11"/>
              </a:xfrm>
              <a:custGeom>
                <a:avLst/>
                <a:gdLst>
                  <a:gd name="T0" fmla="*/ 5 w 22"/>
                  <a:gd name="T1" fmla="*/ 3 h 13"/>
                  <a:gd name="T2" fmla="*/ 0 w 22"/>
                  <a:gd name="T3" fmla="*/ 3 h 13"/>
                  <a:gd name="T4" fmla="*/ 5 w 22"/>
                  <a:gd name="T5" fmla="*/ 0 h 13"/>
                  <a:gd name="T6" fmla="*/ 5 w 22"/>
                  <a:gd name="T7" fmla="*/ 3 h 13"/>
                  <a:gd name="T8" fmla="*/ 5 w 22"/>
                  <a:gd name="T9" fmla="*/ 3 h 13"/>
                  <a:gd name="T10" fmla="*/ 5 w 22"/>
                  <a:gd name="T11" fmla="*/ 3 h 13"/>
                  <a:gd name="T12" fmla="*/ 0 60000 65536"/>
                  <a:gd name="T13" fmla="*/ 0 60000 65536"/>
                  <a:gd name="T14" fmla="*/ 0 60000 65536"/>
                  <a:gd name="T15" fmla="*/ 0 60000 65536"/>
                  <a:gd name="T16" fmla="*/ 0 60000 65536"/>
                  <a:gd name="T17" fmla="*/ 0 60000 65536"/>
                  <a:gd name="T18" fmla="*/ 0 w 22"/>
                  <a:gd name="T19" fmla="*/ 0 h 13"/>
                  <a:gd name="T20" fmla="*/ 22 w 22"/>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2" h="13">
                    <a:moveTo>
                      <a:pt x="5" y="12"/>
                    </a:moveTo>
                    <a:lnTo>
                      <a:pt x="0" y="11"/>
                    </a:lnTo>
                    <a:lnTo>
                      <a:pt x="21" y="0"/>
                    </a:lnTo>
                    <a:lnTo>
                      <a:pt x="5" y="12"/>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080" name="Freeform 39"/>
              <p:cNvSpPr>
                <a:spLocks/>
              </p:cNvSpPr>
              <p:nvPr/>
            </p:nvSpPr>
            <p:spPr bwMode="auto">
              <a:xfrm>
                <a:off x="4393" y="3749"/>
                <a:ext cx="20" cy="11"/>
              </a:xfrm>
              <a:custGeom>
                <a:avLst/>
                <a:gdLst>
                  <a:gd name="T0" fmla="*/ 5 w 22"/>
                  <a:gd name="T1" fmla="*/ 3 h 13"/>
                  <a:gd name="T2" fmla="*/ 0 w 22"/>
                  <a:gd name="T3" fmla="*/ 3 h 13"/>
                  <a:gd name="T4" fmla="*/ 5 w 22"/>
                  <a:gd name="T5" fmla="*/ 0 h 13"/>
                  <a:gd name="T6" fmla="*/ 5 w 22"/>
                  <a:gd name="T7" fmla="*/ 3 h 13"/>
                  <a:gd name="T8" fmla="*/ 5 w 22"/>
                  <a:gd name="T9" fmla="*/ 3 h 13"/>
                  <a:gd name="T10" fmla="*/ 0 60000 65536"/>
                  <a:gd name="T11" fmla="*/ 0 60000 65536"/>
                  <a:gd name="T12" fmla="*/ 0 60000 65536"/>
                  <a:gd name="T13" fmla="*/ 0 60000 65536"/>
                  <a:gd name="T14" fmla="*/ 0 60000 65536"/>
                  <a:gd name="T15" fmla="*/ 0 w 22"/>
                  <a:gd name="T16" fmla="*/ 0 h 13"/>
                  <a:gd name="T17" fmla="*/ 22 w 22"/>
                  <a:gd name="T18" fmla="*/ 13 h 13"/>
                </a:gdLst>
                <a:ahLst/>
                <a:cxnLst>
                  <a:cxn ang="T10">
                    <a:pos x="T0" y="T1"/>
                  </a:cxn>
                  <a:cxn ang="T11">
                    <a:pos x="T2" y="T3"/>
                  </a:cxn>
                  <a:cxn ang="T12">
                    <a:pos x="T4" y="T5"/>
                  </a:cxn>
                  <a:cxn ang="T13">
                    <a:pos x="T6" y="T7"/>
                  </a:cxn>
                  <a:cxn ang="T14">
                    <a:pos x="T8" y="T9"/>
                  </a:cxn>
                </a:cxnLst>
                <a:rect l="T15" t="T16" r="T17" b="T18"/>
                <a:pathLst>
                  <a:path w="22" h="13">
                    <a:moveTo>
                      <a:pt x="5" y="12"/>
                    </a:moveTo>
                    <a:lnTo>
                      <a:pt x="0" y="11"/>
                    </a:lnTo>
                    <a:lnTo>
                      <a:pt x="21" y="0"/>
                    </a:lnTo>
                    <a:lnTo>
                      <a:pt x="5" y="12"/>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081" name="Freeform 40"/>
              <p:cNvSpPr>
                <a:spLocks/>
              </p:cNvSpPr>
              <p:nvPr/>
            </p:nvSpPr>
            <p:spPr bwMode="auto">
              <a:xfrm>
                <a:off x="4006" y="3336"/>
                <a:ext cx="30" cy="18"/>
              </a:xfrm>
              <a:custGeom>
                <a:avLst/>
                <a:gdLst>
                  <a:gd name="T0" fmla="*/ 8 w 32"/>
                  <a:gd name="T1" fmla="*/ 5 h 20"/>
                  <a:gd name="T2" fmla="*/ 8 w 32"/>
                  <a:gd name="T3" fmla="*/ 5 h 20"/>
                  <a:gd name="T4" fmla="*/ 0 w 32"/>
                  <a:gd name="T5" fmla="*/ 5 h 20"/>
                  <a:gd name="T6" fmla="*/ 8 w 32"/>
                  <a:gd name="T7" fmla="*/ 5 h 20"/>
                  <a:gd name="T8" fmla="*/ 10 w 32"/>
                  <a:gd name="T9" fmla="*/ 0 h 20"/>
                  <a:gd name="T10" fmla="*/ 8 w 32"/>
                  <a:gd name="T11" fmla="*/ 5 h 20"/>
                  <a:gd name="T12" fmla="*/ 8 w 32"/>
                  <a:gd name="T13" fmla="*/ 5 h 20"/>
                  <a:gd name="T14" fmla="*/ 8 w 32"/>
                  <a:gd name="T15" fmla="*/ 5 h 20"/>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20"/>
                  <a:gd name="T26" fmla="*/ 32 w 32"/>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20">
                    <a:moveTo>
                      <a:pt x="16" y="12"/>
                    </a:moveTo>
                    <a:lnTo>
                      <a:pt x="9" y="19"/>
                    </a:lnTo>
                    <a:lnTo>
                      <a:pt x="0" y="16"/>
                    </a:lnTo>
                    <a:lnTo>
                      <a:pt x="8" y="17"/>
                    </a:lnTo>
                    <a:lnTo>
                      <a:pt x="31" y="0"/>
                    </a:lnTo>
                    <a:lnTo>
                      <a:pt x="16" y="12"/>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082" name="Freeform 41"/>
              <p:cNvSpPr>
                <a:spLocks/>
              </p:cNvSpPr>
              <p:nvPr/>
            </p:nvSpPr>
            <p:spPr bwMode="auto">
              <a:xfrm>
                <a:off x="4006" y="3336"/>
                <a:ext cx="30" cy="18"/>
              </a:xfrm>
              <a:custGeom>
                <a:avLst/>
                <a:gdLst>
                  <a:gd name="T0" fmla="*/ 8 w 32"/>
                  <a:gd name="T1" fmla="*/ 5 h 20"/>
                  <a:gd name="T2" fmla="*/ 8 w 32"/>
                  <a:gd name="T3" fmla="*/ 5 h 20"/>
                  <a:gd name="T4" fmla="*/ 0 w 32"/>
                  <a:gd name="T5" fmla="*/ 5 h 20"/>
                  <a:gd name="T6" fmla="*/ 8 w 32"/>
                  <a:gd name="T7" fmla="*/ 5 h 20"/>
                  <a:gd name="T8" fmla="*/ 10 w 32"/>
                  <a:gd name="T9" fmla="*/ 0 h 20"/>
                  <a:gd name="T10" fmla="*/ 8 w 32"/>
                  <a:gd name="T11" fmla="*/ 5 h 20"/>
                  <a:gd name="T12" fmla="*/ 8 w 32"/>
                  <a:gd name="T13" fmla="*/ 5 h 20"/>
                  <a:gd name="T14" fmla="*/ 0 60000 65536"/>
                  <a:gd name="T15" fmla="*/ 0 60000 65536"/>
                  <a:gd name="T16" fmla="*/ 0 60000 65536"/>
                  <a:gd name="T17" fmla="*/ 0 60000 65536"/>
                  <a:gd name="T18" fmla="*/ 0 60000 65536"/>
                  <a:gd name="T19" fmla="*/ 0 60000 65536"/>
                  <a:gd name="T20" fmla="*/ 0 60000 65536"/>
                  <a:gd name="T21" fmla="*/ 0 w 32"/>
                  <a:gd name="T22" fmla="*/ 0 h 20"/>
                  <a:gd name="T23" fmla="*/ 32 w 32"/>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0">
                    <a:moveTo>
                      <a:pt x="16" y="12"/>
                    </a:moveTo>
                    <a:lnTo>
                      <a:pt x="9" y="19"/>
                    </a:lnTo>
                    <a:lnTo>
                      <a:pt x="0" y="16"/>
                    </a:lnTo>
                    <a:lnTo>
                      <a:pt x="8" y="17"/>
                    </a:lnTo>
                    <a:lnTo>
                      <a:pt x="31" y="0"/>
                    </a:lnTo>
                    <a:lnTo>
                      <a:pt x="16" y="12"/>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083" name="Freeform 42"/>
              <p:cNvSpPr>
                <a:spLocks/>
              </p:cNvSpPr>
              <p:nvPr/>
            </p:nvSpPr>
            <p:spPr bwMode="auto">
              <a:xfrm>
                <a:off x="4338" y="3755"/>
                <a:ext cx="42" cy="28"/>
              </a:xfrm>
              <a:custGeom>
                <a:avLst/>
                <a:gdLst>
                  <a:gd name="T0" fmla="*/ 4 w 46"/>
                  <a:gd name="T1" fmla="*/ 4 h 32"/>
                  <a:gd name="T2" fmla="*/ 0 w 46"/>
                  <a:gd name="T3" fmla="*/ 4 h 32"/>
                  <a:gd name="T4" fmla="*/ 5 w 46"/>
                  <a:gd name="T5" fmla="*/ 4 h 32"/>
                  <a:gd name="T6" fmla="*/ 5 w 46"/>
                  <a:gd name="T7" fmla="*/ 4 h 32"/>
                  <a:gd name="T8" fmla="*/ 8 w 46"/>
                  <a:gd name="T9" fmla="*/ 4 h 32"/>
                  <a:gd name="T10" fmla="*/ 10 w 46"/>
                  <a:gd name="T11" fmla="*/ 4 h 32"/>
                  <a:gd name="T12" fmla="*/ 8 w 46"/>
                  <a:gd name="T13" fmla="*/ 2 h 32"/>
                  <a:gd name="T14" fmla="*/ 5 w 46"/>
                  <a:gd name="T15" fmla="*/ 0 h 32"/>
                  <a:gd name="T16" fmla="*/ 5 w 46"/>
                  <a:gd name="T17" fmla="*/ 4 h 32"/>
                  <a:gd name="T18" fmla="*/ 5 w 46"/>
                  <a:gd name="T19" fmla="*/ 4 h 32"/>
                  <a:gd name="T20" fmla="*/ 4 w 46"/>
                  <a:gd name="T21" fmla="*/ 4 h 32"/>
                  <a:gd name="T22" fmla="*/ 4 w 46"/>
                  <a:gd name="T23" fmla="*/ 4 h 32"/>
                  <a:gd name="T24" fmla="*/ 5 w 46"/>
                  <a:gd name="T25" fmla="*/ 4 h 32"/>
                  <a:gd name="T26" fmla="*/ 4 w 46"/>
                  <a:gd name="T27" fmla="*/ 4 h 32"/>
                  <a:gd name="T28" fmla="*/ 4 w 46"/>
                  <a:gd name="T29" fmla="*/ 4 h 32"/>
                  <a:gd name="T30" fmla="*/ 4 w 46"/>
                  <a:gd name="T31" fmla="*/ 4 h 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
                  <a:gd name="T49" fmla="*/ 0 h 32"/>
                  <a:gd name="T50" fmla="*/ 46 w 46"/>
                  <a:gd name="T51" fmla="*/ 32 h 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 h="32">
                    <a:moveTo>
                      <a:pt x="4" y="26"/>
                    </a:moveTo>
                    <a:lnTo>
                      <a:pt x="0" y="31"/>
                    </a:lnTo>
                    <a:lnTo>
                      <a:pt x="24" y="19"/>
                    </a:lnTo>
                    <a:lnTo>
                      <a:pt x="25" y="14"/>
                    </a:lnTo>
                    <a:lnTo>
                      <a:pt x="38" y="18"/>
                    </a:lnTo>
                    <a:lnTo>
                      <a:pt x="45" y="13"/>
                    </a:lnTo>
                    <a:lnTo>
                      <a:pt x="38" y="2"/>
                    </a:lnTo>
                    <a:lnTo>
                      <a:pt x="24" y="0"/>
                    </a:lnTo>
                    <a:lnTo>
                      <a:pt x="25" y="7"/>
                    </a:lnTo>
                    <a:lnTo>
                      <a:pt x="14" y="10"/>
                    </a:lnTo>
                    <a:lnTo>
                      <a:pt x="4" y="18"/>
                    </a:lnTo>
                    <a:lnTo>
                      <a:pt x="4" y="22"/>
                    </a:lnTo>
                    <a:lnTo>
                      <a:pt x="6" y="22"/>
                    </a:lnTo>
                    <a:lnTo>
                      <a:pt x="4" y="26"/>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084" name="Freeform 43"/>
              <p:cNvSpPr>
                <a:spLocks/>
              </p:cNvSpPr>
              <p:nvPr/>
            </p:nvSpPr>
            <p:spPr bwMode="auto">
              <a:xfrm>
                <a:off x="4338" y="3755"/>
                <a:ext cx="42" cy="28"/>
              </a:xfrm>
              <a:custGeom>
                <a:avLst/>
                <a:gdLst>
                  <a:gd name="T0" fmla="*/ 4 w 46"/>
                  <a:gd name="T1" fmla="*/ 4 h 32"/>
                  <a:gd name="T2" fmla="*/ 0 w 46"/>
                  <a:gd name="T3" fmla="*/ 4 h 32"/>
                  <a:gd name="T4" fmla="*/ 5 w 46"/>
                  <a:gd name="T5" fmla="*/ 4 h 32"/>
                  <a:gd name="T6" fmla="*/ 5 w 46"/>
                  <a:gd name="T7" fmla="*/ 4 h 32"/>
                  <a:gd name="T8" fmla="*/ 8 w 46"/>
                  <a:gd name="T9" fmla="*/ 4 h 32"/>
                  <a:gd name="T10" fmla="*/ 10 w 46"/>
                  <a:gd name="T11" fmla="*/ 4 h 32"/>
                  <a:gd name="T12" fmla="*/ 8 w 46"/>
                  <a:gd name="T13" fmla="*/ 2 h 32"/>
                  <a:gd name="T14" fmla="*/ 5 w 46"/>
                  <a:gd name="T15" fmla="*/ 0 h 32"/>
                  <a:gd name="T16" fmla="*/ 5 w 46"/>
                  <a:gd name="T17" fmla="*/ 4 h 32"/>
                  <a:gd name="T18" fmla="*/ 5 w 46"/>
                  <a:gd name="T19" fmla="*/ 4 h 32"/>
                  <a:gd name="T20" fmla="*/ 4 w 46"/>
                  <a:gd name="T21" fmla="*/ 4 h 32"/>
                  <a:gd name="T22" fmla="*/ 4 w 46"/>
                  <a:gd name="T23" fmla="*/ 4 h 32"/>
                  <a:gd name="T24" fmla="*/ 5 w 46"/>
                  <a:gd name="T25" fmla="*/ 4 h 32"/>
                  <a:gd name="T26" fmla="*/ 4 w 46"/>
                  <a:gd name="T27" fmla="*/ 4 h 32"/>
                  <a:gd name="T28" fmla="*/ 4 w 46"/>
                  <a:gd name="T29" fmla="*/ 4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
                  <a:gd name="T46" fmla="*/ 0 h 32"/>
                  <a:gd name="T47" fmla="*/ 46 w 46"/>
                  <a:gd name="T48" fmla="*/ 32 h 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 h="32">
                    <a:moveTo>
                      <a:pt x="4" y="26"/>
                    </a:moveTo>
                    <a:lnTo>
                      <a:pt x="0" y="31"/>
                    </a:lnTo>
                    <a:lnTo>
                      <a:pt x="24" y="19"/>
                    </a:lnTo>
                    <a:lnTo>
                      <a:pt x="25" y="14"/>
                    </a:lnTo>
                    <a:lnTo>
                      <a:pt x="38" y="18"/>
                    </a:lnTo>
                    <a:lnTo>
                      <a:pt x="45" y="13"/>
                    </a:lnTo>
                    <a:lnTo>
                      <a:pt x="38" y="2"/>
                    </a:lnTo>
                    <a:lnTo>
                      <a:pt x="24" y="0"/>
                    </a:lnTo>
                    <a:lnTo>
                      <a:pt x="25" y="7"/>
                    </a:lnTo>
                    <a:lnTo>
                      <a:pt x="14" y="10"/>
                    </a:lnTo>
                    <a:lnTo>
                      <a:pt x="4" y="18"/>
                    </a:lnTo>
                    <a:lnTo>
                      <a:pt x="4" y="22"/>
                    </a:lnTo>
                    <a:lnTo>
                      <a:pt x="6" y="22"/>
                    </a:lnTo>
                    <a:lnTo>
                      <a:pt x="4" y="26"/>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085" name="Freeform 44"/>
              <p:cNvSpPr>
                <a:spLocks/>
              </p:cNvSpPr>
              <p:nvPr/>
            </p:nvSpPr>
            <p:spPr bwMode="auto">
              <a:xfrm>
                <a:off x="3792" y="3215"/>
                <a:ext cx="672" cy="521"/>
              </a:xfrm>
              <a:custGeom>
                <a:avLst/>
                <a:gdLst>
                  <a:gd name="T0" fmla="*/ 92 w 739"/>
                  <a:gd name="T1" fmla="*/ 37 h 591"/>
                  <a:gd name="T2" fmla="*/ 94 w 739"/>
                  <a:gd name="T3" fmla="*/ 39 h 591"/>
                  <a:gd name="T4" fmla="*/ 95 w 739"/>
                  <a:gd name="T5" fmla="*/ 38 h 591"/>
                  <a:gd name="T6" fmla="*/ 95 w 739"/>
                  <a:gd name="T7" fmla="*/ 37 h 591"/>
                  <a:gd name="T8" fmla="*/ 94 w 739"/>
                  <a:gd name="T9" fmla="*/ 35 h 591"/>
                  <a:gd name="T10" fmla="*/ 96 w 739"/>
                  <a:gd name="T11" fmla="*/ 37 h 591"/>
                  <a:gd name="T12" fmla="*/ 99 w 739"/>
                  <a:gd name="T13" fmla="*/ 37 h 591"/>
                  <a:gd name="T14" fmla="*/ 95 w 739"/>
                  <a:gd name="T15" fmla="*/ 40 h 591"/>
                  <a:gd name="T16" fmla="*/ 94 w 739"/>
                  <a:gd name="T17" fmla="*/ 41 h 591"/>
                  <a:gd name="T18" fmla="*/ 105 w 739"/>
                  <a:gd name="T19" fmla="*/ 49 h 591"/>
                  <a:gd name="T20" fmla="*/ 107 w 739"/>
                  <a:gd name="T21" fmla="*/ 54 h 591"/>
                  <a:gd name="T22" fmla="*/ 111 w 739"/>
                  <a:gd name="T23" fmla="*/ 52 h 591"/>
                  <a:gd name="T24" fmla="*/ 115 w 739"/>
                  <a:gd name="T25" fmla="*/ 56 h 591"/>
                  <a:gd name="T26" fmla="*/ 117 w 739"/>
                  <a:gd name="T27" fmla="*/ 59 h 591"/>
                  <a:gd name="T28" fmla="*/ 124 w 739"/>
                  <a:gd name="T29" fmla="*/ 61 h 591"/>
                  <a:gd name="T30" fmla="*/ 129 w 739"/>
                  <a:gd name="T31" fmla="*/ 64 h 591"/>
                  <a:gd name="T32" fmla="*/ 128 w 739"/>
                  <a:gd name="T33" fmla="*/ 66 h 591"/>
                  <a:gd name="T34" fmla="*/ 133 w 739"/>
                  <a:gd name="T35" fmla="*/ 67 h 591"/>
                  <a:gd name="T36" fmla="*/ 135 w 739"/>
                  <a:gd name="T37" fmla="*/ 66 h 591"/>
                  <a:gd name="T38" fmla="*/ 136 w 739"/>
                  <a:gd name="T39" fmla="*/ 66 h 591"/>
                  <a:gd name="T40" fmla="*/ 137 w 739"/>
                  <a:gd name="T41" fmla="*/ 69 h 591"/>
                  <a:gd name="T42" fmla="*/ 140 w 739"/>
                  <a:gd name="T43" fmla="*/ 69 h 591"/>
                  <a:gd name="T44" fmla="*/ 140 w 739"/>
                  <a:gd name="T45" fmla="*/ 66 h 591"/>
                  <a:gd name="T46" fmla="*/ 141 w 739"/>
                  <a:gd name="T47" fmla="*/ 67 h 591"/>
                  <a:gd name="T48" fmla="*/ 145 w 739"/>
                  <a:gd name="T49" fmla="*/ 66 h 591"/>
                  <a:gd name="T50" fmla="*/ 146 w 739"/>
                  <a:gd name="T51" fmla="*/ 63 h 591"/>
                  <a:gd name="T52" fmla="*/ 145 w 739"/>
                  <a:gd name="T53" fmla="*/ 63 h 591"/>
                  <a:gd name="T54" fmla="*/ 145 w 739"/>
                  <a:gd name="T55" fmla="*/ 58 h 591"/>
                  <a:gd name="T56" fmla="*/ 146 w 739"/>
                  <a:gd name="T57" fmla="*/ 48 h 591"/>
                  <a:gd name="T58" fmla="*/ 136 w 739"/>
                  <a:gd name="T59" fmla="*/ 34 h 591"/>
                  <a:gd name="T60" fmla="*/ 130 w 739"/>
                  <a:gd name="T61" fmla="*/ 26 h 591"/>
                  <a:gd name="T62" fmla="*/ 122 w 739"/>
                  <a:gd name="T63" fmla="*/ 18 h 591"/>
                  <a:gd name="T64" fmla="*/ 112 w 739"/>
                  <a:gd name="T65" fmla="*/ 9 h 591"/>
                  <a:gd name="T66" fmla="*/ 109 w 739"/>
                  <a:gd name="T67" fmla="*/ 4 h 591"/>
                  <a:gd name="T68" fmla="*/ 97 w 739"/>
                  <a:gd name="T69" fmla="*/ 3 h 591"/>
                  <a:gd name="T70" fmla="*/ 95 w 739"/>
                  <a:gd name="T71" fmla="*/ 4 h 591"/>
                  <a:gd name="T72" fmla="*/ 45 w 739"/>
                  <a:gd name="T73" fmla="*/ 4 h 591"/>
                  <a:gd name="T74" fmla="*/ 5 w 739"/>
                  <a:gd name="T75" fmla="*/ 8 h 591"/>
                  <a:gd name="T76" fmla="*/ 5 w 739"/>
                  <a:gd name="T77" fmla="*/ 12 h 591"/>
                  <a:gd name="T78" fmla="*/ 22 w 739"/>
                  <a:gd name="T79" fmla="*/ 10 h 591"/>
                  <a:gd name="T80" fmla="*/ 36 w 739"/>
                  <a:gd name="T81" fmla="*/ 13 h 591"/>
                  <a:gd name="T82" fmla="*/ 41 w 739"/>
                  <a:gd name="T83" fmla="*/ 15 h 591"/>
                  <a:gd name="T84" fmla="*/ 41 w 739"/>
                  <a:gd name="T85" fmla="*/ 18 h 591"/>
                  <a:gd name="T86" fmla="*/ 41 w 739"/>
                  <a:gd name="T87" fmla="*/ 17 h 591"/>
                  <a:gd name="T88" fmla="*/ 44 w 739"/>
                  <a:gd name="T89" fmla="*/ 18 h 591"/>
                  <a:gd name="T90" fmla="*/ 45 w 739"/>
                  <a:gd name="T91" fmla="*/ 17 h 591"/>
                  <a:gd name="T92" fmla="*/ 49 w 739"/>
                  <a:gd name="T93" fmla="*/ 16 h 591"/>
                  <a:gd name="T94" fmla="*/ 56 w 739"/>
                  <a:gd name="T95" fmla="*/ 14 h 591"/>
                  <a:gd name="T96" fmla="*/ 59 w 739"/>
                  <a:gd name="T97" fmla="*/ 13 h 591"/>
                  <a:gd name="T98" fmla="*/ 59 w 739"/>
                  <a:gd name="T99" fmla="*/ 11 h 591"/>
                  <a:gd name="T100" fmla="*/ 71 w 739"/>
                  <a:gd name="T101" fmla="*/ 13 h 591"/>
                  <a:gd name="T102" fmla="*/ 73 w 739"/>
                  <a:gd name="T103" fmla="*/ 15 h 591"/>
                  <a:gd name="T104" fmla="*/ 76 w 739"/>
                  <a:gd name="T105" fmla="*/ 16 h 591"/>
                  <a:gd name="T106" fmla="*/ 78 w 739"/>
                  <a:gd name="T107" fmla="*/ 18 h 591"/>
                  <a:gd name="T108" fmla="*/ 84 w 739"/>
                  <a:gd name="T109" fmla="*/ 20 h 591"/>
                  <a:gd name="T110" fmla="*/ 85 w 739"/>
                  <a:gd name="T111" fmla="*/ 22 h 591"/>
                  <a:gd name="T112" fmla="*/ 86 w 739"/>
                  <a:gd name="T113" fmla="*/ 20 h 591"/>
                  <a:gd name="T114" fmla="*/ 92 w 739"/>
                  <a:gd name="T115" fmla="*/ 24 h 591"/>
                  <a:gd name="T116" fmla="*/ 92 w 739"/>
                  <a:gd name="T117" fmla="*/ 26 h 591"/>
                  <a:gd name="T118" fmla="*/ 92 w 739"/>
                  <a:gd name="T119" fmla="*/ 26 h 591"/>
                  <a:gd name="T120" fmla="*/ 92 w 739"/>
                  <a:gd name="T121" fmla="*/ 33 h 591"/>
                  <a:gd name="T122" fmla="*/ 92 w 739"/>
                  <a:gd name="T123" fmla="*/ 33 h 591"/>
                  <a:gd name="T124" fmla="*/ 92 w 739"/>
                  <a:gd name="T125" fmla="*/ 33 h 59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39"/>
                  <a:gd name="T190" fmla="*/ 0 h 591"/>
                  <a:gd name="T191" fmla="*/ 739 w 739"/>
                  <a:gd name="T192" fmla="*/ 591 h 59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39" h="591">
                    <a:moveTo>
                      <a:pt x="457" y="288"/>
                    </a:moveTo>
                    <a:lnTo>
                      <a:pt x="459" y="313"/>
                    </a:lnTo>
                    <a:lnTo>
                      <a:pt x="467" y="324"/>
                    </a:lnTo>
                    <a:lnTo>
                      <a:pt x="469" y="335"/>
                    </a:lnTo>
                    <a:lnTo>
                      <a:pt x="473" y="336"/>
                    </a:lnTo>
                    <a:lnTo>
                      <a:pt x="480" y="324"/>
                    </a:lnTo>
                    <a:lnTo>
                      <a:pt x="481" y="309"/>
                    </a:lnTo>
                    <a:lnTo>
                      <a:pt x="480" y="309"/>
                    </a:lnTo>
                    <a:lnTo>
                      <a:pt x="478" y="305"/>
                    </a:lnTo>
                    <a:lnTo>
                      <a:pt x="468" y="302"/>
                    </a:lnTo>
                    <a:lnTo>
                      <a:pt x="476" y="299"/>
                    </a:lnTo>
                    <a:lnTo>
                      <a:pt x="489" y="313"/>
                    </a:lnTo>
                    <a:lnTo>
                      <a:pt x="491" y="307"/>
                    </a:lnTo>
                    <a:lnTo>
                      <a:pt x="498" y="307"/>
                    </a:lnTo>
                    <a:lnTo>
                      <a:pt x="487" y="333"/>
                    </a:lnTo>
                    <a:lnTo>
                      <a:pt x="481" y="339"/>
                    </a:lnTo>
                    <a:lnTo>
                      <a:pt x="482" y="341"/>
                    </a:lnTo>
                    <a:lnTo>
                      <a:pt x="471" y="345"/>
                    </a:lnTo>
                    <a:lnTo>
                      <a:pt x="483" y="360"/>
                    </a:lnTo>
                    <a:lnTo>
                      <a:pt x="525" y="418"/>
                    </a:lnTo>
                    <a:lnTo>
                      <a:pt x="536" y="446"/>
                    </a:lnTo>
                    <a:lnTo>
                      <a:pt x="542" y="450"/>
                    </a:lnTo>
                    <a:lnTo>
                      <a:pt x="554" y="449"/>
                    </a:lnTo>
                    <a:lnTo>
                      <a:pt x="555" y="446"/>
                    </a:lnTo>
                    <a:lnTo>
                      <a:pt x="566" y="454"/>
                    </a:lnTo>
                    <a:lnTo>
                      <a:pt x="577" y="480"/>
                    </a:lnTo>
                    <a:lnTo>
                      <a:pt x="592" y="507"/>
                    </a:lnTo>
                    <a:lnTo>
                      <a:pt x="592" y="504"/>
                    </a:lnTo>
                    <a:lnTo>
                      <a:pt x="596" y="501"/>
                    </a:lnTo>
                    <a:lnTo>
                      <a:pt x="622" y="511"/>
                    </a:lnTo>
                    <a:lnTo>
                      <a:pt x="632" y="523"/>
                    </a:lnTo>
                    <a:lnTo>
                      <a:pt x="651" y="550"/>
                    </a:lnTo>
                    <a:lnTo>
                      <a:pt x="650" y="553"/>
                    </a:lnTo>
                    <a:lnTo>
                      <a:pt x="650" y="561"/>
                    </a:lnTo>
                    <a:lnTo>
                      <a:pt x="656" y="574"/>
                    </a:lnTo>
                    <a:lnTo>
                      <a:pt x="667" y="572"/>
                    </a:lnTo>
                    <a:lnTo>
                      <a:pt x="678" y="565"/>
                    </a:lnTo>
                    <a:lnTo>
                      <a:pt x="683" y="565"/>
                    </a:lnTo>
                    <a:lnTo>
                      <a:pt x="687" y="568"/>
                    </a:lnTo>
                    <a:lnTo>
                      <a:pt x="690" y="565"/>
                    </a:lnTo>
                    <a:lnTo>
                      <a:pt x="694" y="568"/>
                    </a:lnTo>
                    <a:lnTo>
                      <a:pt x="691" y="577"/>
                    </a:lnTo>
                    <a:lnTo>
                      <a:pt x="692" y="581"/>
                    </a:lnTo>
                    <a:lnTo>
                      <a:pt x="701" y="577"/>
                    </a:lnTo>
                    <a:lnTo>
                      <a:pt x="698" y="565"/>
                    </a:lnTo>
                    <a:lnTo>
                      <a:pt x="704" y="559"/>
                    </a:lnTo>
                    <a:lnTo>
                      <a:pt x="713" y="556"/>
                    </a:lnTo>
                    <a:lnTo>
                      <a:pt x="714" y="574"/>
                    </a:lnTo>
                    <a:lnTo>
                      <a:pt x="702" y="590"/>
                    </a:lnTo>
                    <a:lnTo>
                      <a:pt x="725" y="561"/>
                    </a:lnTo>
                    <a:lnTo>
                      <a:pt x="738" y="521"/>
                    </a:lnTo>
                    <a:lnTo>
                      <a:pt x="732" y="534"/>
                    </a:lnTo>
                    <a:lnTo>
                      <a:pt x="722" y="543"/>
                    </a:lnTo>
                    <a:lnTo>
                      <a:pt x="727" y="536"/>
                    </a:lnTo>
                    <a:lnTo>
                      <a:pt x="722" y="523"/>
                    </a:lnTo>
                    <a:lnTo>
                      <a:pt x="729" y="501"/>
                    </a:lnTo>
                    <a:lnTo>
                      <a:pt x="736" y="504"/>
                    </a:lnTo>
                    <a:lnTo>
                      <a:pt x="732" y="403"/>
                    </a:lnTo>
                    <a:lnTo>
                      <a:pt x="727" y="379"/>
                    </a:lnTo>
                    <a:lnTo>
                      <a:pt x="685" y="297"/>
                    </a:lnTo>
                    <a:lnTo>
                      <a:pt x="659" y="257"/>
                    </a:lnTo>
                    <a:lnTo>
                      <a:pt x="654" y="231"/>
                    </a:lnTo>
                    <a:lnTo>
                      <a:pt x="656" y="218"/>
                    </a:lnTo>
                    <a:lnTo>
                      <a:pt x="610" y="158"/>
                    </a:lnTo>
                    <a:lnTo>
                      <a:pt x="579" y="106"/>
                    </a:lnTo>
                    <a:lnTo>
                      <a:pt x="565" y="71"/>
                    </a:lnTo>
                    <a:lnTo>
                      <a:pt x="548" y="21"/>
                    </a:lnTo>
                    <a:lnTo>
                      <a:pt x="547" y="21"/>
                    </a:lnTo>
                    <a:lnTo>
                      <a:pt x="542" y="0"/>
                    </a:lnTo>
                    <a:lnTo>
                      <a:pt x="491" y="3"/>
                    </a:lnTo>
                    <a:lnTo>
                      <a:pt x="495" y="44"/>
                    </a:lnTo>
                    <a:lnTo>
                      <a:pt x="478" y="25"/>
                    </a:lnTo>
                    <a:lnTo>
                      <a:pt x="243" y="37"/>
                    </a:lnTo>
                    <a:lnTo>
                      <a:pt x="227" y="10"/>
                    </a:lnTo>
                    <a:lnTo>
                      <a:pt x="0" y="30"/>
                    </a:lnTo>
                    <a:lnTo>
                      <a:pt x="19" y="68"/>
                    </a:lnTo>
                    <a:lnTo>
                      <a:pt x="13" y="100"/>
                    </a:lnTo>
                    <a:lnTo>
                      <a:pt x="13" y="103"/>
                    </a:lnTo>
                    <a:lnTo>
                      <a:pt x="75" y="88"/>
                    </a:lnTo>
                    <a:lnTo>
                      <a:pt x="110" y="86"/>
                    </a:lnTo>
                    <a:lnTo>
                      <a:pt x="147" y="94"/>
                    </a:lnTo>
                    <a:lnTo>
                      <a:pt x="182" y="110"/>
                    </a:lnTo>
                    <a:lnTo>
                      <a:pt x="189" y="119"/>
                    </a:lnTo>
                    <a:lnTo>
                      <a:pt x="205" y="125"/>
                    </a:lnTo>
                    <a:lnTo>
                      <a:pt x="214" y="143"/>
                    </a:lnTo>
                    <a:lnTo>
                      <a:pt x="207" y="147"/>
                    </a:lnTo>
                    <a:lnTo>
                      <a:pt x="205" y="130"/>
                    </a:lnTo>
                    <a:lnTo>
                      <a:pt x="205" y="143"/>
                    </a:lnTo>
                    <a:lnTo>
                      <a:pt x="207" y="149"/>
                    </a:lnTo>
                    <a:lnTo>
                      <a:pt x="219" y="149"/>
                    </a:lnTo>
                    <a:lnTo>
                      <a:pt x="235" y="153"/>
                    </a:lnTo>
                    <a:lnTo>
                      <a:pt x="230" y="144"/>
                    </a:lnTo>
                    <a:lnTo>
                      <a:pt x="241" y="143"/>
                    </a:lnTo>
                    <a:lnTo>
                      <a:pt x="251" y="137"/>
                    </a:lnTo>
                    <a:lnTo>
                      <a:pt x="248" y="140"/>
                    </a:lnTo>
                    <a:lnTo>
                      <a:pt x="284" y="118"/>
                    </a:lnTo>
                    <a:lnTo>
                      <a:pt x="295" y="119"/>
                    </a:lnTo>
                    <a:lnTo>
                      <a:pt x="297" y="112"/>
                    </a:lnTo>
                    <a:lnTo>
                      <a:pt x="295" y="106"/>
                    </a:lnTo>
                    <a:lnTo>
                      <a:pt x="303" y="97"/>
                    </a:lnTo>
                    <a:lnTo>
                      <a:pt x="326" y="94"/>
                    </a:lnTo>
                    <a:lnTo>
                      <a:pt x="360" y="112"/>
                    </a:lnTo>
                    <a:lnTo>
                      <a:pt x="368" y="123"/>
                    </a:lnTo>
                    <a:lnTo>
                      <a:pt x="370" y="125"/>
                    </a:lnTo>
                    <a:lnTo>
                      <a:pt x="370" y="126"/>
                    </a:lnTo>
                    <a:lnTo>
                      <a:pt x="381" y="132"/>
                    </a:lnTo>
                    <a:lnTo>
                      <a:pt x="389" y="149"/>
                    </a:lnTo>
                    <a:lnTo>
                      <a:pt x="401" y="154"/>
                    </a:lnTo>
                    <a:lnTo>
                      <a:pt x="411" y="168"/>
                    </a:lnTo>
                    <a:lnTo>
                      <a:pt x="418" y="172"/>
                    </a:lnTo>
                    <a:lnTo>
                      <a:pt x="418" y="185"/>
                    </a:lnTo>
                    <a:lnTo>
                      <a:pt x="425" y="183"/>
                    </a:lnTo>
                    <a:lnTo>
                      <a:pt x="427" y="181"/>
                    </a:lnTo>
                    <a:lnTo>
                      <a:pt x="438" y="179"/>
                    </a:lnTo>
                    <a:lnTo>
                      <a:pt x="445" y="181"/>
                    </a:lnTo>
                    <a:lnTo>
                      <a:pt x="457" y="207"/>
                    </a:lnTo>
                    <a:lnTo>
                      <a:pt x="454" y="214"/>
                    </a:lnTo>
                    <a:lnTo>
                      <a:pt x="459" y="218"/>
                    </a:lnTo>
                    <a:lnTo>
                      <a:pt x="459" y="222"/>
                    </a:lnTo>
                    <a:lnTo>
                      <a:pt x="462" y="225"/>
                    </a:lnTo>
                    <a:lnTo>
                      <a:pt x="464" y="251"/>
                    </a:lnTo>
                    <a:lnTo>
                      <a:pt x="459" y="280"/>
                    </a:lnTo>
                    <a:lnTo>
                      <a:pt x="460" y="285"/>
                    </a:lnTo>
                    <a:lnTo>
                      <a:pt x="457" y="288"/>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086" name="Freeform 45"/>
              <p:cNvSpPr>
                <a:spLocks/>
              </p:cNvSpPr>
              <p:nvPr/>
            </p:nvSpPr>
            <p:spPr bwMode="auto">
              <a:xfrm>
                <a:off x="3792" y="3215"/>
                <a:ext cx="672" cy="521"/>
              </a:xfrm>
              <a:custGeom>
                <a:avLst/>
                <a:gdLst>
                  <a:gd name="T0" fmla="*/ 92 w 739"/>
                  <a:gd name="T1" fmla="*/ 37 h 591"/>
                  <a:gd name="T2" fmla="*/ 94 w 739"/>
                  <a:gd name="T3" fmla="*/ 39 h 591"/>
                  <a:gd name="T4" fmla="*/ 95 w 739"/>
                  <a:gd name="T5" fmla="*/ 38 h 591"/>
                  <a:gd name="T6" fmla="*/ 95 w 739"/>
                  <a:gd name="T7" fmla="*/ 37 h 591"/>
                  <a:gd name="T8" fmla="*/ 94 w 739"/>
                  <a:gd name="T9" fmla="*/ 35 h 591"/>
                  <a:gd name="T10" fmla="*/ 96 w 739"/>
                  <a:gd name="T11" fmla="*/ 37 h 591"/>
                  <a:gd name="T12" fmla="*/ 99 w 739"/>
                  <a:gd name="T13" fmla="*/ 37 h 591"/>
                  <a:gd name="T14" fmla="*/ 95 w 739"/>
                  <a:gd name="T15" fmla="*/ 40 h 591"/>
                  <a:gd name="T16" fmla="*/ 94 w 739"/>
                  <a:gd name="T17" fmla="*/ 41 h 591"/>
                  <a:gd name="T18" fmla="*/ 105 w 739"/>
                  <a:gd name="T19" fmla="*/ 49 h 591"/>
                  <a:gd name="T20" fmla="*/ 107 w 739"/>
                  <a:gd name="T21" fmla="*/ 54 h 591"/>
                  <a:gd name="T22" fmla="*/ 111 w 739"/>
                  <a:gd name="T23" fmla="*/ 52 h 591"/>
                  <a:gd name="T24" fmla="*/ 115 w 739"/>
                  <a:gd name="T25" fmla="*/ 56 h 591"/>
                  <a:gd name="T26" fmla="*/ 117 w 739"/>
                  <a:gd name="T27" fmla="*/ 59 h 591"/>
                  <a:gd name="T28" fmla="*/ 124 w 739"/>
                  <a:gd name="T29" fmla="*/ 61 h 591"/>
                  <a:gd name="T30" fmla="*/ 129 w 739"/>
                  <a:gd name="T31" fmla="*/ 64 h 591"/>
                  <a:gd name="T32" fmla="*/ 128 w 739"/>
                  <a:gd name="T33" fmla="*/ 66 h 591"/>
                  <a:gd name="T34" fmla="*/ 133 w 739"/>
                  <a:gd name="T35" fmla="*/ 67 h 591"/>
                  <a:gd name="T36" fmla="*/ 135 w 739"/>
                  <a:gd name="T37" fmla="*/ 66 h 591"/>
                  <a:gd name="T38" fmla="*/ 136 w 739"/>
                  <a:gd name="T39" fmla="*/ 66 h 591"/>
                  <a:gd name="T40" fmla="*/ 137 w 739"/>
                  <a:gd name="T41" fmla="*/ 69 h 591"/>
                  <a:gd name="T42" fmla="*/ 140 w 739"/>
                  <a:gd name="T43" fmla="*/ 69 h 591"/>
                  <a:gd name="T44" fmla="*/ 140 w 739"/>
                  <a:gd name="T45" fmla="*/ 66 h 591"/>
                  <a:gd name="T46" fmla="*/ 141 w 739"/>
                  <a:gd name="T47" fmla="*/ 67 h 591"/>
                  <a:gd name="T48" fmla="*/ 145 w 739"/>
                  <a:gd name="T49" fmla="*/ 66 h 591"/>
                  <a:gd name="T50" fmla="*/ 146 w 739"/>
                  <a:gd name="T51" fmla="*/ 63 h 591"/>
                  <a:gd name="T52" fmla="*/ 145 w 739"/>
                  <a:gd name="T53" fmla="*/ 63 h 591"/>
                  <a:gd name="T54" fmla="*/ 145 w 739"/>
                  <a:gd name="T55" fmla="*/ 58 h 591"/>
                  <a:gd name="T56" fmla="*/ 146 w 739"/>
                  <a:gd name="T57" fmla="*/ 48 h 591"/>
                  <a:gd name="T58" fmla="*/ 136 w 739"/>
                  <a:gd name="T59" fmla="*/ 34 h 591"/>
                  <a:gd name="T60" fmla="*/ 130 w 739"/>
                  <a:gd name="T61" fmla="*/ 26 h 591"/>
                  <a:gd name="T62" fmla="*/ 122 w 739"/>
                  <a:gd name="T63" fmla="*/ 18 h 591"/>
                  <a:gd name="T64" fmla="*/ 112 w 739"/>
                  <a:gd name="T65" fmla="*/ 9 h 591"/>
                  <a:gd name="T66" fmla="*/ 109 w 739"/>
                  <a:gd name="T67" fmla="*/ 4 h 591"/>
                  <a:gd name="T68" fmla="*/ 97 w 739"/>
                  <a:gd name="T69" fmla="*/ 3 h 591"/>
                  <a:gd name="T70" fmla="*/ 95 w 739"/>
                  <a:gd name="T71" fmla="*/ 4 h 591"/>
                  <a:gd name="T72" fmla="*/ 45 w 739"/>
                  <a:gd name="T73" fmla="*/ 4 h 591"/>
                  <a:gd name="T74" fmla="*/ 5 w 739"/>
                  <a:gd name="T75" fmla="*/ 8 h 591"/>
                  <a:gd name="T76" fmla="*/ 5 w 739"/>
                  <a:gd name="T77" fmla="*/ 12 h 591"/>
                  <a:gd name="T78" fmla="*/ 22 w 739"/>
                  <a:gd name="T79" fmla="*/ 10 h 591"/>
                  <a:gd name="T80" fmla="*/ 36 w 739"/>
                  <a:gd name="T81" fmla="*/ 13 h 591"/>
                  <a:gd name="T82" fmla="*/ 41 w 739"/>
                  <a:gd name="T83" fmla="*/ 15 h 591"/>
                  <a:gd name="T84" fmla="*/ 41 w 739"/>
                  <a:gd name="T85" fmla="*/ 18 h 591"/>
                  <a:gd name="T86" fmla="*/ 41 w 739"/>
                  <a:gd name="T87" fmla="*/ 17 h 591"/>
                  <a:gd name="T88" fmla="*/ 44 w 739"/>
                  <a:gd name="T89" fmla="*/ 18 h 591"/>
                  <a:gd name="T90" fmla="*/ 45 w 739"/>
                  <a:gd name="T91" fmla="*/ 17 h 591"/>
                  <a:gd name="T92" fmla="*/ 49 w 739"/>
                  <a:gd name="T93" fmla="*/ 16 h 591"/>
                  <a:gd name="T94" fmla="*/ 56 w 739"/>
                  <a:gd name="T95" fmla="*/ 14 h 591"/>
                  <a:gd name="T96" fmla="*/ 59 w 739"/>
                  <a:gd name="T97" fmla="*/ 13 h 591"/>
                  <a:gd name="T98" fmla="*/ 59 w 739"/>
                  <a:gd name="T99" fmla="*/ 11 h 591"/>
                  <a:gd name="T100" fmla="*/ 71 w 739"/>
                  <a:gd name="T101" fmla="*/ 13 h 591"/>
                  <a:gd name="T102" fmla="*/ 73 w 739"/>
                  <a:gd name="T103" fmla="*/ 15 h 591"/>
                  <a:gd name="T104" fmla="*/ 76 w 739"/>
                  <a:gd name="T105" fmla="*/ 16 h 591"/>
                  <a:gd name="T106" fmla="*/ 78 w 739"/>
                  <a:gd name="T107" fmla="*/ 18 h 591"/>
                  <a:gd name="T108" fmla="*/ 84 w 739"/>
                  <a:gd name="T109" fmla="*/ 20 h 591"/>
                  <a:gd name="T110" fmla="*/ 85 w 739"/>
                  <a:gd name="T111" fmla="*/ 22 h 591"/>
                  <a:gd name="T112" fmla="*/ 86 w 739"/>
                  <a:gd name="T113" fmla="*/ 20 h 591"/>
                  <a:gd name="T114" fmla="*/ 92 w 739"/>
                  <a:gd name="T115" fmla="*/ 24 h 591"/>
                  <a:gd name="T116" fmla="*/ 92 w 739"/>
                  <a:gd name="T117" fmla="*/ 26 h 591"/>
                  <a:gd name="T118" fmla="*/ 92 w 739"/>
                  <a:gd name="T119" fmla="*/ 26 h 591"/>
                  <a:gd name="T120" fmla="*/ 92 w 739"/>
                  <a:gd name="T121" fmla="*/ 33 h 591"/>
                  <a:gd name="T122" fmla="*/ 92 w 739"/>
                  <a:gd name="T123" fmla="*/ 33 h 59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39"/>
                  <a:gd name="T187" fmla="*/ 0 h 591"/>
                  <a:gd name="T188" fmla="*/ 739 w 739"/>
                  <a:gd name="T189" fmla="*/ 591 h 59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39" h="591">
                    <a:moveTo>
                      <a:pt x="457" y="288"/>
                    </a:moveTo>
                    <a:lnTo>
                      <a:pt x="459" y="313"/>
                    </a:lnTo>
                    <a:lnTo>
                      <a:pt x="467" y="324"/>
                    </a:lnTo>
                    <a:lnTo>
                      <a:pt x="469" y="335"/>
                    </a:lnTo>
                    <a:lnTo>
                      <a:pt x="473" y="336"/>
                    </a:lnTo>
                    <a:lnTo>
                      <a:pt x="480" y="324"/>
                    </a:lnTo>
                    <a:lnTo>
                      <a:pt x="481" y="309"/>
                    </a:lnTo>
                    <a:lnTo>
                      <a:pt x="480" y="309"/>
                    </a:lnTo>
                    <a:lnTo>
                      <a:pt x="478" y="305"/>
                    </a:lnTo>
                    <a:lnTo>
                      <a:pt x="468" y="302"/>
                    </a:lnTo>
                    <a:lnTo>
                      <a:pt x="476" y="299"/>
                    </a:lnTo>
                    <a:lnTo>
                      <a:pt x="489" y="313"/>
                    </a:lnTo>
                    <a:lnTo>
                      <a:pt x="491" y="307"/>
                    </a:lnTo>
                    <a:lnTo>
                      <a:pt x="498" y="307"/>
                    </a:lnTo>
                    <a:lnTo>
                      <a:pt x="487" y="333"/>
                    </a:lnTo>
                    <a:lnTo>
                      <a:pt x="481" y="339"/>
                    </a:lnTo>
                    <a:lnTo>
                      <a:pt x="482" y="341"/>
                    </a:lnTo>
                    <a:lnTo>
                      <a:pt x="471" y="345"/>
                    </a:lnTo>
                    <a:lnTo>
                      <a:pt x="483" y="360"/>
                    </a:lnTo>
                    <a:lnTo>
                      <a:pt x="525" y="418"/>
                    </a:lnTo>
                    <a:lnTo>
                      <a:pt x="536" y="446"/>
                    </a:lnTo>
                    <a:lnTo>
                      <a:pt x="542" y="450"/>
                    </a:lnTo>
                    <a:lnTo>
                      <a:pt x="554" y="449"/>
                    </a:lnTo>
                    <a:lnTo>
                      <a:pt x="555" y="446"/>
                    </a:lnTo>
                    <a:lnTo>
                      <a:pt x="566" y="454"/>
                    </a:lnTo>
                    <a:lnTo>
                      <a:pt x="577" y="480"/>
                    </a:lnTo>
                    <a:lnTo>
                      <a:pt x="592" y="507"/>
                    </a:lnTo>
                    <a:lnTo>
                      <a:pt x="592" y="504"/>
                    </a:lnTo>
                    <a:lnTo>
                      <a:pt x="596" y="501"/>
                    </a:lnTo>
                    <a:lnTo>
                      <a:pt x="622" y="511"/>
                    </a:lnTo>
                    <a:lnTo>
                      <a:pt x="632" y="523"/>
                    </a:lnTo>
                    <a:lnTo>
                      <a:pt x="651" y="550"/>
                    </a:lnTo>
                    <a:lnTo>
                      <a:pt x="650" y="553"/>
                    </a:lnTo>
                    <a:lnTo>
                      <a:pt x="650" y="561"/>
                    </a:lnTo>
                    <a:lnTo>
                      <a:pt x="656" y="574"/>
                    </a:lnTo>
                    <a:lnTo>
                      <a:pt x="667" y="572"/>
                    </a:lnTo>
                    <a:lnTo>
                      <a:pt x="678" y="565"/>
                    </a:lnTo>
                    <a:lnTo>
                      <a:pt x="683" y="565"/>
                    </a:lnTo>
                    <a:lnTo>
                      <a:pt x="687" y="568"/>
                    </a:lnTo>
                    <a:lnTo>
                      <a:pt x="690" y="565"/>
                    </a:lnTo>
                    <a:lnTo>
                      <a:pt x="694" y="568"/>
                    </a:lnTo>
                    <a:lnTo>
                      <a:pt x="691" y="577"/>
                    </a:lnTo>
                    <a:lnTo>
                      <a:pt x="692" y="581"/>
                    </a:lnTo>
                    <a:lnTo>
                      <a:pt x="701" y="577"/>
                    </a:lnTo>
                    <a:lnTo>
                      <a:pt x="698" y="565"/>
                    </a:lnTo>
                    <a:lnTo>
                      <a:pt x="704" y="559"/>
                    </a:lnTo>
                    <a:lnTo>
                      <a:pt x="713" y="556"/>
                    </a:lnTo>
                    <a:lnTo>
                      <a:pt x="714" y="574"/>
                    </a:lnTo>
                    <a:lnTo>
                      <a:pt x="702" y="590"/>
                    </a:lnTo>
                    <a:lnTo>
                      <a:pt x="725" y="561"/>
                    </a:lnTo>
                    <a:lnTo>
                      <a:pt x="738" y="521"/>
                    </a:lnTo>
                    <a:lnTo>
                      <a:pt x="732" y="534"/>
                    </a:lnTo>
                    <a:lnTo>
                      <a:pt x="722" y="543"/>
                    </a:lnTo>
                    <a:lnTo>
                      <a:pt x="727" y="536"/>
                    </a:lnTo>
                    <a:lnTo>
                      <a:pt x="722" y="523"/>
                    </a:lnTo>
                    <a:lnTo>
                      <a:pt x="729" y="501"/>
                    </a:lnTo>
                    <a:lnTo>
                      <a:pt x="736" y="504"/>
                    </a:lnTo>
                    <a:lnTo>
                      <a:pt x="732" y="403"/>
                    </a:lnTo>
                    <a:lnTo>
                      <a:pt x="727" y="379"/>
                    </a:lnTo>
                    <a:lnTo>
                      <a:pt x="685" y="297"/>
                    </a:lnTo>
                    <a:lnTo>
                      <a:pt x="659" y="257"/>
                    </a:lnTo>
                    <a:lnTo>
                      <a:pt x="654" y="231"/>
                    </a:lnTo>
                    <a:lnTo>
                      <a:pt x="656" y="218"/>
                    </a:lnTo>
                    <a:lnTo>
                      <a:pt x="610" y="158"/>
                    </a:lnTo>
                    <a:lnTo>
                      <a:pt x="579" y="106"/>
                    </a:lnTo>
                    <a:lnTo>
                      <a:pt x="565" y="71"/>
                    </a:lnTo>
                    <a:lnTo>
                      <a:pt x="548" y="21"/>
                    </a:lnTo>
                    <a:lnTo>
                      <a:pt x="547" y="21"/>
                    </a:lnTo>
                    <a:lnTo>
                      <a:pt x="542" y="0"/>
                    </a:lnTo>
                    <a:lnTo>
                      <a:pt x="491" y="3"/>
                    </a:lnTo>
                    <a:lnTo>
                      <a:pt x="495" y="44"/>
                    </a:lnTo>
                    <a:lnTo>
                      <a:pt x="478" y="25"/>
                    </a:lnTo>
                    <a:lnTo>
                      <a:pt x="243" y="37"/>
                    </a:lnTo>
                    <a:lnTo>
                      <a:pt x="227" y="10"/>
                    </a:lnTo>
                    <a:lnTo>
                      <a:pt x="0" y="30"/>
                    </a:lnTo>
                    <a:lnTo>
                      <a:pt x="19" y="68"/>
                    </a:lnTo>
                    <a:lnTo>
                      <a:pt x="13" y="100"/>
                    </a:lnTo>
                    <a:lnTo>
                      <a:pt x="13" y="103"/>
                    </a:lnTo>
                    <a:lnTo>
                      <a:pt x="75" y="88"/>
                    </a:lnTo>
                    <a:lnTo>
                      <a:pt x="110" y="86"/>
                    </a:lnTo>
                    <a:lnTo>
                      <a:pt x="147" y="94"/>
                    </a:lnTo>
                    <a:lnTo>
                      <a:pt x="182" y="110"/>
                    </a:lnTo>
                    <a:lnTo>
                      <a:pt x="189" y="119"/>
                    </a:lnTo>
                    <a:lnTo>
                      <a:pt x="205" y="125"/>
                    </a:lnTo>
                    <a:lnTo>
                      <a:pt x="214" y="143"/>
                    </a:lnTo>
                    <a:lnTo>
                      <a:pt x="207" y="147"/>
                    </a:lnTo>
                    <a:lnTo>
                      <a:pt x="205" y="130"/>
                    </a:lnTo>
                    <a:lnTo>
                      <a:pt x="205" y="143"/>
                    </a:lnTo>
                    <a:lnTo>
                      <a:pt x="207" y="149"/>
                    </a:lnTo>
                    <a:lnTo>
                      <a:pt x="219" y="149"/>
                    </a:lnTo>
                    <a:lnTo>
                      <a:pt x="235" y="153"/>
                    </a:lnTo>
                    <a:lnTo>
                      <a:pt x="230" y="144"/>
                    </a:lnTo>
                    <a:lnTo>
                      <a:pt x="241" y="143"/>
                    </a:lnTo>
                    <a:lnTo>
                      <a:pt x="251" y="137"/>
                    </a:lnTo>
                    <a:lnTo>
                      <a:pt x="248" y="140"/>
                    </a:lnTo>
                    <a:lnTo>
                      <a:pt x="284" y="118"/>
                    </a:lnTo>
                    <a:lnTo>
                      <a:pt x="295" y="119"/>
                    </a:lnTo>
                    <a:lnTo>
                      <a:pt x="297" y="112"/>
                    </a:lnTo>
                    <a:lnTo>
                      <a:pt x="295" y="106"/>
                    </a:lnTo>
                    <a:lnTo>
                      <a:pt x="303" y="97"/>
                    </a:lnTo>
                    <a:lnTo>
                      <a:pt x="326" y="94"/>
                    </a:lnTo>
                    <a:lnTo>
                      <a:pt x="360" y="112"/>
                    </a:lnTo>
                    <a:lnTo>
                      <a:pt x="368" y="123"/>
                    </a:lnTo>
                    <a:lnTo>
                      <a:pt x="370" y="125"/>
                    </a:lnTo>
                    <a:lnTo>
                      <a:pt x="370" y="126"/>
                    </a:lnTo>
                    <a:lnTo>
                      <a:pt x="381" y="132"/>
                    </a:lnTo>
                    <a:lnTo>
                      <a:pt x="389" y="149"/>
                    </a:lnTo>
                    <a:lnTo>
                      <a:pt x="401" y="154"/>
                    </a:lnTo>
                    <a:lnTo>
                      <a:pt x="411" y="168"/>
                    </a:lnTo>
                    <a:lnTo>
                      <a:pt x="418" y="172"/>
                    </a:lnTo>
                    <a:lnTo>
                      <a:pt x="418" y="185"/>
                    </a:lnTo>
                    <a:lnTo>
                      <a:pt x="425" y="183"/>
                    </a:lnTo>
                    <a:lnTo>
                      <a:pt x="427" y="181"/>
                    </a:lnTo>
                    <a:lnTo>
                      <a:pt x="438" y="179"/>
                    </a:lnTo>
                    <a:lnTo>
                      <a:pt x="445" y="181"/>
                    </a:lnTo>
                    <a:lnTo>
                      <a:pt x="457" y="207"/>
                    </a:lnTo>
                    <a:lnTo>
                      <a:pt x="454" y="214"/>
                    </a:lnTo>
                    <a:lnTo>
                      <a:pt x="459" y="218"/>
                    </a:lnTo>
                    <a:lnTo>
                      <a:pt x="459" y="222"/>
                    </a:lnTo>
                    <a:lnTo>
                      <a:pt x="462" y="225"/>
                    </a:lnTo>
                    <a:lnTo>
                      <a:pt x="464" y="251"/>
                    </a:lnTo>
                    <a:lnTo>
                      <a:pt x="459" y="280"/>
                    </a:lnTo>
                    <a:lnTo>
                      <a:pt x="460" y="285"/>
                    </a:lnTo>
                    <a:lnTo>
                      <a:pt x="457" y="288"/>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087" name="Freeform 46"/>
              <p:cNvSpPr>
                <a:spLocks/>
              </p:cNvSpPr>
              <p:nvPr/>
            </p:nvSpPr>
            <p:spPr bwMode="auto">
              <a:xfrm>
                <a:off x="3913" y="2835"/>
                <a:ext cx="403" cy="420"/>
              </a:xfrm>
              <a:custGeom>
                <a:avLst/>
                <a:gdLst>
                  <a:gd name="T0" fmla="*/ 81 w 443"/>
                  <a:gd name="T1" fmla="*/ 48 h 475"/>
                  <a:gd name="T2" fmla="*/ 80 w 443"/>
                  <a:gd name="T3" fmla="*/ 48 h 475"/>
                  <a:gd name="T4" fmla="*/ 81 w 443"/>
                  <a:gd name="T5" fmla="*/ 48 h 475"/>
                  <a:gd name="T6" fmla="*/ 81 w 443"/>
                  <a:gd name="T7" fmla="*/ 50 h 475"/>
                  <a:gd name="T8" fmla="*/ 80 w 443"/>
                  <a:gd name="T9" fmla="*/ 50 h 475"/>
                  <a:gd name="T10" fmla="*/ 81 w 443"/>
                  <a:gd name="T11" fmla="*/ 50 h 475"/>
                  <a:gd name="T12" fmla="*/ 81 w 443"/>
                  <a:gd name="T13" fmla="*/ 53 h 475"/>
                  <a:gd name="T14" fmla="*/ 72 w 443"/>
                  <a:gd name="T15" fmla="*/ 53 h 475"/>
                  <a:gd name="T16" fmla="*/ 72 w 443"/>
                  <a:gd name="T17" fmla="*/ 58 h 475"/>
                  <a:gd name="T18" fmla="*/ 69 w 443"/>
                  <a:gd name="T19" fmla="*/ 57 h 475"/>
                  <a:gd name="T20" fmla="*/ 22 w 443"/>
                  <a:gd name="T21" fmla="*/ 57 h 475"/>
                  <a:gd name="T22" fmla="*/ 19 w 443"/>
                  <a:gd name="T23" fmla="*/ 54 h 475"/>
                  <a:gd name="T24" fmla="*/ 17 w 443"/>
                  <a:gd name="T25" fmla="*/ 39 h 475"/>
                  <a:gd name="T26" fmla="*/ 12 w 443"/>
                  <a:gd name="T27" fmla="*/ 30 h 475"/>
                  <a:gd name="T28" fmla="*/ 0 w 443"/>
                  <a:gd name="T29" fmla="*/ 4 h 475"/>
                  <a:gd name="T30" fmla="*/ 21 w 443"/>
                  <a:gd name="T31" fmla="*/ 4 h 475"/>
                  <a:gd name="T32" fmla="*/ 41 w 443"/>
                  <a:gd name="T33" fmla="*/ 0 h 475"/>
                  <a:gd name="T34" fmla="*/ 37 w 443"/>
                  <a:gd name="T35" fmla="*/ 4 h 475"/>
                  <a:gd name="T36" fmla="*/ 47 w 443"/>
                  <a:gd name="T37" fmla="*/ 7 h 475"/>
                  <a:gd name="T38" fmla="*/ 75 w 443"/>
                  <a:gd name="T39" fmla="*/ 24 h 475"/>
                  <a:gd name="T40" fmla="*/ 87 w 443"/>
                  <a:gd name="T41" fmla="*/ 34 h 475"/>
                  <a:gd name="T42" fmla="*/ 87 w 443"/>
                  <a:gd name="T43" fmla="*/ 34 h 475"/>
                  <a:gd name="T44" fmla="*/ 87 w 443"/>
                  <a:gd name="T45" fmla="*/ 36 h 475"/>
                  <a:gd name="T46" fmla="*/ 87 w 443"/>
                  <a:gd name="T47" fmla="*/ 37 h 475"/>
                  <a:gd name="T48" fmla="*/ 86 w 443"/>
                  <a:gd name="T49" fmla="*/ 37 h 475"/>
                  <a:gd name="T50" fmla="*/ 86 w 443"/>
                  <a:gd name="T51" fmla="*/ 39 h 475"/>
                  <a:gd name="T52" fmla="*/ 85 w 443"/>
                  <a:gd name="T53" fmla="*/ 39 h 475"/>
                  <a:gd name="T54" fmla="*/ 84 w 443"/>
                  <a:gd name="T55" fmla="*/ 39 h 475"/>
                  <a:gd name="T56" fmla="*/ 85 w 443"/>
                  <a:gd name="T57" fmla="*/ 39 h 475"/>
                  <a:gd name="T58" fmla="*/ 86 w 443"/>
                  <a:gd name="T59" fmla="*/ 40 h 475"/>
                  <a:gd name="T60" fmla="*/ 85 w 443"/>
                  <a:gd name="T61" fmla="*/ 42 h 475"/>
                  <a:gd name="T62" fmla="*/ 84 w 443"/>
                  <a:gd name="T63" fmla="*/ 42 h 475"/>
                  <a:gd name="T64" fmla="*/ 83 w 443"/>
                  <a:gd name="T65" fmla="*/ 42 h 475"/>
                  <a:gd name="T66" fmla="*/ 83 w 443"/>
                  <a:gd name="T67" fmla="*/ 42 h 475"/>
                  <a:gd name="T68" fmla="*/ 85 w 443"/>
                  <a:gd name="T69" fmla="*/ 42 h 475"/>
                  <a:gd name="T70" fmla="*/ 83 w 443"/>
                  <a:gd name="T71" fmla="*/ 44 h 475"/>
                  <a:gd name="T72" fmla="*/ 84 w 443"/>
                  <a:gd name="T73" fmla="*/ 45 h 475"/>
                  <a:gd name="T74" fmla="*/ 81 w 443"/>
                  <a:gd name="T75" fmla="*/ 48 h 475"/>
                  <a:gd name="T76" fmla="*/ 81 w 443"/>
                  <a:gd name="T77" fmla="*/ 48 h 475"/>
                  <a:gd name="T78" fmla="*/ 81 w 443"/>
                  <a:gd name="T79" fmla="*/ 48 h 47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43"/>
                  <a:gd name="T121" fmla="*/ 0 h 475"/>
                  <a:gd name="T122" fmla="*/ 443 w 443"/>
                  <a:gd name="T123" fmla="*/ 475 h 47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43" h="475">
                    <a:moveTo>
                      <a:pt x="409" y="385"/>
                    </a:moveTo>
                    <a:lnTo>
                      <a:pt x="406" y="386"/>
                    </a:lnTo>
                    <a:lnTo>
                      <a:pt x="407" y="386"/>
                    </a:lnTo>
                    <a:lnTo>
                      <a:pt x="407" y="399"/>
                    </a:lnTo>
                    <a:lnTo>
                      <a:pt x="406" y="400"/>
                    </a:lnTo>
                    <a:lnTo>
                      <a:pt x="409" y="401"/>
                    </a:lnTo>
                    <a:lnTo>
                      <a:pt x="409" y="430"/>
                    </a:lnTo>
                    <a:lnTo>
                      <a:pt x="358" y="433"/>
                    </a:lnTo>
                    <a:lnTo>
                      <a:pt x="362" y="474"/>
                    </a:lnTo>
                    <a:lnTo>
                      <a:pt x="345" y="455"/>
                    </a:lnTo>
                    <a:lnTo>
                      <a:pt x="110" y="467"/>
                    </a:lnTo>
                    <a:lnTo>
                      <a:pt x="94" y="440"/>
                    </a:lnTo>
                    <a:lnTo>
                      <a:pt x="87" y="308"/>
                    </a:lnTo>
                    <a:lnTo>
                      <a:pt x="57" y="244"/>
                    </a:lnTo>
                    <a:lnTo>
                      <a:pt x="0" y="26"/>
                    </a:lnTo>
                    <a:lnTo>
                      <a:pt x="108" y="14"/>
                    </a:lnTo>
                    <a:lnTo>
                      <a:pt x="209" y="0"/>
                    </a:lnTo>
                    <a:lnTo>
                      <a:pt x="191" y="32"/>
                    </a:lnTo>
                    <a:lnTo>
                      <a:pt x="237" y="54"/>
                    </a:lnTo>
                    <a:lnTo>
                      <a:pt x="373" y="190"/>
                    </a:lnTo>
                    <a:lnTo>
                      <a:pt x="437" y="283"/>
                    </a:lnTo>
                    <a:lnTo>
                      <a:pt x="442" y="284"/>
                    </a:lnTo>
                    <a:lnTo>
                      <a:pt x="440" y="292"/>
                    </a:lnTo>
                    <a:lnTo>
                      <a:pt x="432" y="304"/>
                    </a:lnTo>
                    <a:lnTo>
                      <a:pt x="428" y="304"/>
                    </a:lnTo>
                    <a:lnTo>
                      <a:pt x="429" y="309"/>
                    </a:lnTo>
                    <a:lnTo>
                      <a:pt x="423" y="319"/>
                    </a:lnTo>
                    <a:lnTo>
                      <a:pt x="418" y="322"/>
                    </a:lnTo>
                    <a:lnTo>
                      <a:pt x="423" y="323"/>
                    </a:lnTo>
                    <a:lnTo>
                      <a:pt x="424" y="329"/>
                    </a:lnTo>
                    <a:lnTo>
                      <a:pt x="423" y="339"/>
                    </a:lnTo>
                    <a:lnTo>
                      <a:pt x="418" y="337"/>
                    </a:lnTo>
                    <a:lnTo>
                      <a:pt x="414" y="339"/>
                    </a:lnTo>
                    <a:lnTo>
                      <a:pt x="414" y="343"/>
                    </a:lnTo>
                    <a:lnTo>
                      <a:pt x="423" y="341"/>
                    </a:lnTo>
                    <a:lnTo>
                      <a:pt x="414" y="359"/>
                    </a:lnTo>
                    <a:lnTo>
                      <a:pt x="418" y="370"/>
                    </a:lnTo>
                    <a:lnTo>
                      <a:pt x="409" y="385"/>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088" name="Freeform 47"/>
              <p:cNvSpPr>
                <a:spLocks/>
              </p:cNvSpPr>
              <p:nvPr/>
            </p:nvSpPr>
            <p:spPr bwMode="auto">
              <a:xfrm>
                <a:off x="3913" y="2835"/>
                <a:ext cx="403" cy="420"/>
              </a:xfrm>
              <a:custGeom>
                <a:avLst/>
                <a:gdLst>
                  <a:gd name="T0" fmla="*/ 81 w 443"/>
                  <a:gd name="T1" fmla="*/ 48 h 475"/>
                  <a:gd name="T2" fmla="*/ 80 w 443"/>
                  <a:gd name="T3" fmla="*/ 48 h 475"/>
                  <a:gd name="T4" fmla="*/ 81 w 443"/>
                  <a:gd name="T5" fmla="*/ 48 h 475"/>
                  <a:gd name="T6" fmla="*/ 81 w 443"/>
                  <a:gd name="T7" fmla="*/ 50 h 475"/>
                  <a:gd name="T8" fmla="*/ 80 w 443"/>
                  <a:gd name="T9" fmla="*/ 50 h 475"/>
                  <a:gd name="T10" fmla="*/ 81 w 443"/>
                  <a:gd name="T11" fmla="*/ 50 h 475"/>
                  <a:gd name="T12" fmla="*/ 81 w 443"/>
                  <a:gd name="T13" fmla="*/ 53 h 475"/>
                  <a:gd name="T14" fmla="*/ 72 w 443"/>
                  <a:gd name="T15" fmla="*/ 53 h 475"/>
                  <a:gd name="T16" fmla="*/ 72 w 443"/>
                  <a:gd name="T17" fmla="*/ 58 h 475"/>
                  <a:gd name="T18" fmla="*/ 69 w 443"/>
                  <a:gd name="T19" fmla="*/ 57 h 475"/>
                  <a:gd name="T20" fmla="*/ 22 w 443"/>
                  <a:gd name="T21" fmla="*/ 57 h 475"/>
                  <a:gd name="T22" fmla="*/ 19 w 443"/>
                  <a:gd name="T23" fmla="*/ 54 h 475"/>
                  <a:gd name="T24" fmla="*/ 17 w 443"/>
                  <a:gd name="T25" fmla="*/ 39 h 475"/>
                  <a:gd name="T26" fmla="*/ 12 w 443"/>
                  <a:gd name="T27" fmla="*/ 30 h 475"/>
                  <a:gd name="T28" fmla="*/ 0 w 443"/>
                  <a:gd name="T29" fmla="*/ 4 h 475"/>
                  <a:gd name="T30" fmla="*/ 21 w 443"/>
                  <a:gd name="T31" fmla="*/ 4 h 475"/>
                  <a:gd name="T32" fmla="*/ 41 w 443"/>
                  <a:gd name="T33" fmla="*/ 0 h 475"/>
                  <a:gd name="T34" fmla="*/ 37 w 443"/>
                  <a:gd name="T35" fmla="*/ 4 h 475"/>
                  <a:gd name="T36" fmla="*/ 47 w 443"/>
                  <a:gd name="T37" fmla="*/ 7 h 475"/>
                  <a:gd name="T38" fmla="*/ 75 w 443"/>
                  <a:gd name="T39" fmla="*/ 24 h 475"/>
                  <a:gd name="T40" fmla="*/ 87 w 443"/>
                  <a:gd name="T41" fmla="*/ 34 h 475"/>
                  <a:gd name="T42" fmla="*/ 87 w 443"/>
                  <a:gd name="T43" fmla="*/ 34 h 475"/>
                  <a:gd name="T44" fmla="*/ 87 w 443"/>
                  <a:gd name="T45" fmla="*/ 36 h 475"/>
                  <a:gd name="T46" fmla="*/ 87 w 443"/>
                  <a:gd name="T47" fmla="*/ 37 h 475"/>
                  <a:gd name="T48" fmla="*/ 86 w 443"/>
                  <a:gd name="T49" fmla="*/ 37 h 475"/>
                  <a:gd name="T50" fmla="*/ 86 w 443"/>
                  <a:gd name="T51" fmla="*/ 39 h 475"/>
                  <a:gd name="T52" fmla="*/ 85 w 443"/>
                  <a:gd name="T53" fmla="*/ 39 h 475"/>
                  <a:gd name="T54" fmla="*/ 84 w 443"/>
                  <a:gd name="T55" fmla="*/ 39 h 475"/>
                  <a:gd name="T56" fmla="*/ 85 w 443"/>
                  <a:gd name="T57" fmla="*/ 39 h 475"/>
                  <a:gd name="T58" fmla="*/ 86 w 443"/>
                  <a:gd name="T59" fmla="*/ 40 h 475"/>
                  <a:gd name="T60" fmla="*/ 85 w 443"/>
                  <a:gd name="T61" fmla="*/ 42 h 475"/>
                  <a:gd name="T62" fmla="*/ 84 w 443"/>
                  <a:gd name="T63" fmla="*/ 42 h 475"/>
                  <a:gd name="T64" fmla="*/ 83 w 443"/>
                  <a:gd name="T65" fmla="*/ 42 h 475"/>
                  <a:gd name="T66" fmla="*/ 83 w 443"/>
                  <a:gd name="T67" fmla="*/ 42 h 475"/>
                  <a:gd name="T68" fmla="*/ 85 w 443"/>
                  <a:gd name="T69" fmla="*/ 42 h 475"/>
                  <a:gd name="T70" fmla="*/ 83 w 443"/>
                  <a:gd name="T71" fmla="*/ 44 h 475"/>
                  <a:gd name="T72" fmla="*/ 84 w 443"/>
                  <a:gd name="T73" fmla="*/ 45 h 475"/>
                  <a:gd name="T74" fmla="*/ 81 w 443"/>
                  <a:gd name="T75" fmla="*/ 48 h 475"/>
                  <a:gd name="T76" fmla="*/ 81 w 443"/>
                  <a:gd name="T77" fmla="*/ 48 h 47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43"/>
                  <a:gd name="T118" fmla="*/ 0 h 475"/>
                  <a:gd name="T119" fmla="*/ 443 w 443"/>
                  <a:gd name="T120" fmla="*/ 475 h 47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43" h="475">
                    <a:moveTo>
                      <a:pt x="409" y="385"/>
                    </a:moveTo>
                    <a:lnTo>
                      <a:pt x="406" y="386"/>
                    </a:lnTo>
                    <a:lnTo>
                      <a:pt x="407" y="386"/>
                    </a:lnTo>
                    <a:lnTo>
                      <a:pt x="407" y="399"/>
                    </a:lnTo>
                    <a:lnTo>
                      <a:pt x="406" y="400"/>
                    </a:lnTo>
                    <a:lnTo>
                      <a:pt x="409" y="401"/>
                    </a:lnTo>
                    <a:lnTo>
                      <a:pt x="409" y="430"/>
                    </a:lnTo>
                    <a:lnTo>
                      <a:pt x="358" y="433"/>
                    </a:lnTo>
                    <a:lnTo>
                      <a:pt x="362" y="474"/>
                    </a:lnTo>
                    <a:lnTo>
                      <a:pt x="345" y="455"/>
                    </a:lnTo>
                    <a:lnTo>
                      <a:pt x="110" y="467"/>
                    </a:lnTo>
                    <a:lnTo>
                      <a:pt x="94" y="440"/>
                    </a:lnTo>
                    <a:lnTo>
                      <a:pt x="87" y="308"/>
                    </a:lnTo>
                    <a:lnTo>
                      <a:pt x="57" y="244"/>
                    </a:lnTo>
                    <a:lnTo>
                      <a:pt x="0" y="26"/>
                    </a:lnTo>
                    <a:lnTo>
                      <a:pt x="108" y="14"/>
                    </a:lnTo>
                    <a:lnTo>
                      <a:pt x="209" y="0"/>
                    </a:lnTo>
                    <a:lnTo>
                      <a:pt x="191" y="32"/>
                    </a:lnTo>
                    <a:lnTo>
                      <a:pt x="237" y="54"/>
                    </a:lnTo>
                    <a:lnTo>
                      <a:pt x="373" y="190"/>
                    </a:lnTo>
                    <a:lnTo>
                      <a:pt x="437" y="283"/>
                    </a:lnTo>
                    <a:lnTo>
                      <a:pt x="442" y="284"/>
                    </a:lnTo>
                    <a:lnTo>
                      <a:pt x="440" y="292"/>
                    </a:lnTo>
                    <a:lnTo>
                      <a:pt x="432" y="304"/>
                    </a:lnTo>
                    <a:lnTo>
                      <a:pt x="428" y="304"/>
                    </a:lnTo>
                    <a:lnTo>
                      <a:pt x="429" y="309"/>
                    </a:lnTo>
                    <a:lnTo>
                      <a:pt x="423" y="319"/>
                    </a:lnTo>
                    <a:lnTo>
                      <a:pt x="418" y="322"/>
                    </a:lnTo>
                    <a:lnTo>
                      <a:pt x="423" y="323"/>
                    </a:lnTo>
                    <a:lnTo>
                      <a:pt x="424" y="329"/>
                    </a:lnTo>
                    <a:lnTo>
                      <a:pt x="423" y="339"/>
                    </a:lnTo>
                    <a:lnTo>
                      <a:pt x="418" y="337"/>
                    </a:lnTo>
                    <a:lnTo>
                      <a:pt x="414" y="339"/>
                    </a:lnTo>
                    <a:lnTo>
                      <a:pt x="414" y="343"/>
                    </a:lnTo>
                    <a:lnTo>
                      <a:pt x="423" y="341"/>
                    </a:lnTo>
                    <a:lnTo>
                      <a:pt x="414" y="359"/>
                    </a:lnTo>
                    <a:lnTo>
                      <a:pt x="418" y="370"/>
                    </a:lnTo>
                    <a:lnTo>
                      <a:pt x="409" y="385"/>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089" name="Freeform 48"/>
              <p:cNvSpPr>
                <a:spLocks/>
              </p:cNvSpPr>
              <p:nvPr/>
            </p:nvSpPr>
            <p:spPr bwMode="auto">
              <a:xfrm>
                <a:off x="2011" y="3583"/>
                <a:ext cx="14" cy="22"/>
              </a:xfrm>
              <a:custGeom>
                <a:avLst/>
                <a:gdLst>
                  <a:gd name="T0" fmla="*/ 4 w 16"/>
                  <a:gd name="T1" fmla="*/ 0 h 25"/>
                  <a:gd name="T2" fmla="*/ 0 w 16"/>
                  <a:gd name="T3" fmla="*/ 4 h 25"/>
                  <a:gd name="T4" fmla="*/ 3 w 16"/>
                  <a:gd name="T5" fmla="*/ 4 h 25"/>
                  <a:gd name="T6" fmla="*/ 4 w 16"/>
                  <a:gd name="T7" fmla="*/ 4 h 25"/>
                  <a:gd name="T8" fmla="*/ 4 w 16"/>
                  <a:gd name="T9" fmla="*/ 0 h 25"/>
                  <a:gd name="T10" fmla="*/ 4 w 16"/>
                  <a:gd name="T11" fmla="*/ 0 h 25"/>
                  <a:gd name="T12" fmla="*/ 4 w 16"/>
                  <a:gd name="T13" fmla="*/ 0 h 25"/>
                  <a:gd name="T14" fmla="*/ 0 60000 65536"/>
                  <a:gd name="T15" fmla="*/ 0 60000 65536"/>
                  <a:gd name="T16" fmla="*/ 0 60000 65536"/>
                  <a:gd name="T17" fmla="*/ 0 60000 65536"/>
                  <a:gd name="T18" fmla="*/ 0 60000 65536"/>
                  <a:gd name="T19" fmla="*/ 0 60000 65536"/>
                  <a:gd name="T20" fmla="*/ 0 60000 65536"/>
                  <a:gd name="T21" fmla="*/ 0 w 16"/>
                  <a:gd name="T22" fmla="*/ 0 h 25"/>
                  <a:gd name="T23" fmla="*/ 16 w 16"/>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25">
                    <a:moveTo>
                      <a:pt x="12" y="0"/>
                    </a:moveTo>
                    <a:lnTo>
                      <a:pt x="0" y="15"/>
                    </a:lnTo>
                    <a:lnTo>
                      <a:pt x="3" y="24"/>
                    </a:lnTo>
                    <a:lnTo>
                      <a:pt x="15" y="10"/>
                    </a:lnTo>
                    <a:lnTo>
                      <a:pt x="12"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090" name="Freeform 49"/>
              <p:cNvSpPr>
                <a:spLocks/>
              </p:cNvSpPr>
              <p:nvPr/>
            </p:nvSpPr>
            <p:spPr bwMode="auto">
              <a:xfrm>
                <a:off x="2011" y="3583"/>
                <a:ext cx="14" cy="22"/>
              </a:xfrm>
              <a:custGeom>
                <a:avLst/>
                <a:gdLst>
                  <a:gd name="T0" fmla="*/ 4 w 16"/>
                  <a:gd name="T1" fmla="*/ 0 h 25"/>
                  <a:gd name="T2" fmla="*/ 0 w 16"/>
                  <a:gd name="T3" fmla="*/ 4 h 25"/>
                  <a:gd name="T4" fmla="*/ 3 w 16"/>
                  <a:gd name="T5" fmla="*/ 4 h 25"/>
                  <a:gd name="T6" fmla="*/ 4 w 16"/>
                  <a:gd name="T7" fmla="*/ 4 h 25"/>
                  <a:gd name="T8" fmla="*/ 4 w 16"/>
                  <a:gd name="T9" fmla="*/ 0 h 25"/>
                  <a:gd name="T10" fmla="*/ 4 w 16"/>
                  <a:gd name="T11" fmla="*/ 0 h 25"/>
                  <a:gd name="T12" fmla="*/ 0 60000 65536"/>
                  <a:gd name="T13" fmla="*/ 0 60000 65536"/>
                  <a:gd name="T14" fmla="*/ 0 60000 65536"/>
                  <a:gd name="T15" fmla="*/ 0 60000 65536"/>
                  <a:gd name="T16" fmla="*/ 0 60000 65536"/>
                  <a:gd name="T17" fmla="*/ 0 60000 65536"/>
                  <a:gd name="T18" fmla="*/ 0 w 16"/>
                  <a:gd name="T19" fmla="*/ 0 h 25"/>
                  <a:gd name="T20" fmla="*/ 16 w 16"/>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6" h="25">
                    <a:moveTo>
                      <a:pt x="12" y="0"/>
                    </a:moveTo>
                    <a:lnTo>
                      <a:pt x="0" y="15"/>
                    </a:lnTo>
                    <a:lnTo>
                      <a:pt x="3" y="24"/>
                    </a:lnTo>
                    <a:lnTo>
                      <a:pt x="15" y="10"/>
                    </a:lnTo>
                    <a:lnTo>
                      <a:pt x="12"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091" name="Freeform 50"/>
              <p:cNvSpPr>
                <a:spLocks/>
              </p:cNvSpPr>
              <p:nvPr/>
            </p:nvSpPr>
            <p:spPr bwMode="auto">
              <a:xfrm>
                <a:off x="2314" y="3657"/>
                <a:ext cx="24" cy="15"/>
              </a:xfrm>
              <a:custGeom>
                <a:avLst/>
                <a:gdLst>
                  <a:gd name="T0" fmla="*/ 6 w 26"/>
                  <a:gd name="T1" fmla="*/ 4 h 17"/>
                  <a:gd name="T2" fmla="*/ 0 w 26"/>
                  <a:gd name="T3" fmla="*/ 0 h 17"/>
                  <a:gd name="T4" fmla="*/ 6 w 26"/>
                  <a:gd name="T5" fmla="*/ 4 h 17"/>
                  <a:gd name="T6" fmla="*/ 6 w 26"/>
                  <a:gd name="T7" fmla="*/ 4 h 17"/>
                  <a:gd name="T8" fmla="*/ 6 w 26"/>
                  <a:gd name="T9" fmla="*/ 4 h 17"/>
                  <a:gd name="T10" fmla="*/ 6 w 26"/>
                  <a:gd name="T11" fmla="*/ 4 h 17"/>
                  <a:gd name="T12" fmla="*/ 6 w 26"/>
                  <a:gd name="T13" fmla="*/ 4 h 17"/>
                  <a:gd name="T14" fmla="*/ 0 60000 65536"/>
                  <a:gd name="T15" fmla="*/ 0 60000 65536"/>
                  <a:gd name="T16" fmla="*/ 0 60000 65536"/>
                  <a:gd name="T17" fmla="*/ 0 60000 65536"/>
                  <a:gd name="T18" fmla="*/ 0 60000 65536"/>
                  <a:gd name="T19" fmla="*/ 0 60000 65536"/>
                  <a:gd name="T20" fmla="*/ 0 60000 65536"/>
                  <a:gd name="T21" fmla="*/ 0 w 26"/>
                  <a:gd name="T22" fmla="*/ 0 h 17"/>
                  <a:gd name="T23" fmla="*/ 26 w 26"/>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17">
                    <a:moveTo>
                      <a:pt x="7" y="12"/>
                    </a:moveTo>
                    <a:lnTo>
                      <a:pt x="0" y="0"/>
                    </a:lnTo>
                    <a:lnTo>
                      <a:pt x="25" y="9"/>
                    </a:lnTo>
                    <a:lnTo>
                      <a:pt x="16" y="16"/>
                    </a:lnTo>
                    <a:lnTo>
                      <a:pt x="7" y="12"/>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092" name="Freeform 51"/>
              <p:cNvSpPr>
                <a:spLocks/>
              </p:cNvSpPr>
              <p:nvPr/>
            </p:nvSpPr>
            <p:spPr bwMode="auto">
              <a:xfrm>
                <a:off x="2314" y="3657"/>
                <a:ext cx="24" cy="15"/>
              </a:xfrm>
              <a:custGeom>
                <a:avLst/>
                <a:gdLst>
                  <a:gd name="T0" fmla="*/ 6 w 26"/>
                  <a:gd name="T1" fmla="*/ 4 h 17"/>
                  <a:gd name="T2" fmla="*/ 0 w 26"/>
                  <a:gd name="T3" fmla="*/ 0 h 17"/>
                  <a:gd name="T4" fmla="*/ 6 w 26"/>
                  <a:gd name="T5" fmla="*/ 4 h 17"/>
                  <a:gd name="T6" fmla="*/ 6 w 26"/>
                  <a:gd name="T7" fmla="*/ 4 h 17"/>
                  <a:gd name="T8" fmla="*/ 6 w 26"/>
                  <a:gd name="T9" fmla="*/ 4 h 17"/>
                  <a:gd name="T10" fmla="*/ 6 w 26"/>
                  <a:gd name="T11" fmla="*/ 4 h 17"/>
                  <a:gd name="T12" fmla="*/ 0 60000 65536"/>
                  <a:gd name="T13" fmla="*/ 0 60000 65536"/>
                  <a:gd name="T14" fmla="*/ 0 60000 65536"/>
                  <a:gd name="T15" fmla="*/ 0 60000 65536"/>
                  <a:gd name="T16" fmla="*/ 0 60000 65536"/>
                  <a:gd name="T17" fmla="*/ 0 60000 65536"/>
                  <a:gd name="T18" fmla="*/ 0 w 26"/>
                  <a:gd name="T19" fmla="*/ 0 h 17"/>
                  <a:gd name="T20" fmla="*/ 26 w 26"/>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6" h="17">
                    <a:moveTo>
                      <a:pt x="7" y="12"/>
                    </a:moveTo>
                    <a:lnTo>
                      <a:pt x="0" y="0"/>
                    </a:lnTo>
                    <a:lnTo>
                      <a:pt x="25" y="9"/>
                    </a:lnTo>
                    <a:lnTo>
                      <a:pt x="16" y="16"/>
                    </a:lnTo>
                    <a:lnTo>
                      <a:pt x="7" y="12"/>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093" name="Freeform 52"/>
              <p:cNvSpPr>
                <a:spLocks/>
              </p:cNvSpPr>
              <p:nvPr/>
            </p:nvSpPr>
            <p:spPr bwMode="auto">
              <a:xfrm>
                <a:off x="2289" y="3634"/>
                <a:ext cx="53" cy="11"/>
              </a:xfrm>
              <a:custGeom>
                <a:avLst/>
                <a:gdLst>
                  <a:gd name="T0" fmla="*/ 8 w 58"/>
                  <a:gd name="T1" fmla="*/ 0 h 12"/>
                  <a:gd name="T2" fmla="*/ 1 w 58"/>
                  <a:gd name="T3" fmla="*/ 0 h 12"/>
                  <a:gd name="T4" fmla="*/ 0 w 58"/>
                  <a:gd name="T5" fmla="*/ 6 h 12"/>
                  <a:gd name="T6" fmla="*/ 5 w 58"/>
                  <a:gd name="T7" fmla="*/ 6 h 12"/>
                  <a:gd name="T8" fmla="*/ 10 w 58"/>
                  <a:gd name="T9" fmla="*/ 6 h 12"/>
                  <a:gd name="T10" fmla="*/ 13 w 58"/>
                  <a:gd name="T11" fmla="*/ 3 h 12"/>
                  <a:gd name="T12" fmla="*/ 13 w 58"/>
                  <a:gd name="T13" fmla="*/ 0 h 12"/>
                  <a:gd name="T14" fmla="*/ 8 w 58"/>
                  <a:gd name="T15" fmla="*/ 0 h 12"/>
                  <a:gd name="T16" fmla="*/ 8 w 58"/>
                  <a:gd name="T17" fmla="*/ 0 h 12"/>
                  <a:gd name="T18" fmla="*/ 8 w 58"/>
                  <a:gd name="T19" fmla="*/ 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
                  <a:gd name="T31" fmla="*/ 0 h 12"/>
                  <a:gd name="T32" fmla="*/ 58 w 58"/>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 h="12">
                    <a:moveTo>
                      <a:pt x="36" y="0"/>
                    </a:moveTo>
                    <a:lnTo>
                      <a:pt x="1" y="0"/>
                    </a:lnTo>
                    <a:lnTo>
                      <a:pt x="0" y="10"/>
                    </a:lnTo>
                    <a:lnTo>
                      <a:pt x="22" y="9"/>
                    </a:lnTo>
                    <a:lnTo>
                      <a:pt x="44" y="11"/>
                    </a:lnTo>
                    <a:lnTo>
                      <a:pt x="57" y="3"/>
                    </a:lnTo>
                    <a:lnTo>
                      <a:pt x="57" y="0"/>
                    </a:lnTo>
                    <a:lnTo>
                      <a:pt x="36"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094" name="Freeform 53"/>
              <p:cNvSpPr>
                <a:spLocks/>
              </p:cNvSpPr>
              <p:nvPr/>
            </p:nvSpPr>
            <p:spPr bwMode="auto">
              <a:xfrm>
                <a:off x="2289" y="3634"/>
                <a:ext cx="53" cy="11"/>
              </a:xfrm>
              <a:custGeom>
                <a:avLst/>
                <a:gdLst>
                  <a:gd name="T0" fmla="*/ 8 w 58"/>
                  <a:gd name="T1" fmla="*/ 0 h 12"/>
                  <a:gd name="T2" fmla="*/ 1 w 58"/>
                  <a:gd name="T3" fmla="*/ 0 h 12"/>
                  <a:gd name="T4" fmla="*/ 0 w 58"/>
                  <a:gd name="T5" fmla="*/ 6 h 12"/>
                  <a:gd name="T6" fmla="*/ 5 w 58"/>
                  <a:gd name="T7" fmla="*/ 6 h 12"/>
                  <a:gd name="T8" fmla="*/ 10 w 58"/>
                  <a:gd name="T9" fmla="*/ 6 h 12"/>
                  <a:gd name="T10" fmla="*/ 13 w 58"/>
                  <a:gd name="T11" fmla="*/ 3 h 12"/>
                  <a:gd name="T12" fmla="*/ 13 w 58"/>
                  <a:gd name="T13" fmla="*/ 0 h 12"/>
                  <a:gd name="T14" fmla="*/ 8 w 58"/>
                  <a:gd name="T15" fmla="*/ 0 h 12"/>
                  <a:gd name="T16" fmla="*/ 8 w 58"/>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
                  <a:gd name="T28" fmla="*/ 0 h 12"/>
                  <a:gd name="T29" fmla="*/ 58 w 58"/>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 h="12">
                    <a:moveTo>
                      <a:pt x="36" y="0"/>
                    </a:moveTo>
                    <a:lnTo>
                      <a:pt x="1" y="0"/>
                    </a:lnTo>
                    <a:lnTo>
                      <a:pt x="0" y="10"/>
                    </a:lnTo>
                    <a:lnTo>
                      <a:pt x="22" y="9"/>
                    </a:lnTo>
                    <a:lnTo>
                      <a:pt x="44" y="11"/>
                    </a:lnTo>
                    <a:lnTo>
                      <a:pt x="57" y="3"/>
                    </a:lnTo>
                    <a:lnTo>
                      <a:pt x="57" y="0"/>
                    </a:lnTo>
                    <a:lnTo>
                      <a:pt x="36"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095" name="Freeform 54"/>
              <p:cNvSpPr>
                <a:spLocks/>
              </p:cNvSpPr>
              <p:nvPr/>
            </p:nvSpPr>
            <p:spPr bwMode="auto">
              <a:xfrm>
                <a:off x="2049" y="3558"/>
                <a:ext cx="44" cy="32"/>
              </a:xfrm>
              <a:custGeom>
                <a:avLst/>
                <a:gdLst>
                  <a:gd name="T0" fmla="*/ 7 w 49"/>
                  <a:gd name="T1" fmla="*/ 4 h 36"/>
                  <a:gd name="T2" fmla="*/ 5 w 49"/>
                  <a:gd name="T3" fmla="*/ 4 h 36"/>
                  <a:gd name="T4" fmla="*/ 4 w 49"/>
                  <a:gd name="T5" fmla="*/ 4 h 36"/>
                  <a:gd name="T6" fmla="*/ 4 w 49"/>
                  <a:gd name="T7" fmla="*/ 4 h 36"/>
                  <a:gd name="T8" fmla="*/ 0 w 49"/>
                  <a:gd name="T9" fmla="*/ 4 h 36"/>
                  <a:gd name="T10" fmla="*/ 4 w 49"/>
                  <a:gd name="T11" fmla="*/ 4 h 36"/>
                  <a:gd name="T12" fmla="*/ 5 w 49"/>
                  <a:gd name="T13" fmla="*/ 0 h 36"/>
                  <a:gd name="T14" fmla="*/ 7 w 49"/>
                  <a:gd name="T15" fmla="*/ 2 h 36"/>
                  <a:gd name="T16" fmla="*/ 8 w 49"/>
                  <a:gd name="T17" fmla="*/ 4 h 36"/>
                  <a:gd name="T18" fmla="*/ 8 w 49"/>
                  <a:gd name="T19" fmla="*/ 4 h 36"/>
                  <a:gd name="T20" fmla="*/ 7 w 49"/>
                  <a:gd name="T21" fmla="*/ 4 h 36"/>
                  <a:gd name="T22" fmla="*/ 7 w 49"/>
                  <a:gd name="T23" fmla="*/ 4 h 36"/>
                  <a:gd name="T24" fmla="*/ 7 w 49"/>
                  <a:gd name="T25" fmla="*/ 4 h 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
                  <a:gd name="T40" fmla="*/ 0 h 36"/>
                  <a:gd name="T41" fmla="*/ 49 w 49"/>
                  <a:gd name="T42" fmla="*/ 36 h 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 h="36">
                    <a:moveTo>
                      <a:pt x="41" y="33"/>
                    </a:moveTo>
                    <a:lnTo>
                      <a:pt x="34" y="35"/>
                    </a:lnTo>
                    <a:lnTo>
                      <a:pt x="22" y="35"/>
                    </a:lnTo>
                    <a:lnTo>
                      <a:pt x="10" y="29"/>
                    </a:lnTo>
                    <a:lnTo>
                      <a:pt x="0" y="20"/>
                    </a:lnTo>
                    <a:lnTo>
                      <a:pt x="15" y="5"/>
                    </a:lnTo>
                    <a:lnTo>
                      <a:pt x="34" y="0"/>
                    </a:lnTo>
                    <a:lnTo>
                      <a:pt x="41" y="2"/>
                    </a:lnTo>
                    <a:lnTo>
                      <a:pt x="48" y="10"/>
                    </a:lnTo>
                    <a:lnTo>
                      <a:pt x="47" y="24"/>
                    </a:lnTo>
                    <a:lnTo>
                      <a:pt x="41" y="33"/>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096" name="Freeform 55"/>
              <p:cNvSpPr>
                <a:spLocks/>
              </p:cNvSpPr>
              <p:nvPr/>
            </p:nvSpPr>
            <p:spPr bwMode="auto">
              <a:xfrm>
                <a:off x="2049" y="3558"/>
                <a:ext cx="44" cy="32"/>
              </a:xfrm>
              <a:custGeom>
                <a:avLst/>
                <a:gdLst>
                  <a:gd name="T0" fmla="*/ 7 w 49"/>
                  <a:gd name="T1" fmla="*/ 4 h 36"/>
                  <a:gd name="T2" fmla="*/ 5 w 49"/>
                  <a:gd name="T3" fmla="*/ 4 h 36"/>
                  <a:gd name="T4" fmla="*/ 4 w 49"/>
                  <a:gd name="T5" fmla="*/ 4 h 36"/>
                  <a:gd name="T6" fmla="*/ 4 w 49"/>
                  <a:gd name="T7" fmla="*/ 4 h 36"/>
                  <a:gd name="T8" fmla="*/ 0 w 49"/>
                  <a:gd name="T9" fmla="*/ 4 h 36"/>
                  <a:gd name="T10" fmla="*/ 4 w 49"/>
                  <a:gd name="T11" fmla="*/ 4 h 36"/>
                  <a:gd name="T12" fmla="*/ 5 w 49"/>
                  <a:gd name="T13" fmla="*/ 0 h 36"/>
                  <a:gd name="T14" fmla="*/ 7 w 49"/>
                  <a:gd name="T15" fmla="*/ 2 h 36"/>
                  <a:gd name="T16" fmla="*/ 8 w 49"/>
                  <a:gd name="T17" fmla="*/ 4 h 36"/>
                  <a:gd name="T18" fmla="*/ 8 w 49"/>
                  <a:gd name="T19" fmla="*/ 4 h 36"/>
                  <a:gd name="T20" fmla="*/ 7 w 49"/>
                  <a:gd name="T21" fmla="*/ 4 h 36"/>
                  <a:gd name="T22" fmla="*/ 7 w 49"/>
                  <a:gd name="T23" fmla="*/ 4 h 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9"/>
                  <a:gd name="T37" fmla="*/ 0 h 36"/>
                  <a:gd name="T38" fmla="*/ 49 w 49"/>
                  <a:gd name="T39" fmla="*/ 36 h 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9" h="36">
                    <a:moveTo>
                      <a:pt x="41" y="33"/>
                    </a:moveTo>
                    <a:lnTo>
                      <a:pt x="34" y="35"/>
                    </a:lnTo>
                    <a:lnTo>
                      <a:pt x="22" y="35"/>
                    </a:lnTo>
                    <a:lnTo>
                      <a:pt x="10" y="29"/>
                    </a:lnTo>
                    <a:lnTo>
                      <a:pt x="0" y="20"/>
                    </a:lnTo>
                    <a:lnTo>
                      <a:pt x="15" y="5"/>
                    </a:lnTo>
                    <a:lnTo>
                      <a:pt x="34" y="0"/>
                    </a:lnTo>
                    <a:lnTo>
                      <a:pt x="41" y="2"/>
                    </a:lnTo>
                    <a:lnTo>
                      <a:pt x="48" y="10"/>
                    </a:lnTo>
                    <a:lnTo>
                      <a:pt x="47" y="24"/>
                    </a:lnTo>
                    <a:lnTo>
                      <a:pt x="41" y="33"/>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097" name="Freeform 56"/>
              <p:cNvSpPr>
                <a:spLocks/>
              </p:cNvSpPr>
              <p:nvPr/>
            </p:nvSpPr>
            <p:spPr bwMode="auto">
              <a:xfrm>
                <a:off x="2193" y="3598"/>
                <a:ext cx="60" cy="35"/>
              </a:xfrm>
              <a:custGeom>
                <a:avLst/>
                <a:gdLst>
                  <a:gd name="T0" fmla="*/ 5 w 66"/>
                  <a:gd name="T1" fmla="*/ 4 h 40"/>
                  <a:gd name="T2" fmla="*/ 0 w 66"/>
                  <a:gd name="T3" fmla="*/ 4 h 40"/>
                  <a:gd name="T4" fmla="*/ 5 w 66"/>
                  <a:gd name="T5" fmla="*/ 4 h 40"/>
                  <a:gd name="T6" fmla="*/ 5 w 66"/>
                  <a:gd name="T7" fmla="*/ 0 h 40"/>
                  <a:gd name="T8" fmla="*/ 5 w 66"/>
                  <a:gd name="T9" fmla="*/ 0 h 40"/>
                  <a:gd name="T10" fmla="*/ 9 w 66"/>
                  <a:gd name="T11" fmla="*/ 4 h 40"/>
                  <a:gd name="T12" fmla="*/ 8 w 66"/>
                  <a:gd name="T13" fmla="*/ 4 h 40"/>
                  <a:gd name="T14" fmla="*/ 10 w 66"/>
                  <a:gd name="T15" fmla="*/ 4 h 40"/>
                  <a:gd name="T16" fmla="*/ 13 w 66"/>
                  <a:gd name="T17" fmla="*/ 4 h 40"/>
                  <a:gd name="T18" fmla="*/ 12 w 66"/>
                  <a:gd name="T19" fmla="*/ 4 h 40"/>
                  <a:gd name="T20" fmla="*/ 11 w 66"/>
                  <a:gd name="T21" fmla="*/ 4 h 40"/>
                  <a:gd name="T22" fmla="*/ 8 w 66"/>
                  <a:gd name="T23" fmla="*/ 4 h 40"/>
                  <a:gd name="T24" fmla="*/ 5 w 66"/>
                  <a:gd name="T25" fmla="*/ 4 h 40"/>
                  <a:gd name="T26" fmla="*/ 5 w 66"/>
                  <a:gd name="T27" fmla="*/ 4 h 40"/>
                  <a:gd name="T28" fmla="*/ 5 w 66"/>
                  <a:gd name="T29" fmla="*/ 4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6"/>
                  <a:gd name="T46" fmla="*/ 0 h 40"/>
                  <a:gd name="T47" fmla="*/ 66 w 66"/>
                  <a:gd name="T48" fmla="*/ 40 h 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6" h="40">
                    <a:moveTo>
                      <a:pt x="19" y="39"/>
                    </a:moveTo>
                    <a:lnTo>
                      <a:pt x="0" y="13"/>
                    </a:lnTo>
                    <a:lnTo>
                      <a:pt x="11" y="12"/>
                    </a:lnTo>
                    <a:lnTo>
                      <a:pt x="24" y="0"/>
                    </a:lnTo>
                    <a:lnTo>
                      <a:pt x="31" y="0"/>
                    </a:lnTo>
                    <a:lnTo>
                      <a:pt x="43" y="15"/>
                    </a:lnTo>
                    <a:lnTo>
                      <a:pt x="41" y="18"/>
                    </a:lnTo>
                    <a:lnTo>
                      <a:pt x="50" y="21"/>
                    </a:lnTo>
                    <a:lnTo>
                      <a:pt x="65" y="33"/>
                    </a:lnTo>
                    <a:lnTo>
                      <a:pt x="59" y="38"/>
                    </a:lnTo>
                    <a:lnTo>
                      <a:pt x="53" y="39"/>
                    </a:lnTo>
                    <a:lnTo>
                      <a:pt x="40" y="35"/>
                    </a:lnTo>
                    <a:lnTo>
                      <a:pt x="19" y="39"/>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098" name="Freeform 57"/>
              <p:cNvSpPr>
                <a:spLocks/>
              </p:cNvSpPr>
              <p:nvPr/>
            </p:nvSpPr>
            <p:spPr bwMode="auto">
              <a:xfrm>
                <a:off x="2193" y="3598"/>
                <a:ext cx="60" cy="35"/>
              </a:xfrm>
              <a:custGeom>
                <a:avLst/>
                <a:gdLst>
                  <a:gd name="T0" fmla="*/ 5 w 66"/>
                  <a:gd name="T1" fmla="*/ 4 h 40"/>
                  <a:gd name="T2" fmla="*/ 0 w 66"/>
                  <a:gd name="T3" fmla="*/ 4 h 40"/>
                  <a:gd name="T4" fmla="*/ 5 w 66"/>
                  <a:gd name="T5" fmla="*/ 4 h 40"/>
                  <a:gd name="T6" fmla="*/ 5 w 66"/>
                  <a:gd name="T7" fmla="*/ 0 h 40"/>
                  <a:gd name="T8" fmla="*/ 5 w 66"/>
                  <a:gd name="T9" fmla="*/ 0 h 40"/>
                  <a:gd name="T10" fmla="*/ 9 w 66"/>
                  <a:gd name="T11" fmla="*/ 4 h 40"/>
                  <a:gd name="T12" fmla="*/ 8 w 66"/>
                  <a:gd name="T13" fmla="*/ 4 h 40"/>
                  <a:gd name="T14" fmla="*/ 10 w 66"/>
                  <a:gd name="T15" fmla="*/ 4 h 40"/>
                  <a:gd name="T16" fmla="*/ 13 w 66"/>
                  <a:gd name="T17" fmla="*/ 4 h 40"/>
                  <a:gd name="T18" fmla="*/ 12 w 66"/>
                  <a:gd name="T19" fmla="*/ 4 h 40"/>
                  <a:gd name="T20" fmla="*/ 11 w 66"/>
                  <a:gd name="T21" fmla="*/ 4 h 40"/>
                  <a:gd name="T22" fmla="*/ 8 w 66"/>
                  <a:gd name="T23" fmla="*/ 4 h 40"/>
                  <a:gd name="T24" fmla="*/ 5 w 66"/>
                  <a:gd name="T25" fmla="*/ 4 h 40"/>
                  <a:gd name="T26" fmla="*/ 5 w 66"/>
                  <a:gd name="T27" fmla="*/ 4 h 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6"/>
                  <a:gd name="T43" fmla="*/ 0 h 40"/>
                  <a:gd name="T44" fmla="*/ 66 w 66"/>
                  <a:gd name="T45" fmla="*/ 40 h 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6" h="40">
                    <a:moveTo>
                      <a:pt x="19" y="39"/>
                    </a:moveTo>
                    <a:lnTo>
                      <a:pt x="0" y="13"/>
                    </a:lnTo>
                    <a:lnTo>
                      <a:pt x="11" y="12"/>
                    </a:lnTo>
                    <a:lnTo>
                      <a:pt x="24" y="0"/>
                    </a:lnTo>
                    <a:lnTo>
                      <a:pt x="31" y="0"/>
                    </a:lnTo>
                    <a:lnTo>
                      <a:pt x="43" y="15"/>
                    </a:lnTo>
                    <a:lnTo>
                      <a:pt x="41" y="18"/>
                    </a:lnTo>
                    <a:lnTo>
                      <a:pt x="50" y="21"/>
                    </a:lnTo>
                    <a:lnTo>
                      <a:pt x="65" y="33"/>
                    </a:lnTo>
                    <a:lnTo>
                      <a:pt x="59" y="38"/>
                    </a:lnTo>
                    <a:lnTo>
                      <a:pt x="53" y="39"/>
                    </a:lnTo>
                    <a:lnTo>
                      <a:pt x="40" y="35"/>
                    </a:lnTo>
                    <a:lnTo>
                      <a:pt x="19" y="39"/>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099" name="Freeform 58"/>
              <p:cNvSpPr>
                <a:spLocks/>
              </p:cNvSpPr>
              <p:nvPr/>
            </p:nvSpPr>
            <p:spPr bwMode="auto">
              <a:xfrm>
                <a:off x="2344" y="3645"/>
                <a:ext cx="70" cy="37"/>
              </a:xfrm>
              <a:custGeom>
                <a:avLst/>
                <a:gdLst>
                  <a:gd name="T0" fmla="*/ 13 w 77"/>
                  <a:gd name="T1" fmla="*/ 4 h 42"/>
                  <a:gd name="T2" fmla="*/ 10 w 77"/>
                  <a:gd name="T3" fmla="*/ 4 h 42"/>
                  <a:gd name="T4" fmla="*/ 8 w 77"/>
                  <a:gd name="T5" fmla="*/ 4 h 42"/>
                  <a:gd name="T6" fmla="*/ 5 w 77"/>
                  <a:gd name="T7" fmla="*/ 4 h 42"/>
                  <a:gd name="T8" fmla="*/ 5 w 77"/>
                  <a:gd name="T9" fmla="*/ 0 h 42"/>
                  <a:gd name="T10" fmla="*/ 0 w 77"/>
                  <a:gd name="T11" fmla="*/ 4 h 42"/>
                  <a:gd name="T12" fmla="*/ 4 w 77"/>
                  <a:gd name="T13" fmla="*/ 4 h 42"/>
                  <a:gd name="T14" fmla="*/ 5 w 77"/>
                  <a:gd name="T15" fmla="*/ 4 h 42"/>
                  <a:gd name="T16" fmla="*/ 5 w 77"/>
                  <a:gd name="T17" fmla="*/ 4 h 42"/>
                  <a:gd name="T18" fmla="*/ 6 w 77"/>
                  <a:gd name="T19" fmla="*/ 4 h 42"/>
                  <a:gd name="T20" fmla="*/ 9 w 77"/>
                  <a:gd name="T21" fmla="*/ 4 h 42"/>
                  <a:gd name="T22" fmla="*/ 11 w 77"/>
                  <a:gd name="T23" fmla="*/ 4 h 42"/>
                  <a:gd name="T24" fmla="*/ 13 w 77"/>
                  <a:gd name="T25" fmla="*/ 4 h 42"/>
                  <a:gd name="T26" fmla="*/ 15 w 77"/>
                  <a:gd name="T27" fmla="*/ 4 h 42"/>
                  <a:gd name="T28" fmla="*/ 15 w 77"/>
                  <a:gd name="T29" fmla="*/ 4 h 42"/>
                  <a:gd name="T30" fmla="*/ 13 w 77"/>
                  <a:gd name="T31" fmla="*/ 4 h 42"/>
                  <a:gd name="T32" fmla="*/ 13 w 77"/>
                  <a:gd name="T33" fmla="*/ 4 h 42"/>
                  <a:gd name="T34" fmla="*/ 13 w 77"/>
                  <a:gd name="T35" fmla="*/ 4 h 42"/>
                  <a:gd name="T36" fmla="*/ 13 w 77"/>
                  <a:gd name="T37" fmla="*/ 4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7"/>
                  <a:gd name="T58" fmla="*/ 0 h 42"/>
                  <a:gd name="T59" fmla="*/ 77 w 77"/>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7" h="42">
                    <a:moveTo>
                      <a:pt x="62" y="14"/>
                    </a:moveTo>
                    <a:lnTo>
                      <a:pt x="47" y="6"/>
                    </a:lnTo>
                    <a:lnTo>
                      <a:pt x="40" y="5"/>
                    </a:lnTo>
                    <a:lnTo>
                      <a:pt x="25" y="11"/>
                    </a:lnTo>
                    <a:lnTo>
                      <a:pt x="8" y="0"/>
                    </a:lnTo>
                    <a:lnTo>
                      <a:pt x="0" y="8"/>
                    </a:lnTo>
                    <a:lnTo>
                      <a:pt x="4" y="17"/>
                    </a:lnTo>
                    <a:lnTo>
                      <a:pt x="14" y="22"/>
                    </a:lnTo>
                    <a:lnTo>
                      <a:pt x="27" y="28"/>
                    </a:lnTo>
                    <a:lnTo>
                      <a:pt x="33" y="41"/>
                    </a:lnTo>
                    <a:lnTo>
                      <a:pt x="45" y="41"/>
                    </a:lnTo>
                    <a:lnTo>
                      <a:pt x="54" y="37"/>
                    </a:lnTo>
                    <a:lnTo>
                      <a:pt x="62" y="35"/>
                    </a:lnTo>
                    <a:lnTo>
                      <a:pt x="75" y="25"/>
                    </a:lnTo>
                    <a:lnTo>
                      <a:pt x="76" y="19"/>
                    </a:lnTo>
                    <a:lnTo>
                      <a:pt x="65" y="15"/>
                    </a:lnTo>
                    <a:lnTo>
                      <a:pt x="62" y="14"/>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00" name="Freeform 59"/>
              <p:cNvSpPr>
                <a:spLocks/>
              </p:cNvSpPr>
              <p:nvPr/>
            </p:nvSpPr>
            <p:spPr bwMode="auto">
              <a:xfrm>
                <a:off x="2344" y="3645"/>
                <a:ext cx="70" cy="37"/>
              </a:xfrm>
              <a:custGeom>
                <a:avLst/>
                <a:gdLst>
                  <a:gd name="T0" fmla="*/ 13 w 77"/>
                  <a:gd name="T1" fmla="*/ 4 h 42"/>
                  <a:gd name="T2" fmla="*/ 10 w 77"/>
                  <a:gd name="T3" fmla="*/ 4 h 42"/>
                  <a:gd name="T4" fmla="*/ 8 w 77"/>
                  <a:gd name="T5" fmla="*/ 4 h 42"/>
                  <a:gd name="T6" fmla="*/ 5 w 77"/>
                  <a:gd name="T7" fmla="*/ 4 h 42"/>
                  <a:gd name="T8" fmla="*/ 5 w 77"/>
                  <a:gd name="T9" fmla="*/ 0 h 42"/>
                  <a:gd name="T10" fmla="*/ 0 w 77"/>
                  <a:gd name="T11" fmla="*/ 4 h 42"/>
                  <a:gd name="T12" fmla="*/ 4 w 77"/>
                  <a:gd name="T13" fmla="*/ 4 h 42"/>
                  <a:gd name="T14" fmla="*/ 5 w 77"/>
                  <a:gd name="T15" fmla="*/ 4 h 42"/>
                  <a:gd name="T16" fmla="*/ 5 w 77"/>
                  <a:gd name="T17" fmla="*/ 4 h 42"/>
                  <a:gd name="T18" fmla="*/ 6 w 77"/>
                  <a:gd name="T19" fmla="*/ 4 h 42"/>
                  <a:gd name="T20" fmla="*/ 9 w 77"/>
                  <a:gd name="T21" fmla="*/ 4 h 42"/>
                  <a:gd name="T22" fmla="*/ 11 w 77"/>
                  <a:gd name="T23" fmla="*/ 4 h 42"/>
                  <a:gd name="T24" fmla="*/ 13 w 77"/>
                  <a:gd name="T25" fmla="*/ 4 h 42"/>
                  <a:gd name="T26" fmla="*/ 15 w 77"/>
                  <a:gd name="T27" fmla="*/ 4 h 42"/>
                  <a:gd name="T28" fmla="*/ 15 w 77"/>
                  <a:gd name="T29" fmla="*/ 4 h 42"/>
                  <a:gd name="T30" fmla="*/ 13 w 77"/>
                  <a:gd name="T31" fmla="*/ 4 h 42"/>
                  <a:gd name="T32" fmla="*/ 13 w 77"/>
                  <a:gd name="T33" fmla="*/ 4 h 42"/>
                  <a:gd name="T34" fmla="*/ 13 w 77"/>
                  <a:gd name="T35" fmla="*/ 4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7"/>
                  <a:gd name="T55" fmla="*/ 0 h 42"/>
                  <a:gd name="T56" fmla="*/ 77 w 77"/>
                  <a:gd name="T57" fmla="*/ 42 h 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7" h="42">
                    <a:moveTo>
                      <a:pt x="62" y="14"/>
                    </a:moveTo>
                    <a:lnTo>
                      <a:pt x="47" y="6"/>
                    </a:lnTo>
                    <a:lnTo>
                      <a:pt x="40" y="5"/>
                    </a:lnTo>
                    <a:lnTo>
                      <a:pt x="25" y="11"/>
                    </a:lnTo>
                    <a:lnTo>
                      <a:pt x="8" y="0"/>
                    </a:lnTo>
                    <a:lnTo>
                      <a:pt x="0" y="8"/>
                    </a:lnTo>
                    <a:lnTo>
                      <a:pt x="4" y="17"/>
                    </a:lnTo>
                    <a:lnTo>
                      <a:pt x="14" y="22"/>
                    </a:lnTo>
                    <a:lnTo>
                      <a:pt x="27" y="28"/>
                    </a:lnTo>
                    <a:lnTo>
                      <a:pt x="33" y="41"/>
                    </a:lnTo>
                    <a:lnTo>
                      <a:pt x="45" y="41"/>
                    </a:lnTo>
                    <a:lnTo>
                      <a:pt x="54" y="37"/>
                    </a:lnTo>
                    <a:lnTo>
                      <a:pt x="62" y="35"/>
                    </a:lnTo>
                    <a:lnTo>
                      <a:pt x="75" y="25"/>
                    </a:lnTo>
                    <a:lnTo>
                      <a:pt x="76" y="19"/>
                    </a:lnTo>
                    <a:lnTo>
                      <a:pt x="65" y="15"/>
                    </a:lnTo>
                    <a:lnTo>
                      <a:pt x="62" y="14"/>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01" name="Freeform 60"/>
              <p:cNvSpPr>
                <a:spLocks/>
              </p:cNvSpPr>
              <p:nvPr/>
            </p:nvSpPr>
            <p:spPr bwMode="auto">
              <a:xfrm>
                <a:off x="2420" y="3705"/>
                <a:ext cx="120" cy="116"/>
              </a:xfrm>
              <a:custGeom>
                <a:avLst/>
                <a:gdLst>
                  <a:gd name="T0" fmla="*/ 5 w 132"/>
                  <a:gd name="T1" fmla="*/ 0 h 132"/>
                  <a:gd name="T2" fmla="*/ 5 w 132"/>
                  <a:gd name="T3" fmla="*/ 0 h 132"/>
                  <a:gd name="T4" fmla="*/ 5 w 132"/>
                  <a:gd name="T5" fmla="*/ 4 h 132"/>
                  <a:gd name="T6" fmla="*/ 5 w 132"/>
                  <a:gd name="T7" fmla="*/ 4 h 132"/>
                  <a:gd name="T8" fmla="*/ 5 w 132"/>
                  <a:gd name="T9" fmla="*/ 4 h 132"/>
                  <a:gd name="T10" fmla="*/ 5 w 132"/>
                  <a:gd name="T11" fmla="*/ 4 h 132"/>
                  <a:gd name="T12" fmla="*/ 5 w 132"/>
                  <a:gd name="T13" fmla="*/ 4 h 132"/>
                  <a:gd name="T14" fmla="*/ 0 w 132"/>
                  <a:gd name="T15" fmla="*/ 6 h 132"/>
                  <a:gd name="T16" fmla="*/ 2 w 132"/>
                  <a:gd name="T17" fmla="*/ 7 h 132"/>
                  <a:gd name="T18" fmla="*/ 5 w 132"/>
                  <a:gd name="T19" fmla="*/ 8 h 132"/>
                  <a:gd name="T20" fmla="*/ 5 w 132"/>
                  <a:gd name="T21" fmla="*/ 10 h 132"/>
                  <a:gd name="T22" fmla="*/ 5 w 132"/>
                  <a:gd name="T23" fmla="*/ 13 h 132"/>
                  <a:gd name="T24" fmla="*/ 5 w 132"/>
                  <a:gd name="T25" fmla="*/ 13 h 132"/>
                  <a:gd name="T26" fmla="*/ 11 w 132"/>
                  <a:gd name="T27" fmla="*/ 15 h 132"/>
                  <a:gd name="T28" fmla="*/ 14 w 132"/>
                  <a:gd name="T29" fmla="*/ 11 h 132"/>
                  <a:gd name="T30" fmla="*/ 18 w 132"/>
                  <a:gd name="T31" fmla="*/ 10 h 132"/>
                  <a:gd name="T32" fmla="*/ 19 w 132"/>
                  <a:gd name="T33" fmla="*/ 10 h 132"/>
                  <a:gd name="T34" fmla="*/ 24 w 132"/>
                  <a:gd name="T35" fmla="*/ 9 h 132"/>
                  <a:gd name="T36" fmla="*/ 25 w 132"/>
                  <a:gd name="T37" fmla="*/ 7 h 132"/>
                  <a:gd name="T38" fmla="*/ 22 w 132"/>
                  <a:gd name="T39" fmla="*/ 6 h 132"/>
                  <a:gd name="T40" fmla="*/ 21 w 132"/>
                  <a:gd name="T41" fmla="*/ 5 h 132"/>
                  <a:gd name="T42" fmla="*/ 20 w 132"/>
                  <a:gd name="T43" fmla="*/ 5 h 132"/>
                  <a:gd name="T44" fmla="*/ 20 w 132"/>
                  <a:gd name="T45" fmla="*/ 4 h 132"/>
                  <a:gd name="T46" fmla="*/ 15 w 132"/>
                  <a:gd name="T47" fmla="*/ 4 h 132"/>
                  <a:gd name="T48" fmla="*/ 10 w 132"/>
                  <a:gd name="T49" fmla="*/ 4 h 132"/>
                  <a:gd name="T50" fmla="*/ 8 w 132"/>
                  <a:gd name="T51" fmla="*/ 4 h 132"/>
                  <a:gd name="T52" fmla="*/ 5 w 132"/>
                  <a:gd name="T53" fmla="*/ 0 h 132"/>
                  <a:gd name="T54" fmla="*/ 5 w 132"/>
                  <a:gd name="T55" fmla="*/ 0 h 132"/>
                  <a:gd name="T56" fmla="*/ 5 w 132"/>
                  <a:gd name="T57" fmla="*/ 0 h 13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2"/>
                  <a:gd name="T88" fmla="*/ 0 h 132"/>
                  <a:gd name="T89" fmla="*/ 132 w 132"/>
                  <a:gd name="T90" fmla="*/ 132 h 13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2" h="132">
                    <a:moveTo>
                      <a:pt x="19" y="0"/>
                    </a:moveTo>
                    <a:lnTo>
                      <a:pt x="11" y="0"/>
                    </a:lnTo>
                    <a:lnTo>
                      <a:pt x="9" y="7"/>
                    </a:lnTo>
                    <a:lnTo>
                      <a:pt x="12" y="18"/>
                    </a:lnTo>
                    <a:lnTo>
                      <a:pt x="18" y="22"/>
                    </a:lnTo>
                    <a:lnTo>
                      <a:pt x="15" y="31"/>
                    </a:lnTo>
                    <a:lnTo>
                      <a:pt x="13" y="39"/>
                    </a:lnTo>
                    <a:lnTo>
                      <a:pt x="0" y="52"/>
                    </a:lnTo>
                    <a:lnTo>
                      <a:pt x="2" y="58"/>
                    </a:lnTo>
                    <a:lnTo>
                      <a:pt x="12" y="68"/>
                    </a:lnTo>
                    <a:lnTo>
                      <a:pt x="25" y="94"/>
                    </a:lnTo>
                    <a:lnTo>
                      <a:pt x="25" y="114"/>
                    </a:lnTo>
                    <a:lnTo>
                      <a:pt x="31" y="122"/>
                    </a:lnTo>
                    <a:lnTo>
                      <a:pt x="55" y="131"/>
                    </a:lnTo>
                    <a:lnTo>
                      <a:pt x="68" y="108"/>
                    </a:lnTo>
                    <a:lnTo>
                      <a:pt x="92" y="91"/>
                    </a:lnTo>
                    <a:lnTo>
                      <a:pt x="96" y="93"/>
                    </a:lnTo>
                    <a:lnTo>
                      <a:pt x="120" y="79"/>
                    </a:lnTo>
                    <a:lnTo>
                      <a:pt x="131" y="63"/>
                    </a:lnTo>
                    <a:lnTo>
                      <a:pt x="111" y="51"/>
                    </a:lnTo>
                    <a:lnTo>
                      <a:pt x="108" y="44"/>
                    </a:lnTo>
                    <a:lnTo>
                      <a:pt x="100" y="44"/>
                    </a:lnTo>
                    <a:lnTo>
                      <a:pt x="99" y="31"/>
                    </a:lnTo>
                    <a:lnTo>
                      <a:pt x="78" y="20"/>
                    </a:lnTo>
                    <a:lnTo>
                      <a:pt x="49" y="10"/>
                    </a:lnTo>
                    <a:lnTo>
                      <a:pt x="38" y="10"/>
                    </a:lnTo>
                    <a:lnTo>
                      <a:pt x="19"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02" name="Freeform 61"/>
              <p:cNvSpPr>
                <a:spLocks/>
              </p:cNvSpPr>
              <p:nvPr/>
            </p:nvSpPr>
            <p:spPr bwMode="auto">
              <a:xfrm>
                <a:off x="2420" y="3705"/>
                <a:ext cx="120" cy="116"/>
              </a:xfrm>
              <a:custGeom>
                <a:avLst/>
                <a:gdLst>
                  <a:gd name="T0" fmla="*/ 5 w 132"/>
                  <a:gd name="T1" fmla="*/ 0 h 132"/>
                  <a:gd name="T2" fmla="*/ 5 w 132"/>
                  <a:gd name="T3" fmla="*/ 0 h 132"/>
                  <a:gd name="T4" fmla="*/ 5 w 132"/>
                  <a:gd name="T5" fmla="*/ 4 h 132"/>
                  <a:gd name="T6" fmla="*/ 5 w 132"/>
                  <a:gd name="T7" fmla="*/ 4 h 132"/>
                  <a:gd name="T8" fmla="*/ 5 w 132"/>
                  <a:gd name="T9" fmla="*/ 4 h 132"/>
                  <a:gd name="T10" fmla="*/ 5 w 132"/>
                  <a:gd name="T11" fmla="*/ 4 h 132"/>
                  <a:gd name="T12" fmla="*/ 5 w 132"/>
                  <a:gd name="T13" fmla="*/ 4 h 132"/>
                  <a:gd name="T14" fmla="*/ 0 w 132"/>
                  <a:gd name="T15" fmla="*/ 6 h 132"/>
                  <a:gd name="T16" fmla="*/ 2 w 132"/>
                  <a:gd name="T17" fmla="*/ 7 h 132"/>
                  <a:gd name="T18" fmla="*/ 5 w 132"/>
                  <a:gd name="T19" fmla="*/ 8 h 132"/>
                  <a:gd name="T20" fmla="*/ 5 w 132"/>
                  <a:gd name="T21" fmla="*/ 10 h 132"/>
                  <a:gd name="T22" fmla="*/ 5 w 132"/>
                  <a:gd name="T23" fmla="*/ 13 h 132"/>
                  <a:gd name="T24" fmla="*/ 5 w 132"/>
                  <a:gd name="T25" fmla="*/ 13 h 132"/>
                  <a:gd name="T26" fmla="*/ 11 w 132"/>
                  <a:gd name="T27" fmla="*/ 15 h 132"/>
                  <a:gd name="T28" fmla="*/ 14 w 132"/>
                  <a:gd name="T29" fmla="*/ 11 h 132"/>
                  <a:gd name="T30" fmla="*/ 18 w 132"/>
                  <a:gd name="T31" fmla="*/ 10 h 132"/>
                  <a:gd name="T32" fmla="*/ 19 w 132"/>
                  <a:gd name="T33" fmla="*/ 10 h 132"/>
                  <a:gd name="T34" fmla="*/ 24 w 132"/>
                  <a:gd name="T35" fmla="*/ 9 h 132"/>
                  <a:gd name="T36" fmla="*/ 25 w 132"/>
                  <a:gd name="T37" fmla="*/ 7 h 132"/>
                  <a:gd name="T38" fmla="*/ 22 w 132"/>
                  <a:gd name="T39" fmla="*/ 6 h 132"/>
                  <a:gd name="T40" fmla="*/ 21 w 132"/>
                  <a:gd name="T41" fmla="*/ 5 h 132"/>
                  <a:gd name="T42" fmla="*/ 20 w 132"/>
                  <a:gd name="T43" fmla="*/ 5 h 132"/>
                  <a:gd name="T44" fmla="*/ 20 w 132"/>
                  <a:gd name="T45" fmla="*/ 4 h 132"/>
                  <a:gd name="T46" fmla="*/ 15 w 132"/>
                  <a:gd name="T47" fmla="*/ 4 h 132"/>
                  <a:gd name="T48" fmla="*/ 10 w 132"/>
                  <a:gd name="T49" fmla="*/ 4 h 132"/>
                  <a:gd name="T50" fmla="*/ 8 w 132"/>
                  <a:gd name="T51" fmla="*/ 4 h 132"/>
                  <a:gd name="T52" fmla="*/ 5 w 132"/>
                  <a:gd name="T53" fmla="*/ 0 h 132"/>
                  <a:gd name="T54" fmla="*/ 5 w 132"/>
                  <a:gd name="T55" fmla="*/ 0 h 13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32"/>
                  <a:gd name="T85" fmla="*/ 0 h 132"/>
                  <a:gd name="T86" fmla="*/ 132 w 132"/>
                  <a:gd name="T87" fmla="*/ 132 h 13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32" h="132">
                    <a:moveTo>
                      <a:pt x="19" y="0"/>
                    </a:moveTo>
                    <a:lnTo>
                      <a:pt x="11" y="0"/>
                    </a:lnTo>
                    <a:lnTo>
                      <a:pt x="9" y="7"/>
                    </a:lnTo>
                    <a:lnTo>
                      <a:pt x="12" y="18"/>
                    </a:lnTo>
                    <a:lnTo>
                      <a:pt x="18" y="22"/>
                    </a:lnTo>
                    <a:lnTo>
                      <a:pt x="15" y="31"/>
                    </a:lnTo>
                    <a:lnTo>
                      <a:pt x="13" y="39"/>
                    </a:lnTo>
                    <a:lnTo>
                      <a:pt x="0" y="52"/>
                    </a:lnTo>
                    <a:lnTo>
                      <a:pt x="2" y="58"/>
                    </a:lnTo>
                    <a:lnTo>
                      <a:pt x="12" y="68"/>
                    </a:lnTo>
                    <a:lnTo>
                      <a:pt x="25" y="94"/>
                    </a:lnTo>
                    <a:lnTo>
                      <a:pt x="25" y="114"/>
                    </a:lnTo>
                    <a:lnTo>
                      <a:pt x="31" y="122"/>
                    </a:lnTo>
                    <a:lnTo>
                      <a:pt x="55" y="131"/>
                    </a:lnTo>
                    <a:lnTo>
                      <a:pt x="68" y="108"/>
                    </a:lnTo>
                    <a:lnTo>
                      <a:pt x="92" y="91"/>
                    </a:lnTo>
                    <a:lnTo>
                      <a:pt x="96" y="93"/>
                    </a:lnTo>
                    <a:lnTo>
                      <a:pt x="120" y="79"/>
                    </a:lnTo>
                    <a:lnTo>
                      <a:pt x="131" y="63"/>
                    </a:lnTo>
                    <a:lnTo>
                      <a:pt x="111" y="51"/>
                    </a:lnTo>
                    <a:lnTo>
                      <a:pt x="108" y="44"/>
                    </a:lnTo>
                    <a:lnTo>
                      <a:pt x="100" y="44"/>
                    </a:lnTo>
                    <a:lnTo>
                      <a:pt x="99" y="31"/>
                    </a:lnTo>
                    <a:lnTo>
                      <a:pt x="78" y="20"/>
                    </a:lnTo>
                    <a:lnTo>
                      <a:pt x="49" y="10"/>
                    </a:lnTo>
                    <a:lnTo>
                      <a:pt x="38" y="10"/>
                    </a:lnTo>
                    <a:lnTo>
                      <a:pt x="19"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03" name="Freeform 62"/>
              <p:cNvSpPr>
                <a:spLocks/>
              </p:cNvSpPr>
              <p:nvPr/>
            </p:nvSpPr>
            <p:spPr bwMode="auto">
              <a:xfrm>
                <a:off x="3089" y="2093"/>
                <a:ext cx="447" cy="292"/>
              </a:xfrm>
              <a:custGeom>
                <a:avLst/>
                <a:gdLst>
                  <a:gd name="T0" fmla="*/ 91 w 492"/>
                  <a:gd name="T1" fmla="*/ 14 h 331"/>
                  <a:gd name="T2" fmla="*/ 89 w 492"/>
                  <a:gd name="T3" fmla="*/ 12 h 331"/>
                  <a:gd name="T4" fmla="*/ 81 w 492"/>
                  <a:gd name="T5" fmla="*/ 10 h 331"/>
                  <a:gd name="T6" fmla="*/ 77 w 492"/>
                  <a:gd name="T7" fmla="*/ 0 h 331"/>
                  <a:gd name="T8" fmla="*/ 5 w 492"/>
                  <a:gd name="T9" fmla="*/ 4 h 331"/>
                  <a:gd name="T10" fmla="*/ 0 w 492"/>
                  <a:gd name="T11" fmla="*/ 4 h 331"/>
                  <a:gd name="T12" fmla="*/ 5 w 492"/>
                  <a:gd name="T13" fmla="*/ 5 h 331"/>
                  <a:gd name="T14" fmla="*/ 5 w 492"/>
                  <a:gd name="T15" fmla="*/ 13 h 331"/>
                  <a:gd name="T16" fmla="*/ 11 w 492"/>
                  <a:gd name="T17" fmla="*/ 28 h 331"/>
                  <a:gd name="T18" fmla="*/ 12 w 492"/>
                  <a:gd name="T19" fmla="*/ 38 h 331"/>
                  <a:gd name="T20" fmla="*/ 74 w 492"/>
                  <a:gd name="T21" fmla="*/ 36 h 331"/>
                  <a:gd name="T22" fmla="*/ 77 w 492"/>
                  <a:gd name="T23" fmla="*/ 38 h 331"/>
                  <a:gd name="T24" fmla="*/ 85 w 492"/>
                  <a:gd name="T25" fmla="*/ 32 h 331"/>
                  <a:gd name="T26" fmla="*/ 84 w 492"/>
                  <a:gd name="T27" fmla="*/ 26 h 331"/>
                  <a:gd name="T28" fmla="*/ 94 w 492"/>
                  <a:gd name="T29" fmla="*/ 19 h 331"/>
                  <a:gd name="T30" fmla="*/ 91 w 492"/>
                  <a:gd name="T31" fmla="*/ 14 h 331"/>
                  <a:gd name="T32" fmla="*/ 91 w 492"/>
                  <a:gd name="T33" fmla="*/ 14 h 331"/>
                  <a:gd name="T34" fmla="*/ 91 w 492"/>
                  <a:gd name="T35" fmla="*/ 14 h 33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92"/>
                  <a:gd name="T55" fmla="*/ 0 h 331"/>
                  <a:gd name="T56" fmla="*/ 492 w 492"/>
                  <a:gd name="T57" fmla="*/ 331 h 33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92" h="331">
                    <a:moveTo>
                      <a:pt x="464" y="116"/>
                    </a:moveTo>
                    <a:lnTo>
                      <a:pt x="451" y="104"/>
                    </a:lnTo>
                    <a:lnTo>
                      <a:pt x="416" y="79"/>
                    </a:lnTo>
                    <a:lnTo>
                      <a:pt x="403" y="0"/>
                    </a:lnTo>
                    <a:lnTo>
                      <a:pt x="12" y="4"/>
                    </a:lnTo>
                    <a:lnTo>
                      <a:pt x="0" y="4"/>
                    </a:lnTo>
                    <a:lnTo>
                      <a:pt x="12" y="44"/>
                    </a:lnTo>
                    <a:lnTo>
                      <a:pt x="10" y="112"/>
                    </a:lnTo>
                    <a:lnTo>
                      <a:pt x="53" y="238"/>
                    </a:lnTo>
                    <a:lnTo>
                      <a:pt x="60" y="313"/>
                    </a:lnTo>
                    <a:lnTo>
                      <a:pt x="374" y="306"/>
                    </a:lnTo>
                    <a:lnTo>
                      <a:pt x="400" y="330"/>
                    </a:lnTo>
                    <a:lnTo>
                      <a:pt x="434" y="265"/>
                    </a:lnTo>
                    <a:lnTo>
                      <a:pt x="424" y="224"/>
                    </a:lnTo>
                    <a:lnTo>
                      <a:pt x="491" y="162"/>
                    </a:lnTo>
                    <a:lnTo>
                      <a:pt x="464" y="116"/>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04" name="Freeform 63"/>
              <p:cNvSpPr>
                <a:spLocks/>
              </p:cNvSpPr>
              <p:nvPr/>
            </p:nvSpPr>
            <p:spPr bwMode="auto">
              <a:xfrm>
                <a:off x="3089" y="2093"/>
                <a:ext cx="447" cy="292"/>
              </a:xfrm>
              <a:custGeom>
                <a:avLst/>
                <a:gdLst>
                  <a:gd name="T0" fmla="*/ 91 w 492"/>
                  <a:gd name="T1" fmla="*/ 14 h 331"/>
                  <a:gd name="T2" fmla="*/ 89 w 492"/>
                  <a:gd name="T3" fmla="*/ 12 h 331"/>
                  <a:gd name="T4" fmla="*/ 81 w 492"/>
                  <a:gd name="T5" fmla="*/ 10 h 331"/>
                  <a:gd name="T6" fmla="*/ 77 w 492"/>
                  <a:gd name="T7" fmla="*/ 0 h 331"/>
                  <a:gd name="T8" fmla="*/ 5 w 492"/>
                  <a:gd name="T9" fmla="*/ 4 h 331"/>
                  <a:gd name="T10" fmla="*/ 0 w 492"/>
                  <a:gd name="T11" fmla="*/ 4 h 331"/>
                  <a:gd name="T12" fmla="*/ 5 w 492"/>
                  <a:gd name="T13" fmla="*/ 5 h 331"/>
                  <a:gd name="T14" fmla="*/ 5 w 492"/>
                  <a:gd name="T15" fmla="*/ 13 h 331"/>
                  <a:gd name="T16" fmla="*/ 11 w 492"/>
                  <a:gd name="T17" fmla="*/ 28 h 331"/>
                  <a:gd name="T18" fmla="*/ 12 w 492"/>
                  <a:gd name="T19" fmla="*/ 38 h 331"/>
                  <a:gd name="T20" fmla="*/ 74 w 492"/>
                  <a:gd name="T21" fmla="*/ 36 h 331"/>
                  <a:gd name="T22" fmla="*/ 77 w 492"/>
                  <a:gd name="T23" fmla="*/ 38 h 331"/>
                  <a:gd name="T24" fmla="*/ 85 w 492"/>
                  <a:gd name="T25" fmla="*/ 32 h 331"/>
                  <a:gd name="T26" fmla="*/ 84 w 492"/>
                  <a:gd name="T27" fmla="*/ 26 h 331"/>
                  <a:gd name="T28" fmla="*/ 94 w 492"/>
                  <a:gd name="T29" fmla="*/ 19 h 331"/>
                  <a:gd name="T30" fmla="*/ 91 w 492"/>
                  <a:gd name="T31" fmla="*/ 14 h 331"/>
                  <a:gd name="T32" fmla="*/ 91 w 492"/>
                  <a:gd name="T33" fmla="*/ 14 h 3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92"/>
                  <a:gd name="T52" fmla="*/ 0 h 331"/>
                  <a:gd name="T53" fmla="*/ 492 w 492"/>
                  <a:gd name="T54" fmla="*/ 331 h 3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92" h="331">
                    <a:moveTo>
                      <a:pt x="464" y="116"/>
                    </a:moveTo>
                    <a:lnTo>
                      <a:pt x="451" y="104"/>
                    </a:lnTo>
                    <a:lnTo>
                      <a:pt x="416" y="79"/>
                    </a:lnTo>
                    <a:lnTo>
                      <a:pt x="403" y="0"/>
                    </a:lnTo>
                    <a:lnTo>
                      <a:pt x="12" y="4"/>
                    </a:lnTo>
                    <a:lnTo>
                      <a:pt x="0" y="4"/>
                    </a:lnTo>
                    <a:lnTo>
                      <a:pt x="12" y="44"/>
                    </a:lnTo>
                    <a:lnTo>
                      <a:pt x="10" y="112"/>
                    </a:lnTo>
                    <a:lnTo>
                      <a:pt x="53" y="238"/>
                    </a:lnTo>
                    <a:lnTo>
                      <a:pt x="60" y="313"/>
                    </a:lnTo>
                    <a:lnTo>
                      <a:pt x="374" y="306"/>
                    </a:lnTo>
                    <a:lnTo>
                      <a:pt x="400" y="330"/>
                    </a:lnTo>
                    <a:lnTo>
                      <a:pt x="434" y="265"/>
                    </a:lnTo>
                    <a:lnTo>
                      <a:pt x="424" y="224"/>
                    </a:lnTo>
                    <a:lnTo>
                      <a:pt x="491" y="162"/>
                    </a:lnTo>
                    <a:lnTo>
                      <a:pt x="464" y="116"/>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05" name="Freeform 64"/>
              <p:cNvSpPr>
                <a:spLocks/>
              </p:cNvSpPr>
              <p:nvPr/>
            </p:nvSpPr>
            <p:spPr bwMode="auto">
              <a:xfrm>
                <a:off x="1683" y="1435"/>
                <a:ext cx="446" cy="712"/>
              </a:xfrm>
              <a:custGeom>
                <a:avLst/>
                <a:gdLst>
                  <a:gd name="T0" fmla="*/ 96 w 490"/>
                  <a:gd name="T1" fmla="*/ 62 h 807"/>
                  <a:gd name="T2" fmla="*/ 94 w 490"/>
                  <a:gd name="T3" fmla="*/ 64 h 807"/>
                  <a:gd name="T4" fmla="*/ 81 w 490"/>
                  <a:gd name="T5" fmla="*/ 62 h 807"/>
                  <a:gd name="T6" fmla="*/ 72 w 490"/>
                  <a:gd name="T7" fmla="*/ 64 h 807"/>
                  <a:gd name="T8" fmla="*/ 66 w 490"/>
                  <a:gd name="T9" fmla="*/ 56 h 807"/>
                  <a:gd name="T10" fmla="*/ 61 w 490"/>
                  <a:gd name="T11" fmla="*/ 45 h 807"/>
                  <a:gd name="T12" fmla="*/ 56 w 490"/>
                  <a:gd name="T13" fmla="*/ 49 h 807"/>
                  <a:gd name="T14" fmla="*/ 52 w 490"/>
                  <a:gd name="T15" fmla="*/ 46 h 807"/>
                  <a:gd name="T16" fmla="*/ 60 w 490"/>
                  <a:gd name="T17" fmla="*/ 34 h 807"/>
                  <a:gd name="T18" fmla="*/ 55 w 490"/>
                  <a:gd name="T19" fmla="*/ 31 h 807"/>
                  <a:gd name="T20" fmla="*/ 44 w 490"/>
                  <a:gd name="T21" fmla="*/ 21 h 807"/>
                  <a:gd name="T22" fmla="*/ 46 w 490"/>
                  <a:gd name="T23" fmla="*/ 20 h 807"/>
                  <a:gd name="T24" fmla="*/ 46 w 490"/>
                  <a:gd name="T25" fmla="*/ 18 h 807"/>
                  <a:gd name="T26" fmla="*/ 42 w 490"/>
                  <a:gd name="T27" fmla="*/ 14 h 807"/>
                  <a:gd name="T28" fmla="*/ 46 w 490"/>
                  <a:gd name="T29" fmla="*/ 4 h 807"/>
                  <a:gd name="T30" fmla="*/ 34 w 490"/>
                  <a:gd name="T31" fmla="*/ 0 h 807"/>
                  <a:gd name="T32" fmla="*/ 21 w 490"/>
                  <a:gd name="T33" fmla="*/ 32 h 807"/>
                  <a:gd name="T34" fmla="*/ 21 w 490"/>
                  <a:gd name="T35" fmla="*/ 36 h 807"/>
                  <a:gd name="T36" fmla="*/ 26 w 490"/>
                  <a:gd name="T37" fmla="*/ 43 h 807"/>
                  <a:gd name="T38" fmla="*/ 13 w 490"/>
                  <a:gd name="T39" fmla="*/ 59 h 807"/>
                  <a:gd name="T40" fmla="*/ 0 w 490"/>
                  <a:gd name="T41" fmla="*/ 85 h 807"/>
                  <a:gd name="T42" fmla="*/ 46 w 490"/>
                  <a:gd name="T43" fmla="*/ 90 h 807"/>
                  <a:gd name="T44" fmla="*/ 90 w 490"/>
                  <a:gd name="T45" fmla="*/ 96 h 807"/>
                  <a:gd name="T46" fmla="*/ 98 w 490"/>
                  <a:gd name="T47" fmla="*/ 66 h 807"/>
                  <a:gd name="T48" fmla="*/ 96 w 490"/>
                  <a:gd name="T49" fmla="*/ 62 h 807"/>
                  <a:gd name="T50" fmla="*/ 96 w 490"/>
                  <a:gd name="T51" fmla="*/ 62 h 807"/>
                  <a:gd name="T52" fmla="*/ 96 w 490"/>
                  <a:gd name="T53" fmla="*/ 62 h 8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90"/>
                  <a:gd name="T82" fmla="*/ 0 h 807"/>
                  <a:gd name="T83" fmla="*/ 490 w 490"/>
                  <a:gd name="T84" fmla="*/ 807 h 80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90" h="807">
                    <a:moveTo>
                      <a:pt x="470" y="516"/>
                    </a:moveTo>
                    <a:lnTo>
                      <a:pt x="459" y="535"/>
                    </a:lnTo>
                    <a:lnTo>
                      <a:pt x="405" y="523"/>
                    </a:lnTo>
                    <a:lnTo>
                      <a:pt x="361" y="535"/>
                    </a:lnTo>
                    <a:lnTo>
                      <a:pt x="324" y="476"/>
                    </a:lnTo>
                    <a:lnTo>
                      <a:pt x="306" y="383"/>
                    </a:lnTo>
                    <a:lnTo>
                      <a:pt x="279" y="397"/>
                    </a:lnTo>
                    <a:lnTo>
                      <a:pt x="257" y="390"/>
                    </a:lnTo>
                    <a:lnTo>
                      <a:pt x="297" y="278"/>
                    </a:lnTo>
                    <a:lnTo>
                      <a:pt x="270" y="263"/>
                    </a:lnTo>
                    <a:lnTo>
                      <a:pt x="216" y="179"/>
                    </a:lnTo>
                    <a:lnTo>
                      <a:pt x="224" y="176"/>
                    </a:lnTo>
                    <a:lnTo>
                      <a:pt x="223" y="151"/>
                    </a:lnTo>
                    <a:lnTo>
                      <a:pt x="207" y="118"/>
                    </a:lnTo>
                    <a:lnTo>
                      <a:pt x="231" y="15"/>
                    </a:lnTo>
                    <a:lnTo>
                      <a:pt x="165" y="0"/>
                    </a:lnTo>
                    <a:lnTo>
                      <a:pt x="102" y="265"/>
                    </a:lnTo>
                    <a:lnTo>
                      <a:pt x="102" y="306"/>
                    </a:lnTo>
                    <a:lnTo>
                      <a:pt x="126" y="351"/>
                    </a:lnTo>
                    <a:lnTo>
                      <a:pt x="60" y="496"/>
                    </a:lnTo>
                    <a:lnTo>
                      <a:pt x="0" y="713"/>
                    </a:lnTo>
                    <a:lnTo>
                      <a:pt x="223" y="763"/>
                    </a:lnTo>
                    <a:lnTo>
                      <a:pt x="448" y="806"/>
                    </a:lnTo>
                    <a:lnTo>
                      <a:pt x="489" y="547"/>
                    </a:lnTo>
                    <a:lnTo>
                      <a:pt x="470" y="516"/>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06" name="Freeform 65"/>
              <p:cNvSpPr>
                <a:spLocks/>
              </p:cNvSpPr>
              <p:nvPr/>
            </p:nvSpPr>
            <p:spPr bwMode="auto">
              <a:xfrm>
                <a:off x="1683" y="1435"/>
                <a:ext cx="446" cy="712"/>
              </a:xfrm>
              <a:custGeom>
                <a:avLst/>
                <a:gdLst>
                  <a:gd name="T0" fmla="*/ 96 w 490"/>
                  <a:gd name="T1" fmla="*/ 62 h 807"/>
                  <a:gd name="T2" fmla="*/ 94 w 490"/>
                  <a:gd name="T3" fmla="*/ 64 h 807"/>
                  <a:gd name="T4" fmla="*/ 81 w 490"/>
                  <a:gd name="T5" fmla="*/ 62 h 807"/>
                  <a:gd name="T6" fmla="*/ 72 w 490"/>
                  <a:gd name="T7" fmla="*/ 64 h 807"/>
                  <a:gd name="T8" fmla="*/ 66 w 490"/>
                  <a:gd name="T9" fmla="*/ 56 h 807"/>
                  <a:gd name="T10" fmla="*/ 61 w 490"/>
                  <a:gd name="T11" fmla="*/ 45 h 807"/>
                  <a:gd name="T12" fmla="*/ 56 w 490"/>
                  <a:gd name="T13" fmla="*/ 49 h 807"/>
                  <a:gd name="T14" fmla="*/ 52 w 490"/>
                  <a:gd name="T15" fmla="*/ 46 h 807"/>
                  <a:gd name="T16" fmla="*/ 60 w 490"/>
                  <a:gd name="T17" fmla="*/ 34 h 807"/>
                  <a:gd name="T18" fmla="*/ 55 w 490"/>
                  <a:gd name="T19" fmla="*/ 31 h 807"/>
                  <a:gd name="T20" fmla="*/ 44 w 490"/>
                  <a:gd name="T21" fmla="*/ 21 h 807"/>
                  <a:gd name="T22" fmla="*/ 46 w 490"/>
                  <a:gd name="T23" fmla="*/ 20 h 807"/>
                  <a:gd name="T24" fmla="*/ 46 w 490"/>
                  <a:gd name="T25" fmla="*/ 18 h 807"/>
                  <a:gd name="T26" fmla="*/ 42 w 490"/>
                  <a:gd name="T27" fmla="*/ 14 h 807"/>
                  <a:gd name="T28" fmla="*/ 46 w 490"/>
                  <a:gd name="T29" fmla="*/ 4 h 807"/>
                  <a:gd name="T30" fmla="*/ 34 w 490"/>
                  <a:gd name="T31" fmla="*/ 0 h 807"/>
                  <a:gd name="T32" fmla="*/ 21 w 490"/>
                  <a:gd name="T33" fmla="*/ 32 h 807"/>
                  <a:gd name="T34" fmla="*/ 21 w 490"/>
                  <a:gd name="T35" fmla="*/ 36 h 807"/>
                  <a:gd name="T36" fmla="*/ 26 w 490"/>
                  <a:gd name="T37" fmla="*/ 43 h 807"/>
                  <a:gd name="T38" fmla="*/ 13 w 490"/>
                  <a:gd name="T39" fmla="*/ 59 h 807"/>
                  <a:gd name="T40" fmla="*/ 0 w 490"/>
                  <a:gd name="T41" fmla="*/ 85 h 807"/>
                  <a:gd name="T42" fmla="*/ 46 w 490"/>
                  <a:gd name="T43" fmla="*/ 90 h 807"/>
                  <a:gd name="T44" fmla="*/ 90 w 490"/>
                  <a:gd name="T45" fmla="*/ 96 h 807"/>
                  <a:gd name="T46" fmla="*/ 98 w 490"/>
                  <a:gd name="T47" fmla="*/ 66 h 807"/>
                  <a:gd name="T48" fmla="*/ 96 w 490"/>
                  <a:gd name="T49" fmla="*/ 62 h 807"/>
                  <a:gd name="T50" fmla="*/ 96 w 490"/>
                  <a:gd name="T51" fmla="*/ 62 h 80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90"/>
                  <a:gd name="T79" fmla="*/ 0 h 807"/>
                  <a:gd name="T80" fmla="*/ 490 w 490"/>
                  <a:gd name="T81" fmla="*/ 807 h 80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90" h="807">
                    <a:moveTo>
                      <a:pt x="470" y="516"/>
                    </a:moveTo>
                    <a:lnTo>
                      <a:pt x="459" y="535"/>
                    </a:lnTo>
                    <a:lnTo>
                      <a:pt x="405" y="523"/>
                    </a:lnTo>
                    <a:lnTo>
                      <a:pt x="361" y="535"/>
                    </a:lnTo>
                    <a:lnTo>
                      <a:pt x="324" y="476"/>
                    </a:lnTo>
                    <a:lnTo>
                      <a:pt x="306" y="383"/>
                    </a:lnTo>
                    <a:lnTo>
                      <a:pt x="279" y="397"/>
                    </a:lnTo>
                    <a:lnTo>
                      <a:pt x="257" y="390"/>
                    </a:lnTo>
                    <a:lnTo>
                      <a:pt x="297" y="278"/>
                    </a:lnTo>
                    <a:lnTo>
                      <a:pt x="270" y="263"/>
                    </a:lnTo>
                    <a:lnTo>
                      <a:pt x="216" y="179"/>
                    </a:lnTo>
                    <a:lnTo>
                      <a:pt x="224" y="176"/>
                    </a:lnTo>
                    <a:lnTo>
                      <a:pt x="223" y="151"/>
                    </a:lnTo>
                    <a:lnTo>
                      <a:pt x="207" y="118"/>
                    </a:lnTo>
                    <a:lnTo>
                      <a:pt x="231" y="15"/>
                    </a:lnTo>
                    <a:lnTo>
                      <a:pt x="165" y="0"/>
                    </a:lnTo>
                    <a:lnTo>
                      <a:pt x="102" y="265"/>
                    </a:lnTo>
                    <a:lnTo>
                      <a:pt x="102" y="306"/>
                    </a:lnTo>
                    <a:lnTo>
                      <a:pt x="126" y="351"/>
                    </a:lnTo>
                    <a:lnTo>
                      <a:pt x="60" y="496"/>
                    </a:lnTo>
                    <a:lnTo>
                      <a:pt x="0" y="713"/>
                    </a:lnTo>
                    <a:lnTo>
                      <a:pt x="223" y="763"/>
                    </a:lnTo>
                    <a:lnTo>
                      <a:pt x="448" y="806"/>
                    </a:lnTo>
                    <a:lnTo>
                      <a:pt x="489" y="547"/>
                    </a:lnTo>
                    <a:lnTo>
                      <a:pt x="470" y="516"/>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07" name="Freeform 66"/>
              <p:cNvSpPr>
                <a:spLocks/>
              </p:cNvSpPr>
              <p:nvPr/>
            </p:nvSpPr>
            <p:spPr bwMode="auto">
              <a:xfrm>
                <a:off x="3445" y="2174"/>
                <a:ext cx="299" cy="520"/>
              </a:xfrm>
              <a:custGeom>
                <a:avLst/>
                <a:gdLst>
                  <a:gd name="T0" fmla="*/ 15 w 328"/>
                  <a:gd name="T1" fmla="*/ 4 h 589"/>
                  <a:gd name="T2" fmla="*/ 12 w 328"/>
                  <a:gd name="T3" fmla="*/ 4 h 589"/>
                  <a:gd name="T4" fmla="*/ 56 w 328"/>
                  <a:gd name="T5" fmla="*/ 0 h 589"/>
                  <a:gd name="T6" fmla="*/ 56 w 328"/>
                  <a:gd name="T7" fmla="*/ 4 h 589"/>
                  <a:gd name="T8" fmla="*/ 60 w 328"/>
                  <a:gd name="T9" fmla="*/ 6 h 589"/>
                  <a:gd name="T10" fmla="*/ 61 w 328"/>
                  <a:gd name="T11" fmla="*/ 10 h 589"/>
                  <a:gd name="T12" fmla="*/ 65 w 328"/>
                  <a:gd name="T13" fmla="*/ 43 h 589"/>
                  <a:gd name="T14" fmla="*/ 67 w 328"/>
                  <a:gd name="T15" fmla="*/ 48 h 589"/>
                  <a:gd name="T16" fmla="*/ 61 w 328"/>
                  <a:gd name="T17" fmla="*/ 60 h 589"/>
                  <a:gd name="T18" fmla="*/ 61 w 328"/>
                  <a:gd name="T19" fmla="*/ 64 h 589"/>
                  <a:gd name="T20" fmla="*/ 53 w 328"/>
                  <a:gd name="T21" fmla="*/ 65 h 589"/>
                  <a:gd name="T22" fmla="*/ 46 w 328"/>
                  <a:gd name="T23" fmla="*/ 68 h 589"/>
                  <a:gd name="T24" fmla="*/ 42 w 328"/>
                  <a:gd name="T25" fmla="*/ 71 h 589"/>
                  <a:gd name="T26" fmla="*/ 24 w 328"/>
                  <a:gd name="T27" fmla="*/ 48 h 589"/>
                  <a:gd name="T28" fmla="*/ 15 w 328"/>
                  <a:gd name="T29" fmla="*/ 48 h 589"/>
                  <a:gd name="T30" fmla="*/ 14 w 328"/>
                  <a:gd name="T31" fmla="*/ 43 h 589"/>
                  <a:gd name="T32" fmla="*/ 0 w 328"/>
                  <a:gd name="T33" fmla="*/ 32 h 589"/>
                  <a:gd name="T34" fmla="*/ 5 w 328"/>
                  <a:gd name="T35" fmla="*/ 28 h 589"/>
                  <a:gd name="T36" fmla="*/ 9 w 328"/>
                  <a:gd name="T37" fmla="*/ 20 h 589"/>
                  <a:gd name="T38" fmla="*/ 6 w 328"/>
                  <a:gd name="T39" fmla="*/ 16 h 589"/>
                  <a:gd name="T40" fmla="*/ 20 w 328"/>
                  <a:gd name="T41" fmla="*/ 9 h 589"/>
                  <a:gd name="T42" fmla="*/ 15 w 328"/>
                  <a:gd name="T43" fmla="*/ 4 h 589"/>
                  <a:gd name="T44" fmla="*/ 15 w 328"/>
                  <a:gd name="T45" fmla="*/ 4 h 589"/>
                  <a:gd name="T46" fmla="*/ 15 w 328"/>
                  <a:gd name="T47" fmla="*/ 4 h 58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28"/>
                  <a:gd name="T73" fmla="*/ 0 h 589"/>
                  <a:gd name="T74" fmla="*/ 328 w 328"/>
                  <a:gd name="T75" fmla="*/ 589 h 58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28" h="589">
                    <a:moveTo>
                      <a:pt x="71" y="24"/>
                    </a:moveTo>
                    <a:lnTo>
                      <a:pt x="58" y="12"/>
                    </a:lnTo>
                    <a:lnTo>
                      <a:pt x="274" y="0"/>
                    </a:lnTo>
                    <a:lnTo>
                      <a:pt x="274" y="26"/>
                    </a:lnTo>
                    <a:lnTo>
                      <a:pt x="287" y="50"/>
                    </a:lnTo>
                    <a:lnTo>
                      <a:pt x="299" y="80"/>
                    </a:lnTo>
                    <a:lnTo>
                      <a:pt x="312" y="354"/>
                    </a:lnTo>
                    <a:lnTo>
                      <a:pt x="327" y="394"/>
                    </a:lnTo>
                    <a:lnTo>
                      <a:pt x="291" y="495"/>
                    </a:lnTo>
                    <a:lnTo>
                      <a:pt x="291" y="527"/>
                    </a:lnTo>
                    <a:lnTo>
                      <a:pt x="257" y="542"/>
                    </a:lnTo>
                    <a:lnTo>
                      <a:pt x="217" y="563"/>
                    </a:lnTo>
                    <a:lnTo>
                      <a:pt x="207" y="588"/>
                    </a:lnTo>
                    <a:lnTo>
                      <a:pt x="117" y="394"/>
                    </a:lnTo>
                    <a:lnTo>
                      <a:pt x="76" y="394"/>
                    </a:lnTo>
                    <a:lnTo>
                      <a:pt x="67" y="356"/>
                    </a:lnTo>
                    <a:lnTo>
                      <a:pt x="0" y="266"/>
                    </a:lnTo>
                    <a:lnTo>
                      <a:pt x="7" y="238"/>
                    </a:lnTo>
                    <a:lnTo>
                      <a:pt x="41" y="173"/>
                    </a:lnTo>
                    <a:lnTo>
                      <a:pt x="31" y="132"/>
                    </a:lnTo>
                    <a:lnTo>
                      <a:pt x="98" y="70"/>
                    </a:lnTo>
                    <a:lnTo>
                      <a:pt x="71" y="24"/>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08" name="Freeform 67"/>
              <p:cNvSpPr>
                <a:spLocks/>
              </p:cNvSpPr>
              <p:nvPr/>
            </p:nvSpPr>
            <p:spPr bwMode="auto">
              <a:xfrm>
                <a:off x="3445" y="2174"/>
                <a:ext cx="299" cy="520"/>
              </a:xfrm>
              <a:custGeom>
                <a:avLst/>
                <a:gdLst>
                  <a:gd name="T0" fmla="*/ 15 w 328"/>
                  <a:gd name="T1" fmla="*/ 4 h 589"/>
                  <a:gd name="T2" fmla="*/ 12 w 328"/>
                  <a:gd name="T3" fmla="*/ 4 h 589"/>
                  <a:gd name="T4" fmla="*/ 56 w 328"/>
                  <a:gd name="T5" fmla="*/ 0 h 589"/>
                  <a:gd name="T6" fmla="*/ 56 w 328"/>
                  <a:gd name="T7" fmla="*/ 4 h 589"/>
                  <a:gd name="T8" fmla="*/ 60 w 328"/>
                  <a:gd name="T9" fmla="*/ 6 h 589"/>
                  <a:gd name="T10" fmla="*/ 61 w 328"/>
                  <a:gd name="T11" fmla="*/ 10 h 589"/>
                  <a:gd name="T12" fmla="*/ 65 w 328"/>
                  <a:gd name="T13" fmla="*/ 43 h 589"/>
                  <a:gd name="T14" fmla="*/ 67 w 328"/>
                  <a:gd name="T15" fmla="*/ 48 h 589"/>
                  <a:gd name="T16" fmla="*/ 61 w 328"/>
                  <a:gd name="T17" fmla="*/ 60 h 589"/>
                  <a:gd name="T18" fmla="*/ 61 w 328"/>
                  <a:gd name="T19" fmla="*/ 64 h 589"/>
                  <a:gd name="T20" fmla="*/ 53 w 328"/>
                  <a:gd name="T21" fmla="*/ 65 h 589"/>
                  <a:gd name="T22" fmla="*/ 46 w 328"/>
                  <a:gd name="T23" fmla="*/ 68 h 589"/>
                  <a:gd name="T24" fmla="*/ 42 w 328"/>
                  <a:gd name="T25" fmla="*/ 71 h 589"/>
                  <a:gd name="T26" fmla="*/ 24 w 328"/>
                  <a:gd name="T27" fmla="*/ 48 h 589"/>
                  <a:gd name="T28" fmla="*/ 15 w 328"/>
                  <a:gd name="T29" fmla="*/ 48 h 589"/>
                  <a:gd name="T30" fmla="*/ 14 w 328"/>
                  <a:gd name="T31" fmla="*/ 43 h 589"/>
                  <a:gd name="T32" fmla="*/ 0 w 328"/>
                  <a:gd name="T33" fmla="*/ 32 h 589"/>
                  <a:gd name="T34" fmla="*/ 5 w 328"/>
                  <a:gd name="T35" fmla="*/ 28 h 589"/>
                  <a:gd name="T36" fmla="*/ 9 w 328"/>
                  <a:gd name="T37" fmla="*/ 20 h 589"/>
                  <a:gd name="T38" fmla="*/ 6 w 328"/>
                  <a:gd name="T39" fmla="*/ 16 h 589"/>
                  <a:gd name="T40" fmla="*/ 20 w 328"/>
                  <a:gd name="T41" fmla="*/ 9 h 589"/>
                  <a:gd name="T42" fmla="*/ 15 w 328"/>
                  <a:gd name="T43" fmla="*/ 4 h 589"/>
                  <a:gd name="T44" fmla="*/ 15 w 328"/>
                  <a:gd name="T45" fmla="*/ 4 h 58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28"/>
                  <a:gd name="T70" fmla="*/ 0 h 589"/>
                  <a:gd name="T71" fmla="*/ 328 w 328"/>
                  <a:gd name="T72" fmla="*/ 589 h 58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28" h="589">
                    <a:moveTo>
                      <a:pt x="71" y="24"/>
                    </a:moveTo>
                    <a:lnTo>
                      <a:pt x="58" y="12"/>
                    </a:lnTo>
                    <a:lnTo>
                      <a:pt x="274" y="0"/>
                    </a:lnTo>
                    <a:lnTo>
                      <a:pt x="274" y="26"/>
                    </a:lnTo>
                    <a:lnTo>
                      <a:pt x="287" y="50"/>
                    </a:lnTo>
                    <a:lnTo>
                      <a:pt x="299" y="80"/>
                    </a:lnTo>
                    <a:lnTo>
                      <a:pt x="312" y="354"/>
                    </a:lnTo>
                    <a:lnTo>
                      <a:pt x="327" y="394"/>
                    </a:lnTo>
                    <a:lnTo>
                      <a:pt x="291" y="495"/>
                    </a:lnTo>
                    <a:lnTo>
                      <a:pt x="291" y="527"/>
                    </a:lnTo>
                    <a:lnTo>
                      <a:pt x="257" y="542"/>
                    </a:lnTo>
                    <a:lnTo>
                      <a:pt x="217" y="563"/>
                    </a:lnTo>
                    <a:lnTo>
                      <a:pt x="207" y="588"/>
                    </a:lnTo>
                    <a:lnTo>
                      <a:pt x="117" y="394"/>
                    </a:lnTo>
                    <a:lnTo>
                      <a:pt x="76" y="394"/>
                    </a:lnTo>
                    <a:lnTo>
                      <a:pt x="67" y="356"/>
                    </a:lnTo>
                    <a:lnTo>
                      <a:pt x="0" y="266"/>
                    </a:lnTo>
                    <a:lnTo>
                      <a:pt x="7" y="238"/>
                    </a:lnTo>
                    <a:lnTo>
                      <a:pt x="41" y="173"/>
                    </a:lnTo>
                    <a:lnTo>
                      <a:pt x="31" y="132"/>
                    </a:lnTo>
                    <a:lnTo>
                      <a:pt x="98" y="70"/>
                    </a:lnTo>
                    <a:lnTo>
                      <a:pt x="71" y="24"/>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09" name="Freeform 68"/>
              <p:cNvSpPr>
                <a:spLocks/>
              </p:cNvSpPr>
              <p:nvPr/>
            </p:nvSpPr>
            <p:spPr bwMode="auto">
              <a:xfrm>
                <a:off x="3710" y="2229"/>
                <a:ext cx="223" cy="382"/>
              </a:xfrm>
              <a:custGeom>
                <a:avLst/>
                <a:gdLst>
                  <a:gd name="T0" fmla="*/ 39 w 246"/>
                  <a:gd name="T1" fmla="*/ 38 h 433"/>
                  <a:gd name="T2" fmla="*/ 31 w 246"/>
                  <a:gd name="T3" fmla="*/ 49 h 433"/>
                  <a:gd name="T4" fmla="*/ 24 w 246"/>
                  <a:gd name="T5" fmla="*/ 45 h 433"/>
                  <a:gd name="T6" fmla="*/ 18 w 246"/>
                  <a:gd name="T7" fmla="*/ 49 h 433"/>
                  <a:gd name="T8" fmla="*/ 14 w 246"/>
                  <a:gd name="T9" fmla="*/ 50 h 433"/>
                  <a:gd name="T10" fmla="*/ 9 w 246"/>
                  <a:gd name="T11" fmla="*/ 49 h 433"/>
                  <a:gd name="T12" fmla="*/ 0 w 246"/>
                  <a:gd name="T13" fmla="*/ 51 h 433"/>
                  <a:gd name="T14" fmla="*/ 7 w 246"/>
                  <a:gd name="T15" fmla="*/ 39 h 433"/>
                  <a:gd name="T16" fmla="*/ 5 w 246"/>
                  <a:gd name="T17" fmla="*/ 34 h 433"/>
                  <a:gd name="T18" fmla="*/ 5 w 246"/>
                  <a:gd name="T19" fmla="*/ 4 h 433"/>
                  <a:gd name="T20" fmla="*/ 5 w 246"/>
                  <a:gd name="T21" fmla="*/ 4 h 433"/>
                  <a:gd name="T22" fmla="*/ 6 w 246"/>
                  <a:gd name="T23" fmla="*/ 4 h 433"/>
                  <a:gd name="T24" fmla="*/ 12 w 246"/>
                  <a:gd name="T25" fmla="*/ 4 h 433"/>
                  <a:gd name="T26" fmla="*/ 41 w 246"/>
                  <a:gd name="T27" fmla="*/ 0 h 433"/>
                  <a:gd name="T28" fmla="*/ 46 w 246"/>
                  <a:gd name="T29" fmla="*/ 34 h 433"/>
                  <a:gd name="T30" fmla="*/ 45 w 246"/>
                  <a:gd name="T31" fmla="*/ 34 h 433"/>
                  <a:gd name="T32" fmla="*/ 39 w 246"/>
                  <a:gd name="T33" fmla="*/ 38 h 433"/>
                  <a:gd name="T34" fmla="*/ 39 w 246"/>
                  <a:gd name="T35" fmla="*/ 38 h 433"/>
                  <a:gd name="T36" fmla="*/ 39 w 246"/>
                  <a:gd name="T37" fmla="*/ 38 h 4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6"/>
                  <a:gd name="T58" fmla="*/ 0 h 433"/>
                  <a:gd name="T59" fmla="*/ 246 w 246"/>
                  <a:gd name="T60" fmla="*/ 433 h 4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6" h="433">
                    <a:moveTo>
                      <a:pt x="205" y="316"/>
                    </a:moveTo>
                    <a:lnTo>
                      <a:pt x="166" y="397"/>
                    </a:lnTo>
                    <a:lnTo>
                      <a:pt x="130" y="381"/>
                    </a:lnTo>
                    <a:lnTo>
                      <a:pt x="97" y="404"/>
                    </a:lnTo>
                    <a:lnTo>
                      <a:pt x="74" y="428"/>
                    </a:lnTo>
                    <a:lnTo>
                      <a:pt x="46" y="415"/>
                    </a:lnTo>
                    <a:lnTo>
                      <a:pt x="0" y="432"/>
                    </a:lnTo>
                    <a:lnTo>
                      <a:pt x="36" y="331"/>
                    </a:lnTo>
                    <a:lnTo>
                      <a:pt x="21" y="291"/>
                    </a:lnTo>
                    <a:lnTo>
                      <a:pt x="8" y="17"/>
                    </a:lnTo>
                    <a:lnTo>
                      <a:pt x="22" y="24"/>
                    </a:lnTo>
                    <a:lnTo>
                      <a:pt x="32" y="24"/>
                    </a:lnTo>
                    <a:lnTo>
                      <a:pt x="62" y="7"/>
                    </a:lnTo>
                    <a:lnTo>
                      <a:pt x="216" y="0"/>
                    </a:lnTo>
                    <a:lnTo>
                      <a:pt x="245" y="272"/>
                    </a:lnTo>
                    <a:lnTo>
                      <a:pt x="240" y="276"/>
                    </a:lnTo>
                    <a:lnTo>
                      <a:pt x="205" y="316"/>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10" name="Freeform 69"/>
              <p:cNvSpPr>
                <a:spLocks/>
              </p:cNvSpPr>
              <p:nvPr/>
            </p:nvSpPr>
            <p:spPr bwMode="auto">
              <a:xfrm>
                <a:off x="3710" y="2229"/>
                <a:ext cx="223" cy="382"/>
              </a:xfrm>
              <a:custGeom>
                <a:avLst/>
                <a:gdLst>
                  <a:gd name="T0" fmla="*/ 39 w 246"/>
                  <a:gd name="T1" fmla="*/ 38 h 433"/>
                  <a:gd name="T2" fmla="*/ 31 w 246"/>
                  <a:gd name="T3" fmla="*/ 49 h 433"/>
                  <a:gd name="T4" fmla="*/ 24 w 246"/>
                  <a:gd name="T5" fmla="*/ 45 h 433"/>
                  <a:gd name="T6" fmla="*/ 18 w 246"/>
                  <a:gd name="T7" fmla="*/ 49 h 433"/>
                  <a:gd name="T8" fmla="*/ 14 w 246"/>
                  <a:gd name="T9" fmla="*/ 50 h 433"/>
                  <a:gd name="T10" fmla="*/ 9 w 246"/>
                  <a:gd name="T11" fmla="*/ 49 h 433"/>
                  <a:gd name="T12" fmla="*/ 0 w 246"/>
                  <a:gd name="T13" fmla="*/ 51 h 433"/>
                  <a:gd name="T14" fmla="*/ 7 w 246"/>
                  <a:gd name="T15" fmla="*/ 39 h 433"/>
                  <a:gd name="T16" fmla="*/ 5 w 246"/>
                  <a:gd name="T17" fmla="*/ 34 h 433"/>
                  <a:gd name="T18" fmla="*/ 5 w 246"/>
                  <a:gd name="T19" fmla="*/ 4 h 433"/>
                  <a:gd name="T20" fmla="*/ 5 w 246"/>
                  <a:gd name="T21" fmla="*/ 4 h 433"/>
                  <a:gd name="T22" fmla="*/ 6 w 246"/>
                  <a:gd name="T23" fmla="*/ 4 h 433"/>
                  <a:gd name="T24" fmla="*/ 12 w 246"/>
                  <a:gd name="T25" fmla="*/ 4 h 433"/>
                  <a:gd name="T26" fmla="*/ 41 w 246"/>
                  <a:gd name="T27" fmla="*/ 0 h 433"/>
                  <a:gd name="T28" fmla="*/ 46 w 246"/>
                  <a:gd name="T29" fmla="*/ 34 h 433"/>
                  <a:gd name="T30" fmla="*/ 45 w 246"/>
                  <a:gd name="T31" fmla="*/ 34 h 433"/>
                  <a:gd name="T32" fmla="*/ 39 w 246"/>
                  <a:gd name="T33" fmla="*/ 38 h 433"/>
                  <a:gd name="T34" fmla="*/ 39 w 246"/>
                  <a:gd name="T35" fmla="*/ 38 h 43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6"/>
                  <a:gd name="T55" fmla="*/ 0 h 433"/>
                  <a:gd name="T56" fmla="*/ 246 w 246"/>
                  <a:gd name="T57" fmla="*/ 433 h 43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6" h="433">
                    <a:moveTo>
                      <a:pt x="205" y="316"/>
                    </a:moveTo>
                    <a:lnTo>
                      <a:pt x="166" y="397"/>
                    </a:lnTo>
                    <a:lnTo>
                      <a:pt x="130" y="381"/>
                    </a:lnTo>
                    <a:lnTo>
                      <a:pt x="97" y="404"/>
                    </a:lnTo>
                    <a:lnTo>
                      <a:pt x="74" y="428"/>
                    </a:lnTo>
                    <a:lnTo>
                      <a:pt x="46" y="415"/>
                    </a:lnTo>
                    <a:lnTo>
                      <a:pt x="0" y="432"/>
                    </a:lnTo>
                    <a:lnTo>
                      <a:pt x="36" y="331"/>
                    </a:lnTo>
                    <a:lnTo>
                      <a:pt x="21" y="291"/>
                    </a:lnTo>
                    <a:lnTo>
                      <a:pt x="8" y="17"/>
                    </a:lnTo>
                    <a:lnTo>
                      <a:pt x="22" y="24"/>
                    </a:lnTo>
                    <a:lnTo>
                      <a:pt x="32" y="24"/>
                    </a:lnTo>
                    <a:lnTo>
                      <a:pt x="62" y="7"/>
                    </a:lnTo>
                    <a:lnTo>
                      <a:pt x="216" y="0"/>
                    </a:lnTo>
                    <a:lnTo>
                      <a:pt x="245" y="272"/>
                    </a:lnTo>
                    <a:lnTo>
                      <a:pt x="240" y="276"/>
                    </a:lnTo>
                    <a:lnTo>
                      <a:pt x="205" y="316"/>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11" name="Freeform 70"/>
              <p:cNvSpPr>
                <a:spLocks/>
              </p:cNvSpPr>
              <p:nvPr/>
            </p:nvSpPr>
            <p:spPr bwMode="auto">
              <a:xfrm>
                <a:off x="2673" y="2405"/>
                <a:ext cx="556" cy="300"/>
              </a:xfrm>
              <a:custGeom>
                <a:avLst/>
                <a:gdLst>
                  <a:gd name="T0" fmla="*/ 114 w 610"/>
                  <a:gd name="T1" fmla="*/ 4 h 340"/>
                  <a:gd name="T2" fmla="*/ 5 w 610"/>
                  <a:gd name="T3" fmla="*/ 0 h 340"/>
                  <a:gd name="T4" fmla="*/ 0 w 610"/>
                  <a:gd name="T5" fmla="*/ 38 h 340"/>
                  <a:gd name="T6" fmla="*/ 127 w 610"/>
                  <a:gd name="T7" fmla="*/ 41 h 340"/>
                  <a:gd name="T8" fmla="*/ 127 w 610"/>
                  <a:gd name="T9" fmla="*/ 13 h 340"/>
                  <a:gd name="T10" fmla="*/ 117 w 610"/>
                  <a:gd name="T11" fmla="*/ 9 h 340"/>
                  <a:gd name="T12" fmla="*/ 121 w 610"/>
                  <a:gd name="T13" fmla="*/ 6 h 340"/>
                  <a:gd name="T14" fmla="*/ 114 w 610"/>
                  <a:gd name="T15" fmla="*/ 4 h 340"/>
                  <a:gd name="T16" fmla="*/ 114 w 610"/>
                  <a:gd name="T17" fmla="*/ 4 h 340"/>
                  <a:gd name="T18" fmla="*/ 114 w 610"/>
                  <a:gd name="T19" fmla="*/ 4 h 3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0"/>
                  <a:gd name="T31" fmla="*/ 0 h 340"/>
                  <a:gd name="T32" fmla="*/ 610 w 610"/>
                  <a:gd name="T33" fmla="*/ 340 h 3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0" h="340">
                    <a:moveTo>
                      <a:pt x="552" y="22"/>
                    </a:moveTo>
                    <a:lnTo>
                      <a:pt x="22" y="0"/>
                    </a:lnTo>
                    <a:lnTo>
                      <a:pt x="0" y="318"/>
                    </a:lnTo>
                    <a:lnTo>
                      <a:pt x="609" y="339"/>
                    </a:lnTo>
                    <a:lnTo>
                      <a:pt x="609" y="109"/>
                    </a:lnTo>
                    <a:lnTo>
                      <a:pt x="567" y="71"/>
                    </a:lnTo>
                    <a:lnTo>
                      <a:pt x="587" y="48"/>
                    </a:lnTo>
                    <a:lnTo>
                      <a:pt x="552" y="22"/>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12" name="Freeform 71"/>
              <p:cNvSpPr>
                <a:spLocks/>
              </p:cNvSpPr>
              <p:nvPr/>
            </p:nvSpPr>
            <p:spPr bwMode="auto">
              <a:xfrm>
                <a:off x="2673" y="2405"/>
                <a:ext cx="556" cy="300"/>
              </a:xfrm>
              <a:custGeom>
                <a:avLst/>
                <a:gdLst>
                  <a:gd name="T0" fmla="*/ 114 w 610"/>
                  <a:gd name="T1" fmla="*/ 4 h 340"/>
                  <a:gd name="T2" fmla="*/ 5 w 610"/>
                  <a:gd name="T3" fmla="*/ 0 h 340"/>
                  <a:gd name="T4" fmla="*/ 0 w 610"/>
                  <a:gd name="T5" fmla="*/ 38 h 340"/>
                  <a:gd name="T6" fmla="*/ 127 w 610"/>
                  <a:gd name="T7" fmla="*/ 41 h 340"/>
                  <a:gd name="T8" fmla="*/ 127 w 610"/>
                  <a:gd name="T9" fmla="*/ 13 h 340"/>
                  <a:gd name="T10" fmla="*/ 117 w 610"/>
                  <a:gd name="T11" fmla="*/ 9 h 340"/>
                  <a:gd name="T12" fmla="*/ 121 w 610"/>
                  <a:gd name="T13" fmla="*/ 6 h 340"/>
                  <a:gd name="T14" fmla="*/ 114 w 610"/>
                  <a:gd name="T15" fmla="*/ 4 h 340"/>
                  <a:gd name="T16" fmla="*/ 114 w 610"/>
                  <a:gd name="T17" fmla="*/ 4 h 3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10"/>
                  <a:gd name="T28" fmla="*/ 0 h 340"/>
                  <a:gd name="T29" fmla="*/ 610 w 610"/>
                  <a:gd name="T30" fmla="*/ 340 h 3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10" h="340">
                    <a:moveTo>
                      <a:pt x="552" y="22"/>
                    </a:moveTo>
                    <a:lnTo>
                      <a:pt x="22" y="0"/>
                    </a:lnTo>
                    <a:lnTo>
                      <a:pt x="0" y="318"/>
                    </a:lnTo>
                    <a:lnTo>
                      <a:pt x="609" y="339"/>
                    </a:lnTo>
                    <a:lnTo>
                      <a:pt x="609" y="109"/>
                    </a:lnTo>
                    <a:lnTo>
                      <a:pt x="567" y="71"/>
                    </a:lnTo>
                    <a:lnTo>
                      <a:pt x="587" y="48"/>
                    </a:lnTo>
                    <a:lnTo>
                      <a:pt x="552" y="22"/>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13" name="Freeform 72"/>
              <p:cNvSpPr>
                <a:spLocks/>
              </p:cNvSpPr>
              <p:nvPr/>
            </p:nvSpPr>
            <p:spPr bwMode="auto">
              <a:xfrm>
                <a:off x="3606" y="2732"/>
                <a:ext cx="5" cy="8"/>
              </a:xfrm>
              <a:custGeom>
                <a:avLst/>
                <a:gdLst>
                  <a:gd name="T0" fmla="*/ 2 w 5"/>
                  <a:gd name="T1" fmla="*/ 0 h 9"/>
                  <a:gd name="T2" fmla="*/ 0 w 5"/>
                  <a:gd name="T3" fmla="*/ 4 h 9"/>
                  <a:gd name="T4" fmla="*/ 4 w 5"/>
                  <a:gd name="T5" fmla="*/ 4 h 9"/>
                  <a:gd name="T6" fmla="*/ 2 w 5"/>
                  <a:gd name="T7" fmla="*/ 0 h 9"/>
                  <a:gd name="T8" fmla="*/ 2 w 5"/>
                  <a:gd name="T9" fmla="*/ 0 h 9"/>
                  <a:gd name="T10" fmla="*/ 2 w 5"/>
                  <a:gd name="T11" fmla="*/ 0 h 9"/>
                  <a:gd name="T12" fmla="*/ 0 60000 65536"/>
                  <a:gd name="T13" fmla="*/ 0 60000 65536"/>
                  <a:gd name="T14" fmla="*/ 0 60000 65536"/>
                  <a:gd name="T15" fmla="*/ 0 60000 65536"/>
                  <a:gd name="T16" fmla="*/ 0 60000 65536"/>
                  <a:gd name="T17" fmla="*/ 0 60000 65536"/>
                  <a:gd name="T18" fmla="*/ 0 w 5"/>
                  <a:gd name="T19" fmla="*/ 0 h 9"/>
                  <a:gd name="T20" fmla="*/ 5 w 5"/>
                  <a:gd name="T21" fmla="*/ 9 h 9"/>
                </a:gdLst>
                <a:ahLst/>
                <a:cxnLst>
                  <a:cxn ang="T12">
                    <a:pos x="T0" y="T1"/>
                  </a:cxn>
                  <a:cxn ang="T13">
                    <a:pos x="T2" y="T3"/>
                  </a:cxn>
                  <a:cxn ang="T14">
                    <a:pos x="T4" y="T5"/>
                  </a:cxn>
                  <a:cxn ang="T15">
                    <a:pos x="T6" y="T7"/>
                  </a:cxn>
                  <a:cxn ang="T16">
                    <a:pos x="T8" y="T9"/>
                  </a:cxn>
                  <a:cxn ang="T17">
                    <a:pos x="T10" y="T11"/>
                  </a:cxn>
                </a:cxnLst>
                <a:rect l="T18" t="T19" r="T20" b="T21"/>
                <a:pathLst>
                  <a:path w="5" h="9">
                    <a:moveTo>
                      <a:pt x="2" y="0"/>
                    </a:moveTo>
                    <a:lnTo>
                      <a:pt x="0" y="8"/>
                    </a:lnTo>
                    <a:lnTo>
                      <a:pt x="4" y="8"/>
                    </a:lnTo>
                    <a:lnTo>
                      <a:pt x="2"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14" name="Freeform 73"/>
              <p:cNvSpPr>
                <a:spLocks/>
              </p:cNvSpPr>
              <p:nvPr/>
            </p:nvSpPr>
            <p:spPr bwMode="auto">
              <a:xfrm>
                <a:off x="3606" y="2732"/>
                <a:ext cx="5" cy="8"/>
              </a:xfrm>
              <a:custGeom>
                <a:avLst/>
                <a:gdLst>
                  <a:gd name="T0" fmla="*/ 2 w 5"/>
                  <a:gd name="T1" fmla="*/ 0 h 9"/>
                  <a:gd name="T2" fmla="*/ 0 w 5"/>
                  <a:gd name="T3" fmla="*/ 4 h 9"/>
                  <a:gd name="T4" fmla="*/ 4 w 5"/>
                  <a:gd name="T5" fmla="*/ 4 h 9"/>
                  <a:gd name="T6" fmla="*/ 2 w 5"/>
                  <a:gd name="T7" fmla="*/ 0 h 9"/>
                  <a:gd name="T8" fmla="*/ 2 w 5"/>
                  <a:gd name="T9" fmla="*/ 0 h 9"/>
                  <a:gd name="T10" fmla="*/ 0 60000 65536"/>
                  <a:gd name="T11" fmla="*/ 0 60000 65536"/>
                  <a:gd name="T12" fmla="*/ 0 60000 65536"/>
                  <a:gd name="T13" fmla="*/ 0 60000 65536"/>
                  <a:gd name="T14" fmla="*/ 0 60000 65536"/>
                  <a:gd name="T15" fmla="*/ 0 w 5"/>
                  <a:gd name="T16" fmla="*/ 0 h 9"/>
                  <a:gd name="T17" fmla="*/ 5 w 5"/>
                  <a:gd name="T18" fmla="*/ 9 h 9"/>
                </a:gdLst>
                <a:ahLst/>
                <a:cxnLst>
                  <a:cxn ang="T10">
                    <a:pos x="T0" y="T1"/>
                  </a:cxn>
                  <a:cxn ang="T11">
                    <a:pos x="T2" y="T3"/>
                  </a:cxn>
                  <a:cxn ang="T12">
                    <a:pos x="T4" y="T5"/>
                  </a:cxn>
                  <a:cxn ang="T13">
                    <a:pos x="T6" y="T7"/>
                  </a:cxn>
                  <a:cxn ang="T14">
                    <a:pos x="T8" y="T9"/>
                  </a:cxn>
                </a:cxnLst>
                <a:rect l="T15" t="T16" r="T17" b="T18"/>
                <a:pathLst>
                  <a:path w="5" h="9">
                    <a:moveTo>
                      <a:pt x="2" y="0"/>
                    </a:moveTo>
                    <a:lnTo>
                      <a:pt x="0" y="8"/>
                    </a:lnTo>
                    <a:lnTo>
                      <a:pt x="4" y="8"/>
                    </a:lnTo>
                    <a:lnTo>
                      <a:pt x="2"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15" name="Freeform 74"/>
              <p:cNvSpPr>
                <a:spLocks/>
              </p:cNvSpPr>
              <p:nvPr/>
            </p:nvSpPr>
            <p:spPr bwMode="auto">
              <a:xfrm>
                <a:off x="3614" y="2469"/>
                <a:ext cx="544" cy="270"/>
              </a:xfrm>
              <a:custGeom>
                <a:avLst/>
                <a:gdLst>
                  <a:gd name="T0" fmla="*/ 106 w 598"/>
                  <a:gd name="T1" fmla="*/ 7 h 305"/>
                  <a:gd name="T2" fmla="*/ 101 w 598"/>
                  <a:gd name="T3" fmla="*/ 4 h 305"/>
                  <a:gd name="T4" fmla="*/ 87 w 598"/>
                  <a:gd name="T5" fmla="*/ 5 h 305"/>
                  <a:gd name="T6" fmla="*/ 70 w 598"/>
                  <a:gd name="T7" fmla="*/ 0 h 305"/>
                  <a:gd name="T8" fmla="*/ 69 w 598"/>
                  <a:gd name="T9" fmla="*/ 4 h 305"/>
                  <a:gd name="T10" fmla="*/ 63 w 598"/>
                  <a:gd name="T11" fmla="*/ 6 h 305"/>
                  <a:gd name="T12" fmla="*/ 54 w 598"/>
                  <a:gd name="T13" fmla="*/ 16 h 305"/>
                  <a:gd name="T14" fmla="*/ 47 w 598"/>
                  <a:gd name="T15" fmla="*/ 13 h 305"/>
                  <a:gd name="T16" fmla="*/ 41 w 598"/>
                  <a:gd name="T17" fmla="*/ 17 h 305"/>
                  <a:gd name="T18" fmla="*/ 36 w 598"/>
                  <a:gd name="T19" fmla="*/ 19 h 305"/>
                  <a:gd name="T20" fmla="*/ 31 w 598"/>
                  <a:gd name="T21" fmla="*/ 18 h 305"/>
                  <a:gd name="T22" fmla="*/ 21 w 598"/>
                  <a:gd name="T23" fmla="*/ 20 h 305"/>
                  <a:gd name="T24" fmla="*/ 21 w 598"/>
                  <a:gd name="T25" fmla="*/ 24 h 305"/>
                  <a:gd name="T26" fmla="*/ 14 w 598"/>
                  <a:gd name="T27" fmla="*/ 26 h 305"/>
                  <a:gd name="T28" fmla="*/ 5 w 598"/>
                  <a:gd name="T29" fmla="*/ 28 h 305"/>
                  <a:gd name="T30" fmla="*/ 5 w 598"/>
                  <a:gd name="T31" fmla="*/ 31 h 305"/>
                  <a:gd name="T32" fmla="*/ 5 w 598"/>
                  <a:gd name="T33" fmla="*/ 35 h 305"/>
                  <a:gd name="T34" fmla="*/ 0 w 598"/>
                  <a:gd name="T35" fmla="*/ 39 h 305"/>
                  <a:gd name="T36" fmla="*/ 23 w 598"/>
                  <a:gd name="T37" fmla="*/ 37 h 305"/>
                  <a:gd name="T38" fmla="*/ 22 w 598"/>
                  <a:gd name="T39" fmla="*/ 35 h 305"/>
                  <a:gd name="T40" fmla="*/ 95 w 598"/>
                  <a:gd name="T41" fmla="*/ 31 h 305"/>
                  <a:gd name="T42" fmla="*/ 96 w 598"/>
                  <a:gd name="T43" fmla="*/ 31 h 305"/>
                  <a:gd name="T44" fmla="*/ 103 w 598"/>
                  <a:gd name="T45" fmla="*/ 29 h 305"/>
                  <a:gd name="T46" fmla="*/ 119 w 598"/>
                  <a:gd name="T47" fmla="*/ 17 h 305"/>
                  <a:gd name="T48" fmla="*/ 106 w 598"/>
                  <a:gd name="T49" fmla="*/ 7 h 305"/>
                  <a:gd name="T50" fmla="*/ 106 w 598"/>
                  <a:gd name="T51" fmla="*/ 7 h 305"/>
                  <a:gd name="T52" fmla="*/ 106 w 598"/>
                  <a:gd name="T53" fmla="*/ 7 h 30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98"/>
                  <a:gd name="T82" fmla="*/ 0 h 305"/>
                  <a:gd name="T83" fmla="*/ 598 w 598"/>
                  <a:gd name="T84" fmla="*/ 305 h 30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98" h="305">
                    <a:moveTo>
                      <a:pt x="535" y="51"/>
                    </a:moveTo>
                    <a:lnTo>
                      <a:pt x="506" y="19"/>
                    </a:lnTo>
                    <a:lnTo>
                      <a:pt x="440" y="39"/>
                    </a:lnTo>
                    <a:lnTo>
                      <a:pt x="350" y="0"/>
                    </a:lnTo>
                    <a:lnTo>
                      <a:pt x="345" y="4"/>
                    </a:lnTo>
                    <a:lnTo>
                      <a:pt x="310" y="44"/>
                    </a:lnTo>
                    <a:lnTo>
                      <a:pt x="271" y="125"/>
                    </a:lnTo>
                    <a:lnTo>
                      <a:pt x="235" y="109"/>
                    </a:lnTo>
                    <a:lnTo>
                      <a:pt x="202" y="132"/>
                    </a:lnTo>
                    <a:lnTo>
                      <a:pt x="179" y="156"/>
                    </a:lnTo>
                    <a:lnTo>
                      <a:pt x="151" y="143"/>
                    </a:lnTo>
                    <a:lnTo>
                      <a:pt x="105" y="160"/>
                    </a:lnTo>
                    <a:lnTo>
                      <a:pt x="105" y="192"/>
                    </a:lnTo>
                    <a:lnTo>
                      <a:pt x="71" y="207"/>
                    </a:lnTo>
                    <a:lnTo>
                      <a:pt x="31" y="228"/>
                    </a:lnTo>
                    <a:lnTo>
                      <a:pt x="21" y="253"/>
                    </a:lnTo>
                    <a:lnTo>
                      <a:pt x="20" y="288"/>
                    </a:lnTo>
                    <a:lnTo>
                      <a:pt x="0" y="304"/>
                    </a:lnTo>
                    <a:lnTo>
                      <a:pt x="113" y="298"/>
                    </a:lnTo>
                    <a:lnTo>
                      <a:pt x="111" y="279"/>
                    </a:lnTo>
                    <a:lnTo>
                      <a:pt x="471" y="253"/>
                    </a:lnTo>
                    <a:lnTo>
                      <a:pt x="475" y="250"/>
                    </a:lnTo>
                    <a:lnTo>
                      <a:pt x="513" y="232"/>
                    </a:lnTo>
                    <a:lnTo>
                      <a:pt x="597" y="137"/>
                    </a:lnTo>
                    <a:lnTo>
                      <a:pt x="535" y="51"/>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16" name="Freeform 75"/>
              <p:cNvSpPr>
                <a:spLocks/>
              </p:cNvSpPr>
              <p:nvPr/>
            </p:nvSpPr>
            <p:spPr bwMode="auto">
              <a:xfrm>
                <a:off x="3614" y="2469"/>
                <a:ext cx="544" cy="270"/>
              </a:xfrm>
              <a:custGeom>
                <a:avLst/>
                <a:gdLst>
                  <a:gd name="T0" fmla="*/ 106 w 598"/>
                  <a:gd name="T1" fmla="*/ 7 h 305"/>
                  <a:gd name="T2" fmla="*/ 101 w 598"/>
                  <a:gd name="T3" fmla="*/ 4 h 305"/>
                  <a:gd name="T4" fmla="*/ 87 w 598"/>
                  <a:gd name="T5" fmla="*/ 5 h 305"/>
                  <a:gd name="T6" fmla="*/ 70 w 598"/>
                  <a:gd name="T7" fmla="*/ 0 h 305"/>
                  <a:gd name="T8" fmla="*/ 69 w 598"/>
                  <a:gd name="T9" fmla="*/ 4 h 305"/>
                  <a:gd name="T10" fmla="*/ 63 w 598"/>
                  <a:gd name="T11" fmla="*/ 6 h 305"/>
                  <a:gd name="T12" fmla="*/ 54 w 598"/>
                  <a:gd name="T13" fmla="*/ 16 h 305"/>
                  <a:gd name="T14" fmla="*/ 47 w 598"/>
                  <a:gd name="T15" fmla="*/ 13 h 305"/>
                  <a:gd name="T16" fmla="*/ 41 w 598"/>
                  <a:gd name="T17" fmla="*/ 17 h 305"/>
                  <a:gd name="T18" fmla="*/ 36 w 598"/>
                  <a:gd name="T19" fmla="*/ 19 h 305"/>
                  <a:gd name="T20" fmla="*/ 31 w 598"/>
                  <a:gd name="T21" fmla="*/ 18 h 305"/>
                  <a:gd name="T22" fmla="*/ 21 w 598"/>
                  <a:gd name="T23" fmla="*/ 20 h 305"/>
                  <a:gd name="T24" fmla="*/ 21 w 598"/>
                  <a:gd name="T25" fmla="*/ 24 h 305"/>
                  <a:gd name="T26" fmla="*/ 14 w 598"/>
                  <a:gd name="T27" fmla="*/ 26 h 305"/>
                  <a:gd name="T28" fmla="*/ 5 w 598"/>
                  <a:gd name="T29" fmla="*/ 28 h 305"/>
                  <a:gd name="T30" fmla="*/ 5 w 598"/>
                  <a:gd name="T31" fmla="*/ 31 h 305"/>
                  <a:gd name="T32" fmla="*/ 5 w 598"/>
                  <a:gd name="T33" fmla="*/ 35 h 305"/>
                  <a:gd name="T34" fmla="*/ 0 w 598"/>
                  <a:gd name="T35" fmla="*/ 39 h 305"/>
                  <a:gd name="T36" fmla="*/ 23 w 598"/>
                  <a:gd name="T37" fmla="*/ 37 h 305"/>
                  <a:gd name="T38" fmla="*/ 22 w 598"/>
                  <a:gd name="T39" fmla="*/ 35 h 305"/>
                  <a:gd name="T40" fmla="*/ 95 w 598"/>
                  <a:gd name="T41" fmla="*/ 31 h 305"/>
                  <a:gd name="T42" fmla="*/ 96 w 598"/>
                  <a:gd name="T43" fmla="*/ 31 h 305"/>
                  <a:gd name="T44" fmla="*/ 103 w 598"/>
                  <a:gd name="T45" fmla="*/ 29 h 305"/>
                  <a:gd name="T46" fmla="*/ 119 w 598"/>
                  <a:gd name="T47" fmla="*/ 17 h 305"/>
                  <a:gd name="T48" fmla="*/ 106 w 598"/>
                  <a:gd name="T49" fmla="*/ 7 h 305"/>
                  <a:gd name="T50" fmla="*/ 106 w 598"/>
                  <a:gd name="T51" fmla="*/ 7 h 30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98"/>
                  <a:gd name="T79" fmla="*/ 0 h 305"/>
                  <a:gd name="T80" fmla="*/ 598 w 598"/>
                  <a:gd name="T81" fmla="*/ 305 h 30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98" h="305">
                    <a:moveTo>
                      <a:pt x="535" y="51"/>
                    </a:moveTo>
                    <a:lnTo>
                      <a:pt x="506" y="19"/>
                    </a:lnTo>
                    <a:lnTo>
                      <a:pt x="440" y="39"/>
                    </a:lnTo>
                    <a:lnTo>
                      <a:pt x="350" y="0"/>
                    </a:lnTo>
                    <a:lnTo>
                      <a:pt x="345" y="4"/>
                    </a:lnTo>
                    <a:lnTo>
                      <a:pt x="310" y="44"/>
                    </a:lnTo>
                    <a:lnTo>
                      <a:pt x="271" y="125"/>
                    </a:lnTo>
                    <a:lnTo>
                      <a:pt x="235" y="109"/>
                    </a:lnTo>
                    <a:lnTo>
                      <a:pt x="202" y="132"/>
                    </a:lnTo>
                    <a:lnTo>
                      <a:pt x="179" y="156"/>
                    </a:lnTo>
                    <a:lnTo>
                      <a:pt x="151" y="143"/>
                    </a:lnTo>
                    <a:lnTo>
                      <a:pt x="105" y="160"/>
                    </a:lnTo>
                    <a:lnTo>
                      <a:pt x="105" y="192"/>
                    </a:lnTo>
                    <a:lnTo>
                      <a:pt x="71" y="207"/>
                    </a:lnTo>
                    <a:lnTo>
                      <a:pt x="31" y="228"/>
                    </a:lnTo>
                    <a:lnTo>
                      <a:pt x="21" y="253"/>
                    </a:lnTo>
                    <a:lnTo>
                      <a:pt x="20" y="288"/>
                    </a:lnTo>
                    <a:lnTo>
                      <a:pt x="0" y="304"/>
                    </a:lnTo>
                    <a:lnTo>
                      <a:pt x="113" y="298"/>
                    </a:lnTo>
                    <a:lnTo>
                      <a:pt x="111" y="279"/>
                    </a:lnTo>
                    <a:lnTo>
                      <a:pt x="471" y="253"/>
                    </a:lnTo>
                    <a:lnTo>
                      <a:pt x="475" y="250"/>
                    </a:lnTo>
                    <a:lnTo>
                      <a:pt x="513" y="232"/>
                    </a:lnTo>
                    <a:lnTo>
                      <a:pt x="597" y="137"/>
                    </a:lnTo>
                    <a:lnTo>
                      <a:pt x="535" y="51"/>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17" name="Freeform 76"/>
              <p:cNvSpPr>
                <a:spLocks/>
              </p:cNvSpPr>
              <p:nvPr/>
            </p:nvSpPr>
            <p:spPr bwMode="auto">
              <a:xfrm>
                <a:off x="3563" y="3433"/>
                <a:ext cx="14" cy="3"/>
              </a:xfrm>
              <a:custGeom>
                <a:avLst/>
                <a:gdLst>
                  <a:gd name="T0" fmla="*/ 4 w 16"/>
                  <a:gd name="T1" fmla="*/ 0 h 4"/>
                  <a:gd name="T2" fmla="*/ 0 w 16"/>
                  <a:gd name="T3" fmla="*/ 0 h 4"/>
                  <a:gd name="T4" fmla="*/ 4 w 16"/>
                  <a:gd name="T5" fmla="*/ 0 h 4"/>
                  <a:gd name="T6" fmla="*/ 4 w 16"/>
                  <a:gd name="T7" fmla="*/ 2 h 4"/>
                  <a:gd name="T8" fmla="*/ 4 w 16"/>
                  <a:gd name="T9" fmla="*/ 0 h 4"/>
                  <a:gd name="T10" fmla="*/ 4 w 16"/>
                  <a:gd name="T11" fmla="*/ 0 h 4"/>
                  <a:gd name="T12" fmla="*/ 4 w 16"/>
                  <a:gd name="T13" fmla="*/ 0 h 4"/>
                  <a:gd name="T14" fmla="*/ 0 60000 65536"/>
                  <a:gd name="T15" fmla="*/ 0 60000 65536"/>
                  <a:gd name="T16" fmla="*/ 0 60000 65536"/>
                  <a:gd name="T17" fmla="*/ 0 60000 65536"/>
                  <a:gd name="T18" fmla="*/ 0 60000 65536"/>
                  <a:gd name="T19" fmla="*/ 0 60000 65536"/>
                  <a:gd name="T20" fmla="*/ 0 60000 65536"/>
                  <a:gd name="T21" fmla="*/ 0 w 16"/>
                  <a:gd name="T22" fmla="*/ 0 h 4"/>
                  <a:gd name="T23" fmla="*/ 16 w 16"/>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4">
                    <a:moveTo>
                      <a:pt x="5" y="0"/>
                    </a:moveTo>
                    <a:lnTo>
                      <a:pt x="0" y="0"/>
                    </a:lnTo>
                    <a:lnTo>
                      <a:pt x="7" y="0"/>
                    </a:lnTo>
                    <a:lnTo>
                      <a:pt x="15" y="3"/>
                    </a:lnTo>
                    <a:lnTo>
                      <a:pt x="5"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18" name="Freeform 77"/>
              <p:cNvSpPr>
                <a:spLocks/>
              </p:cNvSpPr>
              <p:nvPr/>
            </p:nvSpPr>
            <p:spPr bwMode="auto">
              <a:xfrm>
                <a:off x="3563" y="3433"/>
                <a:ext cx="14" cy="3"/>
              </a:xfrm>
              <a:custGeom>
                <a:avLst/>
                <a:gdLst>
                  <a:gd name="T0" fmla="*/ 4 w 16"/>
                  <a:gd name="T1" fmla="*/ 0 h 4"/>
                  <a:gd name="T2" fmla="*/ 0 w 16"/>
                  <a:gd name="T3" fmla="*/ 0 h 4"/>
                  <a:gd name="T4" fmla="*/ 4 w 16"/>
                  <a:gd name="T5" fmla="*/ 0 h 4"/>
                  <a:gd name="T6" fmla="*/ 4 w 16"/>
                  <a:gd name="T7" fmla="*/ 2 h 4"/>
                  <a:gd name="T8" fmla="*/ 4 w 16"/>
                  <a:gd name="T9" fmla="*/ 0 h 4"/>
                  <a:gd name="T10" fmla="*/ 4 w 16"/>
                  <a:gd name="T11" fmla="*/ 0 h 4"/>
                  <a:gd name="T12" fmla="*/ 0 60000 65536"/>
                  <a:gd name="T13" fmla="*/ 0 60000 65536"/>
                  <a:gd name="T14" fmla="*/ 0 60000 65536"/>
                  <a:gd name="T15" fmla="*/ 0 60000 65536"/>
                  <a:gd name="T16" fmla="*/ 0 60000 65536"/>
                  <a:gd name="T17" fmla="*/ 0 60000 65536"/>
                  <a:gd name="T18" fmla="*/ 0 w 16"/>
                  <a:gd name="T19" fmla="*/ 0 h 4"/>
                  <a:gd name="T20" fmla="*/ 16 w 16"/>
                  <a:gd name="T21" fmla="*/ 4 h 4"/>
                </a:gdLst>
                <a:ahLst/>
                <a:cxnLst>
                  <a:cxn ang="T12">
                    <a:pos x="T0" y="T1"/>
                  </a:cxn>
                  <a:cxn ang="T13">
                    <a:pos x="T2" y="T3"/>
                  </a:cxn>
                  <a:cxn ang="T14">
                    <a:pos x="T4" y="T5"/>
                  </a:cxn>
                  <a:cxn ang="T15">
                    <a:pos x="T6" y="T7"/>
                  </a:cxn>
                  <a:cxn ang="T16">
                    <a:pos x="T8" y="T9"/>
                  </a:cxn>
                  <a:cxn ang="T17">
                    <a:pos x="T10" y="T11"/>
                  </a:cxn>
                </a:cxnLst>
                <a:rect l="T18" t="T19" r="T20" b="T21"/>
                <a:pathLst>
                  <a:path w="16" h="4">
                    <a:moveTo>
                      <a:pt x="5" y="0"/>
                    </a:moveTo>
                    <a:lnTo>
                      <a:pt x="0" y="0"/>
                    </a:lnTo>
                    <a:lnTo>
                      <a:pt x="7" y="0"/>
                    </a:lnTo>
                    <a:lnTo>
                      <a:pt x="15" y="3"/>
                    </a:lnTo>
                    <a:lnTo>
                      <a:pt x="5"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19" name="Freeform 78"/>
              <p:cNvSpPr>
                <a:spLocks/>
              </p:cNvSpPr>
              <p:nvPr/>
            </p:nvSpPr>
            <p:spPr bwMode="auto">
              <a:xfrm>
                <a:off x="3273" y="3069"/>
                <a:ext cx="416" cy="372"/>
              </a:xfrm>
              <a:custGeom>
                <a:avLst/>
                <a:gdLst>
                  <a:gd name="T0" fmla="*/ 5 w 456"/>
                  <a:gd name="T1" fmla="*/ 44 h 421"/>
                  <a:gd name="T2" fmla="*/ 16 w 456"/>
                  <a:gd name="T3" fmla="*/ 42 h 421"/>
                  <a:gd name="T4" fmla="*/ 27 w 456"/>
                  <a:gd name="T5" fmla="*/ 44 h 421"/>
                  <a:gd name="T6" fmla="*/ 39 w 456"/>
                  <a:gd name="T7" fmla="*/ 44 h 421"/>
                  <a:gd name="T8" fmla="*/ 43 w 456"/>
                  <a:gd name="T9" fmla="*/ 45 h 421"/>
                  <a:gd name="T10" fmla="*/ 43 w 456"/>
                  <a:gd name="T11" fmla="*/ 44 h 421"/>
                  <a:gd name="T12" fmla="*/ 36 w 456"/>
                  <a:gd name="T13" fmla="*/ 42 h 421"/>
                  <a:gd name="T14" fmla="*/ 39 w 456"/>
                  <a:gd name="T15" fmla="*/ 42 h 421"/>
                  <a:gd name="T16" fmla="*/ 41 w 456"/>
                  <a:gd name="T17" fmla="*/ 41 h 421"/>
                  <a:gd name="T18" fmla="*/ 41 w 456"/>
                  <a:gd name="T19" fmla="*/ 42 h 421"/>
                  <a:gd name="T20" fmla="*/ 41 w 456"/>
                  <a:gd name="T21" fmla="*/ 43 h 421"/>
                  <a:gd name="T22" fmla="*/ 47 w 456"/>
                  <a:gd name="T23" fmla="*/ 42 h 421"/>
                  <a:gd name="T24" fmla="*/ 47 w 456"/>
                  <a:gd name="T25" fmla="*/ 44 h 421"/>
                  <a:gd name="T26" fmla="*/ 47 w 456"/>
                  <a:gd name="T27" fmla="*/ 44 h 421"/>
                  <a:gd name="T28" fmla="*/ 52 w 456"/>
                  <a:gd name="T29" fmla="*/ 45 h 421"/>
                  <a:gd name="T30" fmla="*/ 57 w 456"/>
                  <a:gd name="T31" fmla="*/ 48 h 421"/>
                  <a:gd name="T32" fmla="*/ 53 w 456"/>
                  <a:gd name="T33" fmla="*/ 46 h 421"/>
                  <a:gd name="T34" fmla="*/ 52 w 456"/>
                  <a:gd name="T35" fmla="*/ 48 h 421"/>
                  <a:gd name="T36" fmla="*/ 57 w 456"/>
                  <a:gd name="T37" fmla="*/ 49 h 421"/>
                  <a:gd name="T38" fmla="*/ 62 w 456"/>
                  <a:gd name="T39" fmla="*/ 50 h 421"/>
                  <a:gd name="T40" fmla="*/ 63 w 456"/>
                  <a:gd name="T41" fmla="*/ 50 h 421"/>
                  <a:gd name="T42" fmla="*/ 65 w 456"/>
                  <a:gd name="T43" fmla="*/ 49 h 421"/>
                  <a:gd name="T44" fmla="*/ 69 w 456"/>
                  <a:gd name="T45" fmla="*/ 49 h 421"/>
                  <a:gd name="T46" fmla="*/ 71 w 456"/>
                  <a:gd name="T47" fmla="*/ 49 h 421"/>
                  <a:gd name="T48" fmla="*/ 73 w 456"/>
                  <a:gd name="T49" fmla="*/ 50 h 421"/>
                  <a:gd name="T50" fmla="*/ 75 w 456"/>
                  <a:gd name="T51" fmla="*/ 50 h 421"/>
                  <a:gd name="T52" fmla="*/ 82 w 456"/>
                  <a:gd name="T53" fmla="*/ 47 h 421"/>
                  <a:gd name="T54" fmla="*/ 89 w 456"/>
                  <a:gd name="T55" fmla="*/ 49 h 421"/>
                  <a:gd name="T56" fmla="*/ 89 w 456"/>
                  <a:gd name="T57" fmla="*/ 50 h 421"/>
                  <a:gd name="T58" fmla="*/ 89 w 456"/>
                  <a:gd name="T59" fmla="*/ 50 h 421"/>
                  <a:gd name="T60" fmla="*/ 90 w 456"/>
                  <a:gd name="T61" fmla="*/ 50 h 421"/>
                  <a:gd name="T62" fmla="*/ 92 w 456"/>
                  <a:gd name="T63" fmla="*/ 50 h 421"/>
                  <a:gd name="T64" fmla="*/ 96 w 456"/>
                  <a:gd name="T65" fmla="*/ 50 h 421"/>
                  <a:gd name="T66" fmla="*/ 94 w 456"/>
                  <a:gd name="T67" fmla="*/ 47 h 421"/>
                  <a:gd name="T68" fmla="*/ 90 w 456"/>
                  <a:gd name="T69" fmla="*/ 46 h 421"/>
                  <a:gd name="T70" fmla="*/ 88 w 456"/>
                  <a:gd name="T71" fmla="*/ 46 h 421"/>
                  <a:gd name="T72" fmla="*/ 84 w 456"/>
                  <a:gd name="T73" fmla="*/ 44 h 421"/>
                  <a:gd name="T74" fmla="*/ 85 w 456"/>
                  <a:gd name="T75" fmla="*/ 43 h 421"/>
                  <a:gd name="T76" fmla="*/ 88 w 456"/>
                  <a:gd name="T77" fmla="*/ 42 h 421"/>
                  <a:gd name="T78" fmla="*/ 90 w 456"/>
                  <a:gd name="T79" fmla="*/ 39 h 421"/>
                  <a:gd name="T80" fmla="*/ 90 w 456"/>
                  <a:gd name="T81" fmla="*/ 39 h 421"/>
                  <a:gd name="T82" fmla="*/ 90 w 456"/>
                  <a:gd name="T83" fmla="*/ 38 h 421"/>
                  <a:gd name="T84" fmla="*/ 90 w 456"/>
                  <a:gd name="T85" fmla="*/ 36 h 421"/>
                  <a:gd name="T86" fmla="*/ 84 w 456"/>
                  <a:gd name="T87" fmla="*/ 38 h 421"/>
                  <a:gd name="T88" fmla="*/ 83 w 456"/>
                  <a:gd name="T89" fmla="*/ 39 h 421"/>
                  <a:gd name="T90" fmla="*/ 81 w 456"/>
                  <a:gd name="T91" fmla="*/ 39 h 421"/>
                  <a:gd name="T92" fmla="*/ 81 w 456"/>
                  <a:gd name="T93" fmla="*/ 38 h 421"/>
                  <a:gd name="T94" fmla="*/ 84 w 456"/>
                  <a:gd name="T95" fmla="*/ 35 h 421"/>
                  <a:gd name="T96" fmla="*/ 80 w 456"/>
                  <a:gd name="T97" fmla="*/ 26 h 421"/>
                  <a:gd name="T98" fmla="*/ 47 w 456"/>
                  <a:gd name="T99" fmla="*/ 19 h 421"/>
                  <a:gd name="T100" fmla="*/ 0 w 456"/>
                  <a:gd name="T101" fmla="*/ 4 h 421"/>
                  <a:gd name="T102" fmla="*/ 10 w 456"/>
                  <a:gd name="T103" fmla="*/ 24 h 421"/>
                  <a:gd name="T104" fmla="*/ 10 w 456"/>
                  <a:gd name="T105" fmla="*/ 28 h 4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56"/>
                  <a:gd name="T160" fmla="*/ 0 h 421"/>
                  <a:gd name="T161" fmla="*/ 456 w 456"/>
                  <a:gd name="T162" fmla="*/ 421 h 42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56" h="421">
                    <a:moveTo>
                      <a:pt x="46" y="233"/>
                    </a:moveTo>
                    <a:lnTo>
                      <a:pt x="21" y="363"/>
                    </a:lnTo>
                    <a:lnTo>
                      <a:pt x="27" y="352"/>
                    </a:lnTo>
                    <a:lnTo>
                      <a:pt x="73" y="348"/>
                    </a:lnTo>
                    <a:lnTo>
                      <a:pt x="85" y="350"/>
                    </a:lnTo>
                    <a:lnTo>
                      <a:pt x="130" y="368"/>
                    </a:lnTo>
                    <a:lnTo>
                      <a:pt x="163" y="370"/>
                    </a:lnTo>
                    <a:lnTo>
                      <a:pt x="181" y="365"/>
                    </a:lnTo>
                    <a:lnTo>
                      <a:pt x="186" y="368"/>
                    </a:lnTo>
                    <a:lnTo>
                      <a:pt x="207" y="374"/>
                    </a:lnTo>
                    <a:lnTo>
                      <a:pt x="207" y="365"/>
                    </a:lnTo>
                    <a:lnTo>
                      <a:pt x="201" y="359"/>
                    </a:lnTo>
                    <a:lnTo>
                      <a:pt x="186" y="363"/>
                    </a:lnTo>
                    <a:lnTo>
                      <a:pt x="171" y="348"/>
                    </a:lnTo>
                    <a:lnTo>
                      <a:pt x="177" y="348"/>
                    </a:lnTo>
                    <a:lnTo>
                      <a:pt x="185" y="344"/>
                    </a:lnTo>
                    <a:lnTo>
                      <a:pt x="189" y="338"/>
                    </a:lnTo>
                    <a:lnTo>
                      <a:pt x="196" y="338"/>
                    </a:lnTo>
                    <a:lnTo>
                      <a:pt x="199" y="344"/>
                    </a:lnTo>
                    <a:lnTo>
                      <a:pt x="196" y="346"/>
                    </a:lnTo>
                    <a:lnTo>
                      <a:pt x="199" y="348"/>
                    </a:lnTo>
                    <a:lnTo>
                      <a:pt x="196" y="350"/>
                    </a:lnTo>
                    <a:lnTo>
                      <a:pt x="207" y="346"/>
                    </a:lnTo>
                    <a:lnTo>
                      <a:pt x="220" y="348"/>
                    </a:lnTo>
                    <a:lnTo>
                      <a:pt x="220" y="359"/>
                    </a:lnTo>
                    <a:lnTo>
                      <a:pt x="225" y="359"/>
                    </a:lnTo>
                    <a:lnTo>
                      <a:pt x="228" y="368"/>
                    </a:lnTo>
                    <a:lnTo>
                      <a:pt x="225" y="370"/>
                    </a:lnTo>
                    <a:lnTo>
                      <a:pt x="232" y="368"/>
                    </a:lnTo>
                    <a:lnTo>
                      <a:pt x="253" y="374"/>
                    </a:lnTo>
                    <a:lnTo>
                      <a:pt x="254" y="377"/>
                    </a:lnTo>
                    <a:lnTo>
                      <a:pt x="265" y="390"/>
                    </a:lnTo>
                    <a:lnTo>
                      <a:pt x="266" y="398"/>
                    </a:lnTo>
                    <a:lnTo>
                      <a:pt x="256" y="383"/>
                    </a:lnTo>
                    <a:lnTo>
                      <a:pt x="249" y="392"/>
                    </a:lnTo>
                    <a:lnTo>
                      <a:pt x="243" y="390"/>
                    </a:lnTo>
                    <a:lnTo>
                      <a:pt x="251" y="396"/>
                    </a:lnTo>
                    <a:lnTo>
                      <a:pt x="266" y="401"/>
                    </a:lnTo>
                    <a:lnTo>
                      <a:pt x="287" y="409"/>
                    </a:lnTo>
                    <a:lnTo>
                      <a:pt x="292" y="419"/>
                    </a:lnTo>
                    <a:lnTo>
                      <a:pt x="296" y="419"/>
                    </a:lnTo>
                    <a:lnTo>
                      <a:pt x="302" y="409"/>
                    </a:lnTo>
                    <a:lnTo>
                      <a:pt x="308" y="409"/>
                    </a:lnTo>
                    <a:lnTo>
                      <a:pt x="311" y="400"/>
                    </a:lnTo>
                    <a:lnTo>
                      <a:pt x="323" y="399"/>
                    </a:lnTo>
                    <a:lnTo>
                      <a:pt x="331" y="400"/>
                    </a:lnTo>
                    <a:lnTo>
                      <a:pt x="333" y="395"/>
                    </a:lnTo>
                    <a:lnTo>
                      <a:pt x="340" y="395"/>
                    </a:lnTo>
                    <a:lnTo>
                      <a:pt x="346" y="405"/>
                    </a:lnTo>
                    <a:lnTo>
                      <a:pt x="346" y="409"/>
                    </a:lnTo>
                    <a:lnTo>
                      <a:pt x="335" y="415"/>
                    </a:lnTo>
                    <a:lnTo>
                      <a:pt x="355" y="406"/>
                    </a:lnTo>
                    <a:lnTo>
                      <a:pt x="375" y="387"/>
                    </a:lnTo>
                    <a:lnTo>
                      <a:pt x="390" y="385"/>
                    </a:lnTo>
                    <a:lnTo>
                      <a:pt x="412" y="393"/>
                    </a:lnTo>
                    <a:lnTo>
                      <a:pt x="421" y="402"/>
                    </a:lnTo>
                    <a:lnTo>
                      <a:pt x="421" y="406"/>
                    </a:lnTo>
                    <a:lnTo>
                      <a:pt x="424" y="406"/>
                    </a:lnTo>
                    <a:lnTo>
                      <a:pt x="425" y="416"/>
                    </a:lnTo>
                    <a:lnTo>
                      <a:pt x="422" y="419"/>
                    </a:lnTo>
                    <a:lnTo>
                      <a:pt x="425" y="420"/>
                    </a:lnTo>
                    <a:lnTo>
                      <a:pt x="435" y="406"/>
                    </a:lnTo>
                    <a:lnTo>
                      <a:pt x="446" y="415"/>
                    </a:lnTo>
                    <a:lnTo>
                      <a:pt x="446" y="419"/>
                    </a:lnTo>
                    <a:lnTo>
                      <a:pt x="447" y="408"/>
                    </a:lnTo>
                    <a:lnTo>
                      <a:pt x="452" y="406"/>
                    </a:lnTo>
                    <a:lnTo>
                      <a:pt x="455" y="390"/>
                    </a:lnTo>
                    <a:lnTo>
                      <a:pt x="449" y="387"/>
                    </a:lnTo>
                    <a:lnTo>
                      <a:pt x="442" y="380"/>
                    </a:lnTo>
                    <a:lnTo>
                      <a:pt x="435" y="381"/>
                    </a:lnTo>
                    <a:lnTo>
                      <a:pt x="425" y="377"/>
                    </a:lnTo>
                    <a:lnTo>
                      <a:pt x="412" y="377"/>
                    </a:lnTo>
                    <a:lnTo>
                      <a:pt x="402" y="365"/>
                    </a:lnTo>
                    <a:lnTo>
                      <a:pt x="408" y="364"/>
                    </a:lnTo>
                    <a:lnTo>
                      <a:pt x="399" y="350"/>
                    </a:lnTo>
                    <a:lnTo>
                      <a:pt x="409" y="350"/>
                    </a:lnTo>
                    <a:lnTo>
                      <a:pt x="409" y="341"/>
                    </a:lnTo>
                    <a:lnTo>
                      <a:pt x="416" y="345"/>
                    </a:lnTo>
                    <a:lnTo>
                      <a:pt x="416" y="337"/>
                    </a:lnTo>
                    <a:lnTo>
                      <a:pt x="432" y="323"/>
                    </a:lnTo>
                    <a:lnTo>
                      <a:pt x="430" y="318"/>
                    </a:lnTo>
                    <a:lnTo>
                      <a:pt x="435" y="318"/>
                    </a:lnTo>
                    <a:lnTo>
                      <a:pt x="435" y="314"/>
                    </a:lnTo>
                    <a:lnTo>
                      <a:pt x="435" y="309"/>
                    </a:lnTo>
                    <a:lnTo>
                      <a:pt x="433" y="296"/>
                    </a:lnTo>
                    <a:lnTo>
                      <a:pt x="435" y="294"/>
                    </a:lnTo>
                    <a:lnTo>
                      <a:pt x="419" y="304"/>
                    </a:lnTo>
                    <a:lnTo>
                      <a:pt x="408" y="308"/>
                    </a:lnTo>
                    <a:lnTo>
                      <a:pt x="403" y="312"/>
                    </a:lnTo>
                    <a:lnTo>
                      <a:pt x="399" y="325"/>
                    </a:lnTo>
                    <a:lnTo>
                      <a:pt x="391" y="325"/>
                    </a:lnTo>
                    <a:lnTo>
                      <a:pt x="385" y="318"/>
                    </a:lnTo>
                    <a:lnTo>
                      <a:pt x="375" y="314"/>
                    </a:lnTo>
                    <a:lnTo>
                      <a:pt x="385" y="309"/>
                    </a:lnTo>
                    <a:lnTo>
                      <a:pt x="396" y="295"/>
                    </a:lnTo>
                    <a:lnTo>
                      <a:pt x="403" y="292"/>
                    </a:lnTo>
                    <a:lnTo>
                      <a:pt x="374" y="244"/>
                    </a:lnTo>
                    <a:lnTo>
                      <a:pt x="381" y="208"/>
                    </a:lnTo>
                    <a:lnTo>
                      <a:pt x="212" y="214"/>
                    </a:lnTo>
                    <a:lnTo>
                      <a:pt x="223" y="148"/>
                    </a:lnTo>
                    <a:lnTo>
                      <a:pt x="247" y="0"/>
                    </a:lnTo>
                    <a:lnTo>
                      <a:pt x="0" y="7"/>
                    </a:lnTo>
                    <a:lnTo>
                      <a:pt x="0" y="114"/>
                    </a:lnTo>
                    <a:lnTo>
                      <a:pt x="46" y="200"/>
                    </a:lnTo>
                    <a:lnTo>
                      <a:pt x="46" y="233"/>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20" name="Freeform 79"/>
              <p:cNvSpPr>
                <a:spLocks/>
              </p:cNvSpPr>
              <p:nvPr/>
            </p:nvSpPr>
            <p:spPr bwMode="auto">
              <a:xfrm>
                <a:off x="3273" y="3069"/>
                <a:ext cx="416" cy="372"/>
              </a:xfrm>
              <a:custGeom>
                <a:avLst/>
                <a:gdLst>
                  <a:gd name="T0" fmla="*/ 5 w 456"/>
                  <a:gd name="T1" fmla="*/ 44 h 421"/>
                  <a:gd name="T2" fmla="*/ 16 w 456"/>
                  <a:gd name="T3" fmla="*/ 42 h 421"/>
                  <a:gd name="T4" fmla="*/ 27 w 456"/>
                  <a:gd name="T5" fmla="*/ 44 h 421"/>
                  <a:gd name="T6" fmla="*/ 39 w 456"/>
                  <a:gd name="T7" fmla="*/ 44 h 421"/>
                  <a:gd name="T8" fmla="*/ 43 w 456"/>
                  <a:gd name="T9" fmla="*/ 45 h 421"/>
                  <a:gd name="T10" fmla="*/ 43 w 456"/>
                  <a:gd name="T11" fmla="*/ 44 h 421"/>
                  <a:gd name="T12" fmla="*/ 36 w 456"/>
                  <a:gd name="T13" fmla="*/ 42 h 421"/>
                  <a:gd name="T14" fmla="*/ 39 w 456"/>
                  <a:gd name="T15" fmla="*/ 42 h 421"/>
                  <a:gd name="T16" fmla="*/ 41 w 456"/>
                  <a:gd name="T17" fmla="*/ 41 h 421"/>
                  <a:gd name="T18" fmla="*/ 41 w 456"/>
                  <a:gd name="T19" fmla="*/ 42 h 421"/>
                  <a:gd name="T20" fmla="*/ 41 w 456"/>
                  <a:gd name="T21" fmla="*/ 43 h 421"/>
                  <a:gd name="T22" fmla="*/ 47 w 456"/>
                  <a:gd name="T23" fmla="*/ 42 h 421"/>
                  <a:gd name="T24" fmla="*/ 47 w 456"/>
                  <a:gd name="T25" fmla="*/ 44 h 421"/>
                  <a:gd name="T26" fmla="*/ 47 w 456"/>
                  <a:gd name="T27" fmla="*/ 44 h 421"/>
                  <a:gd name="T28" fmla="*/ 52 w 456"/>
                  <a:gd name="T29" fmla="*/ 45 h 421"/>
                  <a:gd name="T30" fmla="*/ 57 w 456"/>
                  <a:gd name="T31" fmla="*/ 48 h 421"/>
                  <a:gd name="T32" fmla="*/ 53 w 456"/>
                  <a:gd name="T33" fmla="*/ 46 h 421"/>
                  <a:gd name="T34" fmla="*/ 52 w 456"/>
                  <a:gd name="T35" fmla="*/ 48 h 421"/>
                  <a:gd name="T36" fmla="*/ 57 w 456"/>
                  <a:gd name="T37" fmla="*/ 49 h 421"/>
                  <a:gd name="T38" fmla="*/ 62 w 456"/>
                  <a:gd name="T39" fmla="*/ 50 h 421"/>
                  <a:gd name="T40" fmla="*/ 63 w 456"/>
                  <a:gd name="T41" fmla="*/ 50 h 421"/>
                  <a:gd name="T42" fmla="*/ 65 w 456"/>
                  <a:gd name="T43" fmla="*/ 49 h 421"/>
                  <a:gd name="T44" fmla="*/ 69 w 456"/>
                  <a:gd name="T45" fmla="*/ 49 h 421"/>
                  <a:gd name="T46" fmla="*/ 71 w 456"/>
                  <a:gd name="T47" fmla="*/ 49 h 421"/>
                  <a:gd name="T48" fmla="*/ 73 w 456"/>
                  <a:gd name="T49" fmla="*/ 50 h 421"/>
                  <a:gd name="T50" fmla="*/ 75 w 456"/>
                  <a:gd name="T51" fmla="*/ 50 h 421"/>
                  <a:gd name="T52" fmla="*/ 82 w 456"/>
                  <a:gd name="T53" fmla="*/ 47 h 421"/>
                  <a:gd name="T54" fmla="*/ 89 w 456"/>
                  <a:gd name="T55" fmla="*/ 49 h 421"/>
                  <a:gd name="T56" fmla="*/ 89 w 456"/>
                  <a:gd name="T57" fmla="*/ 50 h 421"/>
                  <a:gd name="T58" fmla="*/ 89 w 456"/>
                  <a:gd name="T59" fmla="*/ 50 h 421"/>
                  <a:gd name="T60" fmla="*/ 90 w 456"/>
                  <a:gd name="T61" fmla="*/ 50 h 421"/>
                  <a:gd name="T62" fmla="*/ 92 w 456"/>
                  <a:gd name="T63" fmla="*/ 50 h 421"/>
                  <a:gd name="T64" fmla="*/ 96 w 456"/>
                  <a:gd name="T65" fmla="*/ 50 h 421"/>
                  <a:gd name="T66" fmla="*/ 94 w 456"/>
                  <a:gd name="T67" fmla="*/ 47 h 421"/>
                  <a:gd name="T68" fmla="*/ 90 w 456"/>
                  <a:gd name="T69" fmla="*/ 46 h 421"/>
                  <a:gd name="T70" fmla="*/ 88 w 456"/>
                  <a:gd name="T71" fmla="*/ 46 h 421"/>
                  <a:gd name="T72" fmla="*/ 84 w 456"/>
                  <a:gd name="T73" fmla="*/ 44 h 421"/>
                  <a:gd name="T74" fmla="*/ 85 w 456"/>
                  <a:gd name="T75" fmla="*/ 43 h 421"/>
                  <a:gd name="T76" fmla="*/ 88 w 456"/>
                  <a:gd name="T77" fmla="*/ 42 h 421"/>
                  <a:gd name="T78" fmla="*/ 90 w 456"/>
                  <a:gd name="T79" fmla="*/ 39 h 421"/>
                  <a:gd name="T80" fmla="*/ 90 w 456"/>
                  <a:gd name="T81" fmla="*/ 39 h 421"/>
                  <a:gd name="T82" fmla="*/ 90 w 456"/>
                  <a:gd name="T83" fmla="*/ 38 h 421"/>
                  <a:gd name="T84" fmla="*/ 90 w 456"/>
                  <a:gd name="T85" fmla="*/ 36 h 421"/>
                  <a:gd name="T86" fmla="*/ 84 w 456"/>
                  <a:gd name="T87" fmla="*/ 38 h 421"/>
                  <a:gd name="T88" fmla="*/ 83 w 456"/>
                  <a:gd name="T89" fmla="*/ 39 h 421"/>
                  <a:gd name="T90" fmla="*/ 81 w 456"/>
                  <a:gd name="T91" fmla="*/ 39 h 421"/>
                  <a:gd name="T92" fmla="*/ 81 w 456"/>
                  <a:gd name="T93" fmla="*/ 38 h 421"/>
                  <a:gd name="T94" fmla="*/ 84 w 456"/>
                  <a:gd name="T95" fmla="*/ 35 h 421"/>
                  <a:gd name="T96" fmla="*/ 80 w 456"/>
                  <a:gd name="T97" fmla="*/ 26 h 421"/>
                  <a:gd name="T98" fmla="*/ 47 w 456"/>
                  <a:gd name="T99" fmla="*/ 19 h 421"/>
                  <a:gd name="T100" fmla="*/ 0 w 456"/>
                  <a:gd name="T101" fmla="*/ 4 h 421"/>
                  <a:gd name="T102" fmla="*/ 10 w 456"/>
                  <a:gd name="T103" fmla="*/ 24 h 421"/>
                  <a:gd name="T104" fmla="*/ 10 w 456"/>
                  <a:gd name="T105" fmla="*/ 28 h 4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56"/>
                  <a:gd name="T160" fmla="*/ 0 h 421"/>
                  <a:gd name="T161" fmla="*/ 456 w 456"/>
                  <a:gd name="T162" fmla="*/ 421 h 42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56" h="421">
                    <a:moveTo>
                      <a:pt x="46" y="233"/>
                    </a:moveTo>
                    <a:lnTo>
                      <a:pt x="21" y="363"/>
                    </a:lnTo>
                    <a:lnTo>
                      <a:pt x="27" y="352"/>
                    </a:lnTo>
                    <a:lnTo>
                      <a:pt x="73" y="348"/>
                    </a:lnTo>
                    <a:lnTo>
                      <a:pt x="85" y="350"/>
                    </a:lnTo>
                    <a:lnTo>
                      <a:pt x="130" y="368"/>
                    </a:lnTo>
                    <a:lnTo>
                      <a:pt x="163" y="370"/>
                    </a:lnTo>
                    <a:lnTo>
                      <a:pt x="181" y="365"/>
                    </a:lnTo>
                    <a:lnTo>
                      <a:pt x="186" y="368"/>
                    </a:lnTo>
                    <a:lnTo>
                      <a:pt x="207" y="374"/>
                    </a:lnTo>
                    <a:lnTo>
                      <a:pt x="207" y="365"/>
                    </a:lnTo>
                    <a:lnTo>
                      <a:pt x="201" y="359"/>
                    </a:lnTo>
                    <a:lnTo>
                      <a:pt x="186" y="363"/>
                    </a:lnTo>
                    <a:lnTo>
                      <a:pt x="171" y="348"/>
                    </a:lnTo>
                    <a:lnTo>
                      <a:pt x="177" y="348"/>
                    </a:lnTo>
                    <a:lnTo>
                      <a:pt x="185" y="344"/>
                    </a:lnTo>
                    <a:lnTo>
                      <a:pt x="189" y="338"/>
                    </a:lnTo>
                    <a:lnTo>
                      <a:pt x="196" y="338"/>
                    </a:lnTo>
                    <a:lnTo>
                      <a:pt x="199" y="344"/>
                    </a:lnTo>
                    <a:lnTo>
                      <a:pt x="196" y="346"/>
                    </a:lnTo>
                    <a:lnTo>
                      <a:pt x="199" y="348"/>
                    </a:lnTo>
                    <a:lnTo>
                      <a:pt x="196" y="350"/>
                    </a:lnTo>
                    <a:lnTo>
                      <a:pt x="207" y="346"/>
                    </a:lnTo>
                    <a:lnTo>
                      <a:pt x="220" y="348"/>
                    </a:lnTo>
                    <a:lnTo>
                      <a:pt x="220" y="359"/>
                    </a:lnTo>
                    <a:lnTo>
                      <a:pt x="225" y="359"/>
                    </a:lnTo>
                    <a:lnTo>
                      <a:pt x="228" y="368"/>
                    </a:lnTo>
                    <a:lnTo>
                      <a:pt x="225" y="370"/>
                    </a:lnTo>
                    <a:lnTo>
                      <a:pt x="232" y="368"/>
                    </a:lnTo>
                    <a:lnTo>
                      <a:pt x="253" y="374"/>
                    </a:lnTo>
                    <a:lnTo>
                      <a:pt x="254" y="377"/>
                    </a:lnTo>
                    <a:lnTo>
                      <a:pt x="265" y="390"/>
                    </a:lnTo>
                    <a:lnTo>
                      <a:pt x="266" y="398"/>
                    </a:lnTo>
                    <a:lnTo>
                      <a:pt x="256" y="383"/>
                    </a:lnTo>
                    <a:lnTo>
                      <a:pt x="249" y="392"/>
                    </a:lnTo>
                    <a:lnTo>
                      <a:pt x="243" y="390"/>
                    </a:lnTo>
                    <a:lnTo>
                      <a:pt x="251" y="396"/>
                    </a:lnTo>
                    <a:lnTo>
                      <a:pt x="266" y="401"/>
                    </a:lnTo>
                    <a:lnTo>
                      <a:pt x="287" y="409"/>
                    </a:lnTo>
                    <a:lnTo>
                      <a:pt x="292" y="419"/>
                    </a:lnTo>
                    <a:lnTo>
                      <a:pt x="296" y="419"/>
                    </a:lnTo>
                    <a:lnTo>
                      <a:pt x="302" y="409"/>
                    </a:lnTo>
                    <a:lnTo>
                      <a:pt x="308" y="409"/>
                    </a:lnTo>
                    <a:lnTo>
                      <a:pt x="311" y="400"/>
                    </a:lnTo>
                    <a:lnTo>
                      <a:pt x="323" y="399"/>
                    </a:lnTo>
                    <a:lnTo>
                      <a:pt x="331" y="400"/>
                    </a:lnTo>
                    <a:lnTo>
                      <a:pt x="333" y="395"/>
                    </a:lnTo>
                    <a:lnTo>
                      <a:pt x="340" y="395"/>
                    </a:lnTo>
                    <a:lnTo>
                      <a:pt x="346" y="405"/>
                    </a:lnTo>
                    <a:lnTo>
                      <a:pt x="346" y="409"/>
                    </a:lnTo>
                    <a:lnTo>
                      <a:pt x="335" y="415"/>
                    </a:lnTo>
                    <a:lnTo>
                      <a:pt x="355" y="406"/>
                    </a:lnTo>
                    <a:lnTo>
                      <a:pt x="375" y="387"/>
                    </a:lnTo>
                    <a:lnTo>
                      <a:pt x="390" y="385"/>
                    </a:lnTo>
                    <a:lnTo>
                      <a:pt x="412" y="393"/>
                    </a:lnTo>
                    <a:lnTo>
                      <a:pt x="421" y="402"/>
                    </a:lnTo>
                    <a:lnTo>
                      <a:pt x="421" y="406"/>
                    </a:lnTo>
                    <a:lnTo>
                      <a:pt x="424" y="406"/>
                    </a:lnTo>
                    <a:lnTo>
                      <a:pt x="425" y="416"/>
                    </a:lnTo>
                    <a:lnTo>
                      <a:pt x="422" y="419"/>
                    </a:lnTo>
                    <a:lnTo>
                      <a:pt x="425" y="420"/>
                    </a:lnTo>
                    <a:lnTo>
                      <a:pt x="435" y="406"/>
                    </a:lnTo>
                    <a:lnTo>
                      <a:pt x="446" y="415"/>
                    </a:lnTo>
                    <a:lnTo>
                      <a:pt x="446" y="419"/>
                    </a:lnTo>
                    <a:lnTo>
                      <a:pt x="447" y="408"/>
                    </a:lnTo>
                    <a:lnTo>
                      <a:pt x="452" y="406"/>
                    </a:lnTo>
                    <a:lnTo>
                      <a:pt x="455" y="390"/>
                    </a:lnTo>
                    <a:lnTo>
                      <a:pt x="449" y="387"/>
                    </a:lnTo>
                    <a:lnTo>
                      <a:pt x="442" y="380"/>
                    </a:lnTo>
                    <a:lnTo>
                      <a:pt x="435" y="381"/>
                    </a:lnTo>
                    <a:lnTo>
                      <a:pt x="425" y="377"/>
                    </a:lnTo>
                    <a:lnTo>
                      <a:pt x="412" y="377"/>
                    </a:lnTo>
                    <a:lnTo>
                      <a:pt x="402" y="365"/>
                    </a:lnTo>
                    <a:lnTo>
                      <a:pt x="408" y="364"/>
                    </a:lnTo>
                    <a:lnTo>
                      <a:pt x="399" y="350"/>
                    </a:lnTo>
                    <a:lnTo>
                      <a:pt x="409" y="350"/>
                    </a:lnTo>
                    <a:lnTo>
                      <a:pt x="409" y="341"/>
                    </a:lnTo>
                    <a:lnTo>
                      <a:pt x="416" y="345"/>
                    </a:lnTo>
                    <a:lnTo>
                      <a:pt x="416" y="337"/>
                    </a:lnTo>
                    <a:lnTo>
                      <a:pt x="432" y="323"/>
                    </a:lnTo>
                    <a:lnTo>
                      <a:pt x="430" y="318"/>
                    </a:lnTo>
                    <a:lnTo>
                      <a:pt x="435" y="318"/>
                    </a:lnTo>
                    <a:lnTo>
                      <a:pt x="435" y="314"/>
                    </a:lnTo>
                    <a:lnTo>
                      <a:pt x="435" y="309"/>
                    </a:lnTo>
                    <a:lnTo>
                      <a:pt x="433" y="296"/>
                    </a:lnTo>
                    <a:lnTo>
                      <a:pt x="435" y="294"/>
                    </a:lnTo>
                    <a:lnTo>
                      <a:pt x="419" y="304"/>
                    </a:lnTo>
                    <a:lnTo>
                      <a:pt x="408" y="308"/>
                    </a:lnTo>
                    <a:lnTo>
                      <a:pt x="403" y="312"/>
                    </a:lnTo>
                    <a:lnTo>
                      <a:pt x="399" y="325"/>
                    </a:lnTo>
                    <a:lnTo>
                      <a:pt x="391" y="325"/>
                    </a:lnTo>
                    <a:lnTo>
                      <a:pt x="385" y="318"/>
                    </a:lnTo>
                    <a:lnTo>
                      <a:pt x="375" y="314"/>
                    </a:lnTo>
                    <a:lnTo>
                      <a:pt x="385" y="309"/>
                    </a:lnTo>
                    <a:lnTo>
                      <a:pt x="396" y="295"/>
                    </a:lnTo>
                    <a:lnTo>
                      <a:pt x="403" y="292"/>
                    </a:lnTo>
                    <a:lnTo>
                      <a:pt x="374" y="244"/>
                    </a:lnTo>
                    <a:lnTo>
                      <a:pt x="381" y="208"/>
                    </a:lnTo>
                    <a:lnTo>
                      <a:pt x="212" y="214"/>
                    </a:lnTo>
                    <a:lnTo>
                      <a:pt x="223" y="148"/>
                    </a:lnTo>
                    <a:lnTo>
                      <a:pt x="247" y="0"/>
                    </a:lnTo>
                    <a:lnTo>
                      <a:pt x="0" y="7"/>
                    </a:lnTo>
                    <a:lnTo>
                      <a:pt x="0" y="114"/>
                    </a:lnTo>
                    <a:lnTo>
                      <a:pt x="46" y="200"/>
                    </a:lnTo>
                    <a:lnTo>
                      <a:pt x="46" y="233"/>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21" name="Freeform 80"/>
              <p:cNvSpPr>
                <a:spLocks/>
              </p:cNvSpPr>
              <p:nvPr/>
            </p:nvSpPr>
            <p:spPr bwMode="auto">
              <a:xfrm>
                <a:off x="4912" y="2070"/>
                <a:ext cx="19" cy="15"/>
              </a:xfrm>
              <a:custGeom>
                <a:avLst/>
                <a:gdLst>
                  <a:gd name="T0" fmla="*/ 5 w 21"/>
                  <a:gd name="T1" fmla="*/ 4 h 17"/>
                  <a:gd name="T2" fmla="*/ 0 w 21"/>
                  <a:gd name="T3" fmla="*/ 4 h 17"/>
                  <a:gd name="T4" fmla="*/ 0 w 21"/>
                  <a:gd name="T5" fmla="*/ 4 h 17"/>
                  <a:gd name="T6" fmla="*/ 5 w 21"/>
                  <a:gd name="T7" fmla="*/ 4 h 17"/>
                  <a:gd name="T8" fmla="*/ 5 w 21"/>
                  <a:gd name="T9" fmla="*/ 4 h 17"/>
                  <a:gd name="T10" fmla="*/ 5 w 21"/>
                  <a:gd name="T11" fmla="*/ 0 h 17"/>
                  <a:gd name="T12" fmla="*/ 5 w 21"/>
                  <a:gd name="T13" fmla="*/ 4 h 17"/>
                  <a:gd name="T14" fmla="*/ 5 w 21"/>
                  <a:gd name="T15" fmla="*/ 4 h 17"/>
                  <a:gd name="T16" fmla="*/ 5 w 21"/>
                  <a:gd name="T17" fmla="*/ 4 h 17"/>
                  <a:gd name="T18" fmla="*/ 5 w 21"/>
                  <a:gd name="T19" fmla="*/ 4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17"/>
                  <a:gd name="T32" fmla="*/ 21 w 2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17">
                    <a:moveTo>
                      <a:pt x="16" y="16"/>
                    </a:moveTo>
                    <a:lnTo>
                      <a:pt x="0" y="15"/>
                    </a:lnTo>
                    <a:lnTo>
                      <a:pt x="13" y="11"/>
                    </a:lnTo>
                    <a:lnTo>
                      <a:pt x="18" y="7"/>
                    </a:lnTo>
                    <a:lnTo>
                      <a:pt x="13" y="0"/>
                    </a:lnTo>
                    <a:lnTo>
                      <a:pt x="20" y="6"/>
                    </a:lnTo>
                    <a:lnTo>
                      <a:pt x="16" y="16"/>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22" name="Freeform 81"/>
              <p:cNvSpPr>
                <a:spLocks/>
              </p:cNvSpPr>
              <p:nvPr/>
            </p:nvSpPr>
            <p:spPr bwMode="auto">
              <a:xfrm>
                <a:off x="4912" y="2070"/>
                <a:ext cx="19" cy="15"/>
              </a:xfrm>
              <a:custGeom>
                <a:avLst/>
                <a:gdLst>
                  <a:gd name="T0" fmla="*/ 5 w 21"/>
                  <a:gd name="T1" fmla="*/ 4 h 17"/>
                  <a:gd name="T2" fmla="*/ 0 w 21"/>
                  <a:gd name="T3" fmla="*/ 4 h 17"/>
                  <a:gd name="T4" fmla="*/ 0 w 21"/>
                  <a:gd name="T5" fmla="*/ 4 h 17"/>
                  <a:gd name="T6" fmla="*/ 5 w 21"/>
                  <a:gd name="T7" fmla="*/ 4 h 17"/>
                  <a:gd name="T8" fmla="*/ 5 w 21"/>
                  <a:gd name="T9" fmla="*/ 4 h 17"/>
                  <a:gd name="T10" fmla="*/ 5 w 21"/>
                  <a:gd name="T11" fmla="*/ 0 h 17"/>
                  <a:gd name="T12" fmla="*/ 5 w 21"/>
                  <a:gd name="T13" fmla="*/ 4 h 17"/>
                  <a:gd name="T14" fmla="*/ 5 w 21"/>
                  <a:gd name="T15" fmla="*/ 4 h 17"/>
                  <a:gd name="T16" fmla="*/ 5 w 21"/>
                  <a:gd name="T17" fmla="*/ 4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7"/>
                  <a:gd name="T29" fmla="*/ 21 w 21"/>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7">
                    <a:moveTo>
                      <a:pt x="16" y="16"/>
                    </a:moveTo>
                    <a:lnTo>
                      <a:pt x="0" y="15"/>
                    </a:lnTo>
                    <a:lnTo>
                      <a:pt x="13" y="11"/>
                    </a:lnTo>
                    <a:lnTo>
                      <a:pt x="18" y="7"/>
                    </a:lnTo>
                    <a:lnTo>
                      <a:pt x="13" y="0"/>
                    </a:lnTo>
                    <a:lnTo>
                      <a:pt x="20" y="6"/>
                    </a:lnTo>
                    <a:lnTo>
                      <a:pt x="16" y="16"/>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23" name="Freeform 82"/>
              <p:cNvSpPr>
                <a:spLocks/>
              </p:cNvSpPr>
              <p:nvPr/>
            </p:nvSpPr>
            <p:spPr bwMode="auto">
              <a:xfrm>
                <a:off x="4872" y="2075"/>
                <a:ext cx="28" cy="18"/>
              </a:xfrm>
              <a:custGeom>
                <a:avLst/>
                <a:gdLst>
                  <a:gd name="T0" fmla="*/ 7 w 30"/>
                  <a:gd name="T1" fmla="*/ 0 h 20"/>
                  <a:gd name="T2" fmla="*/ 7 w 30"/>
                  <a:gd name="T3" fmla="*/ 5 h 20"/>
                  <a:gd name="T4" fmla="*/ 6 w 30"/>
                  <a:gd name="T5" fmla="*/ 5 h 20"/>
                  <a:gd name="T6" fmla="*/ 0 w 30"/>
                  <a:gd name="T7" fmla="*/ 5 h 20"/>
                  <a:gd name="T8" fmla="*/ 6 w 30"/>
                  <a:gd name="T9" fmla="*/ 5 h 20"/>
                  <a:gd name="T10" fmla="*/ 7 w 30"/>
                  <a:gd name="T11" fmla="*/ 5 h 20"/>
                  <a:gd name="T12" fmla="*/ 8 w 30"/>
                  <a:gd name="T13" fmla="*/ 5 h 20"/>
                  <a:gd name="T14" fmla="*/ 7 w 30"/>
                  <a:gd name="T15" fmla="*/ 2 h 20"/>
                  <a:gd name="T16" fmla="*/ 7 w 30"/>
                  <a:gd name="T17" fmla="*/ 0 h 20"/>
                  <a:gd name="T18" fmla="*/ 7 w 30"/>
                  <a:gd name="T19" fmla="*/ 0 h 20"/>
                  <a:gd name="T20" fmla="*/ 7 w 30"/>
                  <a:gd name="T21" fmla="*/ 0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
                  <a:gd name="T34" fmla="*/ 0 h 20"/>
                  <a:gd name="T35" fmla="*/ 30 w 30"/>
                  <a:gd name="T36" fmla="*/ 20 h 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 h="20">
                    <a:moveTo>
                      <a:pt x="16" y="0"/>
                    </a:moveTo>
                    <a:lnTo>
                      <a:pt x="9" y="6"/>
                    </a:lnTo>
                    <a:lnTo>
                      <a:pt x="6" y="11"/>
                    </a:lnTo>
                    <a:lnTo>
                      <a:pt x="0" y="16"/>
                    </a:lnTo>
                    <a:lnTo>
                      <a:pt x="6" y="19"/>
                    </a:lnTo>
                    <a:lnTo>
                      <a:pt x="10" y="14"/>
                    </a:lnTo>
                    <a:lnTo>
                      <a:pt x="29" y="7"/>
                    </a:lnTo>
                    <a:lnTo>
                      <a:pt x="25" y="2"/>
                    </a:lnTo>
                    <a:lnTo>
                      <a:pt x="16"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24" name="Freeform 83"/>
              <p:cNvSpPr>
                <a:spLocks/>
              </p:cNvSpPr>
              <p:nvPr/>
            </p:nvSpPr>
            <p:spPr bwMode="auto">
              <a:xfrm>
                <a:off x="4872" y="2075"/>
                <a:ext cx="28" cy="18"/>
              </a:xfrm>
              <a:custGeom>
                <a:avLst/>
                <a:gdLst>
                  <a:gd name="T0" fmla="*/ 7 w 30"/>
                  <a:gd name="T1" fmla="*/ 0 h 20"/>
                  <a:gd name="T2" fmla="*/ 7 w 30"/>
                  <a:gd name="T3" fmla="*/ 5 h 20"/>
                  <a:gd name="T4" fmla="*/ 6 w 30"/>
                  <a:gd name="T5" fmla="*/ 5 h 20"/>
                  <a:gd name="T6" fmla="*/ 0 w 30"/>
                  <a:gd name="T7" fmla="*/ 5 h 20"/>
                  <a:gd name="T8" fmla="*/ 6 w 30"/>
                  <a:gd name="T9" fmla="*/ 5 h 20"/>
                  <a:gd name="T10" fmla="*/ 7 w 30"/>
                  <a:gd name="T11" fmla="*/ 5 h 20"/>
                  <a:gd name="T12" fmla="*/ 8 w 30"/>
                  <a:gd name="T13" fmla="*/ 5 h 20"/>
                  <a:gd name="T14" fmla="*/ 7 w 30"/>
                  <a:gd name="T15" fmla="*/ 2 h 20"/>
                  <a:gd name="T16" fmla="*/ 7 w 30"/>
                  <a:gd name="T17" fmla="*/ 0 h 20"/>
                  <a:gd name="T18" fmla="*/ 7 w 30"/>
                  <a:gd name="T19" fmla="*/ 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0"/>
                  <a:gd name="T32" fmla="*/ 30 w 30"/>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0">
                    <a:moveTo>
                      <a:pt x="16" y="0"/>
                    </a:moveTo>
                    <a:lnTo>
                      <a:pt x="9" y="6"/>
                    </a:lnTo>
                    <a:lnTo>
                      <a:pt x="6" y="11"/>
                    </a:lnTo>
                    <a:lnTo>
                      <a:pt x="0" y="16"/>
                    </a:lnTo>
                    <a:lnTo>
                      <a:pt x="6" y="19"/>
                    </a:lnTo>
                    <a:lnTo>
                      <a:pt x="10" y="14"/>
                    </a:lnTo>
                    <a:lnTo>
                      <a:pt x="29" y="7"/>
                    </a:lnTo>
                    <a:lnTo>
                      <a:pt x="25" y="2"/>
                    </a:lnTo>
                    <a:lnTo>
                      <a:pt x="16"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25" name="Freeform 84"/>
              <p:cNvSpPr>
                <a:spLocks/>
              </p:cNvSpPr>
              <p:nvPr/>
            </p:nvSpPr>
            <p:spPr bwMode="auto">
              <a:xfrm>
                <a:off x="4677" y="1950"/>
                <a:ext cx="247" cy="137"/>
              </a:xfrm>
              <a:custGeom>
                <a:avLst/>
                <a:gdLst>
                  <a:gd name="T0" fmla="*/ 40 w 272"/>
                  <a:gd name="T1" fmla="*/ 17 h 155"/>
                  <a:gd name="T2" fmla="*/ 40 w 272"/>
                  <a:gd name="T3" fmla="*/ 17 h 155"/>
                  <a:gd name="T4" fmla="*/ 40 w 272"/>
                  <a:gd name="T5" fmla="*/ 17 h 155"/>
                  <a:gd name="T6" fmla="*/ 38 w 272"/>
                  <a:gd name="T7" fmla="*/ 19 h 155"/>
                  <a:gd name="T8" fmla="*/ 36 w 272"/>
                  <a:gd name="T9" fmla="*/ 19 h 155"/>
                  <a:gd name="T10" fmla="*/ 30 w 272"/>
                  <a:gd name="T11" fmla="*/ 13 h 155"/>
                  <a:gd name="T12" fmla="*/ 25 w 272"/>
                  <a:gd name="T13" fmla="*/ 13 h 155"/>
                  <a:gd name="T14" fmla="*/ 0 w 272"/>
                  <a:gd name="T15" fmla="*/ 17 h 155"/>
                  <a:gd name="T16" fmla="*/ 0 w 272"/>
                  <a:gd name="T17" fmla="*/ 7 h 155"/>
                  <a:gd name="T18" fmla="*/ 12 w 272"/>
                  <a:gd name="T19" fmla="*/ 6 h 155"/>
                  <a:gd name="T20" fmla="*/ 27 w 272"/>
                  <a:gd name="T21" fmla="*/ 4 h 155"/>
                  <a:gd name="T22" fmla="*/ 35 w 272"/>
                  <a:gd name="T23" fmla="*/ 0 h 155"/>
                  <a:gd name="T24" fmla="*/ 35 w 272"/>
                  <a:gd name="T25" fmla="*/ 4 h 155"/>
                  <a:gd name="T26" fmla="*/ 36 w 272"/>
                  <a:gd name="T27" fmla="*/ 4 h 155"/>
                  <a:gd name="T28" fmla="*/ 38 w 272"/>
                  <a:gd name="T29" fmla="*/ 4 h 155"/>
                  <a:gd name="T30" fmla="*/ 39 w 272"/>
                  <a:gd name="T31" fmla="*/ 4 h 155"/>
                  <a:gd name="T32" fmla="*/ 38 w 272"/>
                  <a:gd name="T33" fmla="*/ 4 h 155"/>
                  <a:gd name="T34" fmla="*/ 36 w 272"/>
                  <a:gd name="T35" fmla="*/ 4 h 155"/>
                  <a:gd name="T36" fmla="*/ 35 w 272"/>
                  <a:gd name="T37" fmla="*/ 6 h 155"/>
                  <a:gd name="T38" fmla="*/ 35 w 272"/>
                  <a:gd name="T39" fmla="*/ 6 h 155"/>
                  <a:gd name="T40" fmla="*/ 35 w 272"/>
                  <a:gd name="T41" fmla="*/ 7 h 155"/>
                  <a:gd name="T42" fmla="*/ 36 w 272"/>
                  <a:gd name="T43" fmla="*/ 8 h 155"/>
                  <a:gd name="T44" fmla="*/ 38 w 272"/>
                  <a:gd name="T45" fmla="*/ 8 h 155"/>
                  <a:gd name="T46" fmla="*/ 42 w 272"/>
                  <a:gd name="T47" fmla="*/ 10 h 155"/>
                  <a:gd name="T48" fmla="*/ 40 w 272"/>
                  <a:gd name="T49" fmla="*/ 11 h 155"/>
                  <a:gd name="T50" fmla="*/ 42 w 272"/>
                  <a:gd name="T51" fmla="*/ 11 h 155"/>
                  <a:gd name="T52" fmla="*/ 43 w 272"/>
                  <a:gd name="T53" fmla="*/ 11 h 155"/>
                  <a:gd name="T54" fmla="*/ 44 w 272"/>
                  <a:gd name="T55" fmla="*/ 11 h 155"/>
                  <a:gd name="T56" fmla="*/ 44 w 272"/>
                  <a:gd name="T57" fmla="*/ 13 h 155"/>
                  <a:gd name="T58" fmla="*/ 47 w 272"/>
                  <a:gd name="T59" fmla="*/ 13 h 155"/>
                  <a:gd name="T60" fmla="*/ 48 w 272"/>
                  <a:gd name="T61" fmla="*/ 13 h 155"/>
                  <a:gd name="T62" fmla="*/ 51 w 272"/>
                  <a:gd name="T63" fmla="*/ 11 h 155"/>
                  <a:gd name="T64" fmla="*/ 51 w 272"/>
                  <a:gd name="T65" fmla="*/ 11 h 155"/>
                  <a:gd name="T66" fmla="*/ 50 w 272"/>
                  <a:gd name="T67" fmla="*/ 11 h 155"/>
                  <a:gd name="T68" fmla="*/ 49 w 272"/>
                  <a:gd name="T69" fmla="*/ 9 h 155"/>
                  <a:gd name="T70" fmla="*/ 48 w 272"/>
                  <a:gd name="T71" fmla="*/ 9 h 155"/>
                  <a:gd name="T72" fmla="*/ 48 w 272"/>
                  <a:gd name="T73" fmla="*/ 9 h 155"/>
                  <a:gd name="T74" fmla="*/ 48 w 272"/>
                  <a:gd name="T75" fmla="*/ 9 h 155"/>
                  <a:gd name="T76" fmla="*/ 50 w 272"/>
                  <a:gd name="T77" fmla="*/ 9 h 155"/>
                  <a:gd name="T78" fmla="*/ 53 w 272"/>
                  <a:gd name="T79" fmla="*/ 10 h 155"/>
                  <a:gd name="T80" fmla="*/ 53 w 272"/>
                  <a:gd name="T81" fmla="*/ 11 h 155"/>
                  <a:gd name="T82" fmla="*/ 53 w 272"/>
                  <a:gd name="T83" fmla="*/ 15 h 155"/>
                  <a:gd name="T84" fmla="*/ 53 w 272"/>
                  <a:gd name="T85" fmla="*/ 14 h 155"/>
                  <a:gd name="T86" fmla="*/ 53 w 272"/>
                  <a:gd name="T87" fmla="*/ 13 h 155"/>
                  <a:gd name="T88" fmla="*/ 47 w 272"/>
                  <a:gd name="T89" fmla="*/ 15 h 155"/>
                  <a:gd name="T90" fmla="*/ 45 w 272"/>
                  <a:gd name="T91" fmla="*/ 17 h 155"/>
                  <a:gd name="T92" fmla="*/ 44 w 272"/>
                  <a:gd name="T93" fmla="*/ 17 h 155"/>
                  <a:gd name="T94" fmla="*/ 40 w 272"/>
                  <a:gd name="T95" fmla="*/ 19 h 155"/>
                  <a:gd name="T96" fmla="*/ 44 w 272"/>
                  <a:gd name="T97" fmla="*/ 17 h 155"/>
                  <a:gd name="T98" fmla="*/ 44 w 272"/>
                  <a:gd name="T99" fmla="*/ 15 h 155"/>
                  <a:gd name="T100" fmla="*/ 43 w 272"/>
                  <a:gd name="T101" fmla="*/ 15 h 155"/>
                  <a:gd name="T102" fmla="*/ 40 w 272"/>
                  <a:gd name="T103" fmla="*/ 17 h 155"/>
                  <a:gd name="T104" fmla="*/ 40 w 272"/>
                  <a:gd name="T105" fmla="*/ 17 h 155"/>
                  <a:gd name="T106" fmla="*/ 40 w 272"/>
                  <a:gd name="T107" fmla="*/ 17 h 15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72"/>
                  <a:gd name="T163" fmla="*/ 0 h 155"/>
                  <a:gd name="T164" fmla="*/ 272 w 272"/>
                  <a:gd name="T165" fmla="*/ 155 h 15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72" h="155">
                    <a:moveTo>
                      <a:pt x="208" y="129"/>
                    </a:moveTo>
                    <a:lnTo>
                      <a:pt x="204" y="130"/>
                    </a:lnTo>
                    <a:lnTo>
                      <a:pt x="202" y="141"/>
                    </a:lnTo>
                    <a:lnTo>
                      <a:pt x="196" y="147"/>
                    </a:lnTo>
                    <a:lnTo>
                      <a:pt x="190" y="147"/>
                    </a:lnTo>
                    <a:lnTo>
                      <a:pt x="157" y="101"/>
                    </a:lnTo>
                    <a:lnTo>
                      <a:pt x="127" y="107"/>
                    </a:lnTo>
                    <a:lnTo>
                      <a:pt x="0" y="134"/>
                    </a:lnTo>
                    <a:lnTo>
                      <a:pt x="0" y="58"/>
                    </a:lnTo>
                    <a:lnTo>
                      <a:pt x="60" y="47"/>
                    </a:lnTo>
                    <a:lnTo>
                      <a:pt x="142" y="28"/>
                    </a:lnTo>
                    <a:lnTo>
                      <a:pt x="177" y="0"/>
                    </a:lnTo>
                    <a:lnTo>
                      <a:pt x="181" y="13"/>
                    </a:lnTo>
                    <a:lnTo>
                      <a:pt x="187" y="19"/>
                    </a:lnTo>
                    <a:lnTo>
                      <a:pt x="196" y="16"/>
                    </a:lnTo>
                    <a:lnTo>
                      <a:pt x="199" y="19"/>
                    </a:lnTo>
                    <a:lnTo>
                      <a:pt x="196" y="28"/>
                    </a:lnTo>
                    <a:lnTo>
                      <a:pt x="190" y="30"/>
                    </a:lnTo>
                    <a:lnTo>
                      <a:pt x="179" y="50"/>
                    </a:lnTo>
                    <a:lnTo>
                      <a:pt x="177" y="47"/>
                    </a:lnTo>
                    <a:lnTo>
                      <a:pt x="177" y="55"/>
                    </a:lnTo>
                    <a:lnTo>
                      <a:pt x="183" y="60"/>
                    </a:lnTo>
                    <a:lnTo>
                      <a:pt x="196" y="63"/>
                    </a:lnTo>
                    <a:lnTo>
                      <a:pt x="216" y="85"/>
                    </a:lnTo>
                    <a:lnTo>
                      <a:pt x="208" y="87"/>
                    </a:lnTo>
                    <a:lnTo>
                      <a:pt x="215" y="92"/>
                    </a:lnTo>
                    <a:lnTo>
                      <a:pt x="218" y="90"/>
                    </a:lnTo>
                    <a:lnTo>
                      <a:pt x="224" y="96"/>
                    </a:lnTo>
                    <a:lnTo>
                      <a:pt x="225" y="104"/>
                    </a:lnTo>
                    <a:lnTo>
                      <a:pt x="239" y="107"/>
                    </a:lnTo>
                    <a:lnTo>
                      <a:pt x="250" y="107"/>
                    </a:lnTo>
                    <a:lnTo>
                      <a:pt x="262" y="96"/>
                    </a:lnTo>
                    <a:lnTo>
                      <a:pt x="262" y="87"/>
                    </a:lnTo>
                    <a:lnTo>
                      <a:pt x="258" y="87"/>
                    </a:lnTo>
                    <a:lnTo>
                      <a:pt x="254" y="76"/>
                    </a:lnTo>
                    <a:lnTo>
                      <a:pt x="250" y="70"/>
                    </a:lnTo>
                    <a:lnTo>
                      <a:pt x="244" y="76"/>
                    </a:lnTo>
                    <a:lnTo>
                      <a:pt x="250" y="70"/>
                    </a:lnTo>
                    <a:lnTo>
                      <a:pt x="258" y="76"/>
                    </a:lnTo>
                    <a:lnTo>
                      <a:pt x="267" y="85"/>
                    </a:lnTo>
                    <a:lnTo>
                      <a:pt x="271" y="97"/>
                    </a:lnTo>
                    <a:lnTo>
                      <a:pt x="271" y="121"/>
                    </a:lnTo>
                    <a:lnTo>
                      <a:pt x="271" y="112"/>
                    </a:lnTo>
                    <a:lnTo>
                      <a:pt x="268" y="107"/>
                    </a:lnTo>
                    <a:lnTo>
                      <a:pt x="241" y="121"/>
                    </a:lnTo>
                    <a:lnTo>
                      <a:pt x="235" y="129"/>
                    </a:lnTo>
                    <a:lnTo>
                      <a:pt x="227" y="134"/>
                    </a:lnTo>
                    <a:lnTo>
                      <a:pt x="205" y="154"/>
                    </a:lnTo>
                    <a:lnTo>
                      <a:pt x="221" y="136"/>
                    </a:lnTo>
                    <a:lnTo>
                      <a:pt x="224" y="125"/>
                    </a:lnTo>
                    <a:lnTo>
                      <a:pt x="218" y="118"/>
                    </a:lnTo>
                    <a:lnTo>
                      <a:pt x="208" y="129"/>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26" name="Freeform 85"/>
              <p:cNvSpPr>
                <a:spLocks/>
              </p:cNvSpPr>
              <p:nvPr/>
            </p:nvSpPr>
            <p:spPr bwMode="auto">
              <a:xfrm>
                <a:off x="4677" y="1950"/>
                <a:ext cx="247" cy="137"/>
              </a:xfrm>
              <a:custGeom>
                <a:avLst/>
                <a:gdLst>
                  <a:gd name="T0" fmla="*/ 40 w 272"/>
                  <a:gd name="T1" fmla="*/ 17 h 155"/>
                  <a:gd name="T2" fmla="*/ 40 w 272"/>
                  <a:gd name="T3" fmla="*/ 17 h 155"/>
                  <a:gd name="T4" fmla="*/ 40 w 272"/>
                  <a:gd name="T5" fmla="*/ 17 h 155"/>
                  <a:gd name="T6" fmla="*/ 38 w 272"/>
                  <a:gd name="T7" fmla="*/ 19 h 155"/>
                  <a:gd name="T8" fmla="*/ 36 w 272"/>
                  <a:gd name="T9" fmla="*/ 19 h 155"/>
                  <a:gd name="T10" fmla="*/ 30 w 272"/>
                  <a:gd name="T11" fmla="*/ 13 h 155"/>
                  <a:gd name="T12" fmla="*/ 25 w 272"/>
                  <a:gd name="T13" fmla="*/ 13 h 155"/>
                  <a:gd name="T14" fmla="*/ 0 w 272"/>
                  <a:gd name="T15" fmla="*/ 17 h 155"/>
                  <a:gd name="T16" fmla="*/ 0 w 272"/>
                  <a:gd name="T17" fmla="*/ 7 h 155"/>
                  <a:gd name="T18" fmla="*/ 12 w 272"/>
                  <a:gd name="T19" fmla="*/ 6 h 155"/>
                  <a:gd name="T20" fmla="*/ 27 w 272"/>
                  <a:gd name="T21" fmla="*/ 4 h 155"/>
                  <a:gd name="T22" fmla="*/ 35 w 272"/>
                  <a:gd name="T23" fmla="*/ 0 h 155"/>
                  <a:gd name="T24" fmla="*/ 35 w 272"/>
                  <a:gd name="T25" fmla="*/ 4 h 155"/>
                  <a:gd name="T26" fmla="*/ 36 w 272"/>
                  <a:gd name="T27" fmla="*/ 4 h 155"/>
                  <a:gd name="T28" fmla="*/ 38 w 272"/>
                  <a:gd name="T29" fmla="*/ 4 h 155"/>
                  <a:gd name="T30" fmla="*/ 39 w 272"/>
                  <a:gd name="T31" fmla="*/ 4 h 155"/>
                  <a:gd name="T32" fmla="*/ 38 w 272"/>
                  <a:gd name="T33" fmla="*/ 4 h 155"/>
                  <a:gd name="T34" fmla="*/ 36 w 272"/>
                  <a:gd name="T35" fmla="*/ 4 h 155"/>
                  <a:gd name="T36" fmla="*/ 35 w 272"/>
                  <a:gd name="T37" fmla="*/ 6 h 155"/>
                  <a:gd name="T38" fmla="*/ 35 w 272"/>
                  <a:gd name="T39" fmla="*/ 6 h 155"/>
                  <a:gd name="T40" fmla="*/ 35 w 272"/>
                  <a:gd name="T41" fmla="*/ 7 h 155"/>
                  <a:gd name="T42" fmla="*/ 36 w 272"/>
                  <a:gd name="T43" fmla="*/ 8 h 155"/>
                  <a:gd name="T44" fmla="*/ 38 w 272"/>
                  <a:gd name="T45" fmla="*/ 8 h 155"/>
                  <a:gd name="T46" fmla="*/ 42 w 272"/>
                  <a:gd name="T47" fmla="*/ 10 h 155"/>
                  <a:gd name="T48" fmla="*/ 40 w 272"/>
                  <a:gd name="T49" fmla="*/ 11 h 155"/>
                  <a:gd name="T50" fmla="*/ 42 w 272"/>
                  <a:gd name="T51" fmla="*/ 11 h 155"/>
                  <a:gd name="T52" fmla="*/ 43 w 272"/>
                  <a:gd name="T53" fmla="*/ 11 h 155"/>
                  <a:gd name="T54" fmla="*/ 44 w 272"/>
                  <a:gd name="T55" fmla="*/ 11 h 155"/>
                  <a:gd name="T56" fmla="*/ 44 w 272"/>
                  <a:gd name="T57" fmla="*/ 13 h 155"/>
                  <a:gd name="T58" fmla="*/ 47 w 272"/>
                  <a:gd name="T59" fmla="*/ 13 h 155"/>
                  <a:gd name="T60" fmla="*/ 48 w 272"/>
                  <a:gd name="T61" fmla="*/ 13 h 155"/>
                  <a:gd name="T62" fmla="*/ 51 w 272"/>
                  <a:gd name="T63" fmla="*/ 11 h 155"/>
                  <a:gd name="T64" fmla="*/ 51 w 272"/>
                  <a:gd name="T65" fmla="*/ 11 h 155"/>
                  <a:gd name="T66" fmla="*/ 50 w 272"/>
                  <a:gd name="T67" fmla="*/ 11 h 155"/>
                  <a:gd name="T68" fmla="*/ 49 w 272"/>
                  <a:gd name="T69" fmla="*/ 9 h 155"/>
                  <a:gd name="T70" fmla="*/ 48 w 272"/>
                  <a:gd name="T71" fmla="*/ 9 h 155"/>
                  <a:gd name="T72" fmla="*/ 48 w 272"/>
                  <a:gd name="T73" fmla="*/ 9 h 155"/>
                  <a:gd name="T74" fmla="*/ 48 w 272"/>
                  <a:gd name="T75" fmla="*/ 9 h 155"/>
                  <a:gd name="T76" fmla="*/ 50 w 272"/>
                  <a:gd name="T77" fmla="*/ 9 h 155"/>
                  <a:gd name="T78" fmla="*/ 53 w 272"/>
                  <a:gd name="T79" fmla="*/ 10 h 155"/>
                  <a:gd name="T80" fmla="*/ 53 w 272"/>
                  <a:gd name="T81" fmla="*/ 11 h 155"/>
                  <a:gd name="T82" fmla="*/ 53 w 272"/>
                  <a:gd name="T83" fmla="*/ 15 h 155"/>
                  <a:gd name="T84" fmla="*/ 53 w 272"/>
                  <a:gd name="T85" fmla="*/ 14 h 155"/>
                  <a:gd name="T86" fmla="*/ 53 w 272"/>
                  <a:gd name="T87" fmla="*/ 13 h 155"/>
                  <a:gd name="T88" fmla="*/ 47 w 272"/>
                  <a:gd name="T89" fmla="*/ 15 h 155"/>
                  <a:gd name="T90" fmla="*/ 45 w 272"/>
                  <a:gd name="T91" fmla="*/ 17 h 155"/>
                  <a:gd name="T92" fmla="*/ 44 w 272"/>
                  <a:gd name="T93" fmla="*/ 17 h 155"/>
                  <a:gd name="T94" fmla="*/ 40 w 272"/>
                  <a:gd name="T95" fmla="*/ 19 h 155"/>
                  <a:gd name="T96" fmla="*/ 44 w 272"/>
                  <a:gd name="T97" fmla="*/ 17 h 155"/>
                  <a:gd name="T98" fmla="*/ 44 w 272"/>
                  <a:gd name="T99" fmla="*/ 15 h 155"/>
                  <a:gd name="T100" fmla="*/ 43 w 272"/>
                  <a:gd name="T101" fmla="*/ 15 h 155"/>
                  <a:gd name="T102" fmla="*/ 40 w 272"/>
                  <a:gd name="T103" fmla="*/ 17 h 155"/>
                  <a:gd name="T104" fmla="*/ 40 w 272"/>
                  <a:gd name="T105" fmla="*/ 17 h 1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72"/>
                  <a:gd name="T160" fmla="*/ 0 h 155"/>
                  <a:gd name="T161" fmla="*/ 272 w 272"/>
                  <a:gd name="T162" fmla="*/ 155 h 15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72" h="155">
                    <a:moveTo>
                      <a:pt x="208" y="129"/>
                    </a:moveTo>
                    <a:lnTo>
                      <a:pt x="204" y="130"/>
                    </a:lnTo>
                    <a:lnTo>
                      <a:pt x="202" y="141"/>
                    </a:lnTo>
                    <a:lnTo>
                      <a:pt x="196" y="147"/>
                    </a:lnTo>
                    <a:lnTo>
                      <a:pt x="190" y="147"/>
                    </a:lnTo>
                    <a:lnTo>
                      <a:pt x="157" y="101"/>
                    </a:lnTo>
                    <a:lnTo>
                      <a:pt x="127" y="107"/>
                    </a:lnTo>
                    <a:lnTo>
                      <a:pt x="0" y="134"/>
                    </a:lnTo>
                    <a:lnTo>
                      <a:pt x="0" y="58"/>
                    </a:lnTo>
                    <a:lnTo>
                      <a:pt x="60" y="47"/>
                    </a:lnTo>
                    <a:lnTo>
                      <a:pt x="142" y="28"/>
                    </a:lnTo>
                    <a:lnTo>
                      <a:pt x="177" y="0"/>
                    </a:lnTo>
                    <a:lnTo>
                      <a:pt x="181" y="13"/>
                    </a:lnTo>
                    <a:lnTo>
                      <a:pt x="187" y="19"/>
                    </a:lnTo>
                    <a:lnTo>
                      <a:pt x="196" y="16"/>
                    </a:lnTo>
                    <a:lnTo>
                      <a:pt x="199" y="19"/>
                    </a:lnTo>
                    <a:lnTo>
                      <a:pt x="196" y="28"/>
                    </a:lnTo>
                    <a:lnTo>
                      <a:pt x="190" y="30"/>
                    </a:lnTo>
                    <a:lnTo>
                      <a:pt x="179" y="50"/>
                    </a:lnTo>
                    <a:lnTo>
                      <a:pt x="177" y="47"/>
                    </a:lnTo>
                    <a:lnTo>
                      <a:pt x="177" y="55"/>
                    </a:lnTo>
                    <a:lnTo>
                      <a:pt x="183" y="60"/>
                    </a:lnTo>
                    <a:lnTo>
                      <a:pt x="196" y="63"/>
                    </a:lnTo>
                    <a:lnTo>
                      <a:pt x="216" y="85"/>
                    </a:lnTo>
                    <a:lnTo>
                      <a:pt x="208" y="87"/>
                    </a:lnTo>
                    <a:lnTo>
                      <a:pt x="215" y="92"/>
                    </a:lnTo>
                    <a:lnTo>
                      <a:pt x="218" y="90"/>
                    </a:lnTo>
                    <a:lnTo>
                      <a:pt x="224" y="96"/>
                    </a:lnTo>
                    <a:lnTo>
                      <a:pt x="225" y="104"/>
                    </a:lnTo>
                    <a:lnTo>
                      <a:pt x="239" y="107"/>
                    </a:lnTo>
                    <a:lnTo>
                      <a:pt x="250" y="107"/>
                    </a:lnTo>
                    <a:lnTo>
                      <a:pt x="262" y="96"/>
                    </a:lnTo>
                    <a:lnTo>
                      <a:pt x="262" y="87"/>
                    </a:lnTo>
                    <a:lnTo>
                      <a:pt x="258" y="87"/>
                    </a:lnTo>
                    <a:lnTo>
                      <a:pt x="254" y="76"/>
                    </a:lnTo>
                    <a:lnTo>
                      <a:pt x="250" y="70"/>
                    </a:lnTo>
                    <a:lnTo>
                      <a:pt x="244" y="76"/>
                    </a:lnTo>
                    <a:lnTo>
                      <a:pt x="250" y="70"/>
                    </a:lnTo>
                    <a:lnTo>
                      <a:pt x="258" y="76"/>
                    </a:lnTo>
                    <a:lnTo>
                      <a:pt x="267" y="85"/>
                    </a:lnTo>
                    <a:lnTo>
                      <a:pt x="271" y="97"/>
                    </a:lnTo>
                    <a:lnTo>
                      <a:pt x="271" y="121"/>
                    </a:lnTo>
                    <a:lnTo>
                      <a:pt x="271" y="112"/>
                    </a:lnTo>
                    <a:lnTo>
                      <a:pt x="268" y="107"/>
                    </a:lnTo>
                    <a:lnTo>
                      <a:pt x="241" y="121"/>
                    </a:lnTo>
                    <a:lnTo>
                      <a:pt x="235" y="129"/>
                    </a:lnTo>
                    <a:lnTo>
                      <a:pt x="227" y="134"/>
                    </a:lnTo>
                    <a:lnTo>
                      <a:pt x="205" y="154"/>
                    </a:lnTo>
                    <a:lnTo>
                      <a:pt x="221" y="136"/>
                    </a:lnTo>
                    <a:lnTo>
                      <a:pt x="224" y="125"/>
                    </a:lnTo>
                    <a:lnTo>
                      <a:pt x="218" y="118"/>
                    </a:lnTo>
                    <a:lnTo>
                      <a:pt x="208" y="129"/>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27" name="Freeform 86"/>
              <p:cNvSpPr>
                <a:spLocks/>
              </p:cNvSpPr>
              <p:nvPr/>
            </p:nvSpPr>
            <p:spPr bwMode="auto">
              <a:xfrm>
                <a:off x="4579" y="2472"/>
                <a:ext cx="6" cy="9"/>
              </a:xfrm>
              <a:custGeom>
                <a:avLst/>
                <a:gdLst>
                  <a:gd name="T0" fmla="*/ 3 w 7"/>
                  <a:gd name="T1" fmla="*/ 3 h 10"/>
                  <a:gd name="T2" fmla="*/ 3 w 7"/>
                  <a:gd name="T3" fmla="*/ 5 h 10"/>
                  <a:gd name="T4" fmla="*/ 2 w 7"/>
                  <a:gd name="T5" fmla="*/ 5 h 10"/>
                  <a:gd name="T6" fmla="*/ 0 w 7"/>
                  <a:gd name="T7" fmla="*/ 4 h 10"/>
                  <a:gd name="T8" fmla="*/ 3 w 7"/>
                  <a:gd name="T9" fmla="*/ 0 h 10"/>
                  <a:gd name="T10" fmla="*/ 3 w 7"/>
                  <a:gd name="T11" fmla="*/ 3 h 10"/>
                  <a:gd name="T12" fmla="*/ 3 w 7"/>
                  <a:gd name="T13" fmla="*/ 3 h 10"/>
                  <a:gd name="T14" fmla="*/ 3 w 7"/>
                  <a:gd name="T15" fmla="*/ 3 h 10"/>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10"/>
                  <a:gd name="T26" fmla="*/ 7 w 7"/>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10">
                    <a:moveTo>
                      <a:pt x="6" y="3"/>
                    </a:moveTo>
                    <a:lnTo>
                      <a:pt x="5" y="9"/>
                    </a:lnTo>
                    <a:lnTo>
                      <a:pt x="2" y="9"/>
                    </a:lnTo>
                    <a:lnTo>
                      <a:pt x="0" y="4"/>
                    </a:lnTo>
                    <a:lnTo>
                      <a:pt x="4" y="0"/>
                    </a:lnTo>
                    <a:lnTo>
                      <a:pt x="6" y="3"/>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28" name="Freeform 87"/>
              <p:cNvSpPr>
                <a:spLocks/>
              </p:cNvSpPr>
              <p:nvPr/>
            </p:nvSpPr>
            <p:spPr bwMode="auto">
              <a:xfrm>
                <a:off x="4579" y="2472"/>
                <a:ext cx="6" cy="9"/>
              </a:xfrm>
              <a:custGeom>
                <a:avLst/>
                <a:gdLst>
                  <a:gd name="T0" fmla="*/ 3 w 7"/>
                  <a:gd name="T1" fmla="*/ 3 h 10"/>
                  <a:gd name="T2" fmla="*/ 3 w 7"/>
                  <a:gd name="T3" fmla="*/ 5 h 10"/>
                  <a:gd name="T4" fmla="*/ 2 w 7"/>
                  <a:gd name="T5" fmla="*/ 5 h 10"/>
                  <a:gd name="T6" fmla="*/ 0 w 7"/>
                  <a:gd name="T7" fmla="*/ 4 h 10"/>
                  <a:gd name="T8" fmla="*/ 3 w 7"/>
                  <a:gd name="T9" fmla="*/ 0 h 10"/>
                  <a:gd name="T10" fmla="*/ 3 w 7"/>
                  <a:gd name="T11" fmla="*/ 3 h 10"/>
                  <a:gd name="T12" fmla="*/ 3 w 7"/>
                  <a:gd name="T13" fmla="*/ 3 h 10"/>
                  <a:gd name="T14" fmla="*/ 0 60000 65536"/>
                  <a:gd name="T15" fmla="*/ 0 60000 65536"/>
                  <a:gd name="T16" fmla="*/ 0 60000 65536"/>
                  <a:gd name="T17" fmla="*/ 0 60000 65536"/>
                  <a:gd name="T18" fmla="*/ 0 60000 65536"/>
                  <a:gd name="T19" fmla="*/ 0 60000 65536"/>
                  <a:gd name="T20" fmla="*/ 0 60000 65536"/>
                  <a:gd name="T21" fmla="*/ 0 w 7"/>
                  <a:gd name="T22" fmla="*/ 0 h 10"/>
                  <a:gd name="T23" fmla="*/ 7 w 7"/>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0">
                    <a:moveTo>
                      <a:pt x="6" y="3"/>
                    </a:moveTo>
                    <a:lnTo>
                      <a:pt x="5" y="9"/>
                    </a:lnTo>
                    <a:lnTo>
                      <a:pt x="2" y="9"/>
                    </a:lnTo>
                    <a:lnTo>
                      <a:pt x="0" y="4"/>
                    </a:lnTo>
                    <a:lnTo>
                      <a:pt x="4" y="0"/>
                    </a:lnTo>
                    <a:lnTo>
                      <a:pt x="6" y="3"/>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29" name="Freeform 88"/>
              <p:cNvSpPr>
                <a:spLocks/>
              </p:cNvSpPr>
              <p:nvPr/>
            </p:nvSpPr>
            <p:spPr bwMode="auto">
              <a:xfrm>
                <a:off x="4574" y="2456"/>
                <a:ext cx="6" cy="12"/>
              </a:xfrm>
              <a:custGeom>
                <a:avLst/>
                <a:gdLst>
                  <a:gd name="T0" fmla="*/ 2 w 6"/>
                  <a:gd name="T1" fmla="*/ 6 h 13"/>
                  <a:gd name="T2" fmla="*/ 1 w 6"/>
                  <a:gd name="T3" fmla="*/ 0 h 13"/>
                  <a:gd name="T4" fmla="*/ 0 w 6"/>
                  <a:gd name="T5" fmla="*/ 6 h 13"/>
                  <a:gd name="T6" fmla="*/ 2 w 6"/>
                  <a:gd name="T7" fmla="*/ 6 h 13"/>
                  <a:gd name="T8" fmla="*/ 5 w 6"/>
                  <a:gd name="T9" fmla="*/ 6 h 13"/>
                  <a:gd name="T10" fmla="*/ 2 w 6"/>
                  <a:gd name="T11" fmla="*/ 6 h 13"/>
                  <a:gd name="T12" fmla="*/ 2 w 6"/>
                  <a:gd name="T13" fmla="*/ 6 h 13"/>
                  <a:gd name="T14" fmla="*/ 2 w 6"/>
                  <a:gd name="T15" fmla="*/ 6 h 13"/>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13"/>
                  <a:gd name="T26" fmla="*/ 6 w 6"/>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13">
                    <a:moveTo>
                      <a:pt x="2" y="7"/>
                    </a:moveTo>
                    <a:lnTo>
                      <a:pt x="1" y="0"/>
                    </a:lnTo>
                    <a:lnTo>
                      <a:pt x="0" y="11"/>
                    </a:lnTo>
                    <a:lnTo>
                      <a:pt x="2" y="12"/>
                    </a:lnTo>
                    <a:lnTo>
                      <a:pt x="5" y="8"/>
                    </a:lnTo>
                    <a:lnTo>
                      <a:pt x="2" y="7"/>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30" name="Freeform 89"/>
              <p:cNvSpPr>
                <a:spLocks/>
              </p:cNvSpPr>
              <p:nvPr/>
            </p:nvSpPr>
            <p:spPr bwMode="auto">
              <a:xfrm>
                <a:off x="4574" y="2456"/>
                <a:ext cx="6" cy="12"/>
              </a:xfrm>
              <a:custGeom>
                <a:avLst/>
                <a:gdLst>
                  <a:gd name="T0" fmla="*/ 2 w 6"/>
                  <a:gd name="T1" fmla="*/ 6 h 13"/>
                  <a:gd name="T2" fmla="*/ 1 w 6"/>
                  <a:gd name="T3" fmla="*/ 0 h 13"/>
                  <a:gd name="T4" fmla="*/ 0 w 6"/>
                  <a:gd name="T5" fmla="*/ 6 h 13"/>
                  <a:gd name="T6" fmla="*/ 2 w 6"/>
                  <a:gd name="T7" fmla="*/ 6 h 13"/>
                  <a:gd name="T8" fmla="*/ 5 w 6"/>
                  <a:gd name="T9" fmla="*/ 6 h 13"/>
                  <a:gd name="T10" fmla="*/ 2 w 6"/>
                  <a:gd name="T11" fmla="*/ 6 h 13"/>
                  <a:gd name="T12" fmla="*/ 2 w 6"/>
                  <a:gd name="T13" fmla="*/ 6 h 13"/>
                  <a:gd name="T14" fmla="*/ 0 60000 65536"/>
                  <a:gd name="T15" fmla="*/ 0 60000 65536"/>
                  <a:gd name="T16" fmla="*/ 0 60000 65536"/>
                  <a:gd name="T17" fmla="*/ 0 60000 65536"/>
                  <a:gd name="T18" fmla="*/ 0 60000 65536"/>
                  <a:gd name="T19" fmla="*/ 0 60000 65536"/>
                  <a:gd name="T20" fmla="*/ 0 60000 65536"/>
                  <a:gd name="T21" fmla="*/ 0 w 6"/>
                  <a:gd name="T22" fmla="*/ 0 h 13"/>
                  <a:gd name="T23" fmla="*/ 6 w 6"/>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3">
                    <a:moveTo>
                      <a:pt x="2" y="7"/>
                    </a:moveTo>
                    <a:lnTo>
                      <a:pt x="1" y="0"/>
                    </a:lnTo>
                    <a:lnTo>
                      <a:pt x="0" y="11"/>
                    </a:lnTo>
                    <a:lnTo>
                      <a:pt x="2" y="12"/>
                    </a:lnTo>
                    <a:lnTo>
                      <a:pt x="5" y="8"/>
                    </a:lnTo>
                    <a:lnTo>
                      <a:pt x="2" y="7"/>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31" name="Freeform 90"/>
              <p:cNvSpPr>
                <a:spLocks/>
              </p:cNvSpPr>
              <p:nvPr/>
            </p:nvSpPr>
            <p:spPr bwMode="auto">
              <a:xfrm>
                <a:off x="4306" y="2315"/>
                <a:ext cx="338" cy="167"/>
              </a:xfrm>
              <a:custGeom>
                <a:avLst/>
                <a:gdLst>
                  <a:gd name="T0" fmla="*/ 5 w 371"/>
                  <a:gd name="T1" fmla="*/ 13 h 189"/>
                  <a:gd name="T2" fmla="*/ 16 w 371"/>
                  <a:gd name="T3" fmla="*/ 7 h 189"/>
                  <a:gd name="T4" fmla="*/ 29 w 371"/>
                  <a:gd name="T5" fmla="*/ 9 h 189"/>
                  <a:gd name="T6" fmla="*/ 42 w 371"/>
                  <a:gd name="T7" fmla="*/ 12 h 189"/>
                  <a:gd name="T8" fmla="*/ 42 w 371"/>
                  <a:gd name="T9" fmla="*/ 17 h 189"/>
                  <a:gd name="T10" fmla="*/ 41 w 371"/>
                  <a:gd name="T11" fmla="*/ 19 h 189"/>
                  <a:gd name="T12" fmla="*/ 42 w 371"/>
                  <a:gd name="T13" fmla="*/ 19 h 189"/>
                  <a:gd name="T14" fmla="*/ 46 w 371"/>
                  <a:gd name="T15" fmla="*/ 21 h 189"/>
                  <a:gd name="T16" fmla="*/ 46 w 371"/>
                  <a:gd name="T17" fmla="*/ 20 h 189"/>
                  <a:gd name="T18" fmla="*/ 50 w 371"/>
                  <a:gd name="T19" fmla="*/ 21 h 189"/>
                  <a:gd name="T20" fmla="*/ 55 w 371"/>
                  <a:gd name="T21" fmla="*/ 22 h 189"/>
                  <a:gd name="T22" fmla="*/ 55 w 371"/>
                  <a:gd name="T23" fmla="*/ 21 h 189"/>
                  <a:gd name="T24" fmla="*/ 56 w 371"/>
                  <a:gd name="T25" fmla="*/ 21 h 189"/>
                  <a:gd name="T26" fmla="*/ 56 w 371"/>
                  <a:gd name="T27" fmla="*/ 19 h 189"/>
                  <a:gd name="T28" fmla="*/ 55 w 371"/>
                  <a:gd name="T29" fmla="*/ 19 h 189"/>
                  <a:gd name="T30" fmla="*/ 51 w 371"/>
                  <a:gd name="T31" fmla="*/ 14 h 189"/>
                  <a:gd name="T32" fmla="*/ 51 w 371"/>
                  <a:gd name="T33" fmla="*/ 13 h 189"/>
                  <a:gd name="T34" fmla="*/ 51 w 371"/>
                  <a:gd name="T35" fmla="*/ 9 h 189"/>
                  <a:gd name="T36" fmla="*/ 49 w 371"/>
                  <a:gd name="T37" fmla="*/ 8 h 189"/>
                  <a:gd name="T38" fmla="*/ 51 w 371"/>
                  <a:gd name="T39" fmla="*/ 5 h 189"/>
                  <a:gd name="T40" fmla="*/ 52 w 371"/>
                  <a:gd name="T41" fmla="*/ 5 h 189"/>
                  <a:gd name="T42" fmla="*/ 55 w 371"/>
                  <a:gd name="T43" fmla="*/ 4 h 189"/>
                  <a:gd name="T44" fmla="*/ 56 w 371"/>
                  <a:gd name="T45" fmla="*/ 4 h 189"/>
                  <a:gd name="T46" fmla="*/ 55 w 371"/>
                  <a:gd name="T47" fmla="*/ 5 h 189"/>
                  <a:gd name="T48" fmla="*/ 55 w 371"/>
                  <a:gd name="T49" fmla="*/ 9 h 189"/>
                  <a:gd name="T50" fmla="*/ 56 w 371"/>
                  <a:gd name="T51" fmla="*/ 10 h 189"/>
                  <a:gd name="T52" fmla="*/ 53 w 371"/>
                  <a:gd name="T53" fmla="*/ 10 h 189"/>
                  <a:gd name="T54" fmla="*/ 55 w 371"/>
                  <a:gd name="T55" fmla="*/ 11 h 189"/>
                  <a:gd name="T56" fmla="*/ 56 w 371"/>
                  <a:gd name="T57" fmla="*/ 11 h 189"/>
                  <a:gd name="T58" fmla="*/ 55 w 371"/>
                  <a:gd name="T59" fmla="*/ 15 h 189"/>
                  <a:gd name="T60" fmla="*/ 56 w 371"/>
                  <a:gd name="T61" fmla="*/ 15 h 189"/>
                  <a:gd name="T62" fmla="*/ 56 w 371"/>
                  <a:gd name="T63" fmla="*/ 17 h 189"/>
                  <a:gd name="T64" fmla="*/ 56 w 371"/>
                  <a:gd name="T65" fmla="*/ 19 h 189"/>
                  <a:gd name="T66" fmla="*/ 59 w 371"/>
                  <a:gd name="T67" fmla="*/ 19 h 189"/>
                  <a:gd name="T68" fmla="*/ 61 w 371"/>
                  <a:gd name="T69" fmla="*/ 19 h 189"/>
                  <a:gd name="T70" fmla="*/ 61 w 371"/>
                  <a:gd name="T71" fmla="*/ 19 h 189"/>
                  <a:gd name="T72" fmla="*/ 62 w 371"/>
                  <a:gd name="T73" fmla="*/ 19 h 189"/>
                  <a:gd name="T74" fmla="*/ 62 w 371"/>
                  <a:gd name="T75" fmla="*/ 21 h 189"/>
                  <a:gd name="T76" fmla="*/ 65 w 371"/>
                  <a:gd name="T77" fmla="*/ 21 h 189"/>
                  <a:gd name="T78" fmla="*/ 67 w 371"/>
                  <a:gd name="T79" fmla="*/ 22 h 189"/>
                  <a:gd name="T80" fmla="*/ 74 w 371"/>
                  <a:gd name="T81" fmla="*/ 21 h 189"/>
                  <a:gd name="T82" fmla="*/ 66 w 371"/>
                  <a:gd name="T83" fmla="*/ 17 h 189"/>
                  <a:gd name="T84" fmla="*/ 0 w 371"/>
                  <a:gd name="T85" fmla="*/ 7 h 189"/>
                  <a:gd name="T86" fmla="*/ 0 w 371"/>
                  <a:gd name="T87" fmla="*/ 7 h 18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71"/>
                  <a:gd name="T133" fmla="*/ 0 h 189"/>
                  <a:gd name="T134" fmla="*/ 371 w 371"/>
                  <a:gd name="T135" fmla="*/ 189 h 18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71" h="189">
                    <a:moveTo>
                      <a:pt x="0" y="53"/>
                    </a:moveTo>
                    <a:lnTo>
                      <a:pt x="7" y="106"/>
                    </a:lnTo>
                    <a:lnTo>
                      <a:pt x="54" y="54"/>
                    </a:lnTo>
                    <a:lnTo>
                      <a:pt x="80" y="59"/>
                    </a:lnTo>
                    <a:lnTo>
                      <a:pt x="104" y="40"/>
                    </a:lnTo>
                    <a:lnTo>
                      <a:pt x="144" y="70"/>
                    </a:lnTo>
                    <a:lnTo>
                      <a:pt x="198" y="101"/>
                    </a:lnTo>
                    <a:lnTo>
                      <a:pt x="207" y="98"/>
                    </a:lnTo>
                    <a:lnTo>
                      <a:pt x="207" y="114"/>
                    </a:lnTo>
                    <a:lnTo>
                      <a:pt x="203" y="134"/>
                    </a:lnTo>
                    <a:lnTo>
                      <a:pt x="195" y="147"/>
                    </a:lnTo>
                    <a:lnTo>
                      <a:pt x="198" y="160"/>
                    </a:lnTo>
                    <a:lnTo>
                      <a:pt x="205" y="160"/>
                    </a:lnTo>
                    <a:lnTo>
                      <a:pt x="208" y="157"/>
                    </a:lnTo>
                    <a:lnTo>
                      <a:pt x="217" y="155"/>
                    </a:lnTo>
                    <a:lnTo>
                      <a:pt x="226" y="167"/>
                    </a:lnTo>
                    <a:lnTo>
                      <a:pt x="230" y="167"/>
                    </a:lnTo>
                    <a:lnTo>
                      <a:pt x="232" y="162"/>
                    </a:lnTo>
                    <a:lnTo>
                      <a:pt x="236" y="168"/>
                    </a:lnTo>
                    <a:lnTo>
                      <a:pt x="240" y="171"/>
                    </a:lnTo>
                    <a:lnTo>
                      <a:pt x="251" y="168"/>
                    </a:lnTo>
                    <a:lnTo>
                      <a:pt x="264" y="179"/>
                    </a:lnTo>
                    <a:lnTo>
                      <a:pt x="264" y="175"/>
                    </a:lnTo>
                    <a:lnTo>
                      <a:pt x="267" y="175"/>
                    </a:lnTo>
                    <a:lnTo>
                      <a:pt x="277" y="183"/>
                    </a:lnTo>
                    <a:lnTo>
                      <a:pt x="276" y="173"/>
                    </a:lnTo>
                    <a:lnTo>
                      <a:pt x="267" y="162"/>
                    </a:lnTo>
                    <a:lnTo>
                      <a:pt x="268" y="157"/>
                    </a:lnTo>
                    <a:lnTo>
                      <a:pt x="264" y="156"/>
                    </a:lnTo>
                    <a:lnTo>
                      <a:pt x="267" y="150"/>
                    </a:lnTo>
                    <a:lnTo>
                      <a:pt x="254" y="137"/>
                    </a:lnTo>
                    <a:lnTo>
                      <a:pt x="245" y="113"/>
                    </a:lnTo>
                    <a:lnTo>
                      <a:pt x="246" y="106"/>
                    </a:lnTo>
                    <a:lnTo>
                      <a:pt x="245" y="101"/>
                    </a:lnTo>
                    <a:lnTo>
                      <a:pt x="251" y="84"/>
                    </a:lnTo>
                    <a:lnTo>
                      <a:pt x="246" y="73"/>
                    </a:lnTo>
                    <a:lnTo>
                      <a:pt x="242" y="70"/>
                    </a:lnTo>
                    <a:lnTo>
                      <a:pt x="237" y="66"/>
                    </a:lnTo>
                    <a:lnTo>
                      <a:pt x="249" y="57"/>
                    </a:lnTo>
                    <a:lnTo>
                      <a:pt x="251" y="46"/>
                    </a:lnTo>
                    <a:lnTo>
                      <a:pt x="255" y="51"/>
                    </a:lnTo>
                    <a:lnTo>
                      <a:pt x="256" y="44"/>
                    </a:lnTo>
                    <a:lnTo>
                      <a:pt x="264" y="37"/>
                    </a:lnTo>
                    <a:lnTo>
                      <a:pt x="264" y="28"/>
                    </a:lnTo>
                    <a:lnTo>
                      <a:pt x="267" y="22"/>
                    </a:lnTo>
                    <a:lnTo>
                      <a:pt x="272" y="19"/>
                    </a:lnTo>
                    <a:lnTo>
                      <a:pt x="276" y="40"/>
                    </a:lnTo>
                    <a:lnTo>
                      <a:pt x="267" y="43"/>
                    </a:lnTo>
                    <a:lnTo>
                      <a:pt x="260" y="55"/>
                    </a:lnTo>
                    <a:lnTo>
                      <a:pt x="262" y="70"/>
                    </a:lnTo>
                    <a:lnTo>
                      <a:pt x="268" y="70"/>
                    </a:lnTo>
                    <a:lnTo>
                      <a:pt x="271" y="80"/>
                    </a:lnTo>
                    <a:lnTo>
                      <a:pt x="264" y="84"/>
                    </a:lnTo>
                    <a:lnTo>
                      <a:pt x="258" y="83"/>
                    </a:lnTo>
                    <a:lnTo>
                      <a:pt x="258" y="95"/>
                    </a:lnTo>
                    <a:lnTo>
                      <a:pt x="267" y="92"/>
                    </a:lnTo>
                    <a:lnTo>
                      <a:pt x="264" y="87"/>
                    </a:lnTo>
                    <a:lnTo>
                      <a:pt x="271" y="95"/>
                    </a:lnTo>
                    <a:lnTo>
                      <a:pt x="264" y="106"/>
                    </a:lnTo>
                    <a:lnTo>
                      <a:pt x="264" y="117"/>
                    </a:lnTo>
                    <a:lnTo>
                      <a:pt x="268" y="109"/>
                    </a:lnTo>
                    <a:lnTo>
                      <a:pt x="279" y="119"/>
                    </a:lnTo>
                    <a:lnTo>
                      <a:pt x="268" y="121"/>
                    </a:lnTo>
                    <a:lnTo>
                      <a:pt x="273" y="130"/>
                    </a:lnTo>
                    <a:lnTo>
                      <a:pt x="267" y="134"/>
                    </a:lnTo>
                    <a:lnTo>
                      <a:pt x="277" y="150"/>
                    </a:lnTo>
                    <a:lnTo>
                      <a:pt x="277" y="153"/>
                    </a:lnTo>
                    <a:lnTo>
                      <a:pt x="286" y="157"/>
                    </a:lnTo>
                    <a:lnTo>
                      <a:pt x="289" y="155"/>
                    </a:lnTo>
                    <a:lnTo>
                      <a:pt x="296" y="156"/>
                    </a:lnTo>
                    <a:lnTo>
                      <a:pt x="297" y="144"/>
                    </a:lnTo>
                    <a:lnTo>
                      <a:pt x="297" y="151"/>
                    </a:lnTo>
                    <a:lnTo>
                      <a:pt x="302" y="155"/>
                    </a:lnTo>
                    <a:lnTo>
                      <a:pt x="304" y="153"/>
                    </a:lnTo>
                    <a:lnTo>
                      <a:pt x="310" y="156"/>
                    </a:lnTo>
                    <a:lnTo>
                      <a:pt x="305" y="167"/>
                    </a:lnTo>
                    <a:lnTo>
                      <a:pt x="314" y="167"/>
                    </a:lnTo>
                    <a:lnTo>
                      <a:pt x="314" y="171"/>
                    </a:lnTo>
                    <a:lnTo>
                      <a:pt x="314" y="188"/>
                    </a:lnTo>
                    <a:lnTo>
                      <a:pt x="324" y="181"/>
                    </a:lnTo>
                    <a:lnTo>
                      <a:pt x="332" y="182"/>
                    </a:lnTo>
                    <a:lnTo>
                      <a:pt x="362" y="167"/>
                    </a:lnTo>
                    <a:lnTo>
                      <a:pt x="370" y="119"/>
                    </a:lnTo>
                    <a:lnTo>
                      <a:pt x="322" y="132"/>
                    </a:lnTo>
                    <a:lnTo>
                      <a:pt x="285" y="0"/>
                    </a:lnTo>
                    <a:lnTo>
                      <a:pt x="0" y="53"/>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32" name="Freeform 91"/>
              <p:cNvSpPr>
                <a:spLocks/>
              </p:cNvSpPr>
              <p:nvPr/>
            </p:nvSpPr>
            <p:spPr bwMode="auto">
              <a:xfrm>
                <a:off x="4306" y="2315"/>
                <a:ext cx="338" cy="167"/>
              </a:xfrm>
              <a:custGeom>
                <a:avLst/>
                <a:gdLst>
                  <a:gd name="T0" fmla="*/ 5 w 371"/>
                  <a:gd name="T1" fmla="*/ 13 h 189"/>
                  <a:gd name="T2" fmla="*/ 16 w 371"/>
                  <a:gd name="T3" fmla="*/ 7 h 189"/>
                  <a:gd name="T4" fmla="*/ 29 w 371"/>
                  <a:gd name="T5" fmla="*/ 9 h 189"/>
                  <a:gd name="T6" fmla="*/ 42 w 371"/>
                  <a:gd name="T7" fmla="*/ 12 h 189"/>
                  <a:gd name="T8" fmla="*/ 42 w 371"/>
                  <a:gd name="T9" fmla="*/ 17 h 189"/>
                  <a:gd name="T10" fmla="*/ 41 w 371"/>
                  <a:gd name="T11" fmla="*/ 19 h 189"/>
                  <a:gd name="T12" fmla="*/ 42 w 371"/>
                  <a:gd name="T13" fmla="*/ 19 h 189"/>
                  <a:gd name="T14" fmla="*/ 46 w 371"/>
                  <a:gd name="T15" fmla="*/ 21 h 189"/>
                  <a:gd name="T16" fmla="*/ 46 w 371"/>
                  <a:gd name="T17" fmla="*/ 20 h 189"/>
                  <a:gd name="T18" fmla="*/ 50 w 371"/>
                  <a:gd name="T19" fmla="*/ 21 h 189"/>
                  <a:gd name="T20" fmla="*/ 55 w 371"/>
                  <a:gd name="T21" fmla="*/ 22 h 189"/>
                  <a:gd name="T22" fmla="*/ 55 w 371"/>
                  <a:gd name="T23" fmla="*/ 21 h 189"/>
                  <a:gd name="T24" fmla="*/ 56 w 371"/>
                  <a:gd name="T25" fmla="*/ 21 h 189"/>
                  <a:gd name="T26" fmla="*/ 56 w 371"/>
                  <a:gd name="T27" fmla="*/ 19 h 189"/>
                  <a:gd name="T28" fmla="*/ 55 w 371"/>
                  <a:gd name="T29" fmla="*/ 19 h 189"/>
                  <a:gd name="T30" fmla="*/ 51 w 371"/>
                  <a:gd name="T31" fmla="*/ 14 h 189"/>
                  <a:gd name="T32" fmla="*/ 51 w 371"/>
                  <a:gd name="T33" fmla="*/ 13 h 189"/>
                  <a:gd name="T34" fmla="*/ 51 w 371"/>
                  <a:gd name="T35" fmla="*/ 9 h 189"/>
                  <a:gd name="T36" fmla="*/ 49 w 371"/>
                  <a:gd name="T37" fmla="*/ 8 h 189"/>
                  <a:gd name="T38" fmla="*/ 51 w 371"/>
                  <a:gd name="T39" fmla="*/ 5 h 189"/>
                  <a:gd name="T40" fmla="*/ 52 w 371"/>
                  <a:gd name="T41" fmla="*/ 5 h 189"/>
                  <a:gd name="T42" fmla="*/ 55 w 371"/>
                  <a:gd name="T43" fmla="*/ 4 h 189"/>
                  <a:gd name="T44" fmla="*/ 56 w 371"/>
                  <a:gd name="T45" fmla="*/ 4 h 189"/>
                  <a:gd name="T46" fmla="*/ 55 w 371"/>
                  <a:gd name="T47" fmla="*/ 5 h 189"/>
                  <a:gd name="T48" fmla="*/ 55 w 371"/>
                  <a:gd name="T49" fmla="*/ 9 h 189"/>
                  <a:gd name="T50" fmla="*/ 56 w 371"/>
                  <a:gd name="T51" fmla="*/ 10 h 189"/>
                  <a:gd name="T52" fmla="*/ 53 w 371"/>
                  <a:gd name="T53" fmla="*/ 10 h 189"/>
                  <a:gd name="T54" fmla="*/ 55 w 371"/>
                  <a:gd name="T55" fmla="*/ 11 h 189"/>
                  <a:gd name="T56" fmla="*/ 56 w 371"/>
                  <a:gd name="T57" fmla="*/ 11 h 189"/>
                  <a:gd name="T58" fmla="*/ 55 w 371"/>
                  <a:gd name="T59" fmla="*/ 15 h 189"/>
                  <a:gd name="T60" fmla="*/ 56 w 371"/>
                  <a:gd name="T61" fmla="*/ 15 h 189"/>
                  <a:gd name="T62" fmla="*/ 56 w 371"/>
                  <a:gd name="T63" fmla="*/ 17 h 189"/>
                  <a:gd name="T64" fmla="*/ 56 w 371"/>
                  <a:gd name="T65" fmla="*/ 19 h 189"/>
                  <a:gd name="T66" fmla="*/ 59 w 371"/>
                  <a:gd name="T67" fmla="*/ 19 h 189"/>
                  <a:gd name="T68" fmla="*/ 61 w 371"/>
                  <a:gd name="T69" fmla="*/ 19 h 189"/>
                  <a:gd name="T70" fmla="*/ 61 w 371"/>
                  <a:gd name="T71" fmla="*/ 19 h 189"/>
                  <a:gd name="T72" fmla="*/ 62 w 371"/>
                  <a:gd name="T73" fmla="*/ 19 h 189"/>
                  <a:gd name="T74" fmla="*/ 62 w 371"/>
                  <a:gd name="T75" fmla="*/ 21 h 189"/>
                  <a:gd name="T76" fmla="*/ 65 w 371"/>
                  <a:gd name="T77" fmla="*/ 21 h 189"/>
                  <a:gd name="T78" fmla="*/ 67 w 371"/>
                  <a:gd name="T79" fmla="*/ 22 h 189"/>
                  <a:gd name="T80" fmla="*/ 74 w 371"/>
                  <a:gd name="T81" fmla="*/ 21 h 189"/>
                  <a:gd name="T82" fmla="*/ 66 w 371"/>
                  <a:gd name="T83" fmla="*/ 17 h 189"/>
                  <a:gd name="T84" fmla="*/ 0 w 371"/>
                  <a:gd name="T85" fmla="*/ 7 h 18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71"/>
                  <a:gd name="T130" fmla="*/ 0 h 189"/>
                  <a:gd name="T131" fmla="*/ 371 w 371"/>
                  <a:gd name="T132" fmla="*/ 189 h 18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71" h="189">
                    <a:moveTo>
                      <a:pt x="0" y="53"/>
                    </a:moveTo>
                    <a:lnTo>
                      <a:pt x="7" y="106"/>
                    </a:lnTo>
                    <a:lnTo>
                      <a:pt x="54" y="54"/>
                    </a:lnTo>
                    <a:lnTo>
                      <a:pt x="80" y="59"/>
                    </a:lnTo>
                    <a:lnTo>
                      <a:pt x="104" y="40"/>
                    </a:lnTo>
                    <a:lnTo>
                      <a:pt x="144" y="70"/>
                    </a:lnTo>
                    <a:lnTo>
                      <a:pt x="198" y="101"/>
                    </a:lnTo>
                    <a:lnTo>
                      <a:pt x="207" y="98"/>
                    </a:lnTo>
                    <a:lnTo>
                      <a:pt x="207" y="114"/>
                    </a:lnTo>
                    <a:lnTo>
                      <a:pt x="203" y="134"/>
                    </a:lnTo>
                    <a:lnTo>
                      <a:pt x="195" y="147"/>
                    </a:lnTo>
                    <a:lnTo>
                      <a:pt x="198" y="160"/>
                    </a:lnTo>
                    <a:lnTo>
                      <a:pt x="205" y="160"/>
                    </a:lnTo>
                    <a:lnTo>
                      <a:pt x="208" y="157"/>
                    </a:lnTo>
                    <a:lnTo>
                      <a:pt x="217" y="155"/>
                    </a:lnTo>
                    <a:lnTo>
                      <a:pt x="226" y="167"/>
                    </a:lnTo>
                    <a:lnTo>
                      <a:pt x="230" y="167"/>
                    </a:lnTo>
                    <a:lnTo>
                      <a:pt x="232" y="162"/>
                    </a:lnTo>
                    <a:lnTo>
                      <a:pt x="236" y="168"/>
                    </a:lnTo>
                    <a:lnTo>
                      <a:pt x="240" y="171"/>
                    </a:lnTo>
                    <a:lnTo>
                      <a:pt x="251" y="168"/>
                    </a:lnTo>
                    <a:lnTo>
                      <a:pt x="264" y="179"/>
                    </a:lnTo>
                    <a:lnTo>
                      <a:pt x="264" y="175"/>
                    </a:lnTo>
                    <a:lnTo>
                      <a:pt x="267" y="175"/>
                    </a:lnTo>
                    <a:lnTo>
                      <a:pt x="277" y="183"/>
                    </a:lnTo>
                    <a:lnTo>
                      <a:pt x="276" y="173"/>
                    </a:lnTo>
                    <a:lnTo>
                      <a:pt x="267" y="162"/>
                    </a:lnTo>
                    <a:lnTo>
                      <a:pt x="268" y="157"/>
                    </a:lnTo>
                    <a:lnTo>
                      <a:pt x="264" y="156"/>
                    </a:lnTo>
                    <a:lnTo>
                      <a:pt x="267" y="150"/>
                    </a:lnTo>
                    <a:lnTo>
                      <a:pt x="254" y="137"/>
                    </a:lnTo>
                    <a:lnTo>
                      <a:pt x="245" y="113"/>
                    </a:lnTo>
                    <a:lnTo>
                      <a:pt x="246" y="106"/>
                    </a:lnTo>
                    <a:lnTo>
                      <a:pt x="245" y="101"/>
                    </a:lnTo>
                    <a:lnTo>
                      <a:pt x="251" y="84"/>
                    </a:lnTo>
                    <a:lnTo>
                      <a:pt x="246" y="73"/>
                    </a:lnTo>
                    <a:lnTo>
                      <a:pt x="242" y="70"/>
                    </a:lnTo>
                    <a:lnTo>
                      <a:pt x="237" y="66"/>
                    </a:lnTo>
                    <a:lnTo>
                      <a:pt x="249" y="57"/>
                    </a:lnTo>
                    <a:lnTo>
                      <a:pt x="251" y="46"/>
                    </a:lnTo>
                    <a:lnTo>
                      <a:pt x="255" y="51"/>
                    </a:lnTo>
                    <a:lnTo>
                      <a:pt x="256" y="44"/>
                    </a:lnTo>
                    <a:lnTo>
                      <a:pt x="264" y="37"/>
                    </a:lnTo>
                    <a:lnTo>
                      <a:pt x="264" y="28"/>
                    </a:lnTo>
                    <a:lnTo>
                      <a:pt x="267" y="22"/>
                    </a:lnTo>
                    <a:lnTo>
                      <a:pt x="272" y="19"/>
                    </a:lnTo>
                    <a:lnTo>
                      <a:pt x="276" y="40"/>
                    </a:lnTo>
                    <a:lnTo>
                      <a:pt x="267" y="43"/>
                    </a:lnTo>
                    <a:lnTo>
                      <a:pt x="260" y="55"/>
                    </a:lnTo>
                    <a:lnTo>
                      <a:pt x="262" y="70"/>
                    </a:lnTo>
                    <a:lnTo>
                      <a:pt x="268" y="70"/>
                    </a:lnTo>
                    <a:lnTo>
                      <a:pt x="271" y="80"/>
                    </a:lnTo>
                    <a:lnTo>
                      <a:pt x="264" y="84"/>
                    </a:lnTo>
                    <a:lnTo>
                      <a:pt x="258" y="83"/>
                    </a:lnTo>
                    <a:lnTo>
                      <a:pt x="258" y="95"/>
                    </a:lnTo>
                    <a:lnTo>
                      <a:pt x="267" y="92"/>
                    </a:lnTo>
                    <a:lnTo>
                      <a:pt x="264" y="87"/>
                    </a:lnTo>
                    <a:lnTo>
                      <a:pt x="271" y="95"/>
                    </a:lnTo>
                    <a:lnTo>
                      <a:pt x="264" y="106"/>
                    </a:lnTo>
                    <a:lnTo>
                      <a:pt x="264" y="117"/>
                    </a:lnTo>
                    <a:lnTo>
                      <a:pt x="268" y="109"/>
                    </a:lnTo>
                    <a:lnTo>
                      <a:pt x="279" y="119"/>
                    </a:lnTo>
                    <a:lnTo>
                      <a:pt x="268" y="121"/>
                    </a:lnTo>
                    <a:lnTo>
                      <a:pt x="273" y="130"/>
                    </a:lnTo>
                    <a:lnTo>
                      <a:pt x="267" y="134"/>
                    </a:lnTo>
                    <a:lnTo>
                      <a:pt x="277" y="150"/>
                    </a:lnTo>
                    <a:lnTo>
                      <a:pt x="277" y="153"/>
                    </a:lnTo>
                    <a:lnTo>
                      <a:pt x="286" y="157"/>
                    </a:lnTo>
                    <a:lnTo>
                      <a:pt x="289" y="155"/>
                    </a:lnTo>
                    <a:lnTo>
                      <a:pt x="296" y="156"/>
                    </a:lnTo>
                    <a:lnTo>
                      <a:pt x="297" y="144"/>
                    </a:lnTo>
                    <a:lnTo>
                      <a:pt x="297" y="151"/>
                    </a:lnTo>
                    <a:lnTo>
                      <a:pt x="302" y="155"/>
                    </a:lnTo>
                    <a:lnTo>
                      <a:pt x="304" y="153"/>
                    </a:lnTo>
                    <a:lnTo>
                      <a:pt x="310" y="156"/>
                    </a:lnTo>
                    <a:lnTo>
                      <a:pt x="305" y="167"/>
                    </a:lnTo>
                    <a:lnTo>
                      <a:pt x="314" y="167"/>
                    </a:lnTo>
                    <a:lnTo>
                      <a:pt x="314" y="171"/>
                    </a:lnTo>
                    <a:lnTo>
                      <a:pt x="314" y="188"/>
                    </a:lnTo>
                    <a:lnTo>
                      <a:pt x="324" y="181"/>
                    </a:lnTo>
                    <a:lnTo>
                      <a:pt x="332" y="182"/>
                    </a:lnTo>
                    <a:lnTo>
                      <a:pt x="362" y="167"/>
                    </a:lnTo>
                    <a:lnTo>
                      <a:pt x="370" y="119"/>
                    </a:lnTo>
                    <a:lnTo>
                      <a:pt x="322" y="132"/>
                    </a:lnTo>
                    <a:lnTo>
                      <a:pt x="285" y="0"/>
                    </a:lnTo>
                    <a:lnTo>
                      <a:pt x="0" y="53"/>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33" name="Freeform 92"/>
              <p:cNvSpPr>
                <a:spLocks/>
              </p:cNvSpPr>
              <p:nvPr/>
            </p:nvSpPr>
            <p:spPr bwMode="auto">
              <a:xfrm>
                <a:off x="4958" y="1793"/>
                <a:ext cx="12" cy="7"/>
              </a:xfrm>
              <a:custGeom>
                <a:avLst/>
                <a:gdLst>
                  <a:gd name="T0" fmla="*/ 6 w 13"/>
                  <a:gd name="T1" fmla="*/ 0 h 8"/>
                  <a:gd name="T2" fmla="*/ 0 w 13"/>
                  <a:gd name="T3" fmla="*/ 2 h 8"/>
                  <a:gd name="T4" fmla="*/ 1 w 13"/>
                  <a:gd name="T5" fmla="*/ 4 h 8"/>
                  <a:gd name="T6" fmla="*/ 6 w 13"/>
                  <a:gd name="T7" fmla="*/ 4 h 8"/>
                  <a:gd name="T8" fmla="*/ 6 w 13"/>
                  <a:gd name="T9" fmla="*/ 0 h 8"/>
                  <a:gd name="T10" fmla="*/ 6 w 13"/>
                  <a:gd name="T11" fmla="*/ 0 h 8"/>
                  <a:gd name="T12" fmla="*/ 6 w 13"/>
                  <a:gd name="T13" fmla="*/ 0 h 8"/>
                  <a:gd name="T14" fmla="*/ 0 60000 65536"/>
                  <a:gd name="T15" fmla="*/ 0 60000 65536"/>
                  <a:gd name="T16" fmla="*/ 0 60000 65536"/>
                  <a:gd name="T17" fmla="*/ 0 60000 65536"/>
                  <a:gd name="T18" fmla="*/ 0 60000 65536"/>
                  <a:gd name="T19" fmla="*/ 0 60000 65536"/>
                  <a:gd name="T20" fmla="*/ 0 60000 65536"/>
                  <a:gd name="T21" fmla="*/ 0 w 13"/>
                  <a:gd name="T22" fmla="*/ 0 h 8"/>
                  <a:gd name="T23" fmla="*/ 13 w 13"/>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8">
                    <a:moveTo>
                      <a:pt x="7" y="0"/>
                    </a:moveTo>
                    <a:lnTo>
                      <a:pt x="0" y="2"/>
                    </a:lnTo>
                    <a:lnTo>
                      <a:pt x="1" y="7"/>
                    </a:lnTo>
                    <a:lnTo>
                      <a:pt x="12" y="5"/>
                    </a:lnTo>
                    <a:lnTo>
                      <a:pt x="7"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34" name="Freeform 93"/>
              <p:cNvSpPr>
                <a:spLocks/>
              </p:cNvSpPr>
              <p:nvPr/>
            </p:nvSpPr>
            <p:spPr bwMode="auto">
              <a:xfrm>
                <a:off x="4958" y="1793"/>
                <a:ext cx="12" cy="7"/>
              </a:xfrm>
              <a:custGeom>
                <a:avLst/>
                <a:gdLst>
                  <a:gd name="T0" fmla="*/ 6 w 13"/>
                  <a:gd name="T1" fmla="*/ 0 h 8"/>
                  <a:gd name="T2" fmla="*/ 0 w 13"/>
                  <a:gd name="T3" fmla="*/ 2 h 8"/>
                  <a:gd name="T4" fmla="*/ 1 w 13"/>
                  <a:gd name="T5" fmla="*/ 4 h 8"/>
                  <a:gd name="T6" fmla="*/ 6 w 13"/>
                  <a:gd name="T7" fmla="*/ 4 h 8"/>
                  <a:gd name="T8" fmla="*/ 6 w 13"/>
                  <a:gd name="T9" fmla="*/ 0 h 8"/>
                  <a:gd name="T10" fmla="*/ 6 w 13"/>
                  <a:gd name="T11" fmla="*/ 0 h 8"/>
                  <a:gd name="T12" fmla="*/ 0 60000 65536"/>
                  <a:gd name="T13" fmla="*/ 0 60000 65536"/>
                  <a:gd name="T14" fmla="*/ 0 60000 65536"/>
                  <a:gd name="T15" fmla="*/ 0 60000 65536"/>
                  <a:gd name="T16" fmla="*/ 0 60000 65536"/>
                  <a:gd name="T17" fmla="*/ 0 60000 65536"/>
                  <a:gd name="T18" fmla="*/ 0 w 13"/>
                  <a:gd name="T19" fmla="*/ 0 h 8"/>
                  <a:gd name="T20" fmla="*/ 13 w 13"/>
                  <a:gd name="T21" fmla="*/ 8 h 8"/>
                </a:gdLst>
                <a:ahLst/>
                <a:cxnLst>
                  <a:cxn ang="T12">
                    <a:pos x="T0" y="T1"/>
                  </a:cxn>
                  <a:cxn ang="T13">
                    <a:pos x="T2" y="T3"/>
                  </a:cxn>
                  <a:cxn ang="T14">
                    <a:pos x="T4" y="T5"/>
                  </a:cxn>
                  <a:cxn ang="T15">
                    <a:pos x="T6" y="T7"/>
                  </a:cxn>
                  <a:cxn ang="T16">
                    <a:pos x="T8" y="T9"/>
                  </a:cxn>
                  <a:cxn ang="T17">
                    <a:pos x="T10" y="T11"/>
                  </a:cxn>
                </a:cxnLst>
                <a:rect l="T18" t="T19" r="T20" b="T21"/>
                <a:pathLst>
                  <a:path w="13" h="8">
                    <a:moveTo>
                      <a:pt x="7" y="0"/>
                    </a:moveTo>
                    <a:lnTo>
                      <a:pt x="0" y="2"/>
                    </a:lnTo>
                    <a:lnTo>
                      <a:pt x="1" y="7"/>
                    </a:lnTo>
                    <a:lnTo>
                      <a:pt x="12" y="5"/>
                    </a:lnTo>
                    <a:lnTo>
                      <a:pt x="7"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35" name="Freeform 94"/>
              <p:cNvSpPr>
                <a:spLocks/>
              </p:cNvSpPr>
              <p:nvPr/>
            </p:nvSpPr>
            <p:spPr bwMode="auto">
              <a:xfrm>
                <a:off x="4932" y="1793"/>
                <a:ext cx="10" cy="15"/>
              </a:xfrm>
              <a:custGeom>
                <a:avLst/>
                <a:gdLst>
                  <a:gd name="T0" fmla="*/ 3 w 10"/>
                  <a:gd name="T1" fmla="*/ 0 h 17"/>
                  <a:gd name="T2" fmla="*/ 0 w 10"/>
                  <a:gd name="T3" fmla="*/ 2 h 17"/>
                  <a:gd name="T4" fmla="*/ 9 w 10"/>
                  <a:gd name="T5" fmla="*/ 4 h 17"/>
                  <a:gd name="T6" fmla="*/ 3 w 10"/>
                  <a:gd name="T7" fmla="*/ 0 h 17"/>
                  <a:gd name="T8" fmla="*/ 3 w 10"/>
                  <a:gd name="T9" fmla="*/ 0 h 17"/>
                  <a:gd name="T10" fmla="*/ 3 w 10"/>
                  <a:gd name="T11" fmla="*/ 0 h 17"/>
                  <a:gd name="T12" fmla="*/ 0 60000 65536"/>
                  <a:gd name="T13" fmla="*/ 0 60000 65536"/>
                  <a:gd name="T14" fmla="*/ 0 60000 65536"/>
                  <a:gd name="T15" fmla="*/ 0 60000 65536"/>
                  <a:gd name="T16" fmla="*/ 0 60000 65536"/>
                  <a:gd name="T17" fmla="*/ 0 60000 65536"/>
                  <a:gd name="T18" fmla="*/ 0 w 10"/>
                  <a:gd name="T19" fmla="*/ 0 h 17"/>
                  <a:gd name="T20" fmla="*/ 10 w 10"/>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0" h="17">
                    <a:moveTo>
                      <a:pt x="3" y="0"/>
                    </a:moveTo>
                    <a:lnTo>
                      <a:pt x="0" y="2"/>
                    </a:lnTo>
                    <a:lnTo>
                      <a:pt x="9" y="16"/>
                    </a:lnTo>
                    <a:lnTo>
                      <a:pt x="3"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36" name="Freeform 95"/>
              <p:cNvSpPr>
                <a:spLocks/>
              </p:cNvSpPr>
              <p:nvPr/>
            </p:nvSpPr>
            <p:spPr bwMode="auto">
              <a:xfrm>
                <a:off x="4932" y="1793"/>
                <a:ext cx="10" cy="15"/>
              </a:xfrm>
              <a:custGeom>
                <a:avLst/>
                <a:gdLst>
                  <a:gd name="T0" fmla="*/ 3 w 10"/>
                  <a:gd name="T1" fmla="*/ 0 h 17"/>
                  <a:gd name="T2" fmla="*/ 0 w 10"/>
                  <a:gd name="T3" fmla="*/ 2 h 17"/>
                  <a:gd name="T4" fmla="*/ 9 w 10"/>
                  <a:gd name="T5" fmla="*/ 4 h 17"/>
                  <a:gd name="T6" fmla="*/ 3 w 10"/>
                  <a:gd name="T7" fmla="*/ 0 h 17"/>
                  <a:gd name="T8" fmla="*/ 3 w 10"/>
                  <a:gd name="T9" fmla="*/ 0 h 17"/>
                  <a:gd name="T10" fmla="*/ 0 60000 65536"/>
                  <a:gd name="T11" fmla="*/ 0 60000 65536"/>
                  <a:gd name="T12" fmla="*/ 0 60000 65536"/>
                  <a:gd name="T13" fmla="*/ 0 60000 65536"/>
                  <a:gd name="T14" fmla="*/ 0 60000 65536"/>
                  <a:gd name="T15" fmla="*/ 0 w 10"/>
                  <a:gd name="T16" fmla="*/ 0 h 17"/>
                  <a:gd name="T17" fmla="*/ 10 w 10"/>
                  <a:gd name="T18" fmla="*/ 17 h 17"/>
                </a:gdLst>
                <a:ahLst/>
                <a:cxnLst>
                  <a:cxn ang="T10">
                    <a:pos x="T0" y="T1"/>
                  </a:cxn>
                  <a:cxn ang="T11">
                    <a:pos x="T2" y="T3"/>
                  </a:cxn>
                  <a:cxn ang="T12">
                    <a:pos x="T4" y="T5"/>
                  </a:cxn>
                  <a:cxn ang="T13">
                    <a:pos x="T6" y="T7"/>
                  </a:cxn>
                  <a:cxn ang="T14">
                    <a:pos x="T8" y="T9"/>
                  </a:cxn>
                </a:cxnLst>
                <a:rect l="T15" t="T16" r="T17" b="T18"/>
                <a:pathLst>
                  <a:path w="10" h="17">
                    <a:moveTo>
                      <a:pt x="3" y="0"/>
                    </a:moveTo>
                    <a:lnTo>
                      <a:pt x="0" y="2"/>
                    </a:lnTo>
                    <a:lnTo>
                      <a:pt x="9" y="16"/>
                    </a:lnTo>
                    <a:lnTo>
                      <a:pt x="3"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37" name="Freeform 96"/>
              <p:cNvSpPr>
                <a:spLocks/>
              </p:cNvSpPr>
              <p:nvPr/>
            </p:nvSpPr>
            <p:spPr bwMode="auto">
              <a:xfrm>
                <a:off x="4924" y="1782"/>
                <a:ext cx="7" cy="15"/>
              </a:xfrm>
              <a:custGeom>
                <a:avLst/>
                <a:gdLst>
                  <a:gd name="T0" fmla="*/ 6 w 7"/>
                  <a:gd name="T1" fmla="*/ 4 h 17"/>
                  <a:gd name="T2" fmla="*/ 4 w 7"/>
                  <a:gd name="T3" fmla="*/ 4 h 17"/>
                  <a:gd name="T4" fmla="*/ 0 w 7"/>
                  <a:gd name="T5" fmla="*/ 4 h 17"/>
                  <a:gd name="T6" fmla="*/ 2 w 7"/>
                  <a:gd name="T7" fmla="*/ 0 h 17"/>
                  <a:gd name="T8" fmla="*/ 4 w 7"/>
                  <a:gd name="T9" fmla="*/ 0 h 17"/>
                  <a:gd name="T10" fmla="*/ 6 w 7"/>
                  <a:gd name="T11" fmla="*/ 4 h 17"/>
                  <a:gd name="T12" fmla="*/ 6 w 7"/>
                  <a:gd name="T13" fmla="*/ 4 h 17"/>
                  <a:gd name="T14" fmla="*/ 6 w 7"/>
                  <a:gd name="T15" fmla="*/ 4 h 17"/>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17"/>
                  <a:gd name="T26" fmla="*/ 7 w 7"/>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17">
                    <a:moveTo>
                      <a:pt x="6" y="4"/>
                    </a:moveTo>
                    <a:lnTo>
                      <a:pt x="4" y="14"/>
                    </a:lnTo>
                    <a:lnTo>
                      <a:pt x="0" y="16"/>
                    </a:lnTo>
                    <a:lnTo>
                      <a:pt x="2" y="0"/>
                    </a:lnTo>
                    <a:lnTo>
                      <a:pt x="4" y="0"/>
                    </a:lnTo>
                    <a:lnTo>
                      <a:pt x="6" y="4"/>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38" name="Freeform 97"/>
              <p:cNvSpPr>
                <a:spLocks/>
              </p:cNvSpPr>
              <p:nvPr/>
            </p:nvSpPr>
            <p:spPr bwMode="auto">
              <a:xfrm>
                <a:off x="4924" y="1782"/>
                <a:ext cx="7" cy="15"/>
              </a:xfrm>
              <a:custGeom>
                <a:avLst/>
                <a:gdLst>
                  <a:gd name="T0" fmla="*/ 6 w 7"/>
                  <a:gd name="T1" fmla="*/ 4 h 17"/>
                  <a:gd name="T2" fmla="*/ 4 w 7"/>
                  <a:gd name="T3" fmla="*/ 4 h 17"/>
                  <a:gd name="T4" fmla="*/ 0 w 7"/>
                  <a:gd name="T5" fmla="*/ 4 h 17"/>
                  <a:gd name="T6" fmla="*/ 2 w 7"/>
                  <a:gd name="T7" fmla="*/ 0 h 17"/>
                  <a:gd name="T8" fmla="*/ 4 w 7"/>
                  <a:gd name="T9" fmla="*/ 0 h 17"/>
                  <a:gd name="T10" fmla="*/ 6 w 7"/>
                  <a:gd name="T11" fmla="*/ 4 h 17"/>
                  <a:gd name="T12" fmla="*/ 6 w 7"/>
                  <a:gd name="T13" fmla="*/ 4 h 17"/>
                  <a:gd name="T14" fmla="*/ 0 60000 65536"/>
                  <a:gd name="T15" fmla="*/ 0 60000 65536"/>
                  <a:gd name="T16" fmla="*/ 0 60000 65536"/>
                  <a:gd name="T17" fmla="*/ 0 60000 65536"/>
                  <a:gd name="T18" fmla="*/ 0 60000 65536"/>
                  <a:gd name="T19" fmla="*/ 0 60000 65536"/>
                  <a:gd name="T20" fmla="*/ 0 60000 65536"/>
                  <a:gd name="T21" fmla="*/ 0 w 7"/>
                  <a:gd name="T22" fmla="*/ 0 h 17"/>
                  <a:gd name="T23" fmla="*/ 7 w 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7">
                    <a:moveTo>
                      <a:pt x="6" y="4"/>
                    </a:moveTo>
                    <a:lnTo>
                      <a:pt x="4" y="14"/>
                    </a:lnTo>
                    <a:lnTo>
                      <a:pt x="0" y="16"/>
                    </a:lnTo>
                    <a:lnTo>
                      <a:pt x="2" y="0"/>
                    </a:lnTo>
                    <a:lnTo>
                      <a:pt x="4" y="0"/>
                    </a:lnTo>
                    <a:lnTo>
                      <a:pt x="6" y="4"/>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39" name="Freeform 98"/>
              <p:cNvSpPr>
                <a:spLocks/>
              </p:cNvSpPr>
              <p:nvPr/>
            </p:nvSpPr>
            <p:spPr bwMode="auto">
              <a:xfrm>
                <a:off x="4764" y="1507"/>
                <a:ext cx="276" cy="427"/>
              </a:xfrm>
              <a:custGeom>
                <a:avLst/>
                <a:gdLst>
                  <a:gd name="T0" fmla="*/ 27 w 304"/>
                  <a:gd name="T1" fmla="*/ 46 h 484"/>
                  <a:gd name="T2" fmla="*/ 25 w 304"/>
                  <a:gd name="T3" fmla="*/ 49 h 484"/>
                  <a:gd name="T4" fmla="*/ 23 w 304"/>
                  <a:gd name="T5" fmla="*/ 49 h 484"/>
                  <a:gd name="T6" fmla="*/ 21 w 304"/>
                  <a:gd name="T7" fmla="*/ 49 h 484"/>
                  <a:gd name="T8" fmla="*/ 21 w 304"/>
                  <a:gd name="T9" fmla="*/ 50 h 484"/>
                  <a:gd name="T10" fmla="*/ 19 w 304"/>
                  <a:gd name="T11" fmla="*/ 52 h 484"/>
                  <a:gd name="T12" fmla="*/ 18 w 304"/>
                  <a:gd name="T13" fmla="*/ 55 h 484"/>
                  <a:gd name="T14" fmla="*/ 17 w 304"/>
                  <a:gd name="T15" fmla="*/ 56 h 484"/>
                  <a:gd name="T16" fmla="*/ 0 w 304"/>
                  <a:gd name="T17" fmla="*/ 32 h 484"/>
                  <a:gd name="T18" fmla="*/ 5 w 304"/>
                  <a:gd name="T19" fmla="*/ 31 h 484"/>
                  <a:gd name="T20" fmla="*/ 5 w 304"/>
                  <a:gd name="T21" fmla="*/ 30 h 484"/>
                  <a:gd name="T22" fmla="*/ 5 w 304"/>
                  <a:gd name="T23" fmla="*/ 28 h 484"/>
                  <a:gd name="T24" fmla="*/ 7 w 304"/>
                  <a:gd name="T25" fmla="*/ 24 h 484"/>
                  <a:gd name="T26" fmla="*/ 7 w 304"/>
                  <a:gd name="T27" fmla="*/ 20 h 484"/>
                  <a:gd name="T28" fmla="*/ 6 w 304"/>
                  <a:gd name="T29" fmla="*/ 18 h 484"/>
                  <a:gd name="T30" fmla="*/ 8 w 304"/>
                  <a:gd name="T31" fmla="*/ 11 h 484"/>
                  <a:gd name="T32" fmla="*/ 18 w 304"/>
                  <a:gd name="T33" fmla="*/ 4 h 484"/>
                  <a:gd name="T34" fmla="*/ 27 w 304"/>
                  <a:gd name="T35" fmla="*/ 0 h 484"/>
                  <a:gd name="T36" fmla="*/ 35 w 304"/>
                  <a:gd name="T37" fmla="*/ 4 h 484"/>
                  <a:gd name="T38" fmla="*/ 47 w 304"/>
                  <a:gd name="T39" fmla="*/ 19 h 484"/>
                  <a:gd name="T40" fmla="*/ 48 w 304"/>
                  <a:gd name="T41" fmla="*/ 20 h 484"/>
                  <a:gd name="T42" fmla="*/ 52 w 304"/>
                  <a:gd name="T43" fmla="*/ 24 h 484"/>
                  <a:gd name="T44" fmla="*/ 54 w 304"/>
                  <a:gd name="T45" fmla="*/ 23 h 484"/>
                  <a:gd name="T46" fmla="*/ 56 w 304"/>
                  <a:gd name="T47" fmla="*/ 30 h 484"/>
                  <a:gd name="T48" fmla="*/ 54 w 304"/>
                  <a:gd name="T49" fmla="*/ 30 h 484"/>
                  <a:gd name="T50" fmla="*/ 53 w 304"/>
                  <a:gd name="T51" fmla="*/ 32 h 484"/>
                  <a:gd name="T52" fmla="*/ 53 w 304"/>
                  <a:gd name="T53" fmla="*/ 34 h 484"/>
                  <a:gd name="T54" fmla="*/ 49 w 304"/>
                  <a:gd name="T55" fmla="*/ 34 h 484"/>
                  <a:gd name="T56" fmla="*/ 47 w 304"/>
                  <a:gd name="T57" fmla="*/ 34 h 484"/>
                  <a:gd name="T58" fmla="*/ 44 w 304"/>
                  <a:gd name="T59" fmla="*/ 38 h 484"/>
                  <a:gd name="T60" fmla="*/ 40 w 304"/>
                  <a:gd name="T61" fmla="*/ 36 h 484"/>
                  <a:gd name="T62" fmla="*/ 40 w 304"/>
                  <a:gd name="T63" fmla="*/ 39 h 484"/>
                  <a:gd name="T64" fmla="*/ 39 w 304"/>
                  <a:gd name="T65" fmla="*/ 40 h 484"/>
                  <a:gd name="T66" fmla="*/ 36 w 304"/>
                  <a:gd name="T67" fmla="*/ 38 h 484"/>
                  <a:gd name="T68" fmla="*/ 33 w 304"/>
                  <a:gd name="T69" fmla="*/ 38 h 484"/>
                  <a:gd name="T70" fmla="*/ 35 w 304"/>
                  <a:gd name="T71" fmla="*/ 43 h 484"/>
                  <a:gd name="T72" fmla="*/ 32 w 304"/>
                  <a:gd name="T73" fmla="*/ 43 h 484"/>
                  <a:gd name="T74" fmla="*/ 30 w 304"/>
                  <a:gd name="T75" fmla="*/ 44 h 484"/>
                  <a:gd name="T76" fmla="*/ 29 w 304"/>
                  <a:gd name="T77" fmla="*/ 45 h 4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4"/>
                  <a:gd name="T118" fmla="*/ 0 h 484"/>
                  <a:gd name="T119" fmla="*/ 304 w 304"/>
                  <a:gd name="T120" fmla="*/ 484 h 4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4" h="484">
                    <a:moveTo>
                      <a:pt x="148" y="381"/>
                    </a:moveTo>
                    <a:lnTo>
                      <a:pt x="142" y="385"/>
                    </a:lnTo>
                    <a:lnTo>
                      <a:pt x="136" y="386"/>
                    </a:lnTo>
                    <a:lnTo>
                      <a:pt x="131" y="401"/>
                    </a:lnTo>
                    <a:lnTo>
                      <a:pt x="124" y="397"/>
                    </a:lnTo>
                    <a:lnTo>
                      <a:pt x="120" y="400"/>
                    </a:lnTo>
                    <a:lnTo>
                      <a:pt x="110" y="407"/>
                    </a:lnTo>
                    <a:lnTo>
                      <a:pt x="105" y="415"/>
                    </a:lnTo>
                    <a:lnTo>
                      <a:pt x="108" y="423"/>
                    </a:lnTo>
                    <a:lnTo>
                      <a:pt x="104" y="426"/>
                    </a:lnTo>
                    <a:lnTo>
                      <a:pt x="96" y="426"/>
                    </a:lnTo>
                    <a:lnTo>
                      <a:pt x="97" y="435"/>
                    </a:lnTo>
                    <a:lnTo>
                      <a:pt x="100" y="436"/>
                    </a:lnTo>
                    <a:lnTo>
                      <a:pt x="91" y="450"/>
                    </a:lnTo>
                    <a:lnTo>
                      <a:pt x="87" y="461"/>
                    </a:lnTo>
                    <a:lnTo>
                      <a:pt x="88" y="471"/>
                    </a:lnTo>
                    <a:lnTo>
                      <a:pt x="83" y="483"/>
                    </a:lnTo>
                    <a:lnTo>
                      <a:pt x="0" y="268"/>
                    </a:lnTo>
                    <a:lnTo>
                      <a:pt x="3" y="256"/>
                    </a:lnTo>
                    <a:lnTo>
                      <a:pt x="14" y="263"/>
                    </a:lnTo>
                    <a:lnTo>
                      <a:pt x="16" y="261"/>
                    </a:lnTo>
                    <a:lnTo>
                      <a:pt x="18" y="243"/>
                    </a:lnTo>
                    <a:lnTo>
                      <a:pt x="29" y="243"/>
                    </a:lnTo>
                    <a:lnTo>
                      <a:pt x="18" y="234"/>
                    </a:lnTo>
                    <a:lnTo>
                      <a:pt x="26" y="214"/>
                    </a:lnTo>
                    <a:lnTo>
                      <a:pt x="35" y="203"/>
                    </a:lnTo>
                    <a:lnTo>
                      <a:pt x="40" y="180"/>
                    </a:lnTo>
                    <a:lnTo>
                      <a:pt x="35" y="176"/>
                    </a:lnTo>
                    <a:lnTo>
                      <a:pt x="35" y="159"/>
                    </a:lnTo>
                    <a:lnTo>
                      <a:pt x="32" y="145"/>
                    </a:lnTo>
                    <a:lnTo>
                      <a:pt x="40" y="121"/>
                    </a:lnTo>
                    <a:lnTo>
                      <a:pt x="40" y="92"/>
                    </a:lnTo>
                    <a:lnTo>
                      <a:pt x="69" y="9"/>
                    </a:lnTo>
                    <a:lnTo>
                      <a:pt x="91" y="28"/>
                    </a:lnTo>
                    <a:lnTo>
                      <a:pt x="118" y="18"/>
                    </a:lnTo>
                    <a:lnTo>
                      <a:pt x="140" y="0"/>
                    </a:lnTo>
                    <a:lnTo>
                      <a:pt x="161" y="9"/>
                    </a:lnTo>
                    <a:lnTo>
                      <a:pt x="180" y="26"/>
                    </a:lnTo>
                    <a:lnTo>
                      <a:pt x="217" y="159"/>
                    </a:lnTo>
                    <a:lnTo>
                      <a:pt x="241" y="163"/>
                    </a:lnTo>
                    <a:lnTo>
                      <a:pt x="247" y="169"/>
                    </a:lnTo>
                    <a:lnTo>
                      <a:pt x="245" y="172"/>
                    </a:lnTo>
                    <a:lnTo>
                      <a:pt x="253" y="196"/>
                    </a:lnTo>
                    <a:lnTo>
                      <a:pt x="267" y="204"/>
                    </a:lnTo>
                    <a:lnTo>
                      <a:pt x="270" y="197"/>
                    </a:lnTo>
                    <a:lnTo>
                      <a:pt x="282" y="200"/>
                    </a:lnTo>
                    <a:lnTo>
                      <a:pt x="303" y="226"/>
                    </a:lnTo>
                    <a:lnTo>
                      <a:pt x="288" y="253"/>
                    </a:lnTo>
                    <a:lnTo>
                      <a:pt x="288" y="257"/>
                    </a:lnTo>
                    <a:lnTo>
                      <a:pt x="279" y="257"/>
                    </a:lnTo>
                    <a:lnTo>
                      <a:pt x="279" y="260"/>
                    </a:lnTo>
                    <a:lnTo>
                      <a:pt x="272" y="265"/>
                    </a:lnTo>
                    <a:lnTo>
                      <a:pt x="272" y="272"/>
                    </a:lnTo>
                    <a:lnTo>
                      <a:pt x="269" y="278"/>
                    </a:lnTo>
                    <a:lnTo>
                      <a:pt x="265" y="274"/>
                    </a:lnTo>
                    <a:lnTo>
                      <a:pt x="253" y="278"/>
                    </a:lnTo>
                    <a:lnTo>
                      <a:pt x="249" y="287"/>
                    </a:lnTo>
                    <a:lnTo>
                      <a:pt x="241" y="294"/>
                    </a:lnTo>
                    <a:lnTo>
                      <a:pt x="241" y="300"/>
                    </a:lnTo>
                    <a:lnTo>
                      <a:pt x="228" y="315"/>
                    </a:lnTo>
                    <a:lnTo>
                      <a:pt x="217" y="316"/>
                    </a:lnTo>
                    <a:lnTo>
                      <a:pt x="207" y="300"/>
                    </a:lnTo>
                    <a:lnTo>
                      <a:pt x="209" y="318"/>
                    </a:lnTo>
                    <a:lnTo>
                      <a:pt x="207" y="333"/>
                    </a:lnTo>
                    <a:lnTo>
                      <a:pt x="209" y="345"/>
                    </a:lnTo>
                    <a:lnTo>
                      <a:pt x="199" y="336"/>
                    </a:lnTo>
                    <a:lnTo>
                      <a:pt x="191" y="323"/>
                    </a:lnTo>
                    <a:lnTo>
                      <a:pt x="185" y="318"/>
                    </a:lnTo>
                    <a:lnTo>
                      <a:pt x="182" y="298"/>
                    </a:lnTo>
                    <a:lnTo>
                      <a:pt x="173" y="315"/>
                    </a:lnTo>
                    <a:lnTo>
                      <a:pt x="172" y="342"/>
                    </a:lnTo>
                    <a:lnTo>
                      <a:pt x="178" y="355"/>
                    </a:lnTo>
                    <a:lnTo>
                      <a:pt x="166" y="369"/>
                    </a:lnTo>
                    <a:lnTo>
                      <a:pt x="162" y="372"/>
                    </a:lnTo>
                    <a:lnTo>
                      <a:pt x="157" y="372"/>
                    </a:lnTo>
                    <a:lnTo>
                      <a:pt x="151" y="375"/>
                    </a:lnTo>
                    <a:lnTo>
                      <a:pt x="148" y="381"/>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40" name="Freeform 99"/>
              <p:cNvSpPr>
                <a:spLocks/>
              </p:cNvSpPr>
              <p:nvPr/>
            </p:nvSpPr>
            <p:spPr bwMode="auto">
              <a:xfrm>
                <a:off x="4764" y="1507"/>
                <a:ext cx="276" cy="427"/>
              </a:xfrm>
              <a:custGeom>
                <a:avLst/>
                <a:gdLst>
                  <a:gd name="T0" fmla="*/ 27 w 304"/>
                  <a:gd name="T1" fmla="*/ 46 h 484"/>
                  <a:gd name="T2" fmla="*/ 25 w 304"/>
                  <a:gd name="T3" fmla="*/ 49 h 484"/>
                  <a:gd name="T4" fmla="*/ 23 w 304"/>
                  <a:gd name="T5" fmla="*/ 49 h 484"/>
                  <a:gd name="T6" fmla="*/ 21 w 304"/>
                  <a:gd name="T7" fmla="*/ 49 h 484"/>
                  <a:gd name="T8" fmla="*/ 21 w 304"/>
                  <a:gd name="T9" fmla="*/ 50 h 484"/>
                  <a:gd name="T10" fmla="*/ 19 w 304"/>
                  <a:gd name="T11" fmla="*/ 52 h 484"/>
                  <a:gd name="T12" fmla="*/ 18 w 304"/>
                  <a:gd name="T13" fmla="*/ 55 h 484"/>
                  <a:gd name="T14" fmla="*/ 17 w 304"/>
                  <a:gd name="T15" fmla="*/ 56 h 484"/>
                  <a:gd name="T16" fmla="*/ 0 w 304"/>
                  <a:gd name="T17" fmla="*/ 32 h 484"/>
                  <a:gd name="T18" fmla="*/ 5 w 304"/>
                  <a:gd name="T19" fmla="*/ 31 h 484"/>
                  <a:gd name="T20" fmla="*/ 5 w 304"/>
                  <a:gd name="T21" fmla="*/ 30 h 484"/>
                  <a:gd name="T22" fmla="*/ 5 w 304"/>
                  <a:gd name="T23" fmla="*/ 28 h 484"/>
                  <a:gd name="T24" fmla="*/ 7 w 304"/>
                  <a:gd name="T25" fmla="*/ 24 h 484"/>
                  <a:gd name="T26" fmla="*/ 7 w 304"/>
                  <a:gd name="T27" fmla="*/ 20 h 484"/>
                  <a:gd name="T28" fmla="*/ 6 w 304"/>
                  <a:gd name="T29" fmla="*/ 18 h 484"/>
                  <a:gd name="T30" fmla="*/ 8 w 304"/>
                  <a:gd name="T31" fmla="*/ 11 h 484"/>
                  <a:gd name="T32" fmla="*/ 18 w 304"/>
                  <a:gd name="T33" fmla="*/ 4 h 484"/>
                  <a:gd name="T34" fmla="*/ 27 w 304"/>
                  <a:gd name="T35" fmla="*/ 0 h 484"/>
                  <a:gd name="T36" fmla="*/ 35 w 304"/>
                  <a:gd name="T37" fmla="*/ 4 h 484"/>
                  <a:gd name="T38" fmla="*/ 47 w 304"/>
                  <a:gd name="T39" fmla="*/ 19 h 484"/>
                  <a:gd name="T40" fmla="*/ 48 w 304"/>
                  <a:gd name="T41" fmla="*/ 20 h 484"/>
                  <a:gd name="T42" fmla="*/ 52 w 304"/>
                  <a:gd name="T43" fmla="*/ 24 h 484"/>
                  <a:gd name="T44" fmla="*/ 54 w 304"/>
                  <a:gd name="T45" fmla="*/ 23 h 484"/>
                  <a:gd name="T46" fmla="*/ 56 w 304"/>
                  <a:gd name="T47" fmla="*/ 30 h 484"/>
                  <a:gd name="T48" fmla="*/ 54 w 304"/>
                  <a:gd name="T49" fmla="*/ 30 h 484"/>
                  <a:gd name="T50" fmla="*/ 53 w 304"/>
                  <a:gd name="T51" fmla="*/ 32 h 484"/>
                  <a:gd name="T52" fmla="*/ 53 w 304"/>
                  <a:gd name="T53" fmla="*/ 34 h 484"/>
                  <a:gd name="T54" fmla="*/ 49 w 304"/>
                  <a:gd name="T55" fmla="*/ 34 h 484"/>
                  <a:gd name="T56" fmla="*/ 47 w 304"/>
                  <a:gd name="T57" fmla="*/ 34 h 484"/>
                  <a:gd name="T58" fmla="*/ 44 w 304"/>
                  <a:gd name="T59" fmla="*/ 38 h 484"/>
                  <a:gd name="T60" fmla="*/ 40 w 304"/>
                  <a:gd name="T61" fmla="*/ 36 h 484"/>
                  <a:gd name="T62" fmla="*/ 40 w 304"/>
                  <a:gd name="T63" fmla="*/ 39 h 484"/>
                  <a:gd name="T64" fmla="*/ 39 w 304"/>
                  <a:gd name="T65" fmla="*/ 40 h 484"/>
                  <a:gd name="T66" fmla="*/ 36 w 304"/>
                  <a:gd name="T67" fmla="*/ 38 h 484"/>
                  <a:gd name="T68" fmla="*/ 33 w 304"/>
                  <a:gd name="T69" fmla="*/ 38 h 484"/>
                  <a:gd name="T70" fmla="*/ 35 w 304"/>
                  <a:gd name="T71" fmla="*/ 43 h 484"/>
                  <a:gd name="T72" fmla="*/ 32 w 304"/>
                  <a:gd name="T73" fmla="*/ 43 h 484"/>
                  <a:gd name="T74" fmla="*/ 30 w 304"/>
                  <a:gd name="T75" fmla="*/ 44 h 484"/>
                  <a:gd name="T76" fmla="*/ 29 w 304"/>
                  <a:gd name="T77" fmla="*/ 45 h 4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4"/>
                  <a:gd name="T118" fmla="*/ 0 h 484"/>
                  <a:gd name="T119" fmla="*/ 304 w 304"/>
                  <a:gd name="T120" fmla="*/ 484 h 4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4" h="484">
                    <a:moveTo>
                      <a:pt x="148" y="381"/>
                    </a:moveTo>
                    <a:lnTo>
                      <a:pt x="142" y="385"/>
                    </a:lnTo>
                    <a:lnTo>
                      <a:pt x="136" y="386"/>
                    </a:lnTo>
                    <a:lnTo>
                      <a:pt x="131" y="401"/>
                    </a:lnTo>
                    <a:lnTo>
                      <a:pt x="124" y="397"/>
                    </a:lnTo>
                    <a:lnTo>
                      <a:pt x="120" y="400"/>
                    </a:lnTo>
                    <a:lnTo>
                      <a:pt x="110" y="407"/>
                    </a:lnTo>
                    <a:lnTo>
                      <a:pt x="105" y="415"/>
                    </a:lnTo>
                    <a:lnTo>
                      <a:pt x="108" y="423"/>
                    </a:lnTo>
                    <a:lnTo>
                      <a:pt x="104" y="426"/>
                    </a:lnTo>
                    <a:lnTo>
                      <a:pt x="96" y="426"/>
                    </a:lnTo>
                    <a:lnTo>
                      <a:pt x="97" y="435"/>
                    </a:lnTo>
                    <a:lnTo>
                      <a:pt x="100" y="436"/>
                    </a:lnTo>
                    <a:lnTo>
                      <a:pt x="91" y="450"/>
                    </a:lnTo>
                    <a:lnTo>
                      <a:pt x="87" y="461"/>
                    </a:lnTo>
                    <a:lnTo>
                      <a:pt x="88" y="471"/>
                    </a:lnTo>
                    <a:lnTo>
                      <a:pt x="83" y="483"/>
                    </a:lnTo>
                    <a:lnTo>
                      <a:pt x="0" y="268"/>
                    </a:lnTo>
                    <a:lnTo>
                      <a:pt x="3" y="256"/>
                    </a:lnTo>
                    <a:lnTo>
                      <a:pt x="14" y="263"/>
                    </a:lnTo>
                    <a:lnTo>
                      <a:pt x="16" y="261"/>
                    </a:lnTo>
                    <a:lnTo>
                      <a:pt x="18" y="243"/>
                    </a:lnTo>
                    <a:lnTo>
                      <a:pt x="29" y="243"/>
                    </a:lnTo>
                    <a:lnTo>
                      <a:pt x="18" y="234"/>
                    </a:lnTo>
                    <a:lnTo>
                      <a:pt x="26" y="214"/>
                    </a:lnTo>
                    <a:lnTo>
                      <a:pt x="35" y="203"/>
                    </a:lnTo>
                    <a:lnTo>
                      <a:pt x="40" y="180"/>
                    </a:lnTo>
                    <a:lnTo>
                      <a:pt x="35" y="176"/>
                    </a:lnTo>
                    <a:lnTo>
                      <a:pt x="35" y="159"/>
                    </a:lnTo>
                    <a:lnTo>
                      <a:pt x="32" y="145"/>
                    </a:lnTo>
                    <a:lnTo>
                      <a:pt x="40" y="121"/>
                    </a:lnTo>
                    <a:lnTo>
                      <a:pt x="40" y="92"/>
                    </a:lnTo>
                    <a:lnTo>
                      <a:pt x="69" y="9"/>
                    </a:lnTo>
                    <a:lnTo>
                      <a:pt x="91" y="28"/>
                    </a:lnTo>
                    <a:lnTo>
                      <a:pt x="118" y="18"/>
                    </a:lnTo>
                    <a:lnTo>
                      <a:pt x="140" y="0"/>
                    </a:lnTo>
                    <a:lnTo>
                      <a:pt x="161" y="9"/>
                    </a:lnTo>
                    <a:lnTo>
                      <a:pt x="180" y="26"/>
                    </a:lnTo>
                    <a:lnTo>
                      <a:pt x="217" y="159"/>
                    </a:lnTo>
                    <a:lnTo>
                      <a:pt x="241" y="163"/>
                    </a:lnTo>
                    <a:lnTo>
                      <a:pt x="247" y="169"/>
                    </a:lnTo>
                    <a:lnTo>
                      <a:pt x="245" y="172"/>
                    </a:lnTo>
                    <a:lnTo>
                      <a:pt x="253" y="196"/>
                    </a:lnTo>
                    <a:lnTo>
                      <a:pt x="267" y="204"/>
                    </a:lnTo>
                    <a:lnTo>
                      <a:pt x="270" y="197"/>
                    </a:lnTo>
                    <a:lnTo>
                      <a:pt x="282" y="200"/>
                    </a:lnTo>
                    <a:lnTo>
                      <a:pt x="303" y="226"/>
                    </a:lnTo>
                    <a:lnTo>
                      <a:pt x="288" y="253"/>
                    </a:lnTo>
                    <a:lnTo>
                      <a:pt x="288" y="257"/>
                    </a:lnTo>
                    <a:lnTo>
                      <a:pt x="279" y="257"/>
                    </a:lnTo>
                    <a:lnTo>
                      <a:pt x="279" y="260"/>
                    </a:lnTo>
                    <a:lnTo>
                      <a:pt x="272" y="265"/>
                    </a:lnTo>
                    <a:lnTo>
                      <a:pt x="272" y="272"/>
                    </a:lnTo>
                    <a:lnTo>
                      <a:pt x="269" y="278"/>
                    </a:lnTo>
                    <a:lnTo>
                      <a:pt x="265" y="274"/>
                    </a:lnTo>
                    <a:lnTo>
                      <a:pt x="253" y="278"/>
                    </a:lnTo>
                    <a:lnTo>
                      <a:pt x="249" y="287"/>
                    </a:lnTo>
                    <a:lnTo>
                      <a:pt x="241" y="294"/>
                    </a:lnTo>
                    <a:lnTo>
                      <a:pt x="241" y="300"/>
                    </a:lnTo>
                    <a:lnTo>
                      <a:pt x="228" y="315"/>
                    </a:lnTo>
                    <a:lnTo>
                      <a:pt x="217" y="316"/>
                    </a:lnTo>
                    <a:lnTo>
                      <a:pt x="207" y="300"/>
                    </a:lnTo>
                    <a:lnTo>
                      <a:pt x="209" y="318"/>
                    </a:lnTo>
                    <a:lnTo>
                      <a:pt x="207" y="333"/>
                    </a:lnTo>
                    <a:lnTo>
                      <a:pt x="209" y="345"/>
                    </a:lnTo>
                    <a:lnTo>
                      <a:pt x="199" y="336"/>
                    </a:lnTo>
                    <a:lnTo>
                      <a:pt x="191" y="323"/>
                    </a:lnTo>
                    <a:lnTo>
                      <a:pt x="185" y="318"/>
                    </a:lnTo>
                    <a:lnTo>
                      <a:pt x="182" y="298"/>
                    </a:lnTo>
                    <a:lnTo>
                      <a:pt x="173" y="315"/>
                    </a:lnTo>
                    <a:lnTo>
                      <a:pt x="172" y="342"/>
                    </a:lnTo>
                    <a:lnTo>
                      <a:pt x="178" y="355"/>
                    </a:lnTo>
                    <a:lnTo>
                      <a:pt x="166" y="369"/>
                    </a:lnTo>
                    <a:lnTo>
                      <a:pt x="162" y="372"/>
                    </a:lnTo>
                    <a:lnTo>
                      <a:pt x="157" y="372"/>
                    </a:lnTo>
                    <a:lnTo>
                      <a:pt x="151" y="375"/>
                    </a:lnTo>
                    <a:lnTo>
                      <a:pt x="148" y="381"/>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41" name="Freeform 100"/>
              <p:cNvSpPr>
                <a:spLocks/>
              </p:cNvSpPr>
              <p:nvPr/>
            </p:nvSpPr>
            <p:spPr bwMode="auto">
              <a:xfrm>
                <a:off x="3739" y="1888"/>
                <a:ext cx="1" cy="3"/>
              </a:xfrm>
              <a:custGeom>
                <a:avLst/>
                <a:gdLst>
                  <a:gd name="T0" fmla="*/ 1 w 2"/>
                  <a:gd name="T1" fmla="*/ 0 h 4"/>
                  <a:gd name="T2" fmla="*/ 0 w 2"/>
                  <a:gd name="T3" fmla="*/ 0 h 4"/>
                  <a:gd name="T4" fmla="*/ 1 w 2"/>
                  <a:gd name="T5" fmla="*/ 2 h 4"/>
                  <a:gd name="T6" fmla="*/ 1 w 2"/>
                  <a:gd name="T7" fmla="*/ 0 h 4"/>
                  <a:gd name="T8" fmla="*/ 1 w 2"/>
                  <a:gd name="T9" fmla="*/ 0 h 4"/>
                  <a:gd name="T10" fmla="*/ 1 w 2"/>
                  <a:gd name="T11" fmla="*/ 0 h 4"/>
                  <a:gd name="T12" fmla="*/ 0 60000 65536"/>
                  <a:gd name="T13" fmla="*/ 0 60000 65536"/>
                  <a:gd name="T14" fmla="*/ 0 60000 65536"/>
                  <a:gd name="T15" fmla="*/ 0 60000 65536"/>
                  <a:gd name="T16" fmla="*/ 0 60000 65536"/>
                  <a:gd name="T17" fmla="*/ 0 60000 65536"/>
                  <a:gd name="T18" fmla="*/ 0 w 2"/>
                  <a:gd name="T19" fmla="*/ 0 h 4"/>
                  <a:gd name="T20" fmla="*/ 2 w 2"/>
                  <a:gd name="T21" fmla="*/ 4 h 4"/>
                </a:gdLst>
                <a:ahLst/>
                <a:cxnLst>
                  <a:cxn ang="T12">
                    <a:pos x="T0" y="T1"/>
                  </a:cxn>
                  <a:cxn ang="T13">
                    <a:pos x="T2" y="T3"/>
                  </a:cxn>
                  <a:cxn ang="T14">
                    <a:pos x="T4" y="T5"/>
                  </a:cxn>
                  <a:cxn ang="T15">
                    <a:pos x="T6" y="T7"/>
                  </a:cxn>
                  <a:cxn ang="T16">
                    <a:pos x="T8" y="T9"/>
                  </a:cxn>
                  <a:cxn ang="T17">
                    <a:pos x="T10" y="T11"/>
                  </a:cxn>
                </a:cxnLst>
                <a:rect l="T18" t="T19" r="T20" b="T21"/>
                <a:pathLst>
                  <a:path w="2" h="4">
                    <a:moveTo>
                      <a:pt x="1" y="0"/>
                    </a:moveTo>
                    <a:lnTo>
                      <a:pt x="0" y="0"/>
                    </a:lnTo>
                    <a:lnTo>
                      <a:pt x="1" y="3"/>
                    </a:lnTo>
                    <a:lnTo>
                      <a:pt x="1"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42" name="Freeform 101"/>
              <p:cNvSpPr>
                <a:spLocks/>
              </p:cNvSpPr>
              <p:nvPr/>
            </p:nvSpPr>
            <p:spPr bwMode="auto">
              <a:xfrm>
                <a:off x="3739" y="1888"/>
                <a:ext cx="1" cy="3"/>
              </a:xfrm>
              <a:custGeom>
                <a:avLst/>
                <a:gdLst>
                  <a:gd name="T0" fmla="*/ 1 w 2"/>
                  <a:gd name="T1" fmla="*/ 0 h 4"/>
                  <a:gd name="T2" fmla="*/ 0 w 2"/>
                  <a:gd name="T3" fmla="*/ 0 h 4"/>
                  <a:gd name="T4" fmla="*/ 1 w 2"/>
                  <a:gd name="T5" fmla="*/ 2 h 4"/>
                  <a:gd name="T6" fmla="*/ 1 w 2"/>
                  <a:gd name="T7" fmla="*/ 0 h 4"/>
                  <a:gd name="T8" fmla="*/ 1 w 2"/>
                  <a:gd name="T9" fmla="*/ 0 h 4"/>
                  <a:gd name="T10" fmla="*/ 0 60000 65536"/>
                  <a:gd name="T11" fmla="*/ 0 60000 65536"/>
                  <a:gd name="T12" fmla="*/ 0 60000 65536"/>
                  <a:gd name="T13" fmla="*/ 0 60000 65536"/>
                  <a:gd name="T14" fmla="*/ 0 60000 65536"/>
                  <a:gd name="T15" fmla="*/ 0 w 2"/>
                  <a:gd name="T16" fmla="*/ 0 h 4"/>
                  <a:gd name="T17" fmla="*/ 2 w 2"/>
                  <a:gd name="T18" fmla="*/ 4 h 4"/>
                </a:gdLst>
                <a:ahLst/>
                <a:cxnLst>
                  <a:cxn ang="T10">
                    <a:pos x="T0" y="T1"/>
                  </a:cxn>
                  <a:cxn ang="T11">
                    <a:pos x="T2" y="T3"/>
                  </a:cxn>
                  <a:cxn ang="T12">
                    <a:pos x="T4" y="T5"/>
                  </a:cxn>
                  <a:cxn ang="T13">
                    <a:pos x="T6" y="T7"/>
                  </a:cxn>
                  <a:cxn ang="T14">
                    <a:pos x="T8" y="T9"/>
                  </a:cxn>
                </a:cxnLst>
                <a:rect l="T15" t="T16" r="T17" b="T18"/>
                <a:pathLst>
                  <a:path w="2" h="4">
                    <a:moveTo>
                      <a:pt x="1" y="0"/>
                    </a:moveTo>
                    <a:lnTo>
                      <a:pt x="0" y="0"/>
                    </a:lnTo>
                    <a:lnTo>
                      <a:pt x="1" y="3"/>
                    </a:lnTo>
                    <a:lnTo>
                      <a:pt x="1"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43" name="Freeform 102"/>
              <p:cNvSpPr>
                <a:spLocks/>
              </p:cNvSpPr>
              <p:nvPr/>
            </p:nvSpPr>
            <p:spPr bwMode="auto">
              <a:xfrm>
                <a:off x="3814" y="1859"/>
                <a:ext cx="8" cy="8"/>
              </a:xfrm>
              <a:custGeom>
                <a:avLst/>
                <a:gdLst>
                  <a:gd name="T0" fmla="*/ 7 w 8"/>
                  <a:gd name="T1" fmla="*/ 0 h 9"/>
                  <a:gd name="T2" fmla="*/ 0 w 8"/>
                  <a:gd name="T3" fmla="*/ 4 h 9"/>
                  <a:gd name="T4" fmla="*/ 3 w 8"/>
                  <a:gd name="T5" fmla="*/ 1 h 9"/>
                  <a:gd name="T6" fmla="*/ 7 w 8"/>
                  <a:gd name="T7" fmla="*/ 0 h 9"/>
                  <a:gd name="T8" fmla="*/ 7 w 8"/>
                  <a:gd name="T9" fmla="*/ 0 h 9"/>
                  <a:gd name="T10" fmla="*/ 7 w 8"/>
                  <a:gd name="T11" fmla="*/ 0 h 9"/>
                  <a:gd name="T12" fmla="*/ 0 60000 65536"/>
                  <a:gd name="T13" fmla="*/ 0 60000 65536"/>
                  <a:gd name="T14" fmla="*/ 0 60000 65536"/>
                  <a:gd name="T15" fmla="*/ 0 60000 65536"/>
                  <a:gd name="T16" fmla="*/ 0 60000 65536"/>
                  <a:gd name="T17" fmla="*/ 0 60000 65536"/>
                  <a:gd name="T18" fmla="*/ 0 w 8"/>
                  <a:gd name="T19" fmla="*/ 0 h 9"/>
                  <a:gd name="T20" fmla="*/ 8 w 8"/>
                  <a:gd name="T21" fmla="*/ 9 h 9"/>
                </a:gdLst>
                <a:ahLst/>
                <a:cxnLst>
                  <a:cxn ang="T12">
                    <a:pos x="T0" y="T1"/>
                  </a:cxn>
                  <a:cxn ang="T13">
                    <a:pos x="T2" y="T3"/>
                  </a:cxn>
                  <a:cxn ang="T14">
                    <a:pos x="T4" y="T5"/>
                  </a:cxn>
                  <a:cxn ang="T15">
                    <a:pos x="T6" y="T7"/>
                  </a:cxn>
                  <a:cxn ang="T16">
                    <a:pos x="T8" y="T9"/>
                  </a:cxn>
                  <a:cxn ang="T17">
                    <a:pos x="T10" y="T11"/>
                  </a:cxn>
                </a:cxnLst>
                <a:rect l="T18" t="T19" r="T20" b="T21"/>
                <a:pathLst>
                  <a:path w="8" h="9">
                    <a:moveTo>
                      <a:pt x="7" y="0"/>
                    </a:moveTo>
                    <a:lnTo>
                      <a:pt x="0" y="8"/>
                    </a:lnTo>
                    <a:lnTo>
                      <a:pt x="3" y="1"/>
                    </a:lnTo>
                    <a:lnTo>
                      <a:pt x="7"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44" name="Freeform 103"/>
              <p:cNvSpPr>
                <a:spLocks/>
              </p:cNvSpPr>
              <p:nvPr/>
            </p:nvSpPr>
            <p:spPr bwMode="auto">
              <a:xfrm>
                <a:off x="3814" y="1859"/>
                <a:ext cx="8" cy="8"/>
              </a:xfrm>
              <a:custGeom>
                <a:avLst/>
                <a:gdLst>
                  <a:gd name="T0" fmla="*/ 7 w 8"/>
                  <a:gd name="T1" fmla="*/ 0 h 9"/>
                  <a:gd name="T2" fmla="*/ 0 w 8"/>
                  <a:gd name="T3" fmla="*/ 4 h 9"/>
                  <a:gd name="T4" fmla="*/ 3 w 8"/>
                  <a:gd name="T5" fmla="*/ 1 h 9"/>
                  <a:gd name="T6" fmla="*/ 7 w 8"/>
                  <a:gd name="T7" fmla="*/ 0 h 9"/>
                  <a:gd name="T8" fmla="*/ 7 w 8"/>
                  <a:gd name="T9" fmla="*/ 0 h 9"/>
                  <a:gd name="T10" fmla="*/ 0 60000 65536"/>
                  <a:gd name="T11" fmla="*/ 0 60000 65536"/>
                  <a:gd name="T12" fmla="*/ 0 60000 65536"/>
                  <a:gd name="T13" fmla="*/ 0 60000 65536"/>
                  <a:gd name="T14" fmla="*/ 0 60000 65536"/>
                  <a:gd name="T15" fmla="*/ 0 w 8"/>
                  <a:gd name="T16" fmla="*/ 0 h 9"/>
                  <a:gd name="T17" fmla="*/ 8 w 8"/>
                  <a:gd name="T18" fmla="*/ 9 h 9"/>
                </a:gdLst>
                <a:ahLst/>
                <a:cxnLst>
                  <a:cxn ang="T10">
                    <a:pos x="T0" y="T1"/>
                  </a:cxn>
                  <a:cxn ang="T11">
                    <a:pos x="T2" y="T3"/>
                  </a:cxn>
                  <a:cxn ang="T12">
                    <a:pos x="T4" y="T5"/>
                  </a:cxn>
                  <a:cxn ang="T13">
                    <a:pos x="T6" y="T7"/>
                  </a:cxn>
                  <a:cxn ang="T14">
                    <a:pos x="T8" y="T9"/>
                  </a:cxn>
                </a:cxnLst>
                <a:rect l="T15" t="T16" r="T17" b="T18"/>
                <a:pathLst>
                  <a:path w="8" h="9">
                    <a:moveTo>
                      <a:pt x="7" y="0"/>
                    </a:moveTo>
                    <a:lnTo>
                      <a:pt x="0" y="8"/>
                    </a:lnTo>
                    <a:lnTo>
                      <a:pt x="3" y="1"/>
                    </a:lnTo>
                    <a:lnTo>
                      <a:pt x="7"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45" name="Freeform 104"/>
              <p:cNvSpPr>
                <a:spLocks/>
              </p:cNvSpPr>
              <p:nvPr/>
            </p:nvSpPr>
            <p:spPr bwMode="auto">
              <a:xfrm>
                <a:off x="3876" y="1842"/>
                <a:ext cx="20" cy="12"/>
              </a:xfrm>
              <a:custGeom>
                <a:avLst/>
                <a:gdLst>
                  <a:gd name="T0" fmla="*/ 0 w 21"/>
                  <a:gd name="T1" fmla="*/ 0 h 13"/>
                  <a:gd name="T2" fmla="*/ 0 w 21"/>
                  <a:gd name="T3" fmla="*/ 0 h 13"/>
                  <a:gd name="T4" fmla="*/ 10 w 21"/>
                  <a:gd name="T5" fmla="*/ 6 h 13"/>
                  <a:gd name="T6" fmla="*/ 10 w 21"/>
                  <a:gd name="T7" fmla="*/ 6 h 13"/>
                  <a:gd name="T8" fmla="*/ 0 w 21"/>
                  <a:gd name="T9" fmla="*/ 0 h 13"/>
                  <a:gd name="T10" fmla="*/ 0 w 21"/>
                  <a:gd name="T11" fmla="*/ 0 h 13"/>
                  <a:gd name="T12" fmla="*/ 0 w 21"/>
                  <a:gd name="T13" fmla="*/ 0 h 13"/>
                  <a:gd name="T14" fmla="*/ 0 60000 65536"/>
                  <a:gd name="T15" fmla="*/ 0 60000 65536"/>
                  <a:gd name="T16" fmla="*/ 0 60000 65536"/>
                  <a:gd name="T17" fmla="*/ 0 60000 65536"/>
                  <a:gd name="T18" fmla="*/ 0 60000 65536"/>
                  <a:gd name="T19" fmla="*/ 0 60000 65536"/>
                  <a:gd name="T20" fmla="*/ 0 60000 65536"/>
                  <a:gd name="T21" fmla="*/ 0 w 21"/>
                  <a:gd name="T22" fmla="*/ 0 h 13"/>
                  <a:gd name="T23" fmla="*/ 21 w 21"/>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13">
                    <a:moveTo>
                      <a:pt x="0" y="0"/>
                    </a:moveTo>
                    <a:lnTo>
                      <a:pt x="0" y="0"/>
                    </a:lnTo>
                    <a:lnTo>
                      <a:pt x="11" y="12"/>
                    </a:lnTo>
                    <a:lnTo>
                      <a:pt x="20" y="8"/>
                    </a:lnTo>
                    <a:lnTo>
                      <a:pt x="0"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46" name="Freeform 105"/>
              <p:cNvSpPr>
                <a:spLocks/>
              </p:cNvSpPr>
              <p:nvPr/>
            </p:nvSpPr>
            <p:spPr bwMode="auto">
              <a:xfrm>
                <a:off x="3876" y="1842"/>
                <a:ext cx="20" cy="12"/>
              </a:xfrm>
              <a:custGeom>
                <a:avLst/>
                <a:gdLst>
                  <a:gd name="T0" fmla="*/ 0 w 21"/>
                  <a:gd name="T1" fmla="*/ 0 h 13"/>
                  <a:gd name="T2" fmla="*/ 0 w 21"/>
                  <a:gd name="T3" fmla="*/ 0 h 13"/>
                  <a:gd name="T4" fmla="*/ 10 w 21"/>
                  <a:gd name="T5" fmla="*/ 6 h 13"/>
                  <a:gd name="T6" fmla="*/ 10 w 21"/>
                  <a:gd name="T7" fmla="*/ 6 h 13"/>
                  <a:gd name="T8" fmla="*/ 0 w 21"/>
                  <a:gd name="T9" fmla="*/ 0 h 13"/>
                  <a:gd name="T10" fmla="*/ 0 w 21"/>
                  <a:gd name="T11" fmla="*/ 0 h 13"/>
                  <a:gd name="T12" fmla="*/ 0 60000 65536"/>
                  <a:gd name="T13" fmla="*/ 0 60000 65536"/>
                  <a:gd name="T14" fmla="*/ 0 60000 65536"/>
                  <a:gd name="T15" fmla="*/ 0 60000 65536"/>
                  <a:gd name="T16" fmla="*/ 0 60000 65536"/>
                  <a:gd name="T17" fmla="*/ 0 60000 65536"/>
                  <a:gd name="T18" fmla="*/ 0 w 21"/>
                  <a:gd name="T19" fmla="*/ 0 h 13"/>
                  <a:gd name="T20" fmla="*/ 21 w 21"/>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1" h="13">
                    <a:moveTo>
                      <a:pt x="0" y="0"/>
                    </a:moveTo>
                    <a:lnTo>
                      <a:pt x="0" y="0"/>
                    </a:lnTo>
                    <a:lnTo>
                      <a:pt x="11" y="12"/>
                    </a:lnTo>
                    <a:lnTo>
                      <a:pt x="20" y="8"/>
                    </a:lnTo>
                    <a:lnTo>
                      <a:pt x="0"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47" name="Freeform 106"/>
              <p:cNvSpPr>
                <a:spLocks/>
              </p:cNvSpPr>
              <p:nvPr/>
            </p:nvSpPr>
            <p:spPr bwMode="auto">
              <a:xfrm>
                <a:off x="3494" y="1713"/>
                <a:ext cx="456" cy="219"/>
              </a:xfrm>
              <a:custGeom>
                <a:avLst/>
                <a:gdLst>
                  <a:gd name="T0" fmla="*/ 5 w 501"/>
                  <a:gd name="T1" fmla="*/ 16 h 248"/>
                  <a:gd name="T2" fmla="*/ 5 w 501"/>
                  <a:gd name="T3" fmla="*/ 11 h 248"/>
                  <a:gd name="T4" fmla="*/ 12 w 501"/>
                  <a:gd name="T5" fmla="*/ 10 h 248"/>
                  <a:gd name="T6" fmla="*/ 21 w 501"/>
                  <a:gd name="T7" fmla="*/ 6 h 248"/>
                  <a:gd name="T8" fmla="*/ 26 w 501"/>
                  <a:gd name="T9" fmla="*/ 4 h 248"/>
                  <a:gd name="T10" fmla="*/ 32 w 501"/>
                  <a:gd name="T11" fmla="*/ 3 h 248"/>
                  <a:gd name="T12" fmla="*/ 37 w 501"/>
                  <a:gd name="T13" fmla="*/ 1 h 248"/>
                  <a:gd name="T14" fmla="*/ 35 w 501"/>
                  <a:gd name="T15" fmla="*/ 4 h 248"/>
                  <a:gd name="T16" fmla="*/ 32 w 501"/>
                  <a:gd name="T17" fmla="*/ 4 h 248"/>
                  <a:gd name="T18" fmla="*/ 29 w 501"/>
                  <a:gd name="T19" fmla="*/ 5 h 248"/>
                  <a:gd name="T20" fmla="*/ 29 w 501"/>
                  <a:gd name="T21" fmla="*/ 8 h 248"/>
                  <a:gd name="T22" fmla="*/ 38 w 501"/>
                  <a:gd name="T23" fmla="*/ 8 h 248"/>
                  <a:gd name="T24" fmla="*/ 45 w 501"/>
                  <a:gd name="T25" fmla="*/ 11 h 248"/>
                  <a:gd name="T26" fmla="*/ 56 w 501"/>
                  <a:gd name="T27" fmla="*/ 11 h 248"/>
                  <a:gd name="T28" fmla="*/ 66 w 501"/>
                  <a:gd name="T29" fmla="*/ 9 h 248"/>
                  <a:gd name="T30" fmla="*/ 73 w 501"/>
                  <a:gd name="T31" fmla="*/ 8 h 248"/>
                  <a:gd name="T32" fmla="*/ 78 w 501"/>
                  <a:gd name="T33" fmla="*/ 10 h 248"/>
                  <a:gd name="T34" fmla="*/ 84 w 501"/>
                  <a:gd name="T35" fmla="*/ 10 h 248"/>
                  <a:gd name="T36" fmla="*/ 87 w 501"/>
                  <a:gd name="T37" fmla="*/ 10 h 248"/>
                  <a:gd name="T38" fmla="*/ 92 w 501"/>
                  <a:gd name="T39" fmla="*/ 12 h 248"/>
                  <a:gd name="T40" fmla="*/ 96 w 501"/>
                  <a:gd name="T41" fmla="*/ 14 h 248"/>
                  <a:gd name="T42" fmla="*/ 96 w 501"/>
                  <a:gd name="T43" fmla="*/ 14 h 248"/>
                  <a:gd name="T44" fmla="*/ 101 w 501"/>
                  <a:gd name="T45" fmla="*/ 15 h 248"/>
                  <a:gd name="T46" fmla="*/ 96 w 501"/>
                  <a:gd name="T47" fmla="*/ 16 h 248"/>
                  <a:gd name="T48" fmla="*/ 92 w 501"/>
                  <a:gd name="T49" fmla="*/ 16 h 248"/>
                  <a:gd name="T50" fmla="*/ 86 w 501"/>
                  <a:gd name="T51" fmla="*/ 16 h 248"/>
                  <a:gd name="T52" fmla="*/ 84 w 501"/>
                  <a:gd name="T53" fmla="*/ 18 h 248"/>
                  <a:gd name="T54" fmla="*/ 72 w 501"/>
                  <a:gd name="T55" fmla="*/ 16 h 248"/>
                  <a:gd name="T56" fmla="*/ 68 w 501"/>
                  <a:gd name="T57" fmla="*/ 18 h 248"/>
                  <a:gd name="T58" fmla="*/ 66 w 501"/>
                  <a:gd name="T59" fmla="*/ 18 h 248"/>
                  <a:gd name="T60" fmla="*/ 60 w 501"/>
                  <a:gd name="T61" fmla="*/ 18 h 248"/>
                  <a:gd name="T62" fmla="*/ 55 w 501"/>
                  <a:gd name="T63" fmla="*/ 20 h 248"/>
                  <a:gd name="T64" fmla="*/ 54 w 501"/>
                  <a:gd name="T65" fmla="*/ 20 h 248"/>
                  <a:gd name="T66" fmla="*/ 50 w 501"/>
                  <a:gd name="T67" fmla="*/ 20 h 248"/>
                  <a:gd name="T68" fmla="*/ 43 w 501"/>
                  <a:gd name="T69" fmla="*/ 30 h 248"/>
                  <a:gd name="T70" fmla="*/ 35 w 501"/>
                  <a:gd name="T71" fmla="*/ 20 h 248"/>
                  <a:gd name="T72" fmla="*/ 35 w 501"/>
                  <a:gd name="T73" fmla="*/ 20 h 24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1"/>
                  <a:gd name="T112" fmla="*/ 0 h 248"/>
                  <a:gd name="T113" fmla="*/ 501 w 501"/>
                  <a:gd name="T114" fmla="*/ 248 h 24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1" h="248">
                    <a:moveTo>
                      <a:pt x="169" y="164"/>
                    </a:moveTo>
                    <a:lnTo>
                      <a:pt x="31" y="132"/>
                    </a:lnTo>
                    <a:lnTo>
                      <a:pt x="0" y="106"/>
                    </a:lnTo>
                    <a:lnTo>
                      <a:pt x="29" y="92"/>
                    </a:lnTo>
                    <a:lnTo>
                      <a:pt x="46" y="77"/>
                    </a:lnTo>
                    <a:lnTo>
                      <a:pt x="57" y="77"/>
                    </a:lnTo>
                    <a:lnTo>
                      <a:pt x="82" y="66"/>
                    </a:lnTo>
                    <a:lnTo>
                      <a:pt x="103" y="51"/>
                    </a:lnTo>
                    <a:lnTo>
                      <a:pt x="110" y="40"/>
                    </a:lnTo>
                    <a:lnTo>
                      <a:pt x="131" y="23"/>
                    </a:lnTo>
                    <a:lnTo>
                      <a:pt x="138" y="13"/>
                    </a:lnTo>
                    <a:lnTo>
                      <a:pt x="157" y="3"/>
                    </a:lnTo>
                    <a:lnTo>
                      <a:pt x="173" y="0"/>
                    </a:lnTo>
                    <a:lnTo>
                      <a:pt x="182" y="1"/>
                    </a:lnTo>
                    <a:lnTo>
                      <a:pt x="185" y="4"/>
                    </a:lnTo>
                    <a:lnTo>
                      <a:pt x="169" y="9"/>
                    </a:lnTo>
                    <a:lnTo>
                      <a:pt x="166" y="16"/>
                    </a:lnTo>
                    <a:lnTo>
                      <a:pt x="152" y="31"/>
                    </a:lnTo>
                    <a:lnTo>
                      <a:pt x="151" y="37"/>
                    </a:lnTo>
                    <a:lnTo>
                      <a:pt x="144" y="44"/>
                    </a:lnTo>
                    <a:lnTo>
                      <a:pt x="142" y="53"/>
                    </a:lnTo>
                    <a:lnTo>
                      <a:pt x="138" y="60"/>
                    </a:lnTo>
                    <a:lnTo>
                      <a:pt x="166" y="60"/>
                    </a:lnTo>
                    <a:lnTo>
                      <a:pt x="189" y="64"/>
                    </a:lnTo>
                    <a:lnTo>
                      <a:pt x="200" y="75"/>
                    </a:lnTo>
                    <a:lnTo>
                      <a:pt x="220" y="97"/>
                    </a:lnTo>
                    <a:lnTo>
                      <a:pt x="262" y="97"/>
                    </a:lnTo>
                    <a:lnTo>
                      <a:pt x="279" y="94"/>
                    </a:lnTo>
                    <a:lnTo>
                      <a:pt x="305" y="75"/>
                    </a:lnTo>
                    <a:lnTo>
                      <a:pt x="324" y="69"/>
                    </a:lnTo>
                    <a:lnTo>
                      <a:pt x="350" y="68"/>
                    </a:lnTo>
                    <a:lnTo>
                      <a:pt x="366" y="60"/>
                    </a:lnTo>
                    <a:lnTo>
                      <a:pt x="384" y="53"/>
                    </a:lnTo>
                    <a:lnTo>
                      <a:pt x="384" y="82"/>
                    </a:lnTo>
                    <a:lnTo>
                      <a:pt x="396" y="85"/>
                    </a:lnTo>
                    <a:lnTo>
                      <a:pt x="415" y="82"/>
                    </a:lnTo>
                    <a:lnTo>
                      <a:pt x="420" y="88"/>
                    </a:lnTo>
                    <a:lnTo>
                      <a:pt x="431" y="77"/>
                    </a:lnTo>
                    <a:lnTo>
                      <a:pt x="450" y="75"/>
                    </a:lnTo>
                    <a:lnTo>
                      <a:pt x="453" y="102"/>
                    </a:lnTo>
                    <a:lnTo>
                      <a:pt x="464" y="116"/>
                    </a:lnTo>
                    <a:lnTo>
                      <a:pt x="471" y="117"/>
                    </a:lnTo>
                    <a:lnTo>
                      <a:pt x="478" y="113"/>
                    </a:lnTo>
                    <a:lnTo>
                      <a:pt x="481" y="116"/>
                    </a:lnTo>
                    <a:lnTo>
                      <a:pt x="491" y="113"/>
                    </a:lnTo>
                    <a:lnTo>
                      <a:pt x="500" y="124"/>
                    </a:lnTo>
                    <a:lnTo>
                      <a:pt x="492" y="132"/>
                    </a:lnTo>
                    <a:lnTo>
                      <a:pt x="473" y="131"/>
                    </a:lnTo>
                    <a:lnTo>
                      <a:pt x="465" y="132"/>
                    </a:lnTo>
                    <a:lnTo>
                      <a:pt x="455" y="131"/>
                    </a:lnTo>
                    <a:lnTo>
                      <a:pt x="438" y="138"/>
                    </a:lnTo>
                    <a:lnTo>
                      <a:pt x="420" y="128"/>
                    </a:lnTo>
                    <a:lnTo>
                      <a:pt x="415" y="132"/>
                    </a:lnTo>
                    <a:lnTo>
                      <a:pt x="413" y="151"/>
                    </a:lnTo>
                    <a:lnTo>
                      <a:pt x="393" y="135"/>
                    </a:lnTo>
                    <a:lnTo>
                      <a:pt x="356" y="130"/>
                    </a:lnTo>
                    <a:lnTo>
                      <a:pt x="347" y="140"/>
                    </a:lnTo>
                    <a:lnTo>
                      <a:pt x="338" y="144"/>
                    </a:lnTo>
                    <a:lnTo>
                      <a:pt x="331" y="146"/>
                    </a:lnTo>
                    <a:lnTo>
                      <a:pt x="325" y="148"/>
                    </a:lnTo>
                    <a:lnTo>
                      <a:pt x="312" y="147"/>
                    </a:lnTo>
                    <a:lnTo>
                      <a:pt x="303" y="148"/>
                    </a:lnTo>
                    <a:lnTo>
                      <a:pt x="288" y="172"/>
                    </a:lnTo>
                    <a:lnTo>
                      <a:pt x="276" y="173"/>
                    </a:lnTo>
                    <a:lnTo>
                      <a:pt x="269" y="162"/>
                    </a:lnTo>
                    <a:lnTo>
                      <a:pt x="262" y="175"/>
                    </a:lnTo>
                    <a:lnTo>
                      <a:pt x="252" y="175"/>
                    </a:lnTo>
                    <a:lnTo>
                      <a:pt x="251" y="167"/>
                    </a:lnTo>
                    <a:lnTo>
                      <a:pt x="233" y="197"/>
                    </a:lnTo>
                    <a:lnTo>
                      <a:pt x="212" y="244"/>
                    </a:lnTo>
                    <a:lnTo>
                      <a:pt x="213" y="247"/>
                    </a:lnTo>
                    <a:lnTo>
                      <a:pt x="169" y="164"/>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48" name="Freeform 107"/>
              <p:cNvSpPr>
                <a:spLocks/>
              </p:cNvSpPr>
              <p:nvPr/>
            </p:nvSpPr>
            <p:spPr bwMode="auto">
              <a:xfrm>
                <a:off x="3494" y="1713"/>
                <a:ext cx="456" cy="219"/>
              </a:xfrm>
              <a:custGeom>
                <a:avLst/>
                <a:gdLst>
                  <a:gd name="T0" fmla="*/ 5 w 501"/>
                  <a:gd name="T1" fmla="*/ 16 h 248"/>
                  <a:gd name="T2" fmla="*/ 5 w 501"/>
                  <a:gd name="T3" fmla="*/ 11 h 248"/>
                  <a:gd name="T4" fmla="*/ 12 w 501"/>
                  <a:gd name="T5" fmla="*/ 10 h 248"/>
                  <a:gd name="T6" fmla="*/ 21 w 501"/>
                  <a:gd name="T7" fmla="*/ 6 h 248"/>
                  <a:gd name="T8" fmla="*/ 26 w 501"/>
                  <a:gd name="T9" fmla="*/ 4 h 248"/>
                  <a:gd name="T10" fmla="*/ 32 w 501"/>
                  <a:gd name="T11" fmla="*/ 3 h 248"/>
                  <a:gd name="T12" fmla="*/ 37 w 501"/>
                  <a:gd name="T13" fmla="*/ 1 h 248"/>
                  <a:gd name="T14" fmla="*/ 35 w 501"/>
                  <a:gd name="T15" fmla="*/ 4 h 248"/>
                  <a:gd name="T16" fmla="*/ 32 w 501"/>
                  <a:gd name="T17" fmla="*/ 4 h 248"/>
                  <a:gd name="T18" fmla="*/ 29 w 501"/>
                  <a:gd name="T19" fmla="*/ 5 h 248"/>
                  <a:gd name="T20" fmla="*/ 29 w 501"/>
                  <a:gd name="T21" fmla="*/ 8 h 248"/>
                  <a:gd name="T22" fmla="*/ 38 w 501"/>
                  <a:gd name="T23" fmla="*/ 8 h 248"/>
                  <a:gd name="T24" fmla="*/ 45 w 501"/>
                  <a:gd name="T25" fmla="*/ 11 h 248"/>
                  <a:gd name="T26" fmla="*/ 56 w 501"/>
                  <a:gd name="T27" fmla="*/ 11 h 248"/>
                  <a:gd name="T28" fmla="*/ 66 w 501"/>
                  <a:gd name="T29" fmla="*/ 9 h 248"/>
                  <a:gd name="T30" fmla="*/ 73 w 501"/>
                  <a:gd name="T31" fmla="*/ 8 h 248"/>
                  <a:gd name="T32" fmla="*/ 78 w 501"/>
                  <a:gd name="T33" fmla="*/ 10 h 248"/>
                  <a:gd name="T34" fmla="*/ 84 w 501"/>
                  <a:gd name="T35" fmla="*/ 10 h 248"/>
                  <a:gd name="T36" fmla="*/ 87 w 501"/>
                  <a:gd name="T37" fmla="*/ 10 h 248"/>
                  <a:gd name="T38" fmla="*/ 92 w 501"/>
                  <a:gd name="T39" fmla="*/ 12 h 248"/>
                  <a:gd name="T40" fmla="*/ 96 w 501"/>
                  <a:gd name="T41" fmla="*/ 14 h 248"/>
                  <a:gd name="T42" fmla="*/ 96 w 501"/>
                  <a:gd name="T43" fmla="*/ 14 h 248"/>
                  <a:gd name="T44" fmla="*/ 101 w 501"/>
                  <a:gd name="T45" fmla="*/ 15 h 248"/>
                  <a:gd name="T46" fmla="*/ 96 w 501"/>
                  <a:gd name="T47" fmla="*/ 16 h 248"/>
                  <a:gd name="T48" fmla="*/ 92 w 501"/>
                  <a:gd name="T49" fmla="*/ 16 h 248"/>
                  <a:gd name="T50" fmla="*/ 86 w 501"/>
                  <a:gd name="T51" fmla="*/ 16 h 248"/>
                  <a:gd name="T52" fmla="*/ 84 w 501"/>
                  <a:gd name="T53" fmla="*/ 18 h 248"/>
                  <a:gd name="T54" fmla="*/ 72 w 501"/>
                  <a:gd name="T55" fmla="*/ 16 h 248"/>
                  <a:gd name="T56" fmla="*/ 68 w 501"/>
                  <a:gd name="T57" fmla="*/ 18 h 248"/>
                  <a:gd name="T58" fmla="*/ 66 w 501"/>
                  <a:gd name="T59" fmla="*/ 18 h 248"/>
                  <a:gd name="T60" fmla="*/ 60 w 501"/>
                  <a:gd name="T61" fmla="*/ 18 h 248"/>
                  <a:gd name="T62" fmla="*/ 55 w 501"/>
                  <a:gd name="T63" fmla="*/ 20 h 248"/>
                  <a:gd name="T64" fmla="*/ 54 w 501"/>
                  <a:gd name="T65" fmla="*/ 20 h 248"/>
                  <a:gd name="T66" fmla="*/ 50 w 501"/>
                  <a:gd name="T67" fmla="*/ 20 h 248"/>
                  <a:gd name="T68" fmla="*/ 43 w 501"/>
                  <a:gd name="T69" fmla="*/ 30 h 248"/>
                  <a:gd name="T70" fmla="*/ 35 w 501"/>
                  <a:gd name="T71" fmla="*/ 20 h 24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1"/>
                  <a:gd name="T109" fmla="*/ 0 h 248"/>
                  <a:gd name="T110" fmla="*/ 501 w 501"/>
                  <a:gd name="T111" fmla="*/ 248 h 24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1" h="248">
                    <a:moveTo>
                      <a:pt x="169" y="164"/>
                    </a:moveTo>
                    <a:lnTo>
                      <a:pt x="31" y="132"/>
                    </a:lnTo>
                    <a:lnTo>
                      <a:pt x="0" y="106"/>
                    </a:lnTo>
                    <a:lnTo>
                      <a:pt x="29" y="92"/>
                    </a:lnTo>
                    <a:lnTo>
                      <a:pt x="46" y="77"/>
                    </a:lnTo>
                    <a:lnTo>
                      <a:pt x="57" y="77"/>
                    </a:lnTo>
                    <a:lnTo>
                      <a:pt x="82" y="66"/>
                    </a:lnTo>
                    <a:lnTo>
                      <a:pt x="103" y="51"/>
                    </a:lnTo>
                    <a:lnTo>
                      <a:pt x="110" y="40"/>
                    </a:lnTo>
                    <a:lnTo>
                      <a:pt x="131" y="23"/>
                    </a:lnTo>
                    <a:lnTo>
                      <a:pt x="138" y="13"/>
                    </a:lnTo>
                    <a:lnTo>
                      <a:pt x="157" y="3"/>
                    </a:lnTo>
                    <a:lnTo>
                      <a:pt x="173" y="0"/>
                    </a:lnTo>
                    <a:lnTo>
                      <a:pt x="182" y="1"/>
                    </a:lnTo>
                    <a:lnTo>
                      <a:pt x="185" y="4"/>
                    </a:lnTo>
                    <a:lnTo>
                      <a:pt x="169" y="9"/>
                    </a:lnTo>
                    <a:lnTo>
                      <a:pt x="166" y="16"/>
                    </a:lnTo>
                    <a:lnTo>
                      <a:pt x="152" y="31"/>
                    </a:lnTo>
                    <a:lnTo>
                      <a:pt x="151" y="37"/>
                    </a:lnTo>
                    <a:lnTo>
                      <a:pt x="144" y="44"/>
                    </a:lnTo>
                    <a:lnTo>
                      <a:pt x="142" y="53"/>
                    </a:lnTo>
                    <a:lnTo>
                      <a:pt x="138" y="60"/>
                    </a:lnTo>
                    <a:lnTo>
                      <a:pt x="166" y="60"/>
                    </a:lnTo>
                    <a:lnTo>
                      <a:pt x="189" y="64"/>
                    </a:lnTo>
                    <a:lnTo>
                      <a:pt x="200" y="75"/>
                    </a:lnTo>
                    <a:lnTo>
                      <a:pt x="220" y="97"/>
                    </a:lnTo>
                    <a:lnTo>
                      <a:pt x="262" y="97"/>
                    </a:lnTo>
                    <a:lnTo>
                      <a:pt x="279" y="94"/>
                    </a:lnTo>
                    <a:lnTo>
                      <a:pt x="305" y="75"/>
                    </a:lnTo>
                    <a:lnTo>
                      <a:pt x="324" y="69"/>
                    </a:lnTo>
                    <a:lnTo>
                      <a:pt x="350" y="68"/>
                    </a:lnTo>
                    <a:lnTo>
                      <a:pt x="366" y="60"/>
                    </a:lnTo>
                    <a:lnTo>
                      <a:pt x="384" y="53"/>
                    </a:lnTo>
                    <a:lnTo>
                      <a:pt x="384" y="82"/>
                    </a:lnTo>
                    <a:lnTo>
                      <a:pt x="396" y="85"/>
                    </a:lnTo>
                    <a:lnTo>
                      <a:pt x="415" y="82"/>
                    </a:lnTo>
                    <a:lnTo>
                      <a:pt x="420" y="88"/>
                    </a:lnTo>
                    <a:lnTo>
                      <a:pt x="431" y="77"/>
                    </a:lnTo>
                    <a:lnTo>
                      <a:pt x="450" y="75"/>
                    </a:lnTo>
                    <a:lnTo>
                      <a:pt x="453" y="102"/>
                    </a:lnTo>
                    <a:lnTo>
                      <a:pt x="464" y="116"/>
                    </a:lnTo>
                    <a:lnTo>
                      <a:pt x="471" y="117"/>
                    </a:lnTo>
                    <a:lnTo>
                      <a:pt x="478" y="113"/>
                    </a:lnTo>
                    <a:lnTo>
                      <a:pt x="481" y="116"/>
                    </a:lnTo>
                    <a:lnTo>
                      <a:pt x="491" y="113"/>
                    </a:lnTo>
                    <a:lnTo>
                      <a:pt x="500" y="124"/>
                    </a:lnTo>
                    <a:lnTo>
                      <a:pt x="492" y="132"/>
                    </a:lnTo>
                    <a:lnTo>
                      <a:pt x="473" y="131"/>
                    </a:lnTo>
                    <a:lnTo>
                      <a:pt x="465" y="132"/>
                    </a:lnTo>
                    <a:lnTo>
                      <a:pt x="455" y="131"/>
                    </a:lnTo>
                    <a:lnTo>
                      <a:pt x="438" y="138"/>
                    </a:lnTo>
                    <a:lnTo>
                      <a:pt x="420" y="128"/>
                    </a:lnTo>
                    <a:lnTo>
                      <a:pt x="415" y="132"/>
                    </a:lnTo>
                    <a:lnTo>
                      <a:pt x="413" y="151"/>
                    </a:lnTo>
                    <a:lnTo>
                      <a:pt x="393" y="135"/>
                    </a:lnTo>
                    <a:lnTo>
                      <a:pt x="356" y="130"/>
                    </a:lnTo>
                    <a:lnTo>
                      <a:pt x="347" y="140"/>
                    </a:lnTo>
                    <a:lnTo>
                      <a:pt x="338" y="144"/>
                    </a:lnTo>
                    <a:lnTo>
                      <a:pt x="331" y="146"/>
                    </a:lnTo>
                    <a:lnTo>
                      <a:pt x="325" y="148"/>
                    </a:lnTo>
                    <a:lnTo>
                      <a:pt x="312" y="147"/>
                    </a:lnTo>
                    <a:lnTo>
                      <a:pt x="303" y="148"/>
                    </a:lnTo>
                    <a:lnTo>
                      <a:pt x="288" y="172"/>
                    </a:lnTo>
                    <a:lnTo>
                      <a:pt x="276" y="173"/>
                    </a:lnTo>
                    <a:lnTo>
                      <a:pt x="269" y="162"/>
                    </a:lnTo>
                    <a:lnTo>
                      <a:pt x="262" y="175"/>
                    </a:lnTo>
                    <a:lnTo>
                      <a:pt x="252" y="175"/>
                    </a:lnTo>
                    <a:lnTo>
                      <a:pt x="251" y="167"/>
                    </a:lnTo>
                    <a:lnTo>
                      <a:pt x="233" y="197"/>
                    </a:lnTo>
                    <a:lnTo>
                      <a:pt x="212" y="244"/>
                    </a:lnTo>
                    <a:lnTo>
                      <a:pt x="213" y="247"/>
                    </a:lnTo>
                    <a:lnTo>
                      <a:pt x="169" y="164"/>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49" name="Freeform 108"/>
              <p:cNvSpPr>
                <a:spLocks/>
              </p:cNvSpPr>
              <p:nvPr/>
            </p:nvSpPr>
            <p:spPr bwMode="auto">
              <a:xfrm>
                <a:off x="3766" y="1852"/>
                <a:ext cx="291" cy="384"/>
              </a:xfrm>
              <a:custGeom>
                <a:avLst/>
                <a:gdLst>
                  <a:gd name="T0" fmla="*/ 10 w 320"/>
                  <a:gd name="T1" fmla="*/ 11 h 436"/>
                  <a:gd name="T2" fmla="*/ 5 w 320"/>
                  <a:gd name="T3" fmla="*/ 18 h 436"/>
                  <a:gd name="T4" fmla="*/ 5 w 320"/>
                  <a:gd name="T5" fmla="*/ 23 h 436"/>
                  <a:gd name="T6" fmla="*/ 5 w 320"/>
                  <a:gd name="T7" fmla="*/ 29 h 436"/>
                  <a:gd name="T8" fmla="*/ 8 w 320"/>
                  <a:gd name="T9" fmla="*/ 37 h 436"/>
                  <a:gd name="T10" fmla="*/ 5 w 320"/>
                  <a:gd name="T11" fmla="*/ 43 h 436"/>
                  <a:gd name="T12" fmla="*/ 5 w 320"/>
                  <a:gd name="T13" fmla="*/ 48 h 436"/>
                  <a:gd name="T14" fmla="*/ 31 w 320"/>
                  <a:gd name="T15" fmla="*/ 48 h 436"/>
                  <a:gd name="T16" fmla="*/ 52 w 320"/>
                  <a:gd name="T17" fmla="*/ 47 h 436"/>
                  <a:gd name="T18" fmla="*/ 54 w 320"/>
                  <a:gd name="T19" fmla="*/ 42 h 436"/>
                  <a:gd name="T20" fmla="*/ 57 w 320"/>
                  <a:gd name="T21" fmla="*/ 39 h 436"/>
                  <a:gd name="T22" fmla="*/ 58 w 320"/>
                  <a:gd name="T23" fmla="*/ 37 h 436"/>
                  <a:gd name="T24" fmla="*/ 59 w 320"/>
                  <a:gd name="T25" fmla="*/ 35 h 436"/>
                  <a:gd name="T26" fmla="*/ 59 w 320"/>
                  <a:gd name="T27" fmla="*/ 37 h 436"/>
                  <a:gd name="T28" fmla="*/ 63 w 320"/>
                  <a:gd name="T29" fmla="*/ 36 h 436"/>
                  <a:gd name="T30" fmla="*/ 60 w 320"/>
                  <a:gd name="T31" fmla="*/ 29 h 436"/>
                  <a:gd name="T32" fmla="*/ 56 w 320"/>
                  <a:gd name="T33" fmla="*/ 20 h 436"/>
                  <a:gd name="T34" fmla="*/ 52 w 320"/>
                  <a:gd name="T35" fmla="*/ 20 h 436"/>
                  <a:gd name="T36" fmla="*/ 49 w 320"/>
                  <a:gd name="T37" fmla="*/ 20 h 436"/>
                  <a:gd name="T38" fmla="*/ 47 w 320"/>
                  <a:gd name="T39" fmla="*/ 22 h 436"/>
                  <a:gd name="T40" fmla="*/ 45 w 320"/>
                  <a:gd name="T41" fmla="*/ 23 h 436"/>
                  <a:gd name="T42" fmla="*/ 41 w 320"/>
                  <a:gd name="T43" fmla="*/ 26 h 436"/>
                  <a:gd name="T44" fmla="*/ 40 w 320"/>
                  <a:gd name="T45" fmla="*/ 21 h 436"/>
                  <a:gd name="T46" fmla="*/ 43 w 320"/>
                  <a:gd name="T47" fmla="*/ 20 h 436"/>
                  <a:gd name="T48" fmla="*/ 44 w 320"/>
                  <a:gd name="T49" fmla="*/ 18 h 436"/>
                  <a:gd name="T50" fmla="*/ 45 w 320"/>
                  <a:gd name="T51" fmla="*/ 11 h 436"/>
                  <a:gd name="T52" fmla="*/ 45 w 320"/>
                  <a:gd name="T53" fmla="*/ 10 h 436"/>
                  <a:gd name="T54" fmla="*/ 45 w 320"/>
                  <a:gd name="T55" fmla="*/ 8 h 436"/>
                  <a:gd name="T56" fmla="*/ 43 w 320"/>
                  <a:gd name="T57" fmla="*/ 5 h 436"/>
                  <a:gd name="T58" fmla="*/ 40 w 320"/>
                  <a:gd name="T59" fmla="*/ 4 h 436"/>
                  <a:gd name="T60" fmla="*/ 33 w 320"/>
                  <a:gd name="T61" fmla="*/ 4 h 436"/>
                  <a:gd name="T62" fmla="*/ 26 w 320"/>
                  <a:gd name="T63" fmla="*/ 4 h 436"/>
                  <a:gd name="T64" fmla="*/ 22 w 320"/>
                  <a:gd name="T65" fmla="*/ 4 h 436"/>
                  <a:gd name="T66" fmla="*/ 19 w 320"/>
                  <a:gd name="T67" fmla="*/ 4 h 436"/>
                  <a:gd name="T68" fmla="*/ 20 w 320"/>
                  <a:gd name="T69" fmla="*/ 4 h 436"/>
                  <a:gd name="T70" fmla="*/ 16 w 320"/>
                  <a:gd name="T71" fmla="*/ 6 h 436"/>
                  <a:gd name="T72" fmla="*/ 15 w 320"/>
                  <a:gd name="T73" fmla="*/ 10 h 436"/>
                  <a:gd name="T74" fmla="*/ 14 w 320"/>
                  <a:gd name="T75" fmla="*/ 13 h 436"/>
                  <a:gd name="T76" fmla="*/ 14 w 320"/>
                  <a:gd name="T77" fmla="*/ 12 h 436"/>
                  <a:gd name="T78" fmla="*/ 12 w 320"/>
                  <a:gd name="T79" fmla="*/ 12 h 436"/>
                  <a:gd name="T80" fmla="*/ 12 w 320"/>
                  <a:gd name="T81" fmla="*/ 9 h 436"/>
                  <a:gd name="T82" fmla="*/ 13 w 320"/>
                  <a:gd name="T83" fmla="*/ 9 h 4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0"/>
                  <a:gd name="T127" fmla="*/ 0 h 436"/>
                  <a:gd name="T128" fmla="*/ 320 w 320"/>
                  <a:gd name="T129" fmla="*/ 436 h 4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0" h="436">
                    <a:moveTo>
                      <a:pt x="62" y="71"/>
                    </a:moveTo>
                    <a:lnTo>
                      <a:pt x="48" y="88"/>
                    </a:lnTo>
                    <a:lnTo>
                      <a:pt x="32" y="101"/>
                    </a:lnTo>
                    <a:lnTo>
                      <a:pt x="19" y="147"/>
                    </a:lnTo>
                    <a:lnTo>
                      <a:pt x="19" y="153"/>
                    </a:lnTo>
                    <a:lnTo>
                      <a:pt x="5" y="197"/>
                    </a:lnTo>
                    <a:lnTo>
                      <a:pt x="9" y="216"/>
                    </a:lnTo>
                    <a:lnTo>
                      <a:pt x="9" y="250"/>
                    </a:lnTo>
                    <a:lnTo>
                      <a:pt x="35" y="301"/>
                    </a:lnTo>
                    <a:lnTo>
                      <a:pt x="38" y="326"/>
                    </a:lnTo>
                    <a:lnTo>
                      <a:pt x="36" y="363"/>
                    </a:lnTo>
                    <a:lnTo>
                      <a:pt x="31" y="383"/>
                    </a:lnTo>
                    <a:lnTo>
                      <a:pt x="21" y="399"/>
                    </a:lnTo>
                    <a:lnTo>
                      <a:pt x="13" y="423"/>
                    </a:lnTo>
                    <a:lnTo>
                      <a:pt x="0" y="435"/>
                    </a:lnTo>
                    <a:lnTo>
                      <a:pt x="154" y="428"/>
                    </a:lnTo>
                    <a:lnTo>
                      <a:pt x="257" y="412"/>
                    </a:lnTo>
                    <a:lnTo>
                      <a:pt x="261" y="396"/>
                    </a:lnTo>
                    <a:lnTo>
                      <a:pt x="277" y="372"/>
                    </a:lnTo>
                    <a:lnTo>
                      <a:pt x="276" y="355"/>
                    </a:lnTo>
                    <a:lnTo>
                      <a:pt x="284" y="343"/>
                    </a:lnTo>
                    <a:lnTo>
                      <a:pt x="288" y="342"/>
                    </a:lnTo>
                    <a:lnTo>
                      <a:pt x="293" y="331"/>
                    </a:lnTo>
                    <a:lnTo>
                      <a:pt x="291" y="323"/>
                    </a:lnTo>
                    <a:lnTo>
                      <a:pt x="294" y="311"/>
                    </a:lnTo>
                    <a:lnTo>
                      <a:pt x="301" y="304"/>
                    </a:lnTo>
                    <a:lnTo>
                      <a:pt x="308" y="304"/>
                    </a:lnTo>
                    <a:lnTo>
                      <a:pt x="304" y="311"/>
                    </a:lnTo>
                    <a:lnTo>
                      <a:pt x="304" y="322"/>
                    </a:lnTo>
                    <a:lnTo>
                      <a:pt x="317" y="310"/>
                    </a:lnTo>
                    <a:lnTo>
                      <a:pt x="319" y="269"/>
                    </a:lnTo>
                    <a:lnTo>
                      <a:pt x="306" y="243"/>
                    </a:lnTo>
                    <a:lnTo>
                      <a:pt x="294" y="193"/>
                    </a:lnTo>
                    <a:lnTo>
                      <a:pt x="280" y="168"/>
                    </a:lnTo>
                    <a:lnTo>
                      <a:pt x="272" y="163"/>
                    </a:lnTo>
                    <a:lnTo>
                      <a:pt x="261" y="165"/>
                    </a:lnTo>
                    <a:lnTo>
                      <a:pt x="243" y="175"/>
                    </a:lnTo>
                    <a:lnTo>
                      <a:pt x="242" y="179"/>
                    </a:lnTo>
                    <a:lnTo>
                      <a:pt x="236" y="182"/>
                    </a:lnTo>
                    <a:lnTo>
                      <a:pt x="238" y="185"/>
                    </a:lnTo>
                    <a:lnTo>
                      <a:pt x="236" y="188"/>
                    </a:lnTo>
                    <a:lnTo>
                      <a:pt x="229" y="204"/>
                    </a:lnTo>
                    <a:lnTo>
                      <a:pt x="216" y="219"/>
                    </a:lnTo>
                    <a:lnTo>
                      <a:pt x="201" y="215"/>
                    </a:lnTo>
                    <a:lnTo>
                      <a:pt x="196" y="204"/>
                    </a:lnTo>
                    <a:lnTo>
                      <a:pt x="198" y="182"/>
                    </a:lnTo>
                    <a:lnTo>
                      <a:pt x="207" y="178"/>
                    </a:lnTo>
                    <a:lnTo>
                      <a:pt x="216" y="170"/>
                    </a:lnTo>
                    <a:lnTo>
                      <a:pt x="218" y="157"/>
                    </a:lnTo>
                    <a:lnTo>
                      <a:pt x="219" y="148"/>
                    </a:lnTo>
                    <a:lnTo>
                      <a:pt x="233" y="119"/>
                    </a:lnTo>
                    <a:lnTo>
                      <a:pt x="230" y="95"/>
                    </a:lnTo>
                    <a:lnTo>
                      <a:pt x="226" y="81"/>
                    </a:lnTo>
                    <a:lnTo>
                      <a:pt x="223" y="80"/>
                    </a:lnTo>
                    <a:lnTo>
                      <a:pt x="216" y="70"/>
                    </a:lnTo>
                    <a:lnTo>
                      <a:pt x="221" y="61"/>
                    </a:lnTo>
                    <a:lnTo>
                      <a:pt x="229" y="63"/>
                    </a:lnTo>
                    <a:lnTo>
                      <a:pt x="216" y="44"/>
                    </a:lnTo>
                    <a:lnTo>
                      <a:pt x="210" y="32"/>
                    </a:lnTo>
                    <a:lnTo>
                      <a:pt x="197" y="32"/>
                    </a:lnTo>
                    <a:lnTo>
                      <a:pt x="170" y="24"/>
                    </a:lnTo>
                    <a:lnTo>
                      <a:pt x="165" y="24"/>
                    </a:lnTo>
                    <a:lnTo>
                      <a:pt x="154" y="10"/>
                    </a:lnTo>
                    <a:lnTo>
                      <a:pt x="133" y="9"/>
                    </a:lnTo>
                    <a:lnTo>
                      <a:pt x="114" y="0"/>
                    </a:lnTo>
                    <a:lnTo>
                      <a:pt x="111" y="4"/>
                    </a:lnTo>
                    <a:lnTo>
                      <a:pt x="96" y="5"/>
                    </a:lnTo>
                    <a:lnTo>
                      <a:pt x="97" y="5"/>
                    </a:lnTo>
                    <a:lnTo>
                      <a:pt x="91" y="32"/>
                    </a:lnTo>
                    <a:lnTo>
                      <a:pt x="99" y="37"/>
                    </a:lnTo>
                    <a:lnTo>
                      <a:pt x="100" y="44"/>
                    </a:lnTo>
                    <a:lnTo>
                      <a:pt x="83" y="49"/>
                    </a:lnTo>
                    <a:lnTo>
                      <a:pt x="73" y="59"/>
                    </a:lnTo>
                    <a:lnTo>
                      <a:pt x="76" y="85"/>
                    </a:lnTo>
                    <a:lnTo>
                      <a:pt x="73" y="101"/>
                    </a:lnTo>
                    <a:lnTo>
                      <a:pt x="68" y="112"/>
                    </a:lnTo>
                    <a:lnTo>
                      <a:pt x="65" y="112"/>
                    </a:lnTo>
                    <a:lnTo>
                      <a:pt x="68" y="101"/>
                    </a:lnTo>
                    <a:lnTo>
                      <a:pt x="68" y="88"/>
                    </a:lnTo>
                    <a:lnTo>
                      <a:pt x="58" y="110"/>
                    </a:lnTo>
                    <a:lnTo>
                      <a:pt x="58" y="87"/>
                    </a:lnTo>
                    <a:lnTo>
                      <a:pt x="60" y="71"/>
                    </a:lnTo>
                    <a:lnTo>
                      <a:pt x="62" y="71"/>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50" name="Freeform 109"/>
              <p:cNvSpPr>
                <a:spLocks/>
              </p:cNvSpPr>
              <p:nvPr/>
            </p:nvSpPr>
            <p:spPr bwMode="auto">
              <a:xfrm>
                <a:off x="3766" y="1852"/>
                <a:ext cx="291" cy="384"/>
              </a:xfrm>
              <a:custGeom>
                <a:avLst/>
                <a:gdLst>
                  <a:gd name="T0" fmla="*/ 10 w 320"/>
                  <a:gd name="T1" fmla="*/ 11 h 436"/>
                  <a:gd name="T2" fmla="*/ 5 w 320"/>
                  <a:gd name="T3" fmla="*/ 18 h 436"/>
                  <a:gd name="T4" fmla="*/ 5 w 320"/>
                  <a:gd name="T5" fmla="*/ 23 h 436"/>
                  <a:gd name="T6" fmla="*/ 5 w 320"/>
                  <a:gd name="T7" fmla="*/ 29 h 436"/>
                  <a:gd name="T8" fmla="*/ 8 w 320"/>
                  <a:gd name="T9" fmla="*/ 37 h 436"/>
                  <a:gd name="T10" fmla="*/ 5 w 320"/>
                  <a:gd name="T11" fmla="*/ 43 h 436"/>
                  <a:gd name="T12" fmla="*/ 5 w 320"/>
                  <a:gd name="T13" fmla="*/ 48 h 436"/>
                  <a:gd name="T14" fmla="*/ 31 w 320"/>
                  <a:gd name="T15" fmla="*/ 48 h 436"/>
                  <a:gd name="T16" fmla="*/ 52 w 320"/>
                  <a:gd name="T17" fmla="*/ 47 h 436"/>
                  <a:gd name="T18" fmla="*/ 54 w 320"/>
                  <a:gd name="T19" fmla="*/ 42 h 436"/>
                  <a:gd name="T20" fmla="*/ 57 w 320"/>
                  <a:gd name="T21" fmla="*/ 39 h 436"/>
                  <a:gd name="T22" fmla="*/ 58 w 320"/>
                  <a:gd name="T23" fmla="*/ 37 h 436"/>
                  <a:gd name="T24" fmla="*/ 59 w 320"/>
                  <a:gd name="T25" fmla="*/ 35 h 436"/>
                  <a:gd name="T26" fmla="*/ 59 w 320"/>
                  <a:gd name="T27" fmla="*/ 37 h 436"/>
                  <a:gd name="T28" fmla="*/ 63 w 320"/>
                  <a:gd name="T29" fmla="*/ 36 h 436"/>
                  <a:gd name="T30" fmla="*/ 60 w 320"/>
                  <a:gd name="T31" fmla="*/ 29 h 436"/>
                  <a:gd name="T32" fmla="*/ 56 w 320"/>
                  <a:gd name="T33" fmla="*/ 20 h 436"/>
                  <a:gd name="T34" fmla="*/ 52 w 320"/>
                  <a:gd name="T35" fmla="*/ 20 h 436"/>
                  <a:gd name="T36" fmla="*/ 49 w 320"/>
                  <a:gd name="T37" fmla="*/ 20 h 436"/>
                  <a:gd name="T38" fmla="*/ 47 w 320"/>
                  <a:gd name="T39" fmla="*/ 22 h 436"/>
                  <a:gd name="T40" fmla="*/ 45 w 320"/>
                  <a:gd name="T41" fmla="*/ 23 h 436"/>
                  <a:gd name="T42" fmla="*/ 41 w 320"/>
                  <a:gd name="T43" fmla="*/ 26 h 436"/>
                  <a:gd name="T44" fmla="*/ 40 w 320"/>
                  <a:gd name="T45" fmla="*/ 21 h 436"/>
                  <a:gd name="T46" fmla="*/ 43 w 320"/>
                  <a:gd name="T47" fmla="*/ 20 h 436"/>
                  <a:gd name="T48" fmla="*/ 44 w 320"/>
                  <a:gd name="T49" fmla="*/ 18 h 436"/>
                  <a:gd name="T50" fmla="*/ 45 w 320"/>
                  <a:gd name="T51" fmla="*/ 11 h 436"/>
                  <a:gd name="T52" fmla="*/ 45 w 320"/>
                  <a:gd name="T53" fmla="*/ 10 h 436"/>
                  <a:gd name="T54" fmla="*/ 45 w 320"/>
                  <a:gd name="T55" fmla="*/ 8 h 436"/>
                  <a:gd name="T56" fmla="*/ 43 w 320"/>
                  <a:gd name="T57" fmla="*/ 5 h 436"/>
                  <a:gd name="T58" fmla="*/ 40 w 320"/>
                  <a:gd name="T59" fmla="*/ 4 h 436"/>
                  <a:gd name="T60" fmla="*/ 33 w 320"/>
                  <a:gd name="T61" fmla="*/ 4 h 436"/>
                  <a:gd name="T62" fmla="*/ 26 w 320"/>
                  <a:gd name="T63" fmla="*/ 4 h 436"/>
                  <a:gd name="T64" fmla="*/ 22 w 320"/>
                  <a:gd name="T65" fmla="*/ 4 h 436"/>
                  <a:gd name="T66" fmla="*/ 19 w 320"/>
                  <a:gd name="T67" fmla="*/ 4 h 436"/>
                  <a:gd name="T68" fmla="*/ 20 w 320"/>
                  <a:gd name="T69" fmla="*/ 4 h 436"/>
                  <a:gd name="T70" fmla="*/ 16 w 320"/>
                  <a:gd name="T71" fmla="*/ 6 h 436"/>
                  <a:gd name="T72" fmla="*/ 15 w 320"/>
                  <a:gd name="T73" fmla="*/ 10 h 436"/>
                  <a:gd name="T74" fmla="*/ 14 w 320"/>
                  <a:gd name="T75" fmla="*/ 13 h 436"/>
                  <a:gd name="T76" fmla="*/ 14 w 320"/>
                  <a:gd name="T77" fmla="*/ 12 h 436"/>
                  <a:gd name="T78" fmla="*/ 12 w 320"/>
                  <a:gd name="T79" fmla="*/ 12 h 436"/>
                  <a:gd name="T80" fmla="*/ 12 w 320"/>
                  <a:gd name="T81" fmla="*/ 9 h 436"/>
                  <a:gd name="T82" fmla="*/ 13 w 320"/>
                  <a:gd name="T83" fmla="*/ 9 h 4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0"/>
                  <a:gd name="T127" fmla="*/ 0 h 436"/>
                  <a:gd name="T128" fmla="*/ 320 w 320"/>
                  <a:gd name="T129" fmla="*/ 436 h 4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0" h="436">
                    <a:moveTo>
                      <a:pt x="62" y="71"/>
                    </a:moveTo>
                    <a:lnTo>
                      <a:pt x="48" y="88"/>
                    </a:lnTo>
                    <a:lnTo>
                      <a:pt x="32" y="101"/>
                    </a:lnTo>
                    <a:lnTo>
                      <a:pt x="19" y="147"/>
                    </a:lnTo>
                    <a:lnTo>
                      <a:pt x="19" y="153"/>
                    </a:lnTo>
                    <a:lnTo>
                      <a:pt x="5" y="197"/>
                    </a:lnTo>
                    <a:lnTo>
                      <a:pt x="9" y="216"/>
                    </a:lnTo>
                    <a:lnTo>
                      <a:pt x="9" y="250"/>
                    </a:lnTo>
                    <a:lnTo>
                      <a:pt x="35" y="301"/>
                    </a:lnTo>
                    <a:lnTo>
                      <a:pt x="38" y="326"/>
                    </a:lnTo>
                    <a:lnTo>
                      <a:pt x="36" y="363"/>
                    </a:lnTo>
                    <a:lnTo>
                      <a:pt x="31" y="383"/>
                    </a:lnTo>
                    <a:lnTo>
                      <a:pt x="21" y="399"/>
                    </a:lnTo>
                    <a:lnTo>
                      <a:pt x="13" y="423"/>
                    </a:lnTo>
                    <a:lnTo>
                      <a:pt x="0" y="435"/>
                    </a:lnTo>
                    <a:lnTo>
                      <a:pt x="154" y="428"/>
                    </a:lnTo>
                    <a:lnTo>
                      <a:pt x="257" y="412"/>
                    </a:lnTo>
                    <a:lnTo>
                      <a:pt x="261" y="396"/>
                    </a:lnTo>
                    <a:lnTo>
                      <a:pt x="277" y="372"/>
                    </a:lnTo>
                    <a:lnTo>
                      <a:pt x="276" y="355"/>
                    </a:lnTo>
                    <a:lnTo>
                      <a:pt x="284" y="343"/>
                    </a:lnTo>
                    <a:lnTo>
                      <a:pt x="288" y="342"/>
                    </a:lnTo>
                    <a:lnTo>
                      <a:pt x="293" y="331"/>
                    </a:lnTo>
                    <a:lnTo>
                      <a:pt x="291" y="323"/>
                    </a:lnTo>
                    <a:lnTo>
                      <a:pt x="294" y="311"/>
                    </a:lnTo>
                    <a:lnTo>
                      <a:pt x="301" y="304"/>
                    </a:lnTo>
                    <a:lnTo>
                      <a:pt x="308" y="304"/>
                    </a:lnTo>
                    <a:lnTo>
                      <a:pt x="304" y="311"/>
                    </a:lnTo>
                    <a:lnTo>
                      <a:pt x="304" y="322"/>
                    </a:lnTo>
                    <a:lnTo>
                      <a:pt x="317" y="310"/>
                    </a:lnTo>
                    <a:lnTo>
                      <a:pt x="319" y="269"/>
                    </a:lnTo>
                    <a:lnTo>
                      <a:pt x="306" y="243"/>
                    </a:lnTo>
                    <a:lnTo>
                      <a:pt x="294" y="193"/>
                    </a:lnTo>
                    <a:lnTo>
                      <a:pt x="280" y="168"/>
                    </a:lnTo>
                    <a:lnTo>
                      <a:pt x="272" y="163"/>
                    </a:lnTo>
                    <a:lnTo>
                      <a:pt x="261" y="165"/>
                    </a:lnTo>
                    <a:lnTo>
                      <a:pt x="243" y="175"/>
                    </a:lnTo>
                    <a:lnTo>
                      <a:pt x="242" y="179"/>
                    </a:lnTo>
                    <a:lnTo>
                      <a:pt x="236" y="182"/>
                    </a:lnTo>
                    <a:lnTo>
                      <a:pt x="238" y="185"/>
                    </a:lnTo>
                    <a:lnTo>
                      <a:pt x="236" y="188"/>
                    </a:lnTo>
                    <a:lnTo>
                      <a:pt x="229" y="204"/>
                    </a:lnTo>
                    <a:lnTo>
                      <a:pt x="216" y="219"/>
                    </a:lnTo>
                    <a:lnTo>
                      <a:pt x="201" y="215"/>
                    </a:lnTo>
                    <a:lnTo>
                      <a:pt x="196" y="204"/>
                    </a:lnTo>
                    <a:lnTo>
                      <a:pt x="198" y="182"/>
                    </a:lnTo>
                    <a:lnTo>
                      <a:pt x="207" y="178"/>
                    </a:lnTo>
                    <a:lnTo>
                      <a:pt x="216" y="170"/>
                    </a:lnTo>
                    <a:lnTo>
                      <a:pt x="218" y="157"/>
                    </a:lnTo>
                    <a:lnTo>
                      <a:pt x="219" y="148"/>
                    </a:lnTo>
                    <a:lnTo>
                      <a:pt x="233" y="119"/>
                    </a:lnTo>
                    <a:lnTo>
                      <a:pt x="230" y="95"/>
                    </a:lnTo>
                    <a:lnTo>
                      <a:pt x="226" y="81"/>
                    </a:lnTo>
                    <a:lnTo>
                      <a:pt x="223" y="80"/>
                    </a:lnTo>
                    <a:lnTo>
                      <a:pt x="216" y="70"/>
                    </a:lnTo>
                    <a:lnTo>
                      <a:pt x="221" y="61"/>
                    </a:lnTo>
                    <a:lnTo>
                      <a:pt x="229" y="63"/>
                    </a:lnTo>
                    <a:lnTo>
                      <a:pt x="216" y="44"/>
                    </a:lnTo>
                    <a:lnTo>
                      <a:pt x="210" y="32"/>
                    </a:lnTo>
                    <a:lnTo>
                      <a:pt x="197" y="32"/>
                    </a:lnTo>
                    <a:lnTo>
                      <a:pt x="170" y="24"/>
                    </a:lnTo>
                    <a:lnTo>
                      <a:pt x="165" y="24"/>
                    </a:lnTo>
                    <a:lnTo>
                      <a:pt x="154" y="10"/>
                    </a:lnTo>
                    <a:lnTo>
                      <a:pt x="133" y="9"/>
                    </a:lnTo>
                    <a:lnTo>
                      <a:pt x="114" y="0"/>
                    </a:lnTo>
                    <a:lnTo>
                      <a:pt x="111" y="4"/>
                    </a:lnTo>
                    <a:lnTo>
                      <a:pt x="96" y="5"/>
                    </a:lnTo>
                    <a:lnTo>
                      <a:pt x="97" y="5"/>
                    </a:lnTo>
                    <a:lnTo>
                      <a:pt x="91" y="32"/>
                    </a:lnTo>
                    <a:lnTo>
                      <a:pt x="99" y="37"/>
                    </a:lnTo>
                    <a:lnTo>
                      <a:pt x="100" y="44"/>
                    </a:lnTo>
                    <a:lnTo>
                      <a:pt x="83" y="49"/>
                    </a:lnTo>
                    <a:lnTo>
                      <a:pt x="73" y="59"/>
                    </a:lnTo>
                    <a:lnTo>
                      <a:pt x="76" y="85"/>
                    </a:lnTo>
                    <a:lnTo>
                      <a:pt x="73" y="101"/>
                    </a:lnTo>
                    <a:lnTo>
                      <a:pt x="68" y="112"/>
                    </a:lnTo>
                    <a:lnTo>
                      <a:pt x="65" y="112"/>
                    </a:lnTo>
                    <a:lnTo>
                      <a:pt x="68" y="101"/>
                    </a:lnTo>
                    <a:lnTo>
                      <a:pt x="68" y="88"/>
                    </a:lnTo>
                    <a:lnTo>
                      <a:pt x="58" y="110"/>
                    </a:lnTo>
                    <a:lnTo>
                      <a:pt x="58" y="87"/>
                    </a:lnTo>
                    <a:lnTo>
                      <a:pt x="60" y="71"/>
                    </a:lnTo>
                    <a:lnTo>
                      <a:pt x="62" y="71"/>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51" name="Freeform 110"/>
              <p:cNvSpPr>
                <a:spLocks/>
              </p:cNvSpPr>
              <p:nvPr/>
            </p:nvSpPr>
            <p:spPr bwMode="auto">
              <a:xfrm>
                <a:off x="3059" y="1557"/>
                <a:ext cx="487" cy="540"/>
              </a:xfrm>
              <a:custGeom>
                <a:avLst/>
                <a:gdLst>
                  <a:gd name="T0" fmla="*/ 84 w 536"/>
                  <a:gd name="T1" fmla="*/ 24 h 612"/>
                  <a:gd name="T2" fmla="*/ 80 w 536"/>
                  <a:gd name="T3" fmla="*/ 26 h 612"/>
                  <a:gd name="T4" fmla="*/ 70 w 536"/>
                  <a:gd name="T5" fmla="*/ 31 h 612"/>
                  <a:gd name="T6" fmla="*/ 70 w 536"/>
                  <a:gd name="T7" fmla="*/ 32 h 612"/>
                  <a:gd name="T8" fmla="*/ 70 w 536"/>
                  <a:gd name="T9" fmla="*/ 34 h 612"/>
                  <a:gd name="T10" fmla="*/ 68 w 536"/>
                  <a:gd name="T11" fmla="*/ 34 h 612"/>
                  <a:gd name="T12" fmla="*/ 68 w 536"/>
                  <a:gd name="T13" fmla="*/ 39 h 612"/>
                  <a:gd name="T14" fmla="*/ 59 w 536"/>
                  <a:gd name="T15" fmla="*/ 46 h 612"/>
                  <a:gd name="T16" fmla="*/ 63 w 536"/>
                  <a:gd name="T17" fmla="*/ 49 h 612"/>
                  <a:gd name="T18" fmla="*/ 62 w 536"/>
                  <a:gd name="T19" fmla="*/ 56 h 612"/>
                  <a:gd name="T20" fmla="*/ 84 w 536"/>
                  <a:gd name="T21" fmla="*/ 67 h 612"/>
                  <a:gd name="T22" fmla="*/ 85 w 536"/>
                  <a:gd name="T23" fmla="*/ 73 h 612"/>
                  <a:gd name="T24" fmla="*/ 9 w 536"/>
                  <a:gd name="T25" fmla="*/ 73 h 612"/>
                  <a:gd name="T26" fmla="*/ 9 w 536"/>
                  <a:gd name="T27" fmla="*/ 49 h 612"/>
                  <a:gd name="T28" fmla="*/ 5 w 536"/>
                  <a:gd name="T29" fmla="*/ 46 h 612"/>
                  <a:gd name="T30" fmla="*/ 8 w 536"/>
                  <a:gd name="T31" fmla="*/ 43 h 612"/>
                  <a:gd name="T32" fmla="*/ 5 w 536"/>
                  <a:gd name="T33" fmla="*/ 21 h 612"/>
                  <a:gd name="T34" fmla="*/ 4 w 536"/>
                  <a:gd name="T35" fmla="*/ 14 h 612"/>
                  <a:gd name="T36" fmla="*/ 0 w 536"/>
                  <a:gd name="T37" fmla="*/ 4 h 612"/>
                  <a:gd name="T38" fmla="*/ 28 w 536"/>
                  <a:gd name="T39" fmla="*/ 4 h 612"/>
                  <a:gd name="T40" fmla="*/ 28 w 536"/>
                  <a:gd name="T41" fmla="*/ 0 h 612"/>
                  <a:gd name="T42" fmla="*/ 32 w 536"/>
                  <a:gd name="T43" fmla="*/ 3 h 612"/>
                  <a:gd name="T44" fmla="*/ 33 w 536"/>
                  <a:gd name="T45" fmla="*/ 4 h 612"/>
                  <a:gd name="T46" fmla="*/ 35 w 536"/>
                  <a:gd name="T47" fmla="*/ 8 h 612"/>
                  <a:gd name="T48" fmla="*/ 36 w 536"/>
                  <a:gd name="T49" fmla="*/ 9 h 612"/>
                  <a:gd name="T50" fmla="*/ 39 w 536"/>
                  <a:gd name="T51" fmla="*/ 8 h 612"/>
                  <a:gd name="T52" fmla="*/ 40 w 536"/>
                  <a:gd name="T53" fmla="*/ 9 h 612"/>
                  <a:gd name="T54" fmla="*/ 45 w 536"/>
                  <a:gd name="T55" fmla="*/ 9 h 612"/>
                  <a:gd name="T56" fmla="*/ 47 w 536"/>
                  <a:gd name="T57" fmla="*/ 10 h 612"/>
                  <a:gd name="T58" fmla="*/ 50 w 536"/>
                  <a:gd name="T59" fmla="*/ 10 h 612"/>
                  <a:gd name="T60" fmla="*/ 53 w 536"/>
                  <a:gd name="T61" fmla="*/ 9 h 612"/>
                  <a:gd name="T62" fmla="*/ 57 w 536"/>
                  <a:gd name="T63" fmla="*/ 9 h 612"/>
                  <a:gd name="T64" fmla="*/ 63 w 536"/>
                  <a:gd name="T65" fmla="*/ 10 h 612"/>
                  <a:gd name="T66" fmla="*/ 62 w 536"/>
                  <a:gd name="T67" fmla="*/ 10 h 612"/>
                  <a:gd name="T68" fmla="*/ 63 w 536"/>
                  <a:gd name="T69" fmla="*/ 11 h 612"/>
                  <a:gd name="T70" fmla="*/ 64 w 536"/>
                  <a:gd name="T71" fmla="*/ 11 h 612"/>
                  <a:gd name="T72" fmla="*/ 65 w 536"/>
                  <a:gd name="T73" fmla="*/ 14 h 612"/>
                  <a:gd name="T74" fmla="*/ 68 w 536"/>
                  <a:gd name="T75" fmla="*/ 13 h 612"/>
                  <a:gd name="T76" fmla="*/ 68 w 536"/>
                  <a:gd name="T77" fmla="*/ 12 h 612"/>
                  <a:gd name="T78" fmla="*/ 69 w 536"/>
                  <a:gd name="T79" fmla="*/ 12 h 612"/>
                  <a:gd name="T80" fmla="*/ 70 w 536"/>
                  <a:gd name="T81" fmla="*/ 12 h 612"/>
                  <a:gd name="T82" fmla="*/ 70 w 536"/>
                  <a:gd name="T83" fmla="*/ 13 h 612"/>
                  <a:gd name="T84" fmla="*/ 75 w 536"/>
                  <a:gd name="T85" fmla="*/ 14 h 612"/>
                  <a:gd name="T86" fmla="*/ 77 w 536"/>
                  <a:gd name="T87" fmla="*/ 16 h 612"/>
                  <a:gd name="T88" fmla="*/ 81 w 536"/>
                  <a:gd name="T89" fmla="*/ 15 h 612"/>
                  <a:gd name="T90" fmla="*/ 85 w 536"/>
                  <a:gd name="T91" fmla="*/ 14 h 612"/>
                  <a:gd name="T92" fmla="*/ 85 w 536"/>
                  <a:gd name="T93" fmla="*/ 13 h 612"/>
                  <a:gd name="T94" fmla="*/ 87 w 536"/>
                  <a:gd name="T95" fmla="*/ 15 h 612"/>
                  <a:gd name="T96" fmla="*/ 90 w 536"/>
                  <a:gd name="T97" fmla="*/ 15 h 612"/>
                  <a:gd name="T98" fmla="*/ 94 w 536"/>
                  <a:gd name="T99" fmla="*/ 15 h 612"/>
                  <a:gd name="T100" fmla="*/ 95 w 536"/>
                  <a:gd name="T101" fmla="*/ 14 h 612"/>
                  <a:gd name="T102" fmla="*/ 98 w 536"/>
                  <a:gd name="T103" fmla="*/ 15 h 612"/>
                  <a:gd name="T104" fmla="*/ 100 w 536"/>
                  <a:gd name="T105" fmla="*/ 16 h 612"/>
                  <a:gd name="T106" fmla="*/ 103 w 536"/>
                  <a:gd name="T107" fmla="*/ 16 h 612"/>
                  <a:gd name="T108" fmla="*/ 104 w 536"/>
                  <a:gd name="T109" fmla="*/ 16 h 612"/>
                  <a:gd name="T110" fmla="*/ 104 w 536"/>
                  <a:gd name="T111" fmla="*/ 16 h 612"/>
                  <a:gd name="T112" fmla="*/ 100 w 536"/>
                  <a:gd name="T113" fmla="*/ 18 h 612"/>
                  <a:gd name="T114" fmla="*/ 92 w 536"/>
                  <a:gd name="T115" fmla="*/ 19 h 612"/>
                  <a:gd name="T116" fmla="*/ 85 w 536"/>
                  <a:gd name="T117" fmla="*/ 21 h 612"/>
                  <a:gd name="T118" fmla="*/ 84 w 536"/>
                  <a:gd name="T119" fmla="*/ 24 h 612"/>
                  <a:gd name="T120" fmla="*/ 84 w 536"/>
                  <a:gd name="T121" fmla="*/ 24 h 612"/>
                  <a:gd name="T122" fmla="*/ 84 w 536"/>
                  <a:gd name="T123" fmla="*/ 24 h 61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36"/>
                  <a:gd name="T187" fmla="*/ 0 h 612"/>
                  <a:gd name="T188" fmla="*/ 536 w 536"/>
                  <a:gd name="T189" fmla="*/ 612 h 61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36" h="612">
                    <a:moveTo>
                      <a:pt x="423" y="202"/>
                    </a:moveTo>
                    <a:lnTo>
                      <a:pt x="409" y="220"/>
                    </a:lnTo>
                    <a:lnTo>
                      <a:pt x="366" y="259"/>
                    </a:lnTo>
                    <a:lnTo>
                      <a:pt x="361" y="269"/>
                    </a:lnTo>
                    <a:lnTo>
                      <a:pt x="366" y="272"/>
                    </a:lnTo>
                    <a:lnTo>
                      <a:pt x="344" y="277"/>
                    </a:lnTo>
                    <a:lnTo>
                      <a:pt x="348" y="331"/>
                    </a:lnTo>
                    <a:lnTo>
                      <a:pt x="304" y="385"/>
                    </a:lnTo>
                    <a:lnTo>
                      <a:pt x="318" y="400"/>
                    </a:lnTo>
                    <a:lnTo>
                      <a:pt x="314" y="480"/>
                    </a:lnTo>
                    <a:lnTo>
                      <a:pt x="427" y="567"/>
                    </a:lnTo>
                    <a:lnTo>
                      <a:pt x="435" y="607"/>
                    </a:lnTo>
                    <a:lnTo>
                      <a:pt x="44" y="611"/>
                    </a:lnTo>
                    <a:lnTo>
                      <a:pt x="45" y="421"/>
                    </a:lnTo>
                    <a:lnTo>
                      <a:pt x="18" y="390"/>
                    </a:lnTo>
                    <a:lnTo>
                      <a:pt x="40" y="356"/>
                    </a:lnTo>
                    <a:lnTo>
                      <a:pt x="20" y="180"/>
                    </a:lnTo>
                    <a:lnTo>
                      <a:pt x="4" y="120"/>
                    </a:lnTo>
                    <a:lnTo>
                      <a:pt x="0" y="35"/>
                    </a:lnTo>
                    <a:lnTo>
                      <a:pt x="141" y="38"/>
                    </a:lnTo>
                    <a:lnTo>
                      <a:pt x="143" y="0"/>
                    </a:lnTo>
                    <a:lnTo>
                      <a:pt x="160" y="3"/>
                    </a:lnTo>
                    <a:lnTo>
                      <a:pt x="165" y="13"/>
                    </a:lnTo>
                    <a:lnTo>
                      <a:pt x="177" y="66"/>
                    </a:lnTo>
                    <a:lnTo>
                      <a:pt x="187" y="69"/>
                    </a:lnTo>
                    <a:lnTo>
                      <a:pt x="196" y="67"/>
                    </a:lnTo>
                    <a:lnTo>
                      <a:pt x="205" y="73"/>
                    </a:lnTo>
                    <a:lnTo>
                      <a:pt x="229" y="76"/>
                    </a:lnTo>
                    <a:lnTo>
                      <a:pt x="240" y="87"/>
                    </a:lnTo>
                    <a:lnTo>
                      <a:pt x="256" y="85"/>
                    </a:lnTo>
                    <a:lnTo>
                      <a:pt x="273" y="74"/>
                    </a:lnTo>
                    <a:lnTo>
                      <a:pt x="291" y="75"/>
                    </a:lnTo>
                    <a:lnTo>
                      <a:pt x="317" y="87"/>
                    </a:lnTo>
                    <a:lnTo>
                      <a:pt x="315" y="87"/>
                    </a:lnTo>
                    <a:lnTo>
                      <a:pt x="317" y="94"/>
                    </a:lnTo>
                    <a:lnTo>
                      <a:pt x="326" y="94"/>
                    </a:lnTo>
                    <a:lnTo>
                      <a:pt x="336" y="115"/>
                    </a:lnTo>
                    <a:lnTo>
                      <a:pt x="343" y="112"/>
                    </a:lnTo>
                    <a:lnTo>
                      <a:pt x="344" y="102"/>
                    </a:lnTo>
                    <a:lnTo>
                      <a:pt x="352" y="102"/>
                    </a:lnTo>
                    <a:lnTo>
                      <a:pt x="361" y="106"/>
                    </a:lnTo>
                    <a:lnTo>
                      <a:pt x="361" y="110"/>
                    </a:lnTo>
                    <a:lnTo>
                      <a:pt x="379" y="115"/>
                    </a:lnTo>
                    <a:lnTo>
                      <a:pt x="396" y="130"/>
                    </a:lnTo>
                    <a:lnTo>
                      <a:pt x="413" y="127"/>
                    </a:lnTo>
                    <a:lnTo>
                      <a:pt x="430" y="115"/>
                    </a:lnTo>
                    <a:lnTo>
                      <a:pt x="439" y="109"/>
                    </a:lnTo>
                    <a:lnTo>
                      <a:pt x="448" y="125"/>
                    </a:lnTo>
                    <a:lnTo>
                      <a:pt x="457" y="123"/>
                    </a:lnTo>
                    <a:lnTo>
                      <a:pt x="483" y="123"/>
                    </a:lnTo>
                    <a:lnTo>
                      <a:pt x="492" y="122"/>
                    </a:lnTo>
                    <a:lnTo>
                      <a:pt x="501" y="126"/>
                    </a:lnTo>
                    <a:lnTo>
                      <a:pt x="510" y="133"/>
                    </a:lnTo>
                    <a:lnTo>
                      <a:pt x="519" y="129"/>
                    </a:lnTo>
                    <a:lnTo>
                      <a:pt x="535" y="129"/>
                    </a:lnTo>
                    <a:lnTo>
                      <a:pt x="528" y="133"/>
                    </a:lnTo>
                    <a:lnTo>
                      <a:pt x="510" y="146"/>
                    </a:lnTo>
                    <a:lnTo>
                      <a:pt x="468" y="162"/>
                    </a:lnTo>
                    <a:lnTo>
                      <a:pt x="443" y="181"/>
                    </a:lnTo>
                    <a:lnTo>
                      <a:pt x="423" y="202"/>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52" name="Freeform 111"/>
              <p:cNvSpPr>
                <a:spLocks/>
              </p:cNvSpPr>
              <p:nvPr/>
            </p:nvSpPr>
            <p:spPr bwMode="auto">
              <a:xfrm>
                <a:off x="3059" y="1557"/>
                <a:ext cx="487" cy="540"/>
              </a:xfrm>
              <a:custGeom>
                <a:avLst/>
                <a:gdLst>
                  <a:gd name="T0" fmla="*/ 84 w 536"/>
                  <a:gd name="T1" fmla="*/ 24 h 612"/>
                  <a:gd name="T2" fmla="*/ 80 w 536"/>
                  <a:gd name="T3" fmla="*/ 26 h 612"/>
                  <a:gd name="T4" fmla="*/ 70 w 536"/>
                  <a:gd name="T5" fmla="*/ 31 h 612"/>
                  <a:gd name="T6" fmla="*/ 70 w 536"/>
                  <a:gd name="T7" fmla="*/ 32 h 612"/>
                  <a:gd name="T8" fmla="*/ 70 w 536"/>
                  <a:gd name="T9" fmla="*/ 34 h 612"/>
                  <a:gd name="T10" fmla="*/ 68 w 536"/>
                  <a:gd name="T11" fmla="*/ 34 h 612"/>
                  <a:gd name="T12" fmla="*/ 68 w 536"/>
                  <a:gd name="T13" fmla="*/ 39 h 612"/>
                  <a:gd name="T14" fmla="*/ 59 w 536"/>
                  <a:gd name="T15" fmla="*/ 46 h 612"/>
                  <a:gd name="T16" fmla="*/ 63 w 536"/>
                  <a:gd name="T17" fmla="*/ 49 h 612"/>
                  <a:gd name="T18" fmla="*/ 62 w 536"/>
                  <a:gd name="T19" fmla="*/ 56 h 612"/>
                  <a:gd name="T20" fmla="*/ 84 w 536"/>
                  <a:gd name="T21" fmla="*/ 67 h 612"/>
                  <a:gd name="T22" fmla="*/ 85 w 536"/>
                  <a:gd name="T23" fmla="*/ 73 h 612"/>
                  <a:gd name="T24" fmla="*/ 9 w 536"/>
                  <a:gd name="T25" fmla="*/ 73 h 612"/>
                  <a:gd name="T26" fmla="*/ 9 w 536"/>
                  <a:gd name="T27" fmla="*/ 49 h 612"/>
                  <a:gd name="T28" fmla="*/ 5 w 536"/>
                  <a:gd name="T29" fmla="*/ 46 h 612"/>
                  <a:gd name="T30" fmla="*/ 8 w 536"/>
                  <a:gd name="T31" fmla="*/ 43 h 612"/>
                  <a:gd name="T32" fmla="*/ 5 w 536"/>
                  <a:gd name="T33" fmla="*/ 21 h 612"/>
                  <a:gd name="T34" fmla="*/ 4 w 536"/>
                  <a:gd name="T35" fmla="*/ 14 h 612"/>
                  <a:gd name="T36" fmla="*/ 0 w 536"/>
                  <a:gd name="T37" fmla="*/ 4 h 612"/>
                  <a:gd name="T38" fmla="*/ 28 w 536"/>
                  <a:gd name="T39" fmla="*/ 4 h 612"/>
                  <a:gd name="T40" fmla="*/ 28 w 536"/>
                  <a:gd name="T41" fmla="*/ 0 h 612"/>
                  <a:gd name="T42" fmla="*/ 32 w 536"/>
                  <a:gd name="T43" fmla="*/ 3 h 612"/>
                  <a:gd name="T44" fmla="*/ 33 w 536"/>
                  <a:gd name="T45" fmla="*/ 4 h 612"/>
                  <a:gd name="T46" fmla="*/ 35 w 536"/>
                  <a:gd name="T47" fmla="*/ 8 h 612"/>
                  <a:gd name="T48" fmla="*/ 36 w 536"/>
                  <a:gd name="T49" fmla="*/ 9 h 612"/>
                  <a:gd name="T50" fmla="*/ 39 w 536"/>
                  <a:gd name="T51" fmla="*/ 8 h 612"/>
                  <a:gd name="T52" fmla="*/ 40 w 536"/>
                  <a:gd name="T53" fmla="*/ 9 h 612"/>
                  <a:gd name="T54" fmla="*/ 45 w 536"/>
                  <a:gd name="T55" fmla="*/ 9 h 612"/>
                  <a:gd name="T56" fmla="*/ 47 w 536"/>
                  <a:gd name="T57" fmla="*/ 10 h 612"/>
                  <a:gd name="T58" fmla="*/ 50 w 536"/>
                  <a:gd name="T59" fmla="*/ 10 h 612"/>
                  <a:gd name="T60" fmla="*/ 53 w 536"/>
                  <a:gd name="T61" fmla="*/ 9 h 612"/>
                  <a:gd name="T62" fmla="*/ 57 w 536"/>
                  <a:gd name="T63" fmla="*/ 9 h 612"/>
                  <a:gd name="T64" fmla="*/ 63 w 536"/>
                  <a:gd name="T65" fmla="*/ 10 h 612"/>
                  <a:gd name="T66" fmla="*/ 62 w 536"/>
                  <a:gd name="T67" fmla="*/ 10 h 612"/>
                  <a:gd name="T68" fmla="*/ 63 w 536"/>
                  <a:gd name="T69" fmla="*/ 11 h 612"/>
                  <a:gd name="T70" fmla="*/ 64 w 536"/>
                  <a:gd name="T71" fmla="*/ 11 h 612"/>
                  <a:gd name="T72" fmla="*/ 65 w 536"/>
                  <a:gd name="T73" fmla="*/ 14 h 612"/>
                  <a:gd name="T74" fmla="*/ 68 w 536"/>
                  <a:gd name="T75" fmla="*/ 13 h 612"/>
                  <a:gd name="T76" fmla="*/ 68 w 536"/>
                  <a:gd name="T77" fmla="*/ 12 h 612"/>
                  <a:gd name="T78" fmla="*/ 69 w 536"/>
                  <a:gd name="T79" fmla="*/ 12 h 612"/>
                  <a:gd name="T80" fmla="*/ 70 w 536"/>
                  <a:gd name="T81" fmla="*/ 12 h 612"/>
                  <a:gd name="T82" fmla="*/ 70 w 536"/>
                  <a:gd name="T83" fmla="*/ 13 h 612"/>
                  <a:gd name="T84" fmla="*/ 75 w 536"/>
                  <a:gd name="T85" fmla="*/ 14 h 612"/>
                  <a:gd name="T86" fmla="*/ 77 w 536"/>
                  <a:gd name="T87" fmla="*/ 16 h 612"/>
                  <a:gd name="T88" fmla="*/ 81 w 536"/>
                  <a:gd name="T89" fmla="*/ 15 h 612"/>
                  <a:gd name="T90" fmla="*/ 85 w 536"/>
                  <a:gd name="T91" fmla="*/ 14 h 612"/>
                  <a:gd name="T92" fmla="*/ 85 w 536"/>
                  <a:gd name="T93" fmla="*/ 13 h 612"/>
                  <a:gd name="T94" fmla="*/ 87 w 536"/>
                  <a:gd name="T95" fmla="*/ 15 h 612"/>
                  <a:gd name="T96" fmla="*/ 90 w 536"/>
                  <a:gd name="T97" fmla="*/ 15 h 612"/>
                  <a:gd name="T98" fmla="*/ 94 w 536"/>
                  <a:gd name="T99" fmla="*/ 15 h 612"/>
                  <a:gd name="T100" fmla="*/ 95 w 536"/>
                  <a:gd name="T101" fmla="*/ 14 h 612"/>
                  <a:gd name="T102" fmla="*/ 98 w 536"/>
                  <a:gd name="T103" fmla="*/ 15 h 612"/>
                  <a:gd name="T104" fmla="*/ 100 w 536"/>
                  <a:gd name="T105" fmla="*/ 16 h 612"/>
                  <a:gd name="T106" fmla="*/ 103 w 536"/>
                  <a:gd name="T107" fmla="*/ 16 h 612"/>
                  <a:gd name="T108" fmla="*/ 104 w 536"/>
                  <a:gd name="T109" fmla="*/ 16 h 612"/>
                  <a:gd name="T110" fmla="*/ 104 w 536"/>
                  <a:gd name="T111" fmla="*/ 16 h 612"/>
                  <a:gd name="T112" fmla="*/ 100 w 536"/>
                  <a:gd name="T113" fmla="*/ 18 h 612"/>
                  <a:gd name="T114" fmla="*/ 92 w 536"/>
                  <a:gd name="T115" fmla="*/ 19 h 612"/>
                  <a:gd name="T116" fmla="*/ 85 w 536"/>
                  <a:gd name="T117" fmla="*/ 21 h 612"/>
                  <a:gd name="T118" fmla="*/ 84 w 536"/>
                  <a:gd name="T119" fmla="*/ 24 h 612"/>
                  <a:gd name="T120" fmla="*/ 84 w 536"/>
                  <a:gd name="T121" fmla="*/ 24 h 61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36"/>
                  <a:gd name="T184" fmla="*/ 0 h 612"/>
                  <a:gd name="T185" fmla="*/ 536 w 536"/>
                  <a:gd name="T186" fmla="*/ 612 h 61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36" h="612">
                    <a:moveTo>
                      <a:pt x="423" y="202"/>
                    </a:moveTo>
                    <a:lnTo>
                      <a:pt x="409" y="220"/>
                    </a:lnTo>
                    <a:lnTo>
                      <a:pt x="366" y="259"/>
                    </a:lnTo>
                    <a:lnTo>
                      <a:pt x="361" y="269"/>
                    </a:lnTo>
                    <a:lnTo>
                      <a:pt x="366" y="272"/>
                    </a:lnTo>
                    <a:lnTo>
                      <a:pt x="344" y="277"/>
                    </a:lnTo>
                    <a:lnTo>
                      <a:pt x="348" y="331"/>
                    </a:lnTo>
                    <a:lnTo>
                      <a:pt x="304" y="385"/>
                    </a:lnTo>
                    <a:lnTo>
                      <a:pt x="318" y="400"/>
                    </a:lnTo>
                    <a:lnTo>
                      <a:pt x="314" y="480"/>
                    </a:lnTo>
                    <a:lnTo>
                      <a:pt x="427" y="567"/>
                    </a:lnTo>
                    <a:lnTo>
                      <a:pt x="435" y="607"/>
                    </a:lnTo>
                    <a:lnTo>
                      <a:pt x="44" y="611"/>
                    </a:lnTo>
                    <a:lnTo>
                      <a:pt x="45" y="421"/>
                    </a:lnTo>
                    <a:lnTo>
                      <a:pt x="18" y="390"/>
                    </a:lnTo>
                    <a:lnTo>
                      <a:pt x="40" y="356"/>
                    </a:lnTo>
                    <a:lnTo>
                      <a:pt x="20" y="180"/>
                    </a:lnTo>
                    <a:lnTo>
                      <a:pt x="4" y="120"/>
                    </a:lnTo>
                    <a:lnTo>
                      <a:pt x="0" y="35"/>
                    </a:lnTo>
                    <a:lnTo>
                      <a:pt x="141" y="38"/>
                    </a:lnTo>
                    <a:lnTo>
                      <a:pt x="143" y="0"/>
                    </a:lnTo>
                    <a:lnTo>
                      <a:pt x="160" y="3"/>
                    </a:lnTo>
                    <a:lnTo>
                      <a:pt x="165" y="13"/>
                    </a:lnTo>
                    <a:lnTo>
                      <a:pt x="177" y="66"/>
                    </a:lnTo>
                    <a:lnTo>
                      <a:pt x="187" y="69"/>
                    </a:lnTo>
                    <a:lnTo>
                      <a:pt x="196" y="67"/>
                    </a:lnTo>
                    <a:lnTo>
                      <a:pt x="205" y="73"/>
                    </a:lnTo>
                    <a:lnTo>
                      <a:pt x="229" y="76"/>
                    </a:lnTo>
                    <a:lnTo>
                      <a:pt x="240" y="87"/>
                    </a:lnTo>
                    <a:lnTo>
                      <a:pt x="256" y="85"/>
                    </a:lnTo>
                    <a:lnTo>
                      <a:pt x="273" y="74"/>
                    </a:lnTo>
                    <a:lnTo>
                      <a:pt x="291" y="75"/>
                    </a:lnTo>
                    <a:lnTo>
                      <a:pt x="317" y="87"/>
                    </a:lnTo>
                    <a:lnTo>
                      <a:pt x="315" y="87"/>
                    </a:lnTo>
                    <a:lnTo>
                      <a:pt x="317" y="94"/>
                    </a:lnTo>
                    <a:lnTo>
                      <a:pt x="326" y="94"/>
                    </a:lnTo>
                    <a:lnTo>
                      <a:pt x="336" y="115"/>
                    </a:lnTo>
                    <a:lnTo>
                      <a:pt x="343" y="112"/>
                    </a:lnTo>
                    <a:lnTo>
                      <a:pt x="344" y="102"/>
                    </a:lnTo>
                    <a:lnTo>
                      <a:pt x="352" y="102"/>
                    </a:lnTo>
                    <a:lnTo>
                      <a:pt x="361" y="106"/>
                    </a:lnTo>
                    <a:lnTo>
                      <a:pt x="361" y="110"/>
                    </a:lnTo>
                    <a:lnTo>
                      <a:pt x="379" y="115"/>
                    </a:lnTo>
                    <a:lnTo>
                      <a:pt x="396" y="130"/>
                    </a:lnTo>
                    <a:lnTo>
                      <a:pt x="413" y="127"/>
                    </a:lnTo>
                    <a:lnTo>
                      <a:pt x="430" y="115"/>
                    </a:lnTo>
                    <a:lnTo>
                      <a:pt x="439" y="109"/>
                    </a:lnTo>
                    <a:lnTo>
                      <a:pt x="448" y="125"/>
                    </a:lnTo>
                    <a:lnTo>
                      <a:pt x="457" y="123"/>
                    </a:lnTo>
                    <a:lnTo>
                      <a:pt x="483" y="123"/>
                    </a:lnTo>
                    <a:lnTo>
                      <a:pt x="492" y="122"/>
                    </a:lnTo>
                    <a:lnTo>
                      <a:pt x="501" y="126"/>
                    </a:lnTo>
                    <a:lnTo>
                      <a:pt x="510" y="133"/>
                    </a:lnTo>
                    <a:lnTo>
                      <a:pt x="519" y="129"/>
                    </a:lnTo>
                    <a:lnTo>
                      <a:pt x="535" y="129"/>
                    </a:lnTo>
                    <a:lnTo>
                      <a:pt x="528" y="133"/>
                    </a:lnTo>
                    <a:lnTo>
                      <a:pt x="510" y="146"/>
                    </a:lnTo>
                    <a:lnTo>
                      <a:pt x="468" y="162"/>
                    </a:lnTo>
                    <a:lnTo>
                      <a:pt x="443" y="181"/>
                    </a:lnTo>
                    <a:lnTo>
                      <a:pt x="423" y="202"/>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53" name="Freeform 112"/>
              <p:cNvSpPr>
                <a:spLocks/>
              </p:cNvSpPr>
              <p:nvPr/>
            </p:nvSpPr>
            <p:spPr bwMode="auto">
              <a:xfrm>
                <a:off x="3143" y="2363"/>
                <a:ext cx="491" cy="427"/>
              </a:xfrm>
              <a:custGeom>
                <a:avLst/>
                <a:gdLst>
                  <a:gd name="T0" fmla="*/ 86 w 541"/>
                  <a:gd name="T1" fmla="*/ 20 h 485"/>
                  <a:gd name="T2" fmla="*/ 79 w 541"/>
                  <a:gd name="T3" fmla="*/ 20 h 485"/>
                  <a:gd name="T4" fmla="*/ 76 w 541"/>
                  <a:gd name="T5" fmla="*/ 16 h 485"/>
                  <a:gd name="T6" fmla="*/ 63 w 541"/>
                  <a:gd name="T7" fmla="*/ 6 h 485"/>
                  <a:gd name="T8" fmla="*/ 65 w 541"/>
                  <a:gd name="T9" fmla="*/ 4 h 485"/>
                  <a:gd name="T10" fmla="*/ 61 w 541"/>
                  <a:gd name="T11" fmla="*/ 0 h 485"/>
                  <a:gd name="T12" fmla="*/ 0 w 541"/>
                  <a:gd name="T13" fmla="*/ 4 h 485"/>
                  <a:gd name="T14" fmla="*/ 7 w 541"/>
                  <a:gd name="T15" fmla="*/ 9 h 485"/>
                  <a:gd name="T16" fmla="*/ 14 w 541"/>
                  <a:gd name="T17" fmla="*/ 11 h 485"/>
                  <a:gd name="T18" fmla="*/ 10 w 541"/>
                  <a:gd name="T19" fmla="*/ 14 h 485"/>
                  <a:gd name="T20" fmla="*/ 18 w 541"/>
                  <a:gd name="T21" fmla="*/ 18 h 485"/>
                  <a:gd name="T22" fmla="*/ 18 w 541"/>
                  <a:gd name="T23" fmla="*/ 43 h 485"/>
                  <a:gd name="T24" fmla="*/ 18 w 541"/>
                  <a:gd name="T25" fmla="*/ 49 h 485"/>
                  <a:gd name="T26" fmla="*/ 87 w 541"/>
                  <a:gd name="T27" fmla="*/ 49 h 485"/>
                  <a:gd name="T28" fmla="*/ 91 w 541"/>
                  <a:gd name="T29" fmla="*/ 51 h 485"/>
                  <a:gd name="T30" fmla="*/ 84 w 541"/>
                  <a:gd name="T31" fmla="*/ 55 h 485"/>
                  <a:gd name="T32" fmla="*/ 96 w 541"/>
                  <a:gd name="T33" fmla="*/ 55 h 485"/>
                  <a:gd name="T34" fmla="*/ 98 w 541"/>
                  <a:gd name="T35" fmla="*/ 48 h 485"/>
                  <a:gd name="T36" fmla="*/ 99 w 541"/>
                  <a:gd name="T37" fmla="*/ 48 h 485"/>
                  <a:gd name="T38" fmla="*/ 100 w 541"/>
                  <a:gd name="T39" fmla="*/ 48 h 485"/>
                  <a:gd name="T40" fmla="*/ 100 w 541"/>
                  <a:gd name="T41" fmla="*/ 48 h 485"/>
                  <a:gd name="T42" fmla="*/ 103 w 541"/>
                  <a:gd name="T43" fmla="*/ 47 h 485"/>
                  <a:gd name="T44" fmla="*/ 103 w 541"/>
                  <a:gd name="T45" fmla="*/ 42 h 485"/>
                  <a:gd name="T46" fmla="*/ 86 w 541"/>
                  <a:gd name="T47" fmla="*/ 20 h 485"/>
                  <a:gd name="T48" fmla="*/ 86 w 541"/>
                  <a:gd name="T49" fmla="*/ 20 h 485"/>
                  <a:gd name="T50" fmla="*/ 86 w 541"/>
                  <a:gd name="T51" fmla="*/ 20 h 48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41"/>
                  <a:gd name="T79" fmla="*/ 0 h 485"/>
                  <a:gd name="T80" fmla="*/ 541 w 541"/>
                  <a:gd name="T81" fmla="*/ 485 h 48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41" h="485">
                    <a:moveTo>
                      <a:pt x="450" y="180"/>
                    </a:moveTo>
                    <a:lnTo>
                      <a:pt x="409" y="180"/>
                    </a:lnTo>
                    <a:lnTo>
                      <a:pt x="400" y="142"/>
                    </a:lnTo>
                    <a:lnTo>
                      <a:pt x="333" y="52"/>
                    </a:lnTo>
                    <a:lnTo>
                      <a:pt x="340" y="24"/>
                    </a:lnTo>
                    <a:lnTo>
                      <a:pt x="314" y="0"/>
                    </a:lnTo>
                    <a:lnTo>
                      <a:pt x="0" y="7"/>
                    </a:lnTo>
                    <a:lnTo>
                      <a:pt x="36" y="70"/>
                    </a:lnTo>
                    <a:lnTo>
                      <a:pt x="71" y="96"/>
                    </a:lnTo>
                    <a:lnTo>
                      <a:pt x="51" y="119"/>
                    </a:lnTo>
                    <a:lnTo>
                      <a:pt x="93" y="157"/>
                    </a:lnTo>
                    <a:lnTo>
                      <a:pt x="93" y="387"/>
                    </a:lnTo>
                    <a:lnTo>
                      <a:pt x="93" y="440"/>
                    </a:lnTo>
                    <a:lnTo>
                      <a:pt x="454" y="430"/>
                    </a:lnTo>
                    <a:lnTo>
                      <a:pt x="467" y="444"/>
                    </a:lnTo>
                    <a:lnTo>
                      <a:pt x="444" y="484"/>
                    </a:lnTo>
                    <a:lnTo>
                      <a:pt x="497" y="481"/>
                    </a:lnTo>
                    <a:lnTo>
                      <a:pt x="510" y="427"/>
                    </a:lnTo>
                    <a:lnTo>
                      <a:pt x="512" y="419"/>
                    </a:lnTo>
                    <a:lnTo>
                      <a:pt x="514" y="427"/>
                    </a:lnTo>
                    <a:lnTo>
                      <a:pt x="519" y="425"/>
                    </a:lnTo>
                    <a:lnTo>
                      <a:pt x="539" y="409"/>
                    </a:lnTo>
                    <a:lnTo>
                      <a:pt x="540" y="374"/>
                    </a:lnTo>
                    <a:lnTo>
                      <a:pt x="450" y="18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54" name="Freeform 113"/>
              <p:cNvSpPr>
                <a:spLocks/>
              </p:cNvSpPr>
              <p:nvPr/>
            </p:nvSpPr>
            <p:spPr bwMode="auto">
              <a:xfrm>
                <a:off x="3143" y="2363"/>
                <a:ext cx="491" cy="427"/>
              </a:xfrm>
              <a:custGeom>
                <a:avLst/>
                <a:gdLst>
                  <a:gd name="T0" fmla="*/ 86 w 541"/>
                  <a:gd name="T1" fmla="*/ 20 h 485"/>
                  <a:gd name="T2" fmla="*/ 79 w 541"/>
                  <a:gd name="T3" fmla="*/ 20 h 485"/>
                  <a:gd name="T4" fmla="*/ 76 w 541"/>
                  <a:gd name="T5" fmla="*/ 16 h 485"/>
                  <a:gd name="T6" fmla="*/ 63 w 541"/>
                  <a:gd name="T7" fmla="*/ 6 h 485"/>
                  <a:gd name="T8" fmla="*/ 65 w 541"/>
                  <a:gd name="T9" fmla="*/ 4 h 485"/>
                  <a:gd name="T10" fmla="*/ 61 w 541"/>
                  <a:gd name="T11" fmla="*/ 0 h 485"/>
                  <a:gd name="T12" fmla="*/ 0 w 541"/>
                  <a:gd name="T13" fmla="*/ 4 h 485"/>
                  <a:gd name="T14" fmla="*/ 7 w 541"/>
                  <a:gd name="T15" fmla="*/ 9 h 485"/>
                  <a:gd name="T16" fmla="*/ 14 w 541"/>
                  <a:gd name="T17" fmla="*/ 11 h 485"/>
                  <a:gd name="T18" fmla="*/ 10 w 541"/>
                  <a:gd name="T19" fmla="*/ 14 h 485"/>
                  <a:gd name="T20" fmla="*/ 18 w 541"/>
                  <a:gd name="T21" fmla="*/ 18 h 485"/>
                  <a:gd name="T22" fmla="*/ 18 w 541"/>
                  <a:gd name="T23" fmla="*/ 43 h 485"/>
                  <a:gd name="T24" fmla="*/ 18 w 541"/>
                  <a:gd name="T25" fmla="*/ 49 h 485"/>
                  <a:gd name="T26" fmla="*/ 87 w 541"/>
                  <a:gd name="T27" fmla="*/ 49 h 485"/>
                  <a:gd name="T28" fmla="*/ 91 w 541"/>
                  <a:gd name="T29" fmla="*/ 51 h 485"/>
                  <a:gd name="T30" fmla="*/ 84 w 541"/>
                  <a:gd name="T31" fmla="*/ 55 h 485"/>
                  <a:gd name="T32" fmla="*/ 96 w 541"/>
                  <a:gd name="T33" fmla="*/ 55 h 485"/>
                  <a:gd name="T34" fmla="*/ 98 w 541"/>
                  <a:gd name="T35" fmla="*/ 48 h 485"/>
                  <a:gd name="T36" fmla="*/ 99 w 541"/>
                  <a:gd name="T37" fmla="*/ 48 h 485"/>
                  <a:gd name="T38" fmla="*/ 100 w 541"/>
                  <a:gd name="T39" fmla="*/ 48 h 485"/>
                  <a:gd name="T40" fmla="*/ 100 w 541"/>
                  <a:gd name="T41" fmla="*/ 48 h 485"/>
                  <a:gd name="T42" fmla="*/ 103 w 541"/>
                  <a:gd name="T43" fmla="*/ 47 h 485"/>
                  <a:gd name="T44" fmla="*/ 103 w 541"/>
                  <a:gd name="T45" fmla="*/ 42 h 485"/>
                  <a:gd name="T46" fmla="*/ 86 w 541"/>
                  <a:gd name="T47" fmla="*/ 20 h 485"/>
                  <a:gd name="T48" fmla="*/ 86 w 541"/>
                  <a:gd name="T49" fmla="*/ 20 h 48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41"/>
                  <a:gd name="T76" fmla="*/ 0 h 485"/>
                  <a:gd name="T77" fmla="*/ 541 w 541"/>
                  <a:gd name="T78" fmla="*/ 485 h 48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41" h="485">
                    <a:moveTo>
                      <a:pt x="450" y="180"/>
                    </a:moveTo>
                    <a:lnTo>
                      <a:pt x="409" y="180"/>
                    </a:lnTo>
                    <a:lnTo>
                      <a:pt x="400" y="142"/>
                    </a:lnTo>
                    <a:lnTo>
                      <a:pt x="333" y="52"/>
                    </a:lnTo>
                    <a:lnTo>
                      <a:pt x="340" y="24"/>
                    </a:lnTo>
                    <a:lnTo>
                      <a:pt x="314" y="0"/>
                    </a:lnTo>
                    <a:lnTo>
                      <a:pt x="0" y="7"/>
                    </a:lnTo>
                    <a:lnTo>
                      <a:pt x="36" y="70"/>
                    </a:lnTo>
                    <a:lnTo>
                      <a:pt x="71" y="96"/>
                    </a:lnTo>
                    <a:lnTo>
                      <a:pt x="51" y="119"/>
                    </a:lnTo>
                    <a:lnTo>
                      <a:pt x="93" y="157"/>
                    </a:lnTo>
                    <a:lnTo>
                      <a:pt x="93" y="387"/>
                    </a:lnTo>
                    <a:lnTo>
                      <a:pt x="93" y="440"/>
                    </a:lnTo>
                    <a:lnTo>
                      <a:pt x="454" y="430"/>
                    </a:lnTo>
                    <a:lnTo>
                      <a:pt x="467" y="444"/>
                    </a:lnTo>
                    <a:lnTo>
                      <a:pt x="444" y="484"/>
                    </a:lnTo>
                    <a:lnTo>
                      <a:pt x="497" y="481"/>
                    </a:lnTo>
                    <a:lnTo>
                      <a:pt x="510" y="427"/>
                    </a:lnTo>
                    <a:lnTo>
                      <a:pt x="512" y="419"/>
                    </a:lnTo>
                    <a:lnTo>
                      <a:pt x="514" y="427"/>
                    </a:lnTo>
                    <a:lnTo>
                      <a:pt x="519" y="425"/>
                    </a:lnTo>
                    <a:lnTo>
                      <a:pt x="539" y="409"/>
                    </a:lnTo>
                    <a:lnTo>
                      <a:pt x="540" y="374"/>
                    </a:lnTo>
                    <a:lnTo>
                      <a:pt x="450" y="18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55" name="Freeform 114"/>
              <p:cNvSpPr>
                <a:spLocks/>
              </p:cNvSpPr>
              <p:nvPr/>
            </p:nvSpPr>
            <p:spPr bwMode="auto">
              <a:xfrm>
                <a:off x="3671" y="3319"/>
                <a:ext cx="7" cy="4"/>
              </a:xfrm>
              <a:custGeom>
                <a:avLst/>
                <a:gdLst>
                  <a:gd name="T0" fmla="*/ 4 w 8"/>
                  <a:gd name="T1" fmla="*/ 1 h 4"/>
                  <a:gd name="T2" fmla="*/ 4 w 8"/>
                  <a:gd name="T3" fmla="*/ 0 h 4"/>
                  <a:gd name="T4" fmla="*/ 0 w 8"/>
                  <a:gd name="T5" fmla="*/ 3 h 4"/>
                  <a:gd name="T6" fmla="*/ 4 w 8"/>
                  <a:gd name="T7" fmla="*/ 1 h 4"/>
                  <a:gd name="T8" fmla="*/ 4 w 8"/>
                  <a:gd name="T9" fmla="*/ 1 h 4"/>
                  <a:gd name="T10" fmla="*/ 4 w 8"/>
                  <a:gd name="T11" fmla="*/ 1 h 4"/>
                  <a:gd name="T12" fmla="*/ 0 60000 65536"/>
                  <a:gd name="T13" fmla="*/ 0 60000 65536"/>
                  <a:gd name="T14" fmla="*/ 0 60000 65536"/>
                  <a:gd name="T15" fmla="*/ 0 60000 65536"/>
                  <a:gd name="T16" fmla="*/ 0 60000 65536"/>
                  <a:gd name="T17" fmla="*/ 0 60000 65536"/>
                  <a:gd name="T18" fmla="*/ 0 w 8"/>
                  <a:gd name="T19" fmla="*/ 0 h 4"/>
                  <a:gd name="T20" fmla="*/ 8 w 8"/>
                  <a:gd name="T21" fmla="*/ 4 h 4"/>
                </a:gdLst>
                <a:ahLst/>
                <a:cxnLst>
                  <a:cxn ang="T12">
                    <a:pos x="T0" y="T1"/>
                  </a:cxn>
                  <a:cxn ang="T13">
                    <a:pos x="T2" y="T3"/>
                  </a:cxn>
                  <a:cxn ang="T14">
                    <a:pos x="T4" y="T5"/>
                  </a:cxn>
                  <a:cxn ang="T15">
                    <a:pos x="T6" y="T7"/>
                  </a:cxn>
                  <a:cxn ang="T16">
                    <a:pos x="T8" y="T9"/>
                  </a:cxn>
                  <a:cxn ang="T17">
                    <a:pos x="T10" y="T11"/>
                  </a:cxn>
                </a:cxnLst>
                <a:rect l="T18" t="T19" r="T20" b="T21"/>
                <a:pathLst>
                  <a:path w="8" h="4">
                    <a:moveTo>
                      <a:pt x="7" y="1"/>
                    </a:moveTo>
                    <a:lnTo>
                      <a:pt x="7" y="0"/>
                    </a:lnTo>
                    <a:lnTo>
                      <a:pt x="0" y="3"/>
                    </a:lnTo>
                    <a:lnTo>
                      <a:pt x="7" y="1"/>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56" name="Freeform 115"/>
              <p:cNvSpPr>
                <a:spLocks/>
              </p:cNvSpPr>
              <p:nvPr/>
            </p:nvSpPr>
            <p:spPr bwMode="auto">
              <a:xfrm>
                <a:off x="3671" y="3319"/>
                <a:ext cx="7" cy="4"/>
              </a:xfrm>
              <a:custGeom>
                <a:avLst/>
                <a:gdLst>
                  <a:gd name="T0" fmla="*/ 4 w 8"/>
                  <a:gd name="T1" fmla="*/ 1 h 4"/>
                  <a:gd name="T2" fmla="*/ 4 w 8"/>
                  <a:gd name="T3" fmla="*/ 0 h 4"/>
                  <a:gd name="T4" fmla="*/ 0 w 8"/>
                  <a:gd name="T5" fmla="*/ 3 h 4"/>
                  <a:gd name="T6" fmla="*/ 4 w 8"/>
                  <a:gd name="T7" fmla="*/ 1 h 4"/>
                  <a:gd name="T8" fmla="*/ 4 w 8"/>
                  <a:gd name="T9" fmla="*/ 1 h 4"/>
                  <a:gd name="T10" fmla="*/ 0 60000 65536"/>
                  <a:gd name="T11" fmla="*/ 0 60000 65536"/>
                  <a:gd name="T12" fmla="*/ 0 60000 65536"/>
                  <a:gd name="T13" fmla="*/ 0 60000 65536"/>
                  <a:gd name="T14" fmla="*/ 0 60000 65536"/>
                  <a:gd name="T15" fmla="*/ 0 w 8"/>
                  <a:gd name="T16" fmla="*/ 0 h 4"/>
                  <a:gd name="T17" fmla="*/ 8 w 8"/>
                  <a:gd name="T18" fmla="*/ 4 h 4"/>
                </a:gdLst>
                <a:ahLst/>
                <a:cxnLst>
                  <a:cxn ang="T10">
                    <a:pos x="T0" y="T1"/>
                  </a:cxn>
                  <a:cxn ang="T11">
                    <a:pos x="T2" y="T3"/>
                  </a:cxn>
                  <a:cxn ang="T12">
                    <a:pos x="T4" y="T5"/>
                  </a:cxn>
                  <a:cxn ang="T13">
                    <a:pos x="T6" y="T7"/>
                  </a:cxn>
                  <a:cxn ang="T14">
                    <a:pos x="T8" y="T9"/>
                  </a:cxn>
                </a:cxnLst>
                <a:rect l="T15" t="T16" r="T17" b="T18"/>
                <a:pathLst>
                  <a:path w="8" h="4">
                    <a:moveTo>
                      <a:pt x="7" y="1"/>
                    </a:moveTo>
                    <a:lnTo>
                      <a:pt x="7" y="0"/>
                    </a:lnTo>
                    <a:lnTo>
                      <a:pt x="0" y="3"/>
                    </a:lnTo>
                    <a:lnTo>
                      <a:pt x="7" y="1"/>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57" name="Freeform 116"/>
              <p:cNvSpPr>
                <a:spLocks/>
              </p:cNvSpPr>
              <p:nvPr/>
            </p:nvSpPr>
            <p:spPr bwMode="auto">
              <a:xfrm>
                <a:off x="3702" y="3318"/>
                <a:ext cx="18" cy="2"/>
              </a:xfrm>
              <a:custGeom>
                <a:avLst/>
                <a:gdLst>
                  <a:gd name="T0" fmla="*/ 3 w 21"/>
                  <a:gd name="T1" fmla="*/ 0 h 2"/>
                  <a:gd name="T2" fmla="*/ 0 w 21"/>
                  <a:gd name="T3" fmla="*/ 0 h 2"/>
                  <a:gd name="T4" fmla="*/ 3 w 21"/>
                  <a:gd name="T5" fmla="*/ 1 h 2"/>
                  <a:gd name="T6" fmla="*/ 3 w 21"/>
                  <a:gd name="T7" fmla="*/ 0 h 2"/>
                  <a:gd name="T8" fmla="*/ 3 w 21"/>
                  <a:gd name="T9" fmla="*/ 0 h 2"/>
                  <a:gd name="T10" fmla="*/ 3 w 21"/>
                  <a:gd name="T11" fmla="*/ 0 h 2"/>
                  <a:gd name="T12" fmla="*/ 0 60000 65536"/>
                  <a:gd name="T13" fmla="*/ 0 60000 65536"/>
                  <a:gd name="T14" fmla="*/ 0 60000 65536"/>
                  <a:gd name="T15" fmla="*/ 0 60000 65536"/>
                  <a:gd name="T16" fmla="*/ 0 60000 65536"/>
                  <a:gd name="T17" fmla="*/ 0 60000 65536"/>
                  <a:gd name="T18" fmla="*/ 0 w 21"/>
                  <a:gd name="T19" fmla="*/ 0 h 2"/>
                  <a:gd name="T20" fmla="*/ 21 w 21"/>
                  <a:gd name="T21" fmla="*/ 2 h 2"/>
                </a:gdLst>
                <a:ahLst/>
                <a:cxnLst>
                  <a:cxn ang="T12">
                    <a:pos x="T0" y="T1"/>
                  </a:cxn>
                  <a:cxn ang="T13">
                    <a:pos x="T2" y="T3"/>
                  </a:cxn>
                  <a:cxn ang="T14">
                    <a:pos x="T4" y="T5"/>
                  </a:cxn>
                  <a:cxn ang="T15">
                    <a:pos x="T6" y="T7"/>
                  </a:cxn>
                  <a:cxn ang="T16">
                    <a:pos x="T8" y="T9"/>
                  </a:cxn>
                  <a:cxn ang="T17">
                    <a:pos x="T10" y="T11"/>
                  </a:cxn>
                </a:cxnLst>
                <a:rect l="T18" t="T19" r="T20" b="T21"/>
                <a:pathLst>
                  <a:path w="21" h="2">
                    <a:moveTo>
                      <a:pt x="3" y="0"/>
                    </a:moveTo>
                    <a:lnTo>
                      <a:pt x="0" y="0"/>
                    </a:lnTo>
                    <a:lnTo>
                      <a:pt x="20" y="1"/>
                    </a:lnTo>
                    <a:lnTo>
                      <a:pt x="3"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58" name="Freeform 117"/>
              <p:cNvSpPr>
                <a:spLocks/>
              </p:cNvSpPr>
              <p:nvPr/>
            </p:nvSpPr>
            <p:spPr bwMode="auto">
              <a:xfrm>
                <a:off x="3702" y="3318"/>
                <a:ext cx="18" cy="2"/>
              </a:xfrm>
              <a:custGeom>
                <a:avLst/>
                <a:gdLst>
                  <a:gd name="T0" fmla="*/ 3 w 21"/>
                  <a:gd name="T1" fmla="*/ 0 h 2"/>
                  <a:gd name="T2" fmla="*/ 0 w 21"/>
                  <a:gd name="T3" fmla="*/ 0 h 2"/>
                  <a:gd name="T4" fmla="*/ 3 w 21"/>
                  <a:gd name="T5" fmla="*/ 1 h 2"/>
                  <a:gd name="T6" fmla="*/ 3 w 21"/>
                  <a:gd name="T7" fmla="*/ 0 h 2"/>
                  <a:gd name="T8" fmla="*/ 3 w 21"/>
                  <a:gd name="T9" fmla="*/ 0 h 2"/>
                  <a:gd name="T10" fmla="*/ 0 60000 65536"/>
                  <a:gd name="T11" fmla="*/ 0 60000 65536"/>
                  <a:gd name="T12" fmla="*/ 0 60000 65536"/>
                  <a:gd name="T13" fmla="*/ 0 60000 65536"/>
                  <a:gd name="T14" fmla="*/ 0 60000 65536"/>
                  <a:gd name="T15" fmla="*/ 0 w 21"/>
                  <a:gd name="T16" fmla="*/ 0 h 2"/>
                  <a:gd name="T17" fmla="*/ 21 w 21"/>
                  <a:gd name="T18" fmla="*/ 2 h 2"/>
                </a:gdLst>
                <a:ahLst/>
                <a:cxnLst>
                  <a:cxn ang="T10">
                    <a:pos x="T0" y="T1"/>
                  </a:cxn>
                  <a:cxn ang="T11">
                    <a:pos x="T2" y="T3"/>
                  </a:cxn>
                  <a:cxn ang="T12">
                    <a:pos x="T4" y="T5"/>
                  </a:cxn>
                  <a:cxn ang="T13">
                    <a:pos x="T6" y="T7"/>
                  </a:cxn>
                  <a:cxn ang="T14">
                    <a:pos x="T8" y="T9"/>
                  </a:cxn>
                </a:cxnLst>
                <a:rect l="T15" t="T16" r="T17" b="T18"/>
                <a:pathLst>
                  <a:path w="21" h="2">
                    <a:moveTo>
                      <a:pt x="3" y="0"/>
                    </a:moveTo>
                    <a:lnTo>
                      <a:pt x="0" y="0"/>
                    </a:lnTo>
                    <a:lnTo>
                      <a:pt x="20" y="1"/>
                    </a:lnTo>
                    <a:lnTo>
                      <a:pt x="3"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59" name="Freeform 118"/>
              <p:cNvSpPr>
                <a:spLocks/>
              </p:cNvSpPr>
              <p:nvPr/>
            </p:nvSpPr>
            <p:spPr bwMode="auto">
              <a:xfrm>
                <a:off x="3466" y="2874"/>
                <a:ext cx="266" cy="454"/>
              </a:xfrm>
              <a:custGeom>
                <a:avLst/>
                <a:gdLst>
                  <a:gd name="T0" fmla="*/ 12 w 292"/>
                  <a:gd name="T1" fmla="*/ 11 h 514"/>
                  <a:gd name="T2" fmla="*/ 5 w 292"/>
                  <a:gd name="T3" fmla="*/ 20 h 514"/>
                  <a:gd name="T4" fmla="*/ 9 w 292"/>
                  <a:gd name="T5" fmla="*/ 23 h 514"/>
                  <a:gd name="T6" fmla="*/ 7 w 292"/>
                  <a:gd name="T7" fmla="*/ 26 h 514"/>
                  <a:gd name="T8" fmla="*/ 5 w 292"/>
                  <a:gd name="T9" fmla="*/ 44 h 514"/>
                  <a:gd name="T10" fmla="*/ 0 w 292"/>
                  <a:gd name="T11" fmla="*/ 52 h 514"/>
                  <a:gd name="T12" fmla="*/ 35 w 292"/>
                  <a:gd name="T13" fmla="*/ 52 h 514"/>
                  <a:gd name="T14" fmla="*/ 33 w 292"/>
                  <a:gd name="T15" fmla="*/ 57 h 514"/>
                  <a:gd name="T16" fmla="*/ 38 w 292"/>
                  <a:gd name="T17" fmla="*/ 63 h 514"/>
                  <a:gd name="T18" fmla="*/ 42 w 292"/>
                  <a:gd name="T19" fmla="*/ 60 h 514"/>
                  <a:gd name="T20" fmla="*/ 42 w 292"/>
                  <a:gd name="T21" fmla="*/ 59 h 514"/>
                  <a:gd name="T22" fmla="*/ 43 w 292"/>
                  <a:gd name="T23" fmla="*/ 60 h 514"/>
                  <a:gd name="T24" fmla="*/ 48 w 292"/>
                  <a:gd name="T25" fmla="*/ 59 h 514"/>
                  <a:gd name="T26" fmla="*/ 51 w 292"/>
                  <a:gd name="T27" fmla="*/ 59 h 514"/>
                  <a:gd name="T28" fmla="*/ 51 w 292"/>
                  <a:gd name="T29" fmla="*/ 59 h 514"/>
                  <a:gd name="T30" fmla="*/ 53 w 292"/>
                  <a:gd name="T31" fmla="*/ 59 h 514"/>
                  <a:gd name="T32" fmla="*/ 58 w 292"/>
                  <a:gd name="T33" fmla="*/ 59 h 514"/>
                  <a:gd name="T34" fmla="*/ 60 w 292"/>
                  <a:gd name="T35" fmla="*/ 59 h 514"/>
                  <a:gd name="T36" fmla="*/ 56 w 292"/>
                  <a:gd name="T37" fmla="*/ 39 h 514"/>
                  <a:gd name="T38" fmla="*/ 58 w 292"/>
                  <a:gd name="T39" fmla="*/ 4 h 514"/>
                  <a:gd name="T40" fmla="*/ 56 w 292"/>
                  <a:gd name="T41" fmla="*/ 0 h 514"/>
                  <a:gd name="T42" fmla="*/ 20 w 292"/>
                  <a:gd name="T43" fmla="*/ 4 h 514"/>
                  <a:gd name="T44" fmla="*/ 12 w 292"/>
                  <a:gd name="T45" fmla="*/ 11 h 514"/>
                  <a:gd name="T46" fmla="*/ 12 w 292"/>
                  <a:gd name="T47" fmla="*/ 11 h 514"/>
                  <a:gd name="T48" fmla="*/ 12 w 292"/>
                  <a:gd name="T49" fmla="*/ 11 h 5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92"/>
                  <a:gd name="T76" fmla="*/ 0 h 514"/>
                  <a:gd name="T77" fmla="*/ 292 w 292"/>
                  <a:gd name="T78" fmla="*/ 514 h 5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92" h="514">
                    <a:moveTo>
                      <a:pt x="57" y="91"/>
                    </a:moveTo>
                    <a:lnTo>
                      <a:pt x="26" y="164"/>
                    </a:lnTo>
                    <a:lnTo>
                      <a:pt x="44" y="197"/>
                    </a:lnTo>
                    <a:lnTo>
                      <a:pt x="35" y="221"/>
                    </a:lnTo>
                    <a:lnTo>
                      <a:pt x="11" y="369"/>
                    </a:lnTo>
                    <a:lnTo>
                      <a:pt x="0" y="435"/>
                    </a:lnTo>
                    <a:lnTo>
                      <a:pt x="169" y="429"/>
                    </a:lnTo>
                    <a:lnTo>
                      <a:pt x="162" y="465"/>
                    </a:lnTo>
                    <a:lnTo>
                      <a:pt x="191" y="513"/>
                    </a:lnTo>
                    <a:lnTo>
                      <a:pt x="209" y="497"/>
                    </a:lnTo>
                    <a:lnTo>
                      <a:pt x="209" y="492"/>
                    </a:lnTo>
                    <a:lnTo>
                      <a:pt x="212" y="497"/>
                    </a:lnTo>
                    <a:lnTo>
                      <a:pt x="234" y="489"/>
                    </a:lnTo>
                    <a:lnTo>
                      <a:pt x="253" y="489"/>
                    </a:lnTo>
                    <a:lnTo>
                      <a:pt x="253" y="486"/>
                    </a:lnTo>
                    <a:lnTo>
                      <a:pt x="260" y="492"/>
                    </a:lnTo>
                    <a:lnTo>
                      <a:pt x="283" y="492"/>
                    </a:lnTo>
                    <a:lnTo>
                      <a:pt x="291" y="489"/>
                    </a:lnTo>
                    <a:lnTo>
                      <a:pt x="274" y="328"/>
                    </a:lnTo>
                    <a:lnTo>
                      <a:pt x="285" y="10"/>
                    </a:lnTo>
                    <a:lnTo>
                      <a:pt x="276" y="0"/>
                    </a:lnTo>
                    <a:lnTo>
                      <a:pt x="98" y="10"/>
                    </a:lnTo>
                    <a:lnTo>
                      <a:pt x="57" y="91"/>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60" name="Freeform 119"/>
              <p:cNvSpPr>
                <a:spLocks/>
              </p:cNvSpPr>
              <p:nvPr/>
            </p:nvSpPr>
            <p:spPr bwMode="auto">
              <a:xfrm>
                <a:off x="3466" y="2874"/>
                <a:ext cx="266" cy="454"/>
              </a:xfrm>
              <a:custGeom>
                <a:avLst/>
                <a:gdLst>
                  <a:gd name="T0" fmla="*/ 12 w 292"/>
                  <a:gd name="T1" fmla="*/ 11 h 514"/>
                  <a:gd name="T2" fmla="*/ 5 w 292"/>
                  <a:gd name="T3" fmla="*/ 20 h 514"/>
                  <a:gd name="T4" fmla="*/ 9 w 292"/>
                  <a:gd name="T5" fmla="*/ 23 h 514"/>
                  <a:gd name="T6" fmla="*/ 7 w 292"/>
                  <a:gd name="T7" fmla="*/ 26 h 514"/>
                  <a:gd name="T8" fmla="*/ 5 w 292"/>
                  <a:gd name="T9" fmla="*/ 44 h 514"/>
                  <a:gd name="T10" fmla="*/ 0 w 292"/>
                  <a:gd name="T11" fmla="*/ 52 h 514"/>
                  <a:gd name="T12" fmla="*/ 35 w 292"/>
                  <a:gd name="T13" fmla="*/ 52 h 514"/>
                  <a:gd name="T14" fmla="*/ 33 w 292"/>
                  <a:gd name="T15" fmla="*/ 57 h 514"/>
                  <a:gd name="T16" fmla="*/ 38 w 292"/>
                  <a:gd name="T17" fmla="*/ 63 h 514"/>
                  <a:gd name="T18" fmla="*/ 42 w 292"/>
                  <a:gd name="T19" fmla="*/ 60 h 514"/>
                  <a:gd name="T20" fmla="*/ 42 w 292"/>
                  <a:gd name="T21" fmla="*/ 59 h 514"/>
                  <a:gd name="T22" fmla="*/ 43 w 292"/>
                  <a:gd name="T23" fmla="*/ 60 h 514"/>
                  <a:gd name="T24" fmla="*/ 48 w 292"/>
                  <a:gd name="T25" fmla="*/ 59 h 514"/>
                  <a:gd name="T26" fmla="*/ 51 w 292"/>
                  <a:gd name="T27" fmla="*/ 59 h 514"/>
                  <a:gd name="T28" fmla="*/ 51 w 292"/>
                  <a:gd name="T29" fmla="*/ 59 h 514"/>
                  <a:gd name="T30" fmla="*/ 53 w 292"/>
                  <a:gd name="T31" fmla="*/ 59 h 514"/>
                  <a:gd name="T32" fmla="*/ 58 w 292"/>
                  <a:gd name="T33" fmla="*/ 59 h 514"/>
                  <a:gd name="T34" fmla="*/ 60 w 292"/>
                  <a:gd name="T35" fmla="*/ 59 h 514"/>
                  <a:gd name="T36" fmla="*/ 56 w 292"/>
                  <a:gd name="T37" fmla="*/ 39 h 514"/>
                  <a:gd name="T38" fmla="*/ 58 w 292"/>
                  <a:gd name="T39" fmla="*/ 4 h 514"/>
                  <a:gd name="T40" fmla="*/ 56 w 292"/>
                  <a:gd name="T41" fmla="*/ 0 h 514"/>
                  <a:gd name="T42" fmla="*/ 20 w 292"/>
                  <a:gd name="T43" fmla="*/ 4 h 514"/>
                  <a:gd name="T44" fmla="*/ 12 w 292"/>
                  <a:gd name="T45" fmla="*/ 11 h 514"/>
                  <a:gd name="T46" fmla="*/ 12 w 292"/>
                  <a:gd name="T47" fmla="*/ 11 h 5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92"/>
                  <a:gd name="T73" fmla="*/ 0 h 514"/>
                  <a:gd name="T74" fmla="*/ 292 w 292"/>
                  <a:gd name="T75" fmla="*/ 514 h 51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92" h="514">
                    <a:moveTo>
                      <a:pt x="57" y="91"/>
                    </a:moveTo>
                    <a:lnTo>
                      <a:pt x="26" y="164"/>
                    </a:lnTo>
                    <a:lnTo>
                      <a:pt x="44" y="197"/>
                    </a:lnTo>
                    <a:lnTo>
                      <a:pt x="35" y="221"/>
                    </a:lnTo>
                    <a:lnTo>
                      <a:pt x="11" y="369"/>
                    </a:lnTo>
                    <a:lnTo>
                      <a:pt x="0" y="435"/>
                    </a:lnTo>
                    <a:lnTo>
                      <a:pt x="169" y="429"/>
                    </a:lnTo>
                    <a:lnTo>
                      <a:pt x="162" y="465"/>
                    </a:lnTo>
                    <a:lnTo>
                      <a:pt x="191" y="513"/>
                    </a:lnTo>
                    <a:lnTo>
                      <a:pt x="209" y="497"/>
                    </a:lnTo>
                    <a:lnTo>
                      <a:pt x="209" y="492"/>
                    </a:lnTo>
                    <a:lnTo>
                      <a:pt x="212" y="497"/>
                    </a:lnTo>
                    <a:lnTo>
                      <a:pt x="234" y="489"/>
                    </a:lnTo>
                    <a:lnTo>
                      <a:pt x="253" y="489"/>
                    </a:lnTo>
                    <a:lnTo>
                      <a:pt x="253" y="486"/>
                    </a:lnTo>
                    <a:lnTo>
                      <a:pt x="260" y="492"/>
                    </a:lnTo>
                    <a:lnTo>
                      <a:pt x="283" y="492"/>
                    </a:lnTo>
                    <a:lnTo>
                      <a:pt x="291" y="489"/>
                    </a:lnTo>
                    <a:lnTo>
                      <a:pt x="274" y="328"/>
                    </a:lnTo>
                    <a:lnTo>
                      <a:pt x="285" y="10"/>
                    </a:lnTo>
                    <a:lnTo>
                      <a:pt x="276" y="0"/>
                    </a:lnTo>
                    <a:lnTo>
                      <a:pt x="98" y="10"/>
                    </a:lnTo>
                    <a:lnTo>
                      <a:pt x="57" y="91"/>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61" name="Freeform 120"/>
              <p:cNvSpPr>
                <a:spLocks/>
              </p:cNvSpPr>
              <p:nvPr/>
            </p:nvSpPr>
            <p:spPr bwMode="auto">
              <a:xfrm>
                <a:off x="1871" y="1449"/>
                <a:ext cx="763" cy="483"/>
              </a:xfrm>
              <a:custGeom>
                <a:avLst/>
                <a:gdLst>
                  <a:gd name="T0" fmla="*/ 52 w 840"/>
                  <a:gd name="T1" fmla="*/ 58 h 548"/>
                  <a:gd name="T2" fmla="*/ 49 w 840"/>
                  <a:gd name="T3" fmla="*/ 61 h 548"/>
                  <a:gd name="T4" fmla="*/ 39 w 840"/>
                  <a:gd name="T5" fmla="*/ 61 h 548"/>
                  <a:gd name="T6" fmla="*/ 30 w 840"/>
                  <a:gd name="T7" fmla="*/ 61 h 548"/>
                  <a:gd name="T8" fmla="*/ 23 w 840"/>
                  <a:gd name="T9" fmla="*/ 54 h 548"/>
                  <a:gd name="T10" fmla="*/ 19 w 840"/>
                  <a:gd name="T11" fmla="*/ 43 h 548"/>
                  <a:gd name="T12" fmla="*/ 14 w 840"/>
                  <a:gd name="T13" fmla="*/ 44 h 548"/>
                  <a:gd name="T14" fmla="*/ 10 w 840"/>
                  <a:gd name="T15" fmla="*/ 43 h 548"/>
                  <a:gd name="T16" fmla="*/ 17 w 840"/>
                  <a:gd name="T17" fmla="*/ 30 h 548"/>
                  <a:gd name="T18" fmla="*/ 13 w 840"/>
                  <a:gd name="T19" fmla="*/ 29 h 548"/>
                  <a:gd name="T20" fmla="*/ 5 w 840"/>
                  <a:gd name="T21" fmla="*/ 20 h 548"/>
                  <a:gd name="T22" fmla="*/ 5 w 840"/>
                  <a:gd name="T23" fmla="*/ 19 h 548"/>
                  <a:gd name="T24" fmla="*/ 5 w 840"/>
                  <a:gd name="T25" fmla="*/ 16 h 548"/>
                  <a:gd name="T26" fmla="*/ 0 w 840"/>
                  <a:gd name="T27" fmla="*/ 12 h 548"/>
                  <a:gd name="T28" fmla="*/ 5 w 840"/>
                  <a:gd name="T29" fmla="*/ 0 h 548"/>
                  <a:gd name="T30" fmla="*/ 164 w 840"/>
                  <a:gd name="T31" fmla="*/ 16 h 548"/>
                  <a:gd name="T32" fmla="*/ 158 w 840"/>
                  <a:gd name="T33" fmla="*/ 53 h 548"/>
                  <a:gd name="T34" fmla="*/ 157 w 840"/>
                  <a:gd name="T35" fmla="*/ 64 h 548"/>
                  <a:gd name="T36" fmla="*/ 57 w 840"/>
                  <a:gd name="T37" fmla="*/ 56 h 548"/>
                  <a:gd name="T38" fmla="*/ 55 w 840"/>
                  <a:gd name="T39" fmla="*/ 62 h 548"/>
                  <a:gd name="T40" fmla="*/ 52 w 840"/>
                  <a:gd name="T41" fmla="*/ 58 h 548"/>
                  <a:gd name="T42" fmla="*/ 52 w 840"/>
                  <a:gd name="T43" fmla="*/ 58 h 548"/>
                  <a:gd name="T44" fmla="*/ 52 w 840"/>
                  <a:gd name="T45" fmla="*/ 58 h 5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40"/>
                  <a:gd name="T70" fmla="*/ 0 h 548"/>
                  <a:gd name="T71" fmla="*/ 840 w 840"/>
                  <a:gd name="T72" fmla="*/ 548 h 54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40" h="548">
                    <a:moveTo>
                      <a:pt x="263" y="501"/>
                    </a:moveTo>
                    <a:lnTo>
                      <a:pt x="252" y="520"/>
                    </a:lnTo>
                    <a:lnTo>
                      <a:pt x="198" y="508"/>
                    </a:lnTo>
                    <a:lnTo>
                      <a:pt x="154" y="520"/>
                    </a:lnTo>
                    <a:lnTo>
                      <a:pt x="117" y="461"/>
                    </a:lnTo>
                    <a:lnTo>
                      <a:pt x="99" y="368"/>
                    </a:lnTo>
                    <a:lnTo>
                      <a:pt x="72" y="382"/>
                    </a:lnTo>
                    <a:lnTo>
                      <a:pt x="50" y="375"/>
                    </a:lnTo>
                    <a:lnTo>
                      <a:pt x="90" y="263"/>
                    </a:lnTo>
                    <a:lnTo>
                      <a:pt x="63" y="248"/>
                    </a:lnTo>
                    <a:lnTo>
                      <a:pt x="9" y="164"/>
                    </a:lnTo>
                    <a:lnTo>
                      <a:pt x="17" y="161"/>
                    </a:lnTo>
                    <a:lnTo>
                      <a:pt x="16" y="136"/>
                    </a:lnTo>
                    <a:lnTo>
                      <a:pt x="0" y="103"/>
                    </a:lnTo>
                    <a:lnTo>
                      <a:pt x="24" y="0"/>
                    </a:lnTo>
                    <a:lnTo>
                      <a:pt x="839" y="129"/>
                    </a:lnTo>
                    <a:lnTo>
                      <a:pt x="809" y="447"/>
                    </a:lnTo>
                    <a:lnTo>
                      <a:pt x="798" y="547"/>
                    </a:lnTo>
                    <a:lnTo>
                      <a:pt x="291" y="478"/>
                    </a:lnTo>
                    <a:lnTo>
                      <a:pt x="282" y="532"/>
                    </a:lnTo>
                    <a:lnTo>
                      <a:pt x="263" y="501"/>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62" name="Freeform 121"/>
              <p:cNvSpPr>
                <a:spLocks/>
              </p:cNvSpPr>
              <p:nvPr/>
            </p:nvSpPr>
            <p:spPr bwMode="auto">
              <a:xfrm>
                <a:off x="1871" y="1449"/>
                <a:ext cx="763" cy="483"/>
              </a:xfrm>
              <a:custGeom>
                <a:avLst/>
                <a:gdLst>
                  <a:gd name="T0" fmla="*/ 52 w 840"/>
                  <a:gd name="T1" fmla="*/ 58 h 548"/>
                  <a:gd name="T2" fmla="*/ 49 w 840"/>
                  <a:gd name="T3" fmla="*/ 61 h 548"/>
                  <a:gd name="T4" fmla="*/ 39 w 840"/>
                  <a:gd name="T5" fmla="*/ 61 h 548"/>
                  <a:gd name="T6" fmla="*/ 30 w 840"/>
                  <a:gd name="T7" fmla="*/ 61 h 548"/>
                  <a:gd name="T8" fmla="*/ 23 w 840"/>
                  <a:gd name="T9" fmla="*/ 54 h 548"/>
                  <a:gd name="T10" fmla="*/ 19 w 840"/>
                  <a:gd name="T11" fmla="*/ 43 h 548"/>
                  <a:gd name="T12" fmla="*/ 14 w 840"/>
                  <a:gd name="T13" fmla="*/ 44 h 548"/>
                  <a:gd name="T14" fmla="*/ 10 w 840"/>
                  <a:gd name="T15" fmla="*/ 43 h 548"/>
                  <a:gd name="T16" fmla="*/ 17 w 840"/>
                  <a:gd name="T17" fmla="*/ 30 h 548"/>
                  <a:gd name="T18" fmla="*/ 13 w 840"/>
                  <a:gd name="T19" fmla="*/ 29 h 548"/>
                  <a:gd name="T20" fmla="*/ 5 w 840"/>
                  <a:gd name="T21" fmla="*/ 20 h 548"/>
                  <a:gd name="T22" fmla="*/ 5 w 840"/>
                  <a:gd name="T23" fmla="*/ 19 h 548"/>
                  <a:gd name="T24" fmla="*/ 5 w 840"/>
                  <a:gd name="T25" fmla="*/ 16 h 548"/>
                  <a:gd name="T26" fmla="*/ 0 w 840"/>
                  <a:gd name="T27" fmla="*/ 12 h 548"/>
                  <a:gd name="T28" fmla="*/ 5 w 840"/>
                  <a:gd name="T29" fmla="*/ 0 h 548"/>
                  <a:gd name="T30" fmla="*/ 164 w 840"/>
                  <a:gd name="T31" fmla="*/ 16 h 548"/>
                  <a:gd name="T32" fmla="*/ 158 w 840"/>
                  <a:gd name="T33" fmla="*/ 53 h 548"/>
                  <a:gd name="T34" fmla="*/ 157 w 840"/>
                  <a:gd name="T35" fmla="*/ 64 h 548"/>
                  <a:gd name="T36" fmla="*/ 57 w 840"/>
                  <a:gd name="T37" fmla="*/ 56 h 548"/>
                  <a:gd name="T38" fmla="*/ 55 w 840"/>
                  <a:gd name="T39" fmla="*/ 62 h 548"/>
                  <a:gd name="T40" fmla="*/ 52 w 840"/>
                  <a:gd name="T41" fmla="*/ 58 h 548"/>
                  <a:gd name="T42" fmla="*/ 52 w 840"/>
                  <a:gd name="T43" fmla="*/ 58 h 5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40"/>
                  <a:gd name="T67" fmla="*/ 0 h 548"/>
                  <a:gd name="T68" fmla="*/ 840 w 840"/>
                  <a:gd name="T69" fmla="*/ 548 h 54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40" h="548">
                    <a:moveTo>
                      <a:pt x="263" y="501"/>
                    </a:moveTo>
                    <a:lnTo>
                      <a:pt x="252" y="520"/>
                    </a:lnTo>
                    <a:lnTo>
                      <a:pt x="198" y="508"/>
                    </a:lnTo>
                    <a:lnTo>
                      <a:pt x="154" y="520"/>
                    </a:lnTo>
                    <a:lnTo>
                      <a:pt x="117" y="461"/>
                    </a:lnTo>
                    <a:lnTo>
                      <a:pt x="99" y="368"/>
                    </a:lnTo>
                    <a:lnTo>
                      <a:pt x="72" y="382"/>
                    </a:lnTo>
                    <a:lnTo>
                      <a:pt x="50" y="375"/>
                    </a:lnTo>
                    <a:lnTo>
                      <a:pt x="90" y="263"/>
                    </a:lnTo>
                    <a:lnTo>
                      <a:pt x="63" y="248"/>
                    </a:lnTo>
                    <a:lnTo>
                      <a:pt x="9" y="164"/>
                    </a:lnTo>
                    <a:lnTo>
                      <a:pt x="17" y="161"/>
                    </a:lnTo>
                    <a:lnTo>
                      <a:pt x="16" y="136"/>
                    </a:lnTo>
                    <a:lnTo>
                      <a:pt x="0" y="103"/>
                    </a:lnTo>
                    <a:lnTo>
                      <a:pt x="24" y="0"/>
                    </a:lnTo>
                    <a:lnTo>
                      <a:pt x="839" y="129"/>
                    </a:lnTo>
                    <a:lnTo>
                      <a:pt x="809" y="447"/>
                    </a:lnTo>
                    <a:lnTo>
                      <a:pt x="798" y="547"/>
                    </a:lnTo>
                    <a:lnTo>
                      <a:pt x="291" y="478"/>
                    </a:lnTo>
                    <a:lnTo>
                      <a:pt x="282" y="532"/>
                    </a:lnTo>
                    <a:lnTo>
                      <a:pt x="263" y="501"/>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63" name="Freeform 122"/>
              <p:cNvSpPr>
                <a:spLocks/>
              </p:cNvSpPr>
              <p:nvPr/>
            </p:nvSpPr>
            <p:spPr bwMode="auto">
              <a:xfrm>
                <a:off x="4012" y="2605"/>
                <a:ext cx="659" cy="287"/>
              </a:xfrm>
              <a:custGeom>
                <a:avLst/>
                <a:gdLst>
                  <a:gd name="T0" fmla="*/ 56 w 725"/>
                  <a:gd name="T1" fmla="*/ 28 h 325"/>
                  <a:gd name="T2" fmla="*/ 32 w 725"/>
                  <a:gd name="T3" fmla="*/ 28 h 325"/>
                  <a:gd name="T4" fmla="*/ 20 w 725"/>
                  <a:gd name="T5" fmla="*/ 32 h 325"/>
                  <a:gd name="T6" fmla="*/ 0 w 725"/>
                  <a:gd name="T7" fmla="*/ 34 h 325"/>
                  <a:gd name="T8" fmla="*/ 0 w 725"/>
                  <a:gd name="T9" fmla="*/ 30 h 325"/>
                  <a:gd name="T10" fmla="*/ 5 w 725"/>
                  <a:gd name="T11" fmla="*/ 26 h 325"/>
                  <a:gd name="T12" fmla="*/ 25 w 725"/>
                  <a:gd name="T13" fmla="*/ 18 h 325"/>
                  <a:gd name="T14" fmla="*/ 34 w 725"/>
                  <a:gd name="T15" fmla="*/ 16 h 325"/>
                  <a:gd name="T16" fmla="*/ 40 w 725"/>
                  <a:gd name="T17" fmla="*/ 10 h 325"/>
                  <a:gd name="T18" fmla="*/ 133 w 725"/>
                  <a:gd name="T19" fmla="*/ 0 h 325"/>
                  <a:gd name="T20" fmla="*/ 135 w 725"/>
                  <a:gd name="T21" fmla="*/ 4 h 325"/>
                  <a:gd name="T22" fmla="*/ 141 w 725"/>
                  <a:gd name="T23" fmla="*/ 10 h 325"/>
                  <a:gd name="T24" fmla="*/ 142 w 725"/>
                  <a:gd name="T25" fmla="*/ 11 h 325"/>
                  <a:gd name="T26" fmla="*/ 143 w 725"/>
                  <a:gd name="T27" fmla="*/ 16 h 325"/>
                  <a:gd name="T28" fmla="*/ 138 w 725"/>
                  <a:gd name="T29" fmla="*/ 18 h 325"/>
                  <a:gd name="T30" fmla="*/ 133 w 725"/>
                  <a:gd name="T31" fmla="*/ 21 h 325"/>
                  <a:gd name="T32" fmla="*/ 129 w 725"/>
                  <a:gd name="T33" fmla="*/ 26 h 325"/>
                  <a:gd name="T34" fmla="*/ 128 w 725"/>
                  <a:gd name="T35" fmla="*/ 26 h 325"/>
                  <a:gd name="T36" fmla="*/ 127 w 725"/>
                  <a:gd name="T37" fmla="*/ 26 h 325"/>
                  <a:gd name="T38" fmla="*/ 125 w 725"/>
                  <a:gd name="T39" fmla="*/ 26 h 325"/>
                  <a:gd name="T40" fmla="*/ 120 w 725"/>
                  <a:gd name="T41" fmla="*/ 26 h 325"/>
                  <a:gd name="T42" fmla="*/ 113 w 725"/>
                  <a:gd name="T43" fmla="*/ 30 h 325"/>
                  <a:gd name="T44" fmla="*/ 110 w 725"/>
                  <a:gd name="T45" fmla="*/ 33 h 325"/>
                  <a:gd name="T46" fmla="*/ 109 w 725"/>
                  <a:gd name="T47" fmla="*/ 37 h 325"/>
                  <a:gd name="T48" fmla="*/ 109 w 725"/>
                  <a:gd name="T49" fmla="*/ 38 h 325"/>
                  <a:gd name="T50" fmla="*/ 109 w 725"/>
                  <a:gd name="T51" fmla="*/ 38 h 325"/>
                  <a:gd name="T52" fmla="*/ 107 w 725"/>
                  <a:gd name="T53" fmla="*/ 38 h 325"/>
                  <a:gd name="T54" fmla="*/ 104 w 725"/>
                  <a:gd name="T55" fmla="*/ 38 h 325"/>
                  <a:gd name="T56" fmla="*/ 100 w 725"/>
                  <a:gd name="T57" fmla="*/ 39 h 325"/>
                  <a:gd name="T58" fmla="*/ 99 w 725"/>
                  <a:gd name="T59" fmla="*/ 39 h 325"/>
                  <a:gd name="T60" fmla="*/ 77 w 725"/>
                  <a:gd name="T61" fmla="*/ 30 h 325"/>
                  <a:gd name="T62" fmla="*/ 59 w 725"/>
                  <a:gd name="T63" fmla="*/ 30 h 325"/>
                  <a:gd name="T64" fmla="*/ 56 w 725"/>
                  <a:gd name="T65" fmla="*/ 28 h 325"/>
                  <a:gd name="T66" fmla="*/ 56 w 725"/>
                  <a:gd name="T67" fmla="*/ 28 h 325"/>
                  <a:gd name="T68" fmla="*/ 56 w 725"/>
                  <a:gd name="T69" fmla="*/ 28 h 32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25"/>
                  <a:gd name="T106" fmla="*/ 0 h 325"/>
                  <a:gd name="T107" fmla="*/ 725 w 725"/>
                  <a:gd name="T108" fmla="*/ 325 h 32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25" h="325">
                    <a:moveTo>
                      <a:pt x="285" y="230"/>
                    </a:moveTo>
                    <a:lnTo>
                      <a:pt x="161" y="232"/>
                    </a:lnTo>
                    <a:lnTo>
                      <a:pt x="101" y="261"/>
                    </a:lnTo>
                    <a:lnTo>
                      <a:pt x="0" y="275"/>
                    </a:lnTo>
                    <a:lnTo>
                      <a:pt x="0" y="252"/>
                    </a:lnTo>
                    <a:lnTo>
                      <a:pt x="29" y="217"/>
                    </a:lnTo>
                    <a:lnTo>
                      <a:pt x="128" y="145"/>
                    </a:lnTo>
                    <a:lnTo>
                      <a:pt x="174" y="132"/>
                    </a:lnTo>
                    <a:lnTo>
                      <a:pt x="197" y="79"/>
                    </a:lnTo>
                    <a:lnTo>
                      <a:pt x="669" y="0"/>
                    </a:lnTo>
                    <a:lnTo>
                      <a:pt x="686" y="37"/>
                    </a:lnTo>
                    <a:lnTo>
                      <a:pt x="715" y="78"/>
                    </a:lnTo>
                    <a:lnTo>
                      <a:pt x="721" y="91"/>
                    </a:lnTo>
                    <a:lnTo>
                      <a:pt x="724" y="130"/>
                    </a:lnTo>
                    <a:lnTo>
                      <a:pt x="697" y="146"/>
                    </a:lnTo>
                    <a:lnTo>
                      <a:pt x="672" y="178"/>
                    </a:lnTo>
                    <a:lnTo>
                      <a:pt x="656" y="208"/>
                    </a:lnTo>
                    <a:lnTo>
                      <a:pt x="653" y="211"/>
                    </a:lnTo>
                    <a:lnTo>
                      <a:pt x="645" y="208"/>
                    </a:lnTo>
                    <a:lnTo>
                      <a:pt x="634" y="208"/>
                    </a:lnTo>
                    <a:lnTo>
                      <a:pt x="601" y="222"/>
                    </a:lnTo>
                    <a:lnTo>
                      <a:pt x="569" y="254"/>
                    </a:lnTo>
                    <a:lnTo>
                      <a:pt x="560" y="271"/>
                    </a:lnTo>
                    <a:lnTo>
                      <a:pt x="551" y="306"/>
                    </a:lnTo>
                    <a:lnTo>
                      <a:pt x="550" y="312"/>
                    </a:lnTo>
                    <a:lnTo>
                      <a:pt x="546" y="312"/>
                    </a:lnTo>
                    <a:lnTo>
                      <a:pt x="543" y="312"/>
                    </a:lnTo>
                    <a:lnTo>
                      <a:pt x="523" y="312"/>
                    </a:lnTo>
                    <a:lnTo>
                      <a:pt x="505" y="321"/>
                    </a:lnTo>
                    <a:lnTo>
                      <a:pt x="501" y="324"/>
                    </a:lnTo>
                    <a:lnTo>
                      <a:pt x="388" y="240"/>
                    </a:lnTo>
                    <a:lnTo>
                      <a:pt x="301" y="254"/>
                    </a:lnTo>
                    <a:lnTo>
                      <a:pt x="285" y="23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64" name="Freeform 123"/>
              <p:cNvSpPr>
                <a:spLocks/>
              </p:cNvSpPr>
              <p:nvPr/>
            </p:nvSpPr>
            <p:spPr bwMode="auto">
              <a:xfrm>
                <a:off x="4012" y="2605"/>
                <a:ext cx="659" cy="287"/>
              </a:xfrm>
              <a:custGeom>
                <a:avLst/>
                <a:gdLst>
                  <a:gd name="T0" fmla="*/ 56 w 725"/>
                  <a:gd name="T1" fmla="*/ 28 h 325"/>
                  <a:gd name="T2" fmla="*/ 32 w 725"/>
                  <a:gd name="T3" fmla="*/ 28 h 325"/>
                  <a:gd name="T4" fmla="*/ 20 w 725"/>
                  <a:gd name="T5" fmla="*/ 32 h 325"/>
                  <a:gd name="T6" fmla="*/ 0 w 725"/>
                  <a:gd name="T7" fmla="*/ 34 h 325"/>
                  <a:gd name="T8" fmla="*/ 0 w 725"/>
                  <a:gd name="T9" fmla="*/ 30 h 325"/>
                  <a:gd name="T10" fmla="*/ 5 w 725"/>
                  <a:gd name="T11" fmla="*/ 26 h 325"/>
                  <a:gd name="T12" fmla="*/ 25 w 725"/>
                  <a:gd name="T13" fmla="*/ 18 h 325"/>
                  <a:gd name="T14" fmla="*/ 34 w 725"/>
                  <a:gd name="T15" fmla="*/ 16 h 325"/>
                  <a:gd name="T16" fmla="*/ 40 w 725"/>
                  <a:gd name="T17" fmla="*/ 10 h 325"/>
                  <a:gd name="T18" fmla="*/ 133 w 725"/>
                  <a:gd name="T19" fmla="*/ 0 h 325"/>
                  <a:gd name="T20" fmla="*/ 135 w 725"/>
                  <a:gd name="T21" fmla="*/ 4 h 325"/>
                  <a:gd name="T22" fmla="*/ 141 w 725"/>
                  <a:gd name="T23" fmla="*/ 10 h 325"/>
                  <a:gd name="T24" fmla="*/ 142 w 725"/>
                  <a:gd name="T25" fmla="*/ 11 h 325"/>
                  <a:gd name="T26" fmla="*/ 143 w 725"/>
                  <a:gd name="T27" fmla="*/ 16 h 325"/>
                  <a:gd name="T28" fmla="*/ 138 w 725"/>
                  <a:gd name="T29" fmla="*/ 18 h 325"/>
                  <a:gd name="T30" fmla="*/ 133 w 725"/>
                  <a:gd name="T31" fmla="*/ 21 h 325"/>
                  <a:gd name="T32" fmla="*/ 129 w 725"/>
                  <a:gd name="T33" fmla="*/ 26 h 325"/>
                  <a:gd name="T34" fmla="*/ 128 w 725"/>
                  <a:gd name="T35" fmla="*/ 26 h 325"/>
                  <a:gd name="T36" fmla="*/ 127 w 725"/>
                  <a:gd name="T37" fmla="*/ 26 h 325"/>
                  <a:gd name="T38" fmla="*/ 125 w 725"/>
                  <a:gd name="T39" fmla="*/ 26 h 325"/>
                  <a:gd name="T40" fmla="*/ 120 w 725"/>
                  <a:gd name="T41" fmla="*/ 26 h 325"/>
                  <a:gd name="T42" fmla="*/ 113 w 725"/>
                  <a:gd name="T43" fmla="*/ 30 h 325"/>
                  <a:gd name="T44" fmla="*/ 110 w 725"/>
                  <a:gd name="T45" fmla="*/ 33 h 325"/>
                  <a:gd name="T46" fmla="*/ 109 w 725"/>
                  <a:gd name="T47" fmla="*/ 37 h 325"/>
                  <a:gd name="T48" fmla="*/ 109 w 725"/>
                  <a:gd name="T49" fmla="*/ 38 h 325"/>
                  <a:gd name="T50" fmla="*/ 109 w 725"/>
                  <a:gd name="T51" fmla="*/ 38 h 325"/>
                  <a:gd name="T52" fmla="*/ 107 w 725"/>
                  <a:gd name="T53" fmla="*/ 38 h 325"/>
                  <a:gd name="T54" fmla="*/ 104 w 725"/>
                  <a:gd name="T55" fmla="*/ 38 h 325"/>
                  <a:gd name="T56" fmla="*/ 100 w 725"/>
                  <a:gd name="T57" fmla="*/ 39 h 325"/>
                  <a:gd name="T58" fmla="*/ 99 w 725"/>
                  <a:gd name="T59" fmla="*/ 39 h 325"/>
                  <a:gd name="T60" fmla="*/ 77 w 725"/>
                  <a:gd name="T61" fmla="*/ 30 h 325"/>
                  <a:gd name="T62" fmla="*/ 59 w 725"/>
                  <a:gd name="T63" fmla="*/ 30 h 325"/>
                  <a:gd name="T64" fmla="*/ 56 w 725"/>
                  <a:gd name="T65" fmla="*/ 28 h 325"/>
                  <a:gd name="T66" fmla="*/ 56 w 725"/>
                  <a:gd name="T67" fmla="*/ 28 h 32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25"/>
                  <a:gd name="T103" fmla="*/ 0 h 325"/>
                  <a:gd name="T104" fmla="*/ 725 w 725"/>
                  <a:gd name="T105" fmla="*/ 325 h 32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25" h="325">
                    <a:moveTo>
                      <a:pt x="285" y="230"/>
                    </a:moveTo>
                    <a:lnTo>
                      <a:pt x="161" y="232"/>
                    </a:lnTo>
                    <a:lnTo>
                      <a:pt x="101" y="261"/>
                    </a:lnTo>
                    <a:lnTo>
                      <a:pt x="0" y="275"/>
                    </a:lnTo>
                    <a:lnTo>
                      <a:pt x="0" y="252"/>
                    </a:lnTo>
                    <a:lnTo>
                      <a:pt x="29" y="217"/>
                    </a:lnTo>
                    <a:lnTo>
                      <a:pt x="128" y="145"/>
                    </a:lnTo>
                    <a:lnTo>
                      <a:pt x="174" y="132"/>
                    </a:lnTo>
                    <a:lnTo>
                      <a:pt x="197" y="79"/>
                    </a:lnTo>
                    <a:lnTo>
                      <a:pt x="669" y="0"/>
                    </a:lnTo>
                    <a:lnTo>
                      <a:pt x="686" y="37"/>
                    </a:lnTo>
                    <a:lnTo>
                      <a:pt x="715" y="78"/>
                    </a:lnTo>
                    <a:lnTo>
                      <a:pt x="721" y="91"/>
                    </a:lnTo>
                    <a:lnTo>
                      <a:pt x="724" y="130"/>
                    </a:lnTo>
                    <a:lnTo>
                      <a:pt x="697" y="146"/>
                    </a:lnTo>
                    <a:lnTo>
                      <a:pt x="672" y="178"/>
                    </a:lnTo>
                    <a:lnTo>
                      <a:pt x="656" y="208"/>
                    </a:lnTo>
                    <a:lnTo>
                      <a:pt x="653" y="211"/>
                    </a:lnTo>
                    <a:lnTo>
                      <a:pt x="645" y="208"/>
                    </a:lnTo>
                    <a:lnTo>
                      <a:pt x="634" y="208"/>
                    </a:lnTo>
                    <a:lnTo>
                      <a:pt x="601" y="222"/>
                    </a:lnTo>
                    <a:lnTo>
                      <a:pt x="569" y="254"/>
                    </a:lnTo>
                    <a:lnTo>
                      <a:pt x="560" y="271"/>
                    </a:lnTo>
                    <a:lnTo>
                      <a:pt x="551" y="306"/>
                    </a:lnTo>
                    <a:lnTo>
                      <a:pt x="550" y="312"/>
                    </a:lnTo>
                    <a:lnTo>
                      <a:pt x="546" y="312"/>
                    </a:lnTo>
                    <a:lnTo>
                      <a:pt x="543" y="312"/>
                    </a:lnTo>
                    <a:lnTo>
                      <a:pt x="523" y="312"/>
                    </a:lnTo>
                    <a:lnTo>
                      <a:pt x="505" y="321"/>
                    </a:lnTo>
                    <a:lnTo>
                      <a:pt x="501" y="324"/>
                    </a:lnTo>
                    <a:lnTo>
                      <a:pt x="388" y="240"/>
                    </a:lnTo>
                    <a:lnTo>
                      <a:pt x="301" y="254"/>
                    </a:lnTo>
                    <a:lnTo>
                      <a:pt x="285" y="23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65" name="Freeform 124"/>
              <p:cNvSpPr>
                <a:spLocks/>
              </p:cNvSpPr>
              <p:nvPr/>
            </p:nvSpPr>
            <p:spPr bwMode="auto">
              <a:xfrm>
                <a:off x="2606" y="1562"/>
                <a:ext cx="490" cy="310"/>
              </a:xfrm>
              <a:custGeom>
                <a:avLst/>
                <a:gdLst>
                  <a:gd name="T0" fmla="*/ 103 w 539"/>
                  <a:gd name="T1" fmla="*/ 20 h 351"/>
                  <a:gd name="T2" fmla="*/ 100 w 539"/>
                  <a:gd name="T3" fmla="*/ 14 h 351"/>
                  <a:gd name="T4" fmla="*/ 99 w 539"/>
                  <a:gd name="T5" fmla="*/ 4 h 351"/>
                  <a:gd name="T6" fmla="*/ 5 w 539"/>
                  <a:gd name="T7" fmla="*/ 0 h 351"/>
                  <a:gd name="T8" fmla="*/ 0 w 539"/>
                  <a:gd name="T9" fmla="*/ 38 h 351"/>
                  <a:gd name="T10" fmla="*/ 106 w 539"/>
                  <a:gd name="T11" fmla="*/ 43 h 351"/>
                  <a:gd name="T12" fmla="*/ 103 w 539"/>
                  <a:gd name="T13" fmla="*/ 20 h 351"/>
                  <a:gd name="T14" fmla="*/ 103 w 539"/>
                  <a:gd name="T15" fmla="*/ 20 h 351"/>
                  <a:gd name="T16" fmla="*/ 103 w 539"/>
                  <a:gd name="T17" fmla="*/ 20 h 3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39"/>
                  <a:gd name="T28" fmla="*/ 0 h 351"/>
                  <a:gd name="T29" fmla="*/ 539 w 539"/>
                  <a:gd name="T30" fmla="*/ 351 h 3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39" h="351">
                    <a:moveTo>
                      <a:pt x="518" y="174"/>
                    </a:moveTo>
                    <a:lnTo>
                      <a:pt x="502" y="114"/>
                    </a:lnTo>
                    <a:lnTo>
                      <a:pt x="498" y="29"/>
                    </a:lnTo>
                    <a:lnTo>
                      <a:pt x="30" y="0"/>
                    </a:lnTo>
                    <a:lnTo>
                      <a:pt x="0" y="318"/>
                    </a:lnTo>
                    <a:lnTo>
                      <a:pt x="538" y="350"/>
                    </a:lnTo>
                    <a:lnTo>
                      <a:pt x="518" y="174"/>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66" name="Freeform 125"/>
              <p:cNvSpPr>
                <a:spLocks/>
              </p:cNvSpPr>
              <p:nvPr/>
            </p:nvSpPr>
            <p:spPr bwMode="auto">
              <a:xfrm>
                <a:off x="2606" y="1562"/>
                <a:ext cx="490" cy="310"/>
              </a:xfrm>
              <a:custGeom>
                <a:avLst/>
                <a:gdLst>
                  <a:gd name="T0" fmla="*/ 103 w 539"/>
                  <a:gd name="T1" fmla="*/ 20 h 351"/>
                  <a:gd name="T2" fmla="*/ 100 w 539"/>
                  <a:gd name="T3" fmla="*/ 14 h 351"/>
                  <a:gd name="T4" fmla="*/ 99 w 539"/>
                  <a:gd name="T5" fmla="*/ 4 h 351"/>
                  <a:gd name="T6" fmla="*/ 5 w 539"/>
                  <a:gd name="T7" fmla="*/ 0 h 351"/>
                  <a:gd name="T8" fmla="*/ 0 w 539"/>
                  <a:gd name="T9" fmla="*/ 38 h 351"/>
                  <a:gd name="T10" fmla="*/ 106 w 539"/>
                  <a:gd name="T11" fmla="*/ 43 h 351"/>
                  <a:gd name="T12" fmla="*/ 103 w 539"/>
                  <a:gd name="T13" fmla="*/ 20 h 351"/>
                  <a:gd name="T14" fmla="*/ 103 w 539"/>
                  <a:gd name="T15" fmla="*/ 20 h 351"/>
                  <a:gd name="T16" fmla="*/ 0 60000 65536"/>
                  <a:gd name="T17" fmla="*/ 0 60000 65536"/>
                  <a:gd name="T18" fmla="*/ 0 60000 65536"/>
                  <a:gd name="T19" fmla="*/ 0 60000 65536"/>
                  <a:gd name="T20" fmla="*/ 0 60000 65536"/>
                  <a:gd name="T21" fmla="*/ 0 60000 65536"/>
                  <a:gd name="T22" fmla="*/ 0 60000 65536"/>
                  <a:gd name="T23" fmla="*/ 0 60000 65536"/>
                  <a:gd name="T24" fmla="*/ 0 w 539"/>
                  <a:gd name="T25" fmla="*/ 0 h 351"/>
                  <a:gd name="T26" fmla="*/ 539 w 539"/>
                  <a:gd name="T27" fmla="*/ 351 h 35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9" h="351">
                    <a:moveTo>
                      <a:pt x="518" y="174"/>
                    </a:moveTo>
                    <a:lnTo>
                      <a:pt x="502" y="114"/>
                    </a:lnTo>
                    <a:lnTo>
                      <a:pt x="498" y="29"/>
                    </a:lnTo>
                    <a:lnTo>
                      <a:pt x="30" y="0"/>
                    </a:lnTo>
                    <a:lnTo>
                      <a:pt x="0" y="318"/>
                    </a:lnTo>
                    <a:lnTo>
                      <a:pt x="538" y="350"/>
                    </a:lnTo>
                    <a:lnTo>
                      <a:pt x="518" y="174"/>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67" name="Freeform 126"/>
              <p:cNvSpPr>
                <a:spLocks/>
              </p:cNvSpPr>
              <p:nvPr/>
            </p:nvSpPr>
            <p:spPr bwMode="auto">
              <a:xfrm>
                <a:off x="2562" y="2115"/>
                <a:ext cx="614" cy="310"/>
              </a:xfrm>
              <a:custGeom>
                <a:avLst/>
                <a:gdLst>
                  <a:gd name="T0" fmla="*/ 113 w 676"/>
                  <a:gd name="T1" fmla="*/ 10 h 351"/>
                  <a:gd name="T2" fmla="*/ 104 w 676"/>
                  <a:gd name="T3" fmla="*/ 5 h 351"/>
                  <a:gd name="T4" fmla="*/ 93 w 676"/>
                  <a:gd name="T5" fmla="*/ 7 h 351"/>
                  <a:gd name="T6" fmla="*/ 85 w 676"/>
                  <a:gd name="T7" fmla="*/ 4 h 351"/>
                  <a:gd name="T8" fmla="*/ 5 w 676"/>
                  <a:gd name="T9" fmla="*/ 0 h 351"/>
                  <a:gd name="T10" fmla="*/ 0 w 676"/>
                  <a:gd name="T11" fmla="*/ 26 h 351"/>
                  <a:gd name="T12" fmla="*/ 31 w 676"/>
                  <a:gd name="T13" fmla="*/ 26 h 351"/>
                  <a:gd name="T14" fmla="*/ 28 w 676"/>
                  <a:gd name="T15" fmla="*/ 39 h 351"/>
                  <a:gd name="T16" fmla="*/ 131 w 676"/>
                  <a:gd name="T17" fmla="*/ 43 h 351"/>
                  <a:gd name="T18" fmla="*/ 124 w 676"/>
                  <a:gd name="T19" fmla="*/ 34 h 351"/>
                  <a:gd name="T20" fmla="*/ 123 w 676"/>
                  <a:gd name="T21" fmla="*/ 26 h 351"/>
                  <a:gd name="T22" fmla="*/ 114 w 676"/>
                  <a:gd name="T23" fmla="*/ 10 h 351"/>
                  <a:gd name="T24" fmla="*/ 113 w 676"/>
                  <a:gd name="T25" fmla="*/ 10 h 351"/>
                  <a:gd name="T26" fmla="*/ 113 w 676"/>
                  <a:gd name="T27" fmla="*/ 10 h 351"/>
                  <a:gd name="T28" fmla="*/ 113 w 676"/>
                  <a:gd name="T29" fmla="*/ 10 h 35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76"/>
                  <a:gd name="T46" fmla="*/ 0 h 351"/>
                  <a:gd name="T47" fmla="*/ 676 w 676"/>
                  <a:gd name="T48" fmla="*/ 351 h 35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76" h="351">
                    <a:moveTo>
                      <a:pt x="578" y="82"/>
                    </a:moveTo>
                    <a:lnTo>
                      <a:pt x="529" y="46"/>
                    </a:lnTo>
                    <a:lnTo>
                      <a:pt x="473" y="55"/>
                    </a:lnTo>
                    <a:lnTo>
                      <a:pt x="436" y="27"/>
                    </a:lnTo>
                    <a:lnTo>
                      <a:pt x="19" y="0"/>
                    </a:lnTo>
                    <a:lnTo>
                      <a:pt x="0" y="210"/>
                    </a:lnTo>
                    <a:lnTo>
                      <a:pt x="156" y="223"/>
                    </a:lnTo>
                    <a:lnTo>
                      <a:pt x="145" y="328"/>
                    </a:lnTo>
                    <a:lnTo>
                      <a:pt x="675" y="350"/>
                    </a:lnTo>
                    <a:lnTo>
                      <a:pt x="639" y="287"/>
                    </a:lnTo>
                    <a:lnTo>
                      <a:pt x="632" y="212"/>
                    </a:lnTo>
                    <a:lnTo>
                      <a:pt x="589" y="86"/>
                    </a:lnTo>
                    <a:lnTo>
                      <a:pt x="578" y="82"/>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68" name="Freeform 127"/>
              <p:cNvSpPr>
                <a:spLocks/>
              </p:cNvSpPr>
              <p:nvPr/>
            </p:nvSpPr>
            <p:spPr bwMode="auto">
              <a:xfrm>
                <a:off x="2562" y="2115"/>
                <a:ext cx="614" cy="310"/>
              </a:xfrm>
              <a:custGeom>
                <a:avLst/>
                <a:gdLst>
                  <a:gd name="T0" fmla="*/ 113 w 676"/>
                  <a:gd name="T1" fmla="*/ 10 h 351"/>
                  <a:gd name="T2" fmla="*/ 104 w 676"/>
                  <a:gd name="T3" fmla="*/ 5 h 351"/>
                  <a:gd name="T4" fmla="*/ 93 w 676"/>
                  <a:gd name="T5" fmla="*/ 7 h 351"/>
                  <a:gd name="T6" fmla="*/ 85 w 676"/>
                  <a:gd name="T7" fmla="*/ 4 h 351"/>
                  <a:gd name="T8" fmla="*/ 5 w 676"/>
                  <a:gd name="T9" fmla="*/ 0 h 351"/>
                  <a:gd name="T10" fmla="*/ 0 w 676"/>
                  <a:gd name="T11" fmla="*/ 26 h 351"/>
                  <a:gd name="T12" fmla="*/ 31 w 676"/>
                  <a:gd name="T13" fmla="*/ 26 h 351"/>
                  <a:gd name="T14" fmla="*/ 28 w 676"/>
                  <a:gd name="T15" fmla="*/ 39 h 351"/>
                  <a:gd name="T16" fmla="*/ 131 w 676"/>
                  <a:gd name="T17" fmla="*/ 43 h 351"/>
                  <a:gd name="T18" fmla="*/ 124 w 676"/>
                  <a:gd name="T19" fmla="*/ 34 h 351"/>
                  <a:gd name="T20" fmla="*/ 123 w 676"/>
                  <a:gd name="T21" fmla="*/ 26 h 351"/>
                  <a:gd name="T22" fmla="*/ 114 w 676"/>
                  <a:gd name="T23" fmla="*/ 10 h 351"/>
                  <a:gd name="T24" fmla="*/ 113 w 676"/>
                  <a:gd name="T25" fmla="*/ 10 h 351"/>
                  <a:gd name="T26" fmla="*/ 113 w 676"/>
                  <a:gd name="T27" fmla="*/ 10 h 3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76"/>
                  <a:gd name="T43" fmla="*/ 0 h 351"/>
                  <a:gd name="T44" fmla="*/ 676 w 676"/>
                  <a:gd name="T45" fmla="*/ 351 h 3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76" h="351">
                    <a:moveTo>
                      <a:pt x="578" y="82"/>
                    </a:moveTo>
                    <a:lnTo>
                      <a:pt x="529" y="46"/>
                    </a:lnTo>
                    <a:lnTo>
                      <a:pt x="473" y="55"/>
                    </a:lnTo>
                    <a:lnTo>
                      <a:pt x="436" y="27"/>
                    </a:lnTo>
                    <a:lnTo>
                      <a:pt x="19" y="0"/>
                    </a:lnTo>
                    <a:lnTo>
                      <a:pt x="0" y="210"/>
                    </a:lnTo>
                    <a:lnTo>
                      <a:pt x="156" y="223"/>
                    </a:lnTo>
                    <a:lnTo>
                      <a:pt x="145" y="328"/>
                    </a:lnTo>
                    <a:lnTo>
                      <a:pt x="675" y="350"/>
                    </a:lnTo>
                    <a:lnTo>
                      <a:pt x="639" y="287"/>
                    </a:lnTo>
                    <a:lnTo>
                      <a:pt x="632" y="212"/>
                    </a:lnTo>
                    <a:lnTo>
                      <a:pt x="589" y="86"/>
                    </a:lnTo>
                    <a:lnTo>
                      <a:pt x="578" y="82"/>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69" name="Freeform 128"/>
              <p:cNvSpPr>
                <a:spLocks/>
              </p:cNvSpPr>
              <p:nvPr/>
            </p:nvSpPr>
            <p:spPr bwMode="auto">
              <a:xfrm>
                <a:off x="4720" y="1743"/>
                <a:ext cx="120" cy="250"/>
              </a:xfrm>
              <a:custGeom>
                <a:avLst/>
                <a:gdLst>
                  <a:gd name="T0" fmla="*/ 7 w 133"/>
                  <a:gd name="T1" fmla="*/ 1 h 283"/>
                  <a:gd name="T2" fmla="*/ 6 w 133"/>
                  <a:gd name="T3" fmla="*/ 0 h 283"/>
                  <a:gd name="T4" fmla="*/ 5 w 133"/>
                  <a:gd name="T5" fmla="*/ 4 h 283"/>
                  <a:gd name="T6" fmla="*/ 5 w 133"/>
                  <a:gd name="T7" fmla="*/ 4 h 283"/>
                  <a:gd name="T8" fmla="*/ 5 w 133"/>
                  <a:gd name="T9" fmla="*/ 10 h 283"/>
                  <a:gd name="T10" fmla="*/ 0 w 133"/>
                  <a:gd name="T11" fmla="*/ 24 h 283"/>
                  <a:gd name="T12" fmla="*/ 5 w 133"/>
                  <a:gd name="T13" fmla="*/ 34 h 283"/>
                  <a:gd name="T14" fmla="*/ 17 w 133"/>
                  <a:gd name="T15" fmla="*/ 32 h 283"/>
                  <a:gd name="T16" fmla="*/ 23 w 133"/>
                  <a:gd name="T17" fmla="*/ 29 h 283"/>
                  <a:gd name="T18" fmla="*/ 23 w 133"/>
                  <a:gd name="T19" fmla="*/ 27 h 283"/>
                  <a:gd name="T20" fmla="*/ 9 w 133"/>
                  <a:gd name="T21" fmla="*/ 0 h 283"/>
                  <a:gd name="T22" fmla="*/ 7 w 133"/>
                  <a:gd name="T23" fmla="*/ 1 h 283"/>
                  <a:gd name="T24" fmla="*/ 7 w 133"/>
                  <a:gd name="T25" fmla="*/ 1 h 283"/>
                  <a:gd name="T26" fmla="*/ 7 w 133"/>
                  <a:gd name="T27" fmla="*/ 1 h 28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3"/>
                  <a:gd name="T43" fmla="*/ 0 h 283"/>
                  <a:gd name="T44" fmla="*/ 133 w 133"/>
                  <a:gd name="T45" fmla="*/ 283 h 28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3" h="283">
                    <a:moveTo>
                      <a:pt x="40" y="1"/>
                    </a:moveTo>
                    <a:lnTo>
                      <a:pt x="37" y="0"/>
                    </a:lnTo>
                    <a:lnTo>
                      <a:pt x="24" y="6"/>
                    </a:lnTo>
                    <a:lnTo>
                      <a:pt x="24" y="30"/>
                    </a:lnTo>
                    <a:lnTo>
                      <a:pt x="32" y="83"/>
                    </a:lnTo>
                    <a:lnTo>
                      <a:pt x="0" y="193"/>
                    </a:lnTo>
                    <a:lnTo>
                      <a:pt x="13" y="282"/>
                    </a:lnTo>
                    <a:lnTo>
                      <a:pt x="95" y="263"/>
                    </a:lnTo>
                    <a:lnTo>
                      <a:pt x="130" y="235"/>
                    </a:lnTo>
                    <a:lnTo>
                      <a:pt x="132" y="215"/>
                    </a:lnTo>
                    <a:lnTo>
                      <a:pt x="49" y="0"/>
                    </a:lnTo>
                    <a:lnTo>
                      <a:pt x="40" y="1"/>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70" name="Freeform 129"/>
              <p:cNvSpPr>
                <a:spLocks/>
              </p:cNvSpPr>
              <p:nvPr/>
            </p:nvSpPr>
            <p:spPr bwMode="auto">
              <a:xfrm>
                <a:off x="4720" y="1743"/>
                <a:ext cx="120" cy="250"/>
              </a:xfrm>
              <a:custGeom>
                <a:avLst/>
                <a:gdLst>
                  <a:gd name="T0" fmla="*/ 7 w 133"/>
                  <a:gd name="T1" fmla="*/ 1 h 283"/>
                  <a:gd name="T2" fmla="*/ 6 w 133"/>
                  <a:gd name="T3" fmla="*/ 0 h 283"/>
                  <a:gd name="T4" fmla="*/ 5 w 133"/>
                  <a:gd name="T5" fmla="*/ 4 h 283"/>
                  <a:gd name="T6" fmla="*/ 5 w 133"/>
                  <a:gd name="T7" fmla="*/ 4 h 283"/>
                  <a:gd name="T8" fmla="*/ 5 w 133"/>
                  <a:gd name="T9" fmla="*/ 10 h 283"/>
                  <a:gd name="T10" fmla="*/ 0 w 133"/>
                  <a:gd name="T11" fmla="*/ 24 h 283"/>
                  <a:gd name="T12" fmla="*/ 5 w 133"/>
                  <a:gd name="T13" fmla="*/ 34 h 283"/>
                  <a:gd name="T14" fmla="*/ 17 w 133"/>
                  <a:gd name="T15" fmla="*/ 32 h 283"/>
                  <a:gd name="T16" fmla="*/ 23 w 133"/>
                  <a:gd name="T17" fmla="*/ 29 h 283"/>
                  <a:gd name="T18" fmla="*/ 23 w 133"/>
                  <a:gd name="T19" fmla="*/ 27 h 283"/>
                  <a:gd name="T20" fmla="*/ 9 w 133"/>
                  <a:gd name="T21" fmla="*/ 0 h 283"/>
                  <a:gd name="T22" fmla="*/ 7 w 133"/>
                  <a:gd name="T23" fmla="*/ 1 h 283"/>
                  <a:gd name="T24" fmla="*/ 7 w 133"/>
                  <a:gd name="T25" fmla="*/ 1 h 2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3"/>
                  <a:gd name="T40" fmla="*/ 0 h 283"/>
                  <a:gd name="T41" fmla="*/ 133 w 133"/>
                  <a:gd name="T42" fmla="*/ 283 h 2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3" h="283">
                    <a:moveTo>
                      <a:pt x="40" y="1"/>
                    </a:moveTo>
                    <a:lnTo>
                      <a:pt x="37" y="0"/>
                    </a:lnTo>
                    <a:lnTo>
                      <a:pt x="24" y="6"/>
                    </a:lnTo>
                    <a:lnTo>
                      <a:pt x="24" y="30"/>
                    </a:lnTo>
                    <a:lnTo>
                      <a:pt x="32" y="83"/>
                    </a:lnTo>
                    <a:lnTo>
                      <a:pt x="0" y="193"/>
                    </a:lnTo>
                    <a:lnTo>
                      <a:pt x="13" y="282"/>
                    </a:lnTo>
                    <a:lnTo>
                      <a:pt x="95" y="263"/>
                    </a:lnTo>
                    <a:lnTo>
                      <a:pt x="130" y="235"/>
                    </a:lnTo>
                    <a:lnTo>
                      <a:pt x="132" y="215"/>
                    </a:lnTo>
                    <a:lnTo>
                      <a:pt x="49" y="0"/>
                    </a:lnTo>
                    <a:lnTo>
                      <a:pt x="40" y="1"/>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71" name="Freeform 130"/>
              <p:cNvSpPr>
                <a:spLocks/>
              </p:cNvSpPr>
              <p:nvPr/>
            </p:nvSpPr>
            <p:spPr bwMode="auto">
              <a:xfrm>
                <a:off x="4584" y="2150"/>
                <a:ext cx="100" cy="226"/>
              </a:xfrm>
              <a:custGeom>
                <a:avLst/>
                <a:gdLst>
                  <a:gd name="T0" fmla="*/ 11 w 109"/>
                  <a:gd name="T1" fmla="*/ 27 h 256"/>
                  <a:gd name="T2" fmla="*/ 11 w 109"/>
                  <a:gd name="T3" fmla="*/ 27 h 256"/>
                  <a:gd name="T4" fmla="*/ 7 w 109"/>
                  <a:gd name="T5" fmla="*/ 26 h 256"/>
                  <a:gd name="T6" fmla="*/ 6 w 109"/>
                  <a:gd name="T7" fmla="*/ 26 h 256"/>
                  <a:gd name="T8" fmla="*/ 3 w 109"/>
                  <a:gd name="T9" fmla="*/ 25 h 256"/>
                  <a:gd name="T10" fmla="*/ 4 w 109"/>
                  <a:gd name="T11" fmla="*/ 25 h 256"/>
                  <a:gd name="T12" fmla="*/ 0 w 109"/>
                  <a:gd name="T13" fmla="*/ 23 h 256"/>
                  <a:gd name="T14" fmla="*/ 6 w 109"/>
                  <a:gd name="T15" fmla="*/ 20 h 256"/>
                  <a:gd name="T16" fmla="*/ 13 w 109"/>
                  <a:gd name="T17" fmla="*/ 15 h 256"/>
                  <a:gd name="T18" fmla="*/ 6 w 109"/>
                  <a:gd name="T19" fmla="*/ 10 h 256"/>
                  <a:gd name="T20" fmla="*/ 6 w 109"/>
                  <a:gd name="T21" fmla="*/ 0 h 256"/>
                  <a:gd name="T22" fmla="*/ 22 w 109"/>
                  <a:gd name="T23" fmla="*/ 4 h 256"/>
                  <a:gd name="T24" fmla="*/ 18 w 109"/>
                  <a:gd name="T25" fmla="*/ 10 h 256"/>
                  <a:gd name="T26" fmla="*/ 18 w 109"/>
                  <a:gd name="T27" fmla="*/ 10 h 256"/>
                  <a:gd name="T28" fmla="*/ 20 w 109"/>
                  <a:gd name="T29" fmla="*/ 10 h 256"/>
                  <a:gd name="T30" fmla="*/ 22 w 109"/>
                  <a:gd name="T31" fmla="*/ 10 h 256"/>
                  <a:gd name="T32" fmla="*/ 24 w 109"/>
                  <a:gd name="T33" fmla="*/ 10 h 256"/>
                  <a:gd name="T34" fmla="*/ 24 w 109"/>
                  <a:gd name="T35" fmla="*/ 10 h 256"/>
                  <a:gd name="T36" fmla="*/ 24 w 109"/>
                  <a:gd name="T37" fmla="*/ 11 h 256"/>
                  <a:gd name="T38" fmla="*/ 26 w 109"/>
                  <a:gd name="T39" fmla="*/ 18 h 256"/>
                  <a:gd name="T40" fmla="*/ 24 w 109"/>
                  <a:gd name="T41" fmla="*/ 21 h 256"/>
                  <a:gd name="T42" fmla="*/ 22 w 109"/>
                  <a:gd name="T43" fmla="*/ 22 h 256"/>
                  <a:gd name="T44" fmla="*/ 24 w 109"/>
                  <a:gd name="T45" fmla="*/ 23 h 256"/>
                  <a:gd name="T46" fmla="*/ 22 w 109"/>
                  <a:gd name="T47" fmla="*/ 23 h 256"/>
                  <a:gd name="T48" fmla="*/ 18 w 109"/>
                  <a:gd name="T49" fmla="*/ 26 h 256"/>
                  <a:gd name="T50" fmla="*/ 17 w 109"/>
                  <a:gd name="T51" fmla="*/ 30 h 256"/>
                  <a:gd name="T52" fmla="*/ 16 w 109"/>
                  <a:gd name="T53" fmla="*/ 30 h 256"/>
                  <a:gd name="T54" fmla="*/ 15 w 109"/>
                  <a:gd name="T55" fmla="*/ 30 h 256"/>
                  <a:gd name="T56" fmla="*/ 15 w 109"/>
                  <a:gd name="T57" fmla="*/ 28 h 256"/>
                  <a:gd name="T58" fmla="*/ 15 w 109"/>
                  <a:gd name="T59" fmla="*/ 27 h 256"/>
                  <a:gd name="T60" fmla="*/ 11 w 109"/>
                  <a:gd name="T61" fmla="*/ 27 h 256"/>
                  <a:gd name="T62" fmla="*/ 11 w 109"/>
                  <a:gd name="T63" fmla="*/ 27 h 256"/>
                  <a:gd name="T64" fmla="*/ 11 w 109"/>
                  <a:gd name="T65" fmla="*/ 27 h 2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9"/>
                  <a:gd name="T100" fmla="*/ 0 h 256"/>
                  <a:gd name="T101" fmla="*/ 109 w 109"/>
                  <a:gd name="T102" fmla="*/ 256 h 2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9" h="256">
                    <a:moveTo>
                      <a:pt x="42" y="229"/>
                    </a:moveTo>
                    <a:lnTo>
                      <a:pt x="42" y="231"/>
                    </a:lnTo>
                    <a:lnTo>
                      <a:pt x="30" y="222"/>
                    </a:lnTo>
                    <a:lnTo>
                      <a:pt x="26" y="224"/>
                    </a:lnTo>
                    <a:lnTo>
                      <a:pt x="3" y="206"/>
                    </a:lnTo>
                    <a:lnTo>
                      <a:pt x="4" y="206"/>
                    </a:lnTo>
                    <a:lnTo>
                      <a:pt x="0" y="194"/>
                    </a:lnTo>
                    <a:lnTo>
                      <a:pt x="6" y="173"/>
                    </a:lnTo>
                    <a:lnTo>
                      <a:pt x="52" y="126"/>
                    </a:lnTo>
                    <a:lnTo>
                      <a:pt x="6" y="85"/>
                    </a:lnTo>
                    <a:lnTo>
                      <a:pt x="28" y="0"/>
                    </a:lnTo>
                    <a:lnTo>
                      <a:pt x="96" y="24"/>
                    </a:lnTo>
                    <a:lnTo>
                      <a:pt x="79" y="82"/>
                    </a:lnTo>
                    <a:lnTo>
                      <a:pt x="81" y="85"/>
                    </a:lnTo>
                    <a:lnTo>
                      <a:pt x="85" y="85"/>
                    </a:lnTo>
                    <a:lnTo>
                      <a:pt x="91" y="83"/>
                    </a:lnTo>
                    <a:lnTo>
                      <a:pt x="101" y="83"/>
                    </a:lnTo>
                    <a:lnTo>
                      <a:pt x="100" y="79"/>
                    </a:lnTo>
                    <a:lnTo>
                      <a:pt x="103" y="90"/>
                    </a:lnTo>
                    <a:lnTo>
                      <a:pt x="108" y="155"/>
                    </a:lnTo>
                    <a:lnTo>
                      <a:pt x="101" y="180"/>
                    </a:lnTo>
                    <a:lnTo>
                      <a:pt x="96" y="185"/>
                    </a:lnTo>
                    <a:lnTo>
                      <a:pt x="98" y="187"/>
                    </a:lnTo>
                    <a:lnTo>
                      <a:pt x="96" y="197"/>
                    </a:lnTo>
                    <a:lnTo>
                      <a:pt x="80" y="216"/>
                    </a:lnTo>
                    <a:lnTo>
                      <a:pt x="73" y="244"/>
                    </a:lnTo>
                    <a:lnTo>
                      <a:pt x="66" y="253"/>
                    </a:lnTo>
                    <a:lnTo>
                      <a:pt x="60" y="255"/>
                    </a:lnTo>
                    <a:lnTo>
                      <a:pt x="63" y="233"/>
                    </a:lnTo>
                    <a:lnTo>
                      <a:pt x="59" y="229"/>
                    </a:lnTo>
                    <a:lnTo>
                      <a:pt x="42" y="229"/>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72" name="Freeform 131"/>
              <p:cNvSpPr>
                <a:spLocks/>
              </p:cNvSpPr>
              <p:nvPr/>
            </p:nvSpPr>
            <p:spPr bwMode="auto">
              <a:xfrm>
                <a:off x="4584" y="2150"/>
                <a:ext cx="100" cy="226"/>
              </a:xfrm>
              <a:custGeom>
                <a:avLst/>
                <a:gdLst>
                  <a:gd name="T0" fmla="*/ 11 w 109"/>
                  <a:gd name="T1" fmla="*/ 27 h 256"/>
                  <a:gd name="T2" fmla="*/ 11 w 109"/>
                  <a:gd name="T3" fmla="*/ 27 h 256"/>
                  <a:gd name="T4" fmla="*/ 7 w 109"/>
                  <a:gd name="T5" fmla="*/ 26 h 256"/>
                  <a:gd name="T6" fmla="*/ 6 w 109"/>
                  <a:gd name="T7" fmla="*/ 26 h 256"/>
                  <a:gd name="T8" fmla="*/ 3 w 109"/>
                  <a:gd name="T9" fmla="*/ 25 h 256"/>
                  <a:gd name="T10" fmla="*/ 4 w 109"/>
                  <a:gd name="T11" fmla="*/ 25 h 256"/>
                  <a:gd name="T12" fmla="*/ 0 w 109"/>
                  <a:gd name="T13" fmla="*/ 23 h 256"/>
                  <a:gd name="T14" fmla="*/ 6 w 109"/>
                  <a:gd name="T15" fmla="*/ 20 h 256"/>
                  <a:gd name="T16" fmla="*/ 13 w 109"/>
                  <a:gd name="T17" fmla="*/ 15 h 256"/>
                  <a:gd name="T18" fmla="*/ 6 w 109"/>
                  <a:gd name="T19" fmla="*/ 10 h 256"/>
                  <a:gd name="T20" fmla="*/ 6 w 109"/>
                  <a:gd name="T21" fmla="*/ 0 h 256"/>
                  <a:gd name="T22" fmla="*/ 22 w 109"/>
                  <a:gd name="T23" fmla="*/ 4 h 256"/>
                  <a:gd name="T24" fmla="*/ 18 w 109"/>
                  <a:gd name="T25" fmla="*/ 10 h 256"/>
                  <a:gd name="T26" fmla="*/ 18 w 109"/>
                  <a:gd name="T27" fmla="*/ 10 h 256"/>
                  <a:gd name="T28" fmla="*/ 20 w 109"/>
                  <a:gd name="T29" fmla="*/ 10 h 256"/>
                  <a:gd name="T30" fmla="*/ 22 w 109"/>
                  <a:gd name="T31" fmla="*/ 10 h 256"/>
                  <a:gd name="T32" fmla="*/ 24 w 109"/>
                  <a:gd name="T33" fmla="*/ 10 h 256"/>
                  <a:gd name="T34" fmla="*/ 24 w 109"/>
                  <a:gd name="T35" fmla="*/ 10 h 256"/>
                  <a:gd name="T36" fmla="*/ 24 w 109"/>
                  <a:gd name="T37" fmla="*/ 11 h 256"/>
                  <a:gd name="T38" fmla="*/ 26 w 109"/>
                  <a:gd name="T39" fmla="*/ 18 h 256"/>
                  <a:gd name="T40" fmla="*/ 24 w 109"/>
                  <a:gd name="T41" fmla="*/ 21 h 256"/>
                  <a:gd name="T42" fmla="*/ 22 w 109"/>
                  <a:gd name="T43" fmla="*/ 22 h 256"/>
                  <a:gd name="T44" fmla="*/ 24 w 109"/>
                  <a:gd name="T45" fmla="*/ 23 h 256"/>
                  <a:gd name="T46" fmla="*/ 22 w 109"/>
                  <a:gd name="T47" fmla="*/ 23 h 256"/>
                  <a:gd name="T48" fmla="*/ 18 w 109"/>
                  <a:gd name="T49" fmla="*/ 26 h 256"/>
                  <a:gd name="T50" fmla="*/ 17 w 109"/>
                  <a:gd name="T51" fmla="*/ 30 h 256"/>
                  <a:gd name="T52" fmla="*/ 16 w 109"/>
                  <a:gd name="T53" fmla="*/ 30 h 256"/>
                  <a:gd name="T54" fmla="*/ 15 w 109"/>
                  <a:gd name="T55" fmla="*/ 30 h 256"/>
                  <a:gd name="T56" fmla="*/ 15 w 109"/>
                  <a:gd name="T57" fmla="*/ 28 h 256"/>
                  <a:gd name="T58" fmla="*/ 15 w 109"/>
                  <a:gd name="T59" fmla="*/ 27 h 256"/>
                  <a:gd name="T60" fmla="*/ 11 w 109"/>
                  <a:gd name="T61" fmla="*/ 27 h 256"/>
                  <a:gd name="T62" fmla="*/ 11 w 109"/>
                  <a:gd name="T63" fmla="*/ 27 h 2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9"/>
                  <a:gd name="T97" fmla="*/ 0 h 256"/>
                  <a:gd name="T98" fmla="*/ 109 w 109"/>
                  <a:gd name="T99" fmla="*/ 256 h 2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9" h="256">
                    <a:moveTo>
                      <a:pt x="42" y="229"/>
                    </a:moveTo>
                    <a:lnTo>
                      <a:pt x="42" y="231"/>
                    </a:lnTo>
                    <a:lnTo>
                      <a:pt x="30" y="222"/>
                    </a:lnTo>
                    <a:lnTo>
                      <a:pt x="26" y="224"/>
                    </a:lnTo>
                    <a:lnTo>
                      <a:pt x="3" y="206"/>
                    </a:lnTo>
                    <a:lnTo>
                      <a:pt x="4" y="206"/>
                    </a:lnTo>
                    <a:lnTo>
                      <a:pt x="0" y="194"/>
                    </a:lnTo>
                    <a:lnTo>
                      <a:pt x="6" y="173"/>
                    </a:lnTo>
                    <a:lnTo>
                      <a:pt x="52" y="126"/>
                    </a:lnTo>
                    <a:lnTo>
                      <a:pt x="6" y="85"/>
                    </a:lnTo>
                    <a:lnTo>
                      <a:pt x="28" y="0"/>
                    </a:lnTo>
                    <a:lnTo>
                      <a:pt x="96" y="24"/>
                    </a:lnTo>
                    <a:lnTo>
                      <a:pt x="79" y="82"/>
                    </a:lnTo>
                    <a:lnTo>
                      <a:pt x="81" y="85"/>
                    </a:lnTo>
                    <a:lnTo>
                      <a:pt x="85" y="85"/>
                    </a:lnTo>
                    <a:lnTo>
                      <a:pt x="91" y="83"/>
                    </a:lnTo>
                    <a:lnTo>
                      <a:pt x="101" y="83"/>
                    </a:lnTo>
                    <a:lnTo>
                      <a:pt x="100" y="79"/>
                    </a:lnTo>
                    <a:lnTo>
                      <a:pt x="103" y="90"/>
                    </a:lnTo>
                    <a:lnTo>
                      <a:pt x="108" y="155"/>
                    </a:lnTo>
                    <a:lnTo>
                      <a:pt x="101" y="180"/>
                    </a:lnTo>
                    <a:lnTo>
                      <a:pt x="96" y="185"/>
                    </a:lnTo>
                    <a:lnTo>
                      <a:pt x="98" y="187"/>
                    </a:lnTo>
                    <a:lnTo>
                      <a:pt x="96" y="197"/>
                    </a:lnTo>
                    <a:lnTo>
                      <a:pt x="80" y="216"/>
                    </a:lnTo>
                    <a:lnTo>
                      <a:pt x="73" y="244"/>
                    </a:lnTo>
                    <a:lnTo>
                      <a:pt x="66" y="253"/>
                    </a:lnTo>
                    <a:lnTo>
                      <a:pt x="60" y="255"/>
                    </a:lnTo>
                    <a:lnTo>
                      <a:pt x="63" y="233"/>
                    </a:lnTo>
                    <a:lnTo>
                      <a:pt x="59" y="229"/>
                    </a:lnTo>
                    <a:lnTo>
                      <a:pt x="42" y="229"/>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73" name="Freeform 132"/>
              <p:cNvSpPr>
                <a:spLocks/>
              </p:cNvSpPr>
              <p:nvPr/>
            </p:nvSpPr>
            <p:spPr bwMode="auto">
              <a:xfrm>
                <a:off x="2077" y="2628"/>
                <a:ext cx="528" cy="531"/>
              </a:xfrm>
              <a:custGeom>
                <a:avLst/>
                <a:gdLst>
                  <a:gd name="T0" fmla="*/ 44 w 581"/>
                  <a:gd name="T1" fmla="*/ 67 h 601"/>
                  <a:gd name="T2" fmla="*/ 45 w 581"/>
                  <a:gd name="T3" fmla="*/ 71 h 601"/>
                  <a:gd name="T4" fmla="*/ 15 w 581"/>
                  <a:gd name="T5" fmla="*/ 68 h 601"/>
                  <a:gd name="T6" fmla="*/ 15 w 581"/>
                  <a:gd name="T7" fmla="*/ 72 h 601"/>
                  <a:gd name="T8" fmla="*/ 10 w 581"/>
                  <a:gd name="T9" fmla="*/ 72 h 601"/>
                  <a:gd name="T10" fmla="*/ 0 w 581"/>
                  <a:gd name="T11" fmla="*/ 72 h 601"/>
                  <a:gd name="T12" fmla="*/ 17 w 581"/>
                  <a:gd name="T13" fmla="*/ 0 h 601"/>
                  <a:gd name="T14" fmla="*/ 114 w 581"/>
                  <a:gd name="T15" fmla="*/ 7 h 601"/>
                  <a:gd name="T16" fmla="*/ 114 w 581"/>
                  <a:gd name="T17" fmla="*/ 14 h 601"/>
                  <a:gd name="T18" fmla="*/ 104 w 581"/>
                  <a:gd name="T19" fmla="*/ 72 h 601"/>
                  <a:gd name="T20" fmla="*/ 44 w 581"/>
                  <a:gd name="T21" fmla="*/ 67 h 601"/>
                  <a:gd name="T22" fmla="*/ 44 w 581"/>
                  <a:gd name="T23" fmla="*/ 67 h 601"/>
                  <a:gd name="T24" fmla="*/ 44 w 581"/>
                  <a:gd name="T25" fmla="*/ 67 h 6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81"/>
                  <a:gd name="T40" fmla="*/ 0 h 601"/>
                  <a:gd name="T41" fmla="*/ 581 w 581"/>
                  <a:gd name="T42" fmla="*/ 601 h 60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81" h="601">
                    <a:moveTo>
                      <a:pt x="220" y="554"/>
                    </a:moveTo>
                    <a:lnTo>
                      <a:pt x="226" y="576"/>
                    </a:lnTo>
                    <a:lnTo>
                      <a:pt x="81" y="558"/>
                    </a:lnTo>
                    <a:lnTo>
                      <a:pt x="77" y="587"/>
                    </a:lnTo>
                    <a:lnTo>
                      <a:pt x="49" y="600"/>
                    </a:lnTo>
                    <a:lnTo>
                      <a:pt x="0" y="593"/>
                    </a:lnTo>
                    <a:lnTo>
                      <a:pt x="88" y="0"/>
                    </a:lnTo>
                    <a:lnTo>
                      <a:pt x="580" y="58"/>
                    </a:lnTo>
                    <a:lnTo>
                      <a:pt x="574" y="112"/>
                    </a:lnTo>
                    <a:lnTo>
                      <a:pt x="524" y="585"/>
                    </a:lnTo>
                    <a:lnTo>
                      <a:pt x="220" y="554"/>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74" name="Freeform 133"/>
              <p:cNvSpPr>
                <a:spLocks/>
              </p:cNvSpPr>
              <p:nvPr/>
            </p:nvSpPr>
            <p:spPr bwMode="auto">
              <a:xfrm>
                <a:off x="2077" y="2628"/>
                <a:ext cx="528" cy="531"/>
              </a:xfrm>
              <a:custGeom>
                <a:avLst/>
                <a:gdLst>
                  <a:gd name="T0" fmla="*/ 44 w 581"/>
                  <a:gd name="T1" fmla="*/ 67 h 601"/>
                  <a:gd name="T2" fmla="*/ 45 w 581"/>
                  <a:gd name="T3" fmla="*/ 71 h 601"/>
                  <a:gd name="T4" fmla="*/ 15 w 581"/>
                  <a:gd name="T5" fmla="*/ 68 h 601"/>
                  <a:gd name="T6" fmla="*/ 15 w 581"/>
                  <a:gd name="T7" fmla="*/ 72 h 601"/>
                  <a:gd name="T8" fmla="*/ 10 w 581"/>
                  <a:gd name="T9" fmla="*/ 72 h 601"/>
                  <a:gd name="T10" fmla="*/ 0 w 581"/>
                  <a:gd name="T11" fmla="*/ 72 h 601"/>
                  <a:gd name="T12" fmla="*/ 17 w 581"/>
                  <a:gd name="T13" fmla="*/ 0 h 601"/>
                  <a:gd name="T14" fmla="*/ 114 w 581"/>
                  <a:gd name="T15" fmla="*/ 7 h 601"/>
                  <a:gd name="T16" fmla="*/ 114 w 581"/>
                  <a:gd name="T17" fmla="*/ 14 h 601"/>
                  <a:gd name="T18" fmla="*/ 104 w 581"/>
                  <a:gd name="T19" fmla="*/ 72 h 601"/>
                  <a:gd name="T20" fmla="*/ 44 w 581"/>
                  <a:gd name="T21" fmla="*/ 67 h 601"/>
                  <a:gd name="T22" fmla="*/ 44 w 581"/>
                  <a:gd name="T23" fmla="*/ 67 h 6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81"/>
                  <a:gd name="T37" fmla="*/ 0 h 601"/>
                  <a:gd name="T38" fmla="*/ 581 w 581"/>
                  <a:gd name="T39" fmla="*/ 601 h 60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81" h="601">
                    <a:moveTo>
                      <a:pt x="220" y="554"/>
                    </a:moveTo>
                    <a:lnTo>
                      <a:pt x="226" y="576"/>
                    </a:lnTo>
                    <a:lnTo>
                      <a:pt x="81" y="558"/>
                    </a:lnTo>
                    <a:lnTo>
                      <a:pt x="77" y="587"/>
                    </a:lnTo>
                    <a:lnTo>
                      <a:pt x="49" y="600"/>
                    </a:lnTo>
                    <a:lnTo>
                      <a:pt x="0" y="593"/>
                    </a:lnTo>
                    <a:lnTo>
                      <a:pt x="88" y="0"/>
                    </a:lnTo>
                    <a:lnTo>
                      <a:pt x="580" y="58"/>
                    </a:lnTo>
                    <a:lnTo>
                      <a:pt x="574" y="112"/>
                    </a:lnTo>
                    <a:lnTo>
                      <a:pt x="524" y="585"/>
                    </a:lnTo>
                    <a:lnTo>
                      <a:pt x="220" y="554"/>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75" name="Freeform 134"/>
              <p:cNvSpPr>
                <a:spLocks/>
              </p:cNvSpPr>
              <p:nvPr/>
            </p:nvSpPr>
            <p:spPr bwMode="auto">
              <a:xfrm>
                <a:off x="1407" y="2018"/>
                <a:ext cx="479" cy="722"/>
              </a:xfrm>
              <a:custGeom>
                <a:avLst/>
                <a:gdLst>
                  <a:gd name="T0" fmla="*/ 68 w 527"/>
                  <a:gd name="T1" fmla="*/ 88 h 819"/>
                  <a:gd name="T2" fmla="*/ 65 w 527"/>
                  <a:gd name="T3" fmla="*/ 96 h 819"/>
                  <a:gd name="T4" fmla="*/ 0 w 527"/>
                  <a:gd name="T5" fmla="*/ 36 h 819"/>
                  <a:gd name="T6" fmla="*/ 16 w 527"/>
                  <a:gd name="T7" fmla="*/ 0 h 819"/>
                  <a:gd name="T8" fmla="*/ 59 w 527"/>
                  <a:gd name="T9" fmla="*/ 6 h 819"/>
                  <a:gd name="T10" fmla="*/ 104 w 527"/>
                  <a:gd name="T11" fmla="*/ 12 h 819"/>
                  <a:gd name="T12" fmla="*/ 83 w 527"/>
                  <a:gd name="T13" fmla="*/ 73 h 819"/>
                  <a:gd name="T14" fmla="*/ 79 w 527"/>
                  <a:gd name="T15" fmla="*/ 82 h 819"/>
                  <a:gd name="T16" fmla="*/ 76 w 527"/>
                  <a:gd name="T17" fmla="*/ 85 h 819"/>
                  <a:gd name="T18" fmla="*/ 68 w 527"/>
                  <a:gd name="T19" fmla="*/ 83 h 819"/>
                  <a:gd name="T20" fmla="*/ 68 w 527"/>
                  <a:gd name="T21" fmla="*/ 88 h 819"/>
                  <a:gd name="T22" fmla="*/ 68 w 527"/>
                  <a:gd name="T23" fmla="*/ 88 h 819"/>
                  <a:gd name="T24" fmla="*/ 68 w 527"/>
                  <a:gd name="T25" fmla="*/ 88 h 8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7"/>
                  <a:gd name="T40" fmla="*/ 0 h 819"/>
                  <a:gd name="T41" fmla="*/ 527 w 527"/>
                  <a:gd name="T42" fmla="*/ 819 h 8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7" h="819">
                    <a:moveTo>
                      <a:pt x="342" y="754"/>
                    </a:moveTo>
                    <a:lnTo>
                      <a:pt x="332" y="818"/>
                    </a:lnTo>
                    <a:lnTo>
                      <a:pt x="0" y="305"/>
                    </a:lnTo>
                    <a:lnTo>
                      <a:pt x="83" y="0"/>
                    </a:lnTo>
                    <a:lnTo>
                      <a:pt x="303" y="53"/>
                    </a:lnTo>
                    <a:lnTo>
                      <a:pt x="526" y="103"/>
                    </a:lnTo>
                    <a:lnTo>
                      <a:pt x="421" y="622"/>
                    </a:lnTo>
                    <a:lnTo>
                      <a:pt x="407" y="699"/>
                    </a:lnTo>
                    <a:lnTo>
                      <a:pt x="384" y="719"/>
                    </a:lnTo>
                    <a:lnTo>
                      <a:pt x="345" y="704"/>
                    </a:lnTo>
                    <a:lnTo>
                      <a:pt x="342" y="754"/>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76" name="Freeform 135"/>
              <p:cNvSpPr>
                <a:spLocks/>
              </p:cNvSpPr>
              <p:nvPr/>
            </p:nvSpPr>
            <p:spPr bwMode="auto">
              <a:xfrm>
                <a:off x="1407" y="2018"/>
                <a:ext cx="479" cy="722"/>
              </a:xfrm>
              <a:custGeom>
                <a:avLst/>
                <a:gdLst>
                  <a:gd name="T0" fmla="*/ 68 w 527"/>
                  <a:gd name="T1" fmla="*/ 88 h 819"/>
                  <a:gd name="T2" fmla="*/ 65 w 527"/>
                  <a:gd name="T3" fmla="*/ 96 h 819"/>
                  <a:gd name="T4" fmla="*/ 0 w 527"/>
                  <a:gd name="T5" fmla="*/ 36 h 819"/>
                  <a:gd name="T6" fmla="*/ 16 w 527"/>
                  <a:gd name="T7" fmla="*/ 0 h 819"/>
                  <a:gd name="T8" fmla="*/ 59 w 527"/>
                  <a:gd name="T9" fmla="*/ 6 h 819"/>
                  <a:gd name="T10" fmla="*/ 104 w 527"/>
                  <a:gd name="T11" fmla="*/ 12 h 819"/>
                  <a:gd name="T12" fmla="*/ 83 w 527"/>
                  <a:gd name="T13" fmla="*/ 73 h 819"/>
                  <a:gd name="T14" fmla="*/ 79 w 527"/>
                  <a:gd name="T15" fmla="*/ 82 h 819"/>
                  <a:gd name="T16" fmla="*/ 76 w 527"/>
                  <a:gd name="T17" fmla="*/ 85 h 819"/>
                  <a:gd name="T18" fmla="*/ 68 w 527"/>
                  <a:gd name="T19" fmla="*/ 83 h 819"/>
                  <a:gd name="T20" fmla="*/ 68 w 527"/>
                  <a:gd name="T21" fmla="*/ 88 h 819"/>
                  <a:gd name="T22" fmla="*/ 68 w 527"/>
                  <a:gd name="T23" fmla="*/ 88 h 8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7"/>
                  <a:gd name="T37" fmla="*/ 0 h 819"/>
                  <a:gd name="T38" fmla="*/ 527 w 527"/>
                  <a:gd name="T39" fmla="*/ 819 h 8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7" h="819">
                    <a:moveTo>
                      <a:pt x="342" y="754"/>
                    </a:moveTo>
                    <a:lnTo>
                      <a:pt x="332" y="818"/>
                    </a:lnTo>
                    <a:lnTo>
                      <a:pt x="0" y="305"/>
                    </a:lnTo>
                    <a:lnTo>
                      <a:pt x="83" y="0"/>
                    </a:lnTo>
                    <a:lnTo>
                      <a:pt x="303" y="53"/>
                    </a:lnTo>
                    <a:lnTo>
                      <a:pt x="526" y="103"/>
                    </a:lnTo>
                    <a:lnTo>
                      <a:pt x="421" y="622"/>
                    </a:lnTo>
                    <a:lnTo>
                      <a:pt x="407" y="699"/>
                    </a:lnTo>
                    <a:lnTo>
                      <a:pt x="384" y="719"/>
                    </a:lnTo>
                    <a:lnTo>
                      <a:pt x="345" y="704"/>
                    </a:lnTo>
                    <a:lnTo>
                      <a:pt x="342" y="754"/>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77" name="Freeform 136"/>
              <p:cNvSpPr>
                <a:spLocks/>
              </p:cNvSpPr>
              <p:nvPr/>
            </p:nvSpPr>
            <p:spPr bwMode="auto">
              <a:xfrm>
                <a:off x="4791" y="2130"/>
                <a:ext cx="3" cy="5"/>
              </a:xfrm>
              <a:custGeom>
                <a:avLst/>
                <a:gdLst>
                  <a:gd name="T0" fmla="*/ 2 w 4"/>
                  <a:gd name="T1" fmla="*/ 1 h 5"/>
                  <a:gd name="T2" fmla="*/ 0 w 4"/>
                  <a:gd name="T3" fmla="*/ 4 h 5"/>
                  <a:gd name="T4" fmla="*/ 0 w 4"/>
                  <a:gd name="T5" fmla="*/ 0 h 5"/>
                  <a:gd name="T6" fmla="*/ 2 w 4"/>
                  <a:gd name="T7" fmla="*/ 1 h 5"/>
                  <a:gd name="T8" fmla="*/ 2 w 4"/>
                  <a:gd name="T9" fmla="*/ 1 h 5"/>
                  <a:gd name="T10" fmla="*/ 2 w 4"/>
                  <a:gd name="T11" fmla="*/ 1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3" y="1"/>
                    </a:moveTo>
                    <a:lnTo>
                      <a:pt x="0" y="4"/>
                    </a:lnTo>
                    <a:lnTo>
                      <a:pt x="0" y="0"/>
                    </a:lnTo>
                    <a:lnTo>
                      <a:pt x="3" y="1"/>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78" name="Freeform 137"/>
              <p:cNvSpPr>
                <a:spLocks/>
              </p:cNvSpPr>
              <p:nvPr/>
            </p:nvSpPr>
            <p:spPr bwMode="auto">
              <a:xfrm>
                <a:off x="4791" y="2130"/>
                <a:ext cx="3" cy="5"/>
              </a:xfrm>
              <a:custGeom>
                <a:avLst/>
                <a:gdLst>
                  <a:gd name="T0" fmla="*/ 2 w 4"/>
                  <a:gd name="T1" fmla="*/ 1 h 5"/>
                  <a:gd name="T2" fmla="*/ 0 w 4"/>
                  <a:gd name="T3" fmla="*/ 4 h 5"/>
                  <a:gd name="T4" fmla="*/ 0 w 4"/>
                  <a:gd name="T5" fmla="*/ 0 h 5"/>
                  <a:gd name="T6" fmla="*/ 2 w 4"/>
                  <a:gd name="T7" fmla="*/ 1 h 5"/>
                  <a:gd name="T8" fmla="*/ 2 w 4"/>
                  <a:gd name="T9" fmla="*/ 1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3" y="1"/>
                    </a:moveTo>
                    <a:lnTo>
                      <a:pt x="0" y="4"/>
                    </a:lnTo>
                    <a:lnTo>
                      <a:pt x="0" y="0"/>
                    </a:lnTo>
                    <a:lnTo>
                      <a:pt x="3" y="1"/>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79" name="Freeform 138"/>
              <p:cNvSpPr>
                <a:spLocks/>
              </p:cNvSpPr>
              <p:nvPr/>
            </p:nvSpPr>
            <p:spPr bwMode="auto">
              <a:xfrm>
                <a:off x="4796" y="2113"/>
                <a:ext cx="4" cy="5"/>
              </a:xfrm>
              <a:custGeom>
                <a:avLst/>
                <a:gdLst>
                  <a:gd name="T0" fmla="*/ 1 w 6"/>
                  <a:gd name="T1" fmla="*/ 0 h 6"/>
                  <a:gd name="T2" fmla="*/ 0 w 6"/>
                  <a:gd name="T3" fmla="*/ 3 h 6"/>
                  <a:gd name="T4" fmla="*/ 0 w 6"/>
                  <a:gd name="T5" fmla="*/ 3 h 6"/>
                  <a:gd name="T6" fmla="*/ 1 w 6"/>
                  <a:gd name="T7" fmla="*/ 0 h 6"/>
                  <a:gd name="T8" fmla="*/ 1 w 6"/>
                  <a:gd name="T9" fmla="*/ 0 h 6"/>
                  <a:gd name="T10" fmla="*/ 1 w 6"/>
                  <a:gd name="T11" fmla="*/ 0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5" y="0"/>
                    </a:moveTo>
                    <a:lnTo>
                      <a:pt x="0" y="3"/>
                    </a:lnTo>
                    <a:lnTo>
                      <a:pt x="0" y="5"/>
                    </a:lnTo>
                    <a:lnTo>
                      <a:pt x="5"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80" name="Freeform 139"/>
              <p:cNvSpPr>
                <a:spLocks/>
              </p:cNvSpPr>
              <p:nvPr/>
            </p:nvSpPr>
            <p:spPr bwMode="auto">
              <a:xfrm>
                <a:off x="4796" y="2113"/>
                <a:ext cx="4" cy="5"/>
              </a:xfrm>
              <a:custGeom>
                <a:avLst/>
                <a:gdLst>
                  <a:gd name="T0" fmla="*/ 1 w 6"/>
                  <a:gd name="T1" fmla="*/ 0 h 6"/>
                  <a:gd name="T2" fmla="*/ 0 w 6"/>
                  <a:gd name="T3" fmla="*/ 3 h 6"/>
                  <a:gd name="T4" fmla="*/ 0 w 6"/>
                  <a:gd name="T5" fmla="*/ 3 h 6"/>
                  <a:gd name="T6" fmla="*/ 1 w 6"/>
                  <a:gd name="T7" fmla="*/ 0 h 6"/>
                  <a:gd name="T8" fmla="*/ 1 w 6"/>
                  <a:gd name="T9" fmla="*/ 0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5" y="0"/>
                    </a:moveTo>
                    <a:lnTo>
                      <a:pt x="0" y="3"/>
                    </a:lnTo>
                    <a:lnTo>
                      <a:pt x="0" y="5"/>
                    </a:lnTo>
                    <a:lnTo>
                      <a:pt x="5"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81" name="Freeform 140"/>
              <p:cNvSpPr>
                <a:spLocks/>
              </p:cNvSpPr>
              <p:nvPr/>
            </p:nvSpPr>
            <p:spPr bwMode="auto">
              <a:xfrm>
                <a:off x="4246" y="1797"/>
                <a:ext cx="557" cy="426"/>
              </a:xfrm>
              <a:custGeom>
                <a:avLst/>
                <a:gdLst>
                  <a:gd name="T0" fmla="*/ 119 w 612"/>
                  <a:gd name="T1" fmla="*/ 46 h 483"/>
                  <a:gd name="T2" fmla="*/ 118 w 612"/>
                  <a:gd name="T3" fmla="*/ 44 h 483"/>
                  <a:gd name="T4" fmla="*/ 116 w 612"/>
                  <a:gd name="T5" fmla="*/ 45 h 483"/>
                  <a:gd name="T6" fmla="*/ 106 w 612"/>
                  <a:gd name="T7" fmla="*/ 49 h 483"/>
                  <a:gd name="T8" fmla="*/ 103 w 612"/>
                  <a:gd name="T9" fmla="*/ 49 h 483"/>
                  <a:gd name="T10" fmla="*/ 96 w 612"/>
                  <a:gd name="T11" fmla="*/ 52 h 483"/>
                  <a:gd name="T12" fmla="*/ 97 w 612"/>
                  <a:gd name="T13" fmla="*/ 49 h 483"/>
                  <a:gd name="T14" fmla="*/ 96 w 612"/>
                  <a:gd name="T15" fmla="*/ 37 h 483"/>
                  <a:gd name="T16" fmla="*/ 88 w 612"/>
                  <a:gd name="T17" fmla="*/ 18 h 483"/>
                  <a:gd name="T18" fmla="*/ 62 w 612"/>
                  <a:gd name="T19" fmla="*/ 4 h 483"/>
                  <a:gd name="T20" fmla="*/ 50 w 612"/>
                  <a:gd name="T21" fmla="*/ 11 h 483"/>
                  <a:gd name="T22" fmla="*/ 46 w 612"/>
                  <a:gd name="T23" fmla="*/ 14 h 483"/>
                  <a:gd name="T24" fmla="*/ 46 w 612"/>
                  <a:gd name="T25" fmla="*/ 18 h 483"/>
                  <a:gd name="T26" fmla="*/ 46 w 612"/>
                  <a:gd name="T27" fmla="*/ 19 h 483"/>
                  <a:gd name="T28" fmla="*/ 49 w 612"/>
                  <a:gd name="T29" fmla="*/ 22 h 483"/>
                  <a:gd name="T30" fmla="*/ 48 w 612"/>
                  <a:gd name="T31" fmla="*/ 23 h 483"/>
                  <a:gd name="T32" fmla="*/ 43 w 612"/>
                  <a:gd name="T33" fmla="*/ 26 h 483"/>
                  <a:gd name="T34" fmla="*/ 38 w 612"/>
                  <a:gd name="T35" fmla="*/ 28 h 483"/>
                  <a:gd name="T36" fmla="*/ 31 w 612"/>
                  <a:gd name="T37" fmla="*/ 30 h 483"/>
                  <a:gd name="T38" fmla="*/ 26 w 612"/>
                  <a:gd name="T39" fmla="*/ 29 h 483"/>
                  <a:gd name="T40" fmla="*/ 14 w 612"/>
                  <a:gd name="T41" fmla="*/ 30 h 483"/>
                  <a:gd name="T42" fmla="*/ 8 w 612"/>
                  <a:gd name="T43" fmla="*/ 34 h 483"/>
                  <a:gd name="T44" fmla="*/ 9 w 612"/>
                  <a:gd name="T45" fmla="*/ 34 h 483"/>
                  <a:gd name="T46" fmla="*/ 12 w 612"/>
                  <a:gd name="T47" fmla="*/ 38 h 483"/>
                  <a:gd name="T48" fmla="*/ 9 w 612"/>
                  <a:gd name="T49" fmla="*/ 39 h 483"/>
                  <a:gd name="T50" fmla="*/ 1 w 612"/>
                  <a:gd name="T51" fmla="*/ 44 h 483"/>
                  <a:gd name="T52" fmla="*/ 4 w 612"/>
                  <a:gd name="T53" fmla="*/ 49 h 483"/>
                  <a:gd name="T54" fmla="*/ 79 w 612"/>
                  <a:gd name="T55" fmla="*/ 48 h 483"/>
                  <a:gd name="T56" fmla="*/ 91 w 612"/>
                  <a:gd name="T57" fmla="*/ 57 h 483"/>
                  <a:gd name="T58" fmla="*/ 94 w 612"/>
                  <a:gd name="T59" fmla="*/ 55 h 483"/>
                  <a:gd name="T60" fmla="*/ 96 w 612"/>
                  <a:gd name="T61" fmla="*/ 56 h 483"/>
                  <a:gd name="T62" fmla="*/ 98 w 612"/>
                  <a:gd name="T63" fmla="*/ 55 h 483"/>
                  <a:gd name="T64" fmla="*/ 107 w 612"/>
                  <a:gd name="T65" fmla="*/ 53 h 483"/>
                  <a:gd name="T66" fmla="*/ 124 w 612"/>
                  <a:gd name="T67" fmla="*/ 44 h 483"/>
                  <a:gd name="T68" fmla="*/ 122 w 612"/>
                  <a:gd name="T69" fmla="*/ 46 h 4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12"/>
                  <a:gd name="T106" fmla="*/ 0 h 483"/>
                  <a:gd name="T107" fmla="*/ 612 w 612"/>
                  <a:gd name="T108" fmla="*/ 483 h 48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12" h="483">
                    <a:moveTo>
                      <a:pt x="602" y="391"/>
                    </a:moveTo>
                    <a:lnTo>
                      <a:pt x="591" y="388"/>
                    </a:lnTo>
                    <a:lnTo>
                      <a:pt x="584" y="382"/>
                    </a:lnTo>
                    <a:lnTo>
                      <a:pt x="586" y="378"/>
                    </a:lnTo>
                    <a:lnTo>
                      <a:pt x="579" y="383"/>
                    </a:lnTo>
                    <a:lnTo>
                      <a:pt x="564" y="402"/>
                    </a:lnTo>
                    <a:lnTo>
                      <a:pt x="526" y="412"/>
                    </a:lnTo>
                    <a:lnTo>
                      <a:pt x="518" y="420"/>
                    </a:lnTo>
                    <a:lnTo>
                      <a:pt x="507" y="420"/>
                    </a:lnTo>
                    <a:lnTo>
                      <a:pt x="490" y="429"/>
                    </a:lnTo>
                    <a:lnTo>
                      <a:pt x="480" y="439"/>
                    </a:lnTo>
                    <a:lnTo>
                      <a:pt x="480" y="429"/>
                    </a:lnTo>
                    <a:lnTo>
                      <a:pt x="486" y="420"/>
                    </a:lnTo>
                    <a:lnTo>
                      <a:pt x="493" y="396"/>
                    </a:lnTo>
                    <a:lnTo>
                      <a:pt x="474" y="308"/>
                    </a:lnTo>
                    <a:lnTo>
                      <a:pt x="474" y="232"/>
                    </a:lnTo>
                    <a:lnTo>
                      <a:pt x="443" y="145"/>
                    </a:lnTo>
                    <a:lnTo>
                      <a:pt x="415" y="0"/>
                    </a:lnTo>
                    <a:lnTo>
                      <a:pt x="308" y="27"/>
                    </a:lnTo>
                    <a:lnTo>
                      <a:pt x="283" y="46"/>
                    </a:lnTo>
                    <a:lnTo>
                      <a:pt x="252" y="92"/>
                    </a:lnTo>
                    <a:lnTo>
                      <a:pt x="247" y="106"/>
                    </a:lnTo>
                    <a:lnTo>
                      <a:pt x="231" y="118"/>
                    </a:lnTo>
                    <a:lnTo>
                      <a:pt x="218" y="139"/>
                    </a:lnTo>
                    <a:lnTo>
                      <a:pt x="230" y="154"/>
                    </a:lnTo>
                    <a:lnTo>
                      <a:pt x="240" y="158"/>
                    </a:lnTo>
                    <a:lnTo>
                      <a:pt x="232" y="163"/>
                    </a:lnTo>
                    <a:lnTo>
                      <a:pt x="230" y="164"/>
                    </a:lnTo>
                    <a:lnTo>
                      <a:pt x="239" y="184"/>
                    </a:lnTo>
                    <a:lnTo>
                      <a:pt x="240" y="188"/>
                    </a:lnTo>
                    <a:lnTo>
                      <a:pt x="237" y="200"/>
                    </a:lnTo>
                    <a:lnTo>
                      <a:pt x="230" y="202"/>
                    </a:lnTo>
                    <a:lnTo>
                      <a:pt x="213" y="216"/>
                    </a:lnTo>
                    <a:lnTo>
                      <a:pt x="205" y="227"/>
                    </a:lnTo>
                    <a:lnTo>
                      <a:pt x="188" y="237"/>
                    </a:lnTo>
                    <a:lnTo>
                      <a:pt x="159" y="241"/>
                    </a:lnTo>
                    <a:lnTo>
                      <a:pt x="151" y="245"/>
                    </a:lnTo>
                    <a:lnTo>
                      <a:pt x="143" y="245"/>
                    </a:lnTo>
                    <a:lnTo>
                      <a:pt x="133" y="240"/>
                    </a:lnTo>
                    <a:lnTo>
                      <a:pt x="93" y="244"/>
                    </a:lnTo>
                    <a:lnTo>
                      <a:pt x="67" y="250"/>
                    </a:lnTo>
                    <a:lnTo>
                      <a:pt x="35" y="265"/>
                    </a:lnTo>
                    <a:lnTo>
                      <a:pt x="40" y="278"/>
                    </a:lnTo>
                    <a:lnTo>
                      <a:pt x="43" y="286"/>
                    </a:lnTo>
                    <a:lnTo>
                      <a:pt x="43" y="291"/>
                    </a:lnTo>
                    <a:lnTo>
                      <a:pt x="56" y="303"/>
                    </a:lnTo>
                    <a:lnTo>
                      <a:pt x="57" y="317"/>
                    </a:lnTo>
                    <a:lnTo>
                      <a:pt x="45" y="334"/>
                    </a:lnTo>
                    <a:lnTo>
                      <a:pt x="43" y="337"/>
                    </a:lnTo>
                    <a:lnTo>
                      <a:pt x="26" y="352"/>
                    </a:lnTo>
                    <a:lnTo>
                      <a:pt x="1" y="377"/>
                    </a:lnTo>
                    <a:lnTo>
                      <a:pt x="0" y="378"/>
                    </a:lnTo>
                    <a:lnTo>
                      <a:pt x="4" y="405"/>
                    </a:lnTo>
                    <a:lnTo>
                      <a:pt x="334" y="344"/>
                    </a:lnTo>
                    <a:lnTo>
                      <a:pt x="400" y="400"/>
                    </a:lnTo>
                    <a:lnTo>
                      <a:pt x="468" y="424"/>
                    </a:lnTo>
                    <a:lnTo>
                      <a:pt x="451" y="482"/>
                    </a:lnTo>
                    <a:lnTo>
                      <a:pt x="460" y="474"/>
                    </a:lnTo>
                    <a:lnTo>
                      <a:pt x="465" y="466"/>
                    </a:lnTo>
                    <a:lnTo>
                      <a:pt x="470" y="469"/>
                    </a:lnTo>
                    <a:lnTo>
                      <a:pt x="474" y="469"/>
                    </a:lnTo>
                    <a:lnTo>
                      <a:pt x="474" y="471"/>
                    </a:lnTo>
                    <a:lnTo>
                      <a:pt x="489" y="463"/>
                    </a:lnTo>
                    <a:lnTo>
                      <a:pt x="511" y="456"/>
                    </a:lnTo>
                    <a:lnTo>
                      <a:pt x="534" y="446"/>
                    </a:lnTo>
                    <a:lnTo>
                      <a:pt x="608" y="388"/>
                    </a:lnTo>
                    <a:lnTo>
                      <a:pt x="611" y="381"/>
                    </a:lnTo>
                    <a:lnTo>
                      <a:pt x="602" y="391"/>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82" name="Freeform 141"/>
              <p:cNvSpPr>
                <a:spLocks/>
              </p:cNvSpPr>
              <p:nvPr/>
            </p:nvSpPr>
            <p:spPr bwMode="auto">
              <a:xfrm>
                <a:off x="4246" y="1797"/>
                <a:ext cx="557" cy="426"/>
              </a:xfrm>
              <a:custGeom>
                <a:avLst/>
                <a:gdLst>
                  <a:gd name="T0" fmla="*/ 119 w 612"/>
                  <a:gd name="T1" fmla="*/ 46 h 483"/>
                  <a:gd name="T2" fmla="*/ 118 w 612"/>
                  <a:gd name="T3" fmla="*/ 44 h 483"/>
                  <a:gd name="T4" fmla="*/ 116 w 612"/>
                  <a:gd name="T5" fmla="*/ 45 h 483"/>
                  <a:gd name="T6" fmla="*/ 106 w 612"/>
                  <a:gd name="T7" fmla="*/ 49 h 483"/>
                  <a:gd name="T8" fmla="*/ 103 w 612"/>
                  <a:gd name="T9" fmla="*/ 49 h 483"/>
                  <a:gd name="T10" fmla="*/ 96 w 612"/>
                  <a:gd name="T11" fmla="*/ 52 h 483"/>
                  <a:gd name="T12" fmla="*/ 97 w 612"/>
                  <a:gd name="T13" fmla="*/ 49 h 483"/>
                  <a:gd name="T14" fmla="*/ 96 w 612"/>
                  <a:gd name="T15" fmla="*/ 37 h 483"/>
                  <a:gd name="T16" fmla="*/ 88 w 612"/>
                  <a:gd name="T17" fmla="*/ 18 h 483"/>
                  <a:gd name="T18" fmla="*/ 62 w 612"/>
                  <a:gd name="T19" fmla="*/ 4 h 483"/>
                  <a:gd name="T20" fmla="*/ 50 w 612"/>
                  <a:gd name="T21" fmla="*/ 11 h 483"/>
                  <a:gd name="T22" fmla="*/ 46 w 612"/>
                  <a:gd name="T23" fmla="*/ 14 h 483"/>
                  <a:gd name="T24" fmla="*/ 46 w 612"/>
                  <a:gd name="T25" fmla="*/ 18 h 483"/>
                  <a:gd name="T26" fmla="*/ 46 w 612"/>
                  <a:gd name="T27" fmla="*/ 19 h 483"/>
                  <a:gd name="T28" fmla="*/ 49 w 612"/>
                  <a:gd name="T29" fmla="*/ 22 h 483"/>
                  <a:gd name="T30" fmla="*/ 48 w 612"/>
                  <a:gd name="T31" fmla="*/ 23 h 483"/>
                  <a:gd name="T32" fmla="*/ 43 w 612"/>
                  <a:gd name="T33" fmla="*/ 26 h 483"/>
                  <a:gd name="T34" fmla="*/ 38 w 612"/>
                  <a:gd name="T35" fmla="*/ 28 h 483"/>
                  <a:gd name="T36" fmla="*/ 31 w 612"/>
                  <a:gd name="T37" fmla="*/ 30 h 483"/>
                  <a:gd name="T38" fmla="*/ 26 w 612"/>
                  <a:gd name="T39" fmla="*/ 29 h 483"/>
                  <a:gd name="T40" fmla="*/ 14 w 612"/>
                  <a:gd name="T41" fmla="*/ 30 h 483"/>
                  <a:gd name="T42" fmla="*/ 8 w 612"/>
                  <a:gd name="T43" fmla="*/ 34 h 483"/>
                  <a:gd name="T44" fmla="*/ 9 w 612"/>
                  <a:gd name="T45" fmla="*/ 34 h 483"/>
                  <a:gd name="T46" fmla="*/ 12 w 612"/>
                  <a:gd name="T47" fmla="*/ 38 h 483"/>
                  <a:gd name="T48" fmla="*/ 9 w 612"/>
                  <a:gd name="T49" fmla="*/ 39 h 483"/>
                  <a:gd name="T50" fmla="*/ 1 w 612"/>
                  <a:gd name="T51" fmla="*/ 44 h 483"/>
                  <a:gd name="T52" fmla="*/ 4 w 612"/>
                  <a:gd name="T53" fmla="*/ 49 h 483"/>
                  <a:gd name="T54" fmla="*/ 79 w 612"/>
                  <a:gd name="T55" fmla="*/ 48 h 483"/>
                  <a:gd name="T56" fmla="*/ 91 w 612"/>
                  <a:gd name="T57" fmla="*/ 57 h 483"/>
                  <a:gd name="T58" fmla="*/ 94 w 612"/>
                  <a:gd name="T59" fmla="*/ 55 h 483"/>
                  <a:gd name="T60" fmla="*/ 96 w 612"/>
                  <a:gd name="T61" fmla="*/ 56 h 483"/>
                  <a:gd name="T62" fmla="*/ 98 w 612"/>
                  <a:gd name="T63" fmla="*/ 55 h 483"/>
                  <a:gd name="T64" fmla="*/ 107 w 612"/>
                  <a:gd name="T65" fmla="*/ 53 h 483"/>
                  <a:gd name="T66" fmla="*/ 124 w 612"/>
                  <a:gd name="T67" fmla="*/ 44 h 483"/>
                  <a:gd name="T68" fmla="*/ 122 w 612"/>
                  <a:gd name="T69" fmla="*/ 46 h 4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12"/>
                  <a:gd name="T106" fmla="*/ 0 h 483"/>
                  <a:gd name="T107" fmla="*/ 612 w 612"/>
                  <a:gd name="T108" fmla="*/ 483 h 48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12" h="483">
                    <a:moveTo>
                      <a:pt x="602" y="391"/>
                    </a:moveTo>
                    <a:lnTo>
                      <a:pt x="591" y="388"/>
                    </a:lnTo>
                    <a:lnTo>
                      <a:pt x="584" y="382"/>
                    </a:lnTo>
                    <a:lnTo>
                      <a:pt x="586" y="378"/>
                    </a:lnTo>
                    <a:lnTo>
                      <a:pt x="579" y="383"/>
                    </a:lnTo>
                    <a:lnTo>
                      <a:pt x="564" y="402"/>
                    </a:lnTo>
                    <a:lnTo>
                      <a:pt x="526" y="412"/>
                    </a:lnTo>
                    <a:lnTo>
                      <a:pt x="518" y="420"/>
                    </a:lnTo>
                    <a:lnTo>
                      <a:pt x="507" y="420"/>
                    </a:lnTo>
                    <a:lnTo>
                      <a:pt x="490" y="429"/>
                    </a:lnTo>
                    <a:lnTo>
                      <a:pt x="480" y="439"/>
                    </a:lnTo>
                    <a:lnTo>
                      <a:pt x="480" y="429"/>
                    </a:lnTo>
                    <a:lnTo>
                      <a:pt x="486" y="420"/>
                    </a:lnTo>
                    <a:lnTo>
                      <a:pt x="493" y="396"/>
                    </a:lnTo>
                    <a:lnTo>
                      <a:pt x="474" y="308"/>
                    </a:lnTo>
                    <a:lnTo>
                      <a:pt x="474" y="232"/>
                    </a:lnTo>
                    <a:lnTo>
                      <a:pt x="443" y="145"/>
                    </a:lnTo>
                    <a:lnTo>
                      <a:pt x="415" y="0"/>
                    </a:lnTo>
                    <a:lnTo>
                      <a:pt x="308" y="27"/>
                    </a:lnTo>
                    <a:lnTo>
                      <a:pt x="283" y="46"/>
                    </a:lnTo>
                    <a:lnTo>
                      <a:pt x="252" y="92"/>
                    </a:lnTo>
                    <a:lnTo>
                      <a:pt x="247" y="106"/>
                    </a:lnTo>
                    <a:lnTo>
                      <a:pt x="231" y="118"/>
                    </a:lnTo>
                    <a:lnTo>
                      <a:pt x="218" y="139"/>
                    </a:lnTo>
                    <a:lnTo>
                      <a:pt x="230" y="154"/>
                    </a:lnTo>
                    <a:lnTo>
                      <a:pt x="240" y="158"/>
                    </a:lnTo>
                    <a:lnTo>
                      <a:pt x="232" y="163"/>
                    </a:lnTo>
                    <a:lnTo>
                      <a:pt x="230" y="164"/>
                    </a:lnTo>
                    <a:lnTo>
                      <a:pt x="239" y="184"/>
                    </a:lnTo>
                    <a:lnTo>
                      <a:pt x="240" y="188"/>
                    </a:lnTo>
                    <a:lnTo>
                      <a:pt x="237" y="200"/>
                    </a:lnTo>
                    <a:lnTo>
                      <a:pt x="230" y="202"/>
                    </a:lnTo>
                    <a:lnTo>
                      <a:pt x="213" y="216"/>
                    </a:lnTo>
                    <a:lnTo>
                      <a:pt x="205" y="227"/>
                    </a:lnTo>
                    <a:lnTo>
                      <a:pt x="188" y="237"/>
                    </a:lnTo>
                    <a:lnTo>
                      <a:pt x="159" y="241"/>
                    </a:lnTo>
                    <a:lnTo>
                      <a:pt x="151" y="245"/>
                    </a:lnTo>
                    <a:lnTo>
                      <a:pt x="143" y="245"/>
                    </a:lnTo>
                    <a:lnTo>
                      <a:pt x="133" y="240"/>
                    </a:lnTo>
                    <a:lnTo>
                      <a:pt x="93" y="244"/>
                    </a:lnTo>
                    <a:lnTo>
                      <a:pt x="67" y="250"/>
                    </a:lnTo>
                    <a:lnTo>
                      <a:pt x="35" y="265"/>
                    </a:lnTo>
                    <a:lnTo>
                      <a:pt x="40" y="278"/>
                    </a:lnTo>
                    <a:lnTo>
                      <a:pt x="43" y="286"/>
                    </a:lnTo>
                    <a:lnTo>
                      <a:pt x="43" y="291"/>
                    </a:lnTo>
                    <a:lnTo>
                      <a:pt x="56" y="303"/>
                    </a:lnTo>
                    <a:lnTo>
                      <a:pt x="57" y="317"/>
                    </a:lnTo>
                    <a:lnTo>
                      <a:pt x="45" y="334"/>
                    </a:lnTo>
                    <a:lnTo>
                      <a:pt x="43" y="337"/>
                    </a:lnTo>
                    <a:lnTo>
                      <a:pt x="26" y="352"/>
                    </a:lnTo>
                    <a:lnTo>
                      <a:pt x="1" y="377"/>
                    </a:lnTo>
                    <a:lnTo>
                      <a:pt x="0" y="378"/>
                    </a:lnTo>
                    <a:lnTo>
                      <a:pt x="4" y="405"/>
                    </a:lnTo>
                    <a:lnTo>
                      <a:pt x="334" y="344"/>
                    </a:lnTo>
                    <a:lnTo>
                      <a:pt x="400" y="400"/>
                    </a:lnTo>
                    <a:lnTo>
                      <a:pt x="468" y="424"/>
                    </a:lnTo>
                    <a:lnTo>
                      <a:pt x="451" y="482"/>
                    </a:lnTo>
                    <a:lnTo>
                      <a:pt x="460" y="474"/>
                    </a:lnTo>
                    <a:lnTo>
                      <a:pt x="465" y="466"/>
                    </a:lnTo>
                    <a:lnTo>
                      <a:pt x="470" y="469"/>
                    </a:lnTo>
                    <a:lnTo>
                      <a:pt x="474" y="469"/>
                    </a:lnTo>
                    <a:lnTo>
                      <a:pt x="474" y="471"/>
                    </a:lnTo>
                    <a:lnTo>
                      <a:pt x="489" y="463"/>
                    </a:lnTo>
                    <a:lnTo>
                      <a:pt x="511" y="456"/>
                    </a:lnTo>
                    <a:lnTo>
                      <a:pt x="534" y="446"/>
                    </a:lnTo>
                    <a:lnTo>
                      <a:pt x="608" y="388"/>
                    </a:lnTo>
                    <a:lnTo>
                      <a:pt x="611" y="381"/>
                    </a:lnTo>
                    <a:lnTo>
                      <a:pt x="602" y="391"/>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83" name="Freeform 142"/>
              <p:cNvSpPr>
                <a:spLocks/>
              </p:cNvSpPr>
              <p:nvPr/>
            </p:nvSpPr>
            <p:spPr bwMode="auto">
              <a:xfrm>
                <a:off x="3906" y="2166"/>
                <a:ext cx="313" cy="349"/>
              </a:xfrm>
              <a:custGeom>
                <a:avLst/>
                <a:gdLst>
                  <a:gd name="T0" fmla="*/ 54 w 344"/>
                  <a:gd name="T1" fmla="*/ 40 h 396"/>
                  <a:gd name="T2" fmla="*/ 50 w 344"/>
                  <a:gd name="T3" fmla="*/ 38 h 396"/>
                  <a:gd name="T4" fmla="*/ 43 w 344"/>
                  <a:gd name="T5" fmla="*/ 48 h 396"/>
                  <a:gd name="T6" fmla="*/ 37 w 344"/>
                  <a:gd name="T7" fmla="*/ 42 h 396"/>
                  <a:gd name="T8" fmla="*/ 24 w 344"/>
                  <a:gd name="T9" fmla="*/ 44 h 396"/>
                  <a:gd name="T10" fmla="*/ 5 w 344"/>
                  <a:gd name="T11" fmla="*/ 40 h 396"/>
                  <a:gd name="T12" fmla="*/ 0 w 344"/>
                  <a:gd name="T13" fmla="*/ 9 h 396"/>
                  <a:gd name="T14" fmla="*/ 21 w 344"/>
                  <a:gd name="T15" fmla="*/ 7 h 396"/>
                  <a:gd name="T16" fmla="*/ 24 w 344"/>
                  <a:gd name="T17" fmla="*/ 8 h 396"/>
                  <a:gd name="T18" fmla="*/ 28 w 344"/>
                  <a:gd name="T19" fmla="*/ 9 h 396"/>
                  <a:gd name="T20" fmla="*/ 32 w 344"/>
                  <a:gd name="T21" fmla="*/ 8 h 396"/>
                  <a:gd name="T22" fmla="*/ 33 w 344"/>
                  <a:gd name="T23" fmla="*/ 9 h 396"/>
                  <a:gd name="T24" fmla="*/ 37 w 344"/>
                  <a:gd name="T25" fmla="*/ 10 h 396"/>
                  <a:gd name="T26" fmla="*/ 44 w 344"/>
                  <a:gd name="T27" fmla="*/ 8 h 396"/>
                  <a:gd name="T28" fmla="*/ 45 w 344"/>
                  <a:gd name="T29" fmla="*/ 8 h 396"/>
                  <a:gd name="T30" fmla="*/ 48 w 344"/>
                  <a:gd name="T31" fmla="*/ 8 h 396"/>
                  <a:gd name="T32" fmla="*/ 53 w 344"/>
                  <a:gd name="T33" fmla="*/ 4 h 396"/>
                  <a:gd name="T34" fmla="*/ 56 w 344"/>
                  <a:gd name="T35" fmla="*/ 4 h 396"/>
                  <a:gd name="T36" fmla="*/ 66 w 344"/>
                  <a:gd name="T37" fmla="*/ 0 h 396"/>
                  <a:gd name="T38" fmla="*/ 69 w 344"/>
                  <a:gd name="T39" fmla="*/ 16 h 396"/>
                  <a:gd name="T40" fmla="*/ 54 w 344"/>
                  <a:gd name="T41" fmla="*/ 40 h 396"/>
                  <a:gd name="T42" fmla="*/ 54 w 344"/>
                  <a:gd name="T43" fmla="*/ 40 h 396"/>
                  <a:gd name="T44" fmla="*/ 54 w 344"/>
                  <a:gd name="T45" fmla="*/ 40 h 39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44"/>
                  <a:gd name="T70" fmla="*/ 0 h 396"/>
                  <a:gd name="T71" fmla="*/ 344 w 344"/>
                  <a:gd name="T72" fmla="*/ 396 h 39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44" h="396">
                    <a:moveTo>
                      <a:pt x="264" y="340"/>
                    </a:moveTo>
                    <a:lnTo>
                      <a:pt x="253" y="325"/>
                    </a:lnTo>
                    <a:lnTo>
                      <a:pt x="214" y="395"/>
                    </a:lnTo>
                    <a:lnTo>
                      <a:pt x="185" y="363"/>
                    </a:lnTo>
                    <a:lnTo>
                      <a:pt x="119" y="383"/>
                    </a:lnTo>
                    <a:lnTo>
                      <a:pt x="29" y="344"/>
                    </a:lnTo>
                    <a:lnTo>
                      <a:pt x="0" y="72"/>
                    </a:lnTo>
                    <a:lnTo>
                      <a:pt x="103" y="56"/>
                    </a:lnTo>
                    <a:lnTo>
                      <a:pt x="120" y="61"/>
                    </a:lnTo>
                    <a:lnTo>
                      <a:pt x="141" y="72"/>
                    </a:lnTo>
                    <a:lnTo>
                      <a:pt x="159" y="68"/>
                    </a:lnTo>
                    <a:lnTo>
                      <a:pt x="163" y="73"/>
                    </a:lnTo>
                    <a:lnTo>
                      <a:pt x="180" y="83"/>
                    </a:lnTo>
                    <a:lnTo>
                      <a:pt x="217" y="64"/>
                    </a:lnTo>
                    <a:lnTo>
                      <a:pt x="225" y="65"/>
                    </a:lnTo>
                    <a:lnTo>
                      <a:pt x="238" y="62"/>
                    </a:lnTo>
                    <a:lnTo>
                      <a:pt x="261" y="37"/>
                    </a:lnTo>
                    <a:lnTo>
                      <a:pt x="279" y="23"/>
                    </a:lnTo>
                    <a:lnTo>
                      <a:pt x="322" y="0"/>
                    </a:lnTo>
                    <a:lnTo>
                      <a:pt x="343" y="139"/>
                    </a:lnTo>
                    <a:lnTo>
                      <a:pt x="264" y="34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84" name="Freeform 143"/>
              <p:cNvSpPr>
                <a:spLocks/>
              </p:cNvSpPr>
              <p:nvPr/>
            </p:nvSpPr>
            <p:spPr bwMode="auto">
              <a:xfrm>
                <a:off x="3906" y="2166"/>
                <a:ext cx="313" cy="349"/>
              </a:xfrm>
              <a:custGeom>
                <a:avLst/>
                <a:gdLst>
                  <a:gd name="T0" fmla="*/ 54 w 344"/>
                  <a:gd name="T1" fmla="*/ 40 h 396"/>
                  <a:gd name="T2" fmla="*/ 50 w 344"/>
                  <a:gd name="T3" fmla="*/ 38 h 396"/>
                  <a:gd name="T4" fmla="*/ 43 w 344"/>
                  <a:gd name="T5" fmla="*/ 48 h 396"/>
                  <a:gd name="T6" fmla="*/ 37 w 344"/>
                  <a:gd name="T7" fmla="*/ 42 h 396"/>
                  <a:gd name="T8" fmla="*/ 24 w 344"/>
                  <a:gd name="T9" fmla="*/ 44 h 396"/>
                  <a:gd name="T10" fmla="*/ 5 w 344"/>
                  <a:gd name="T11" fmla="*/ 40 h 396"/>
                  <a:gd name="T12" fmla="*/ 0 w 344"/>
                  <a:gd name="T13" fmla="*/ 9 h 396"/>
                  <a:gd name="T14" fmla="*/ 21 w 344"/>
                  <a:gd name="T15" fmla="*/ 7 h 396"/>
                  <a:gd name="T16" fmla="*/ 24 w 344"/>
                  <a:gd name="T17" fmla="*/ 8 h 396"/>
                  <a:gd name="T18" fmla="*/ 28 w 344"/>
                  <a:gd name="T19" fmla="*/ 9 h 396"/>
                  <a:gd name="T20" fmla="*/ 32 w 344"/>
                  <a:gd name="T21" fmla="*/ 8 h 396"/>
                  <a:gd name="T22" fmla="*/ 33 w 344"/>
                  <a:gd name="T23" fmla="*/ 9 h 396"/>
                  <a:gd name="T24" fmla="*/ 37 w 344"/>
                  <a:gd name="T25" fmla="*/ 10 h 396"/>
                  <a:gd name="T26" fmla="*/ 44 w 344"/>
                  <a:gd name="T27" fmla="*/ 8 h 396"/>
                  <a:gd name="T28" fmla="*/ 45 w 344"/>
                  <a:gd name="T29" fmla="*/ 8 h 396"/>
                  <a:gd name="T30" fmla="*/ 48 w 344"/>
                  <a:gd name="T31" fmla="*/ 8 h 396"/>
                  <a:gd name="T32" fmla="*/ 53 w 344"/>
                  <a:gd name="T33" fmla="*/ 4 h 396"/>
                  <a:gd name="T34" fmla="*/ 56 w 344"/>
                  <a:gd name="T35" fmla="*/ 4 h 396"/>
                  <a:gd name="T36" fmla="*/ 66 w 344"/>
                  <a:gd name="T37" fmla="*/ 0 h 396"/>
                  <a:gd name="T38" fmla="*/ 69 w 344"/>
                  <a:gd name="T39" fmla="*/ 16 h 396"/>
                  <a:gd name="T40" fmla="*/ 54 w 344"/>
                  <a:gd name="T41" fmla="*/ 40 h 396"/>
                  <a:gd name="T42" fmla="*/ 54 w 344"/>
                  <a:gd name="T43" fmla="*/ 40 h 39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4"/>
                  <a:gd name="T67" fmla="*/ 0 h 396"/>
                  <a:gd name="T68" fmla="*/ 344 w 344"/>
                  <a:gd name="T69" fmla="*/ 396 h 39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4" h="396">
                    <a:moveTo>
                      <a:pt x="264" y="340"/>
                    </a:moveTo>
                    <a:lnTo>
                      <a:pt x="253" y="325"/>
                    </a:lnTo>
                    <a:lnTo>
                      <a:pt x="214" y="395"/>
                    </a:lnTo>
                    <a:lnTo>
                      <a:pt x="185" y="363"/>
                    </a:lnTo>
                    <a:lnTo>
                      <a:pt x="119" y="383"/>
                    </a:lnTo>
                    <a:lnTo>
                      <a:pt x="29" y="344"/>
                    </a:lnTo>
                    <a:lnTo>
                      <a:pt x="0" y="72"/>
                    </a:lnTo>
                    <a:lnTo>
                      <a:pt x="103" y="56"/>
                    </a:lnTo>
                    <a:lnTo>
                      <a:pt x="120" y="61"/>
                    </a:lnTo>
                    <a:lnTo>
                      <a:pt x="141" y="72"/>
                    </a:lnTo>
                    <a:lnTo>
                      <a:pt x="159" y="68"/>
                    </a:lnTo>
                    <a:lnTo>
                      <a:pt x="163" y="73"/>
                    </a:lnTo>
                    <a:lnTo>
                      <a:pt x="180" y="83"/>
                    </a:lnTo>
                    <a:lnTo>
                      <a:pt x="217" y="64"/>
                    </a:lnTo>
                    <a:lnTo>
                      <a:pt x="225" y="65"/>
                    </a:lnTo>
                    <a:lnTo>
                      <a:pt x="238" y="62"/>
                    </a:lnTo>
                    <a:lnTo>
                      <a:pt x="261" y="37"/>
                    </a:lnTo>
                    <a:lnTo>
                      <a:pt x="279" y="23"/>
                    </a:lnTo>
                    <a:lnTo>
                      <a:pt x="322" y="0"/>
                    </a:lnTo>
                    <a:lnTo>
                      <a:pt x="343" y="139"/>
                    </a:lnTo>
                    <a:lnTo>
                      <a:pt x="264" y="34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85" name="Freeform 144"/>
              <p:cNvSpPr>
                <a:spLocks/>
              </p:cNvSpPr>
              <p:nvPr/>
            </p:nvSpPr>
            <p:spPr bwMode="auto">
              <a:xfrm>
                <a:off x="2599" y="2679"/>
                <a:ext cx="641" cy="341"/>
              </a:xfrm>
              <a:custGeom>
                <a:avLst/>
                <a:gdLst>
                  <a:gd name="T0" fmla="*/ 45 w 706"/>
                  <a:gd name="T1" fmla="*/ 34 h 386"/>
                  <a:gd name="T2" fmla="*/ 48 w 706"/>
                  <a:gd name="T3" fmla="*/ 9 h 386"/>
                  <a:gd name="T4" fmla="*/ 0 w 706"/>
                  <a:gd name="T5" fmla="*/ 7 h 386"/>
                  <a:gd name="T6" fmla="*/ 5 w 706"/>
                  <a:gd name="T7" fmla="*/ 0 h 386"/>
                  <a:gd name="T8" fmla="*/ 15 w 706"/>
                  <a:gd name="T9" fmla="*/ 4 h 386"/>
                  <a:gd name="T10" fmla="*/ 134 w 706"/>
                  <a:gd name="T11" fmla="*/ 4 h 386"/>
                  <a:gd name="T12" fmla="*/ 134 w 706"/>
                  <a:gd name="T13" fmla="*/ 10 h 386"/>
                  <a:gd name="T14" fmla="*/ 137 w 706"/>
                  <a:gd name="T15" fmla="*/ 24 h 386"/>
                  <a:gd name="T16" fmla="*/ 136 w 706"/>
                  <a:gd name="T17" fmla="*/ 47 h 386"/>
                  <a:gd name="T18" fmla="*/ 124 w 706"/>
                  <a:gd name="T19" fmla="*/ 43 h 386"/>
                  <a:gd name="T20" fmla="*/ 104 w 706"/>
                  <a:gd name="T21" fmla="*/ 45 h 386"/>
                  <a:gd name="T22" fmla="*/ 95 w 706"/>
                  <a:gd name="T23" fmla="*/ 43 h 386"/>
                  <a:gd name="T24" fmla="*/ 93 w 706"/>
                  <a:gd name="T25" fmla="*/ 45 h 386"/>
                  <a:gd name="T26" fmla="*/ 92 w 706"/>
                  <a:gd name="T27" fmla="*/ 43 h 386"/>
                  <a:gd name="T28" fmla="*/ 85 w 706"/>
                  <a:gd name="T29" fmla="*/ 42 h 386"/>
                  <a:gd name="T30" fmla="*/ 45 w 706"/>
                  <a:gd name="T31" fmla="*/ 34 h 386"/>
                  <a:gd name="T32" fmla="*/ 45 w 706"/>
                  <a:gd name="T33" fmla="*/ 34 h 386"/>
                  <a:gd name="T34" fmla="*/ 45 w 706"/>
                  <a:gd name="T35" fmla="*/ 34 h 38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06"/>
                  <a:gd name="T55" fmla="*/ 0 h 386"/>
                  <a:gd name="T56" fmla="*/ 706 w 706"/>
                  <a:gd name="T57" fmla="*/ 386 h 38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06" h="386">
                    <a:moveTo>
                      <a:pt x="236" y="276"/>
                    </a:moveTo>
                    <a:lnTo>
                      <a:pt x="247" y="69"/>
                    </a:lnTo>
                    <a:lnTo>
                      <a:pt x="0" y="54"/>
                    </a:lnTo>
                    <a:lnTo>
                      <a:pt x="6" y="0"/>
                    </a:lnTo>
                    <a:lnTo>
                      <a:pt x="82" y="7"/>
                    </a:lnTo>
                    <a:lnTo>
                      <a:pt x="691" y="28"/>
                    </a:lnTo>
                    <a:lnTo>
                      <a:pt x="691" y="81"/>
                    </a:lnTo>
                    <a:lnTo>
                      <a:pt x="705" y="200"/>
                    </a:lnTo>
                    <a:lnTo>
                      <a:pt x="702" y="385"/>
                    </a:lnTo>
                    <a:lnTo>
                      <a:pt x="647" y="353"/>
                    </a:lnTo>
                    <a:lnTo>
                      <a:pt x="539" y="373"/>
                    </a:lnTo>
                    <a:lnTo>
                      <a:pt x="492" y="349"/>
                    </a:lnTo>
                    <a:lnTo>
                      <a:pt x="476" y="373"/>
                    </a:lnTo>
                    <a:lnTo>
                      <a:pt x="473" y="357"/>
                    </a:lnTo>
                    <a:lnTo>
                      <a:pt x="436" y="345"/>
                    </a:lnTo>
                    <a:lnTo>
                      <a:pt x="236" y="276"/>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86" name="Freeform 145"/>
              <p:cNvSpPr>
                <a:spLocks/>
              </p:cNvSpPr>
              <p:nvPr/>
            </p:nvSpPr>
            <p:spPr bwMode="auto">
              <a:xfrm>
                <a:off x="2599" y="2679"/>
                <a:ext cx="641" cy="341"/>
              </a:xfrm>
              <a:custGeom>
                <a:avLst/>
                <a:gdLst>
                  <a:gd name="T0" fmla="*/ 45 w 706"/>
                  <a:gd name="T1" fmla="*/ 34 h 386"/>
                  <a:gd name="T2" fmla="*/ 48 w 706"/>
                  <a:gd name="T3" fmla="*/ 9 h 386"/>
                  <a:gd name="T4" fmla="*/ 0 w 706"/>
                  <a:gd name="T5" fmla="*/ 7 h 386"/>
                  <a:gd name="T6" fmla="*/ 5 w 706"/>
                  <a:gd name="T7" fmla="*/ 0 h 386"/>
                  <a:gd name="T8" fmla="*/ 15 w 706"/>
                  <a:gd name="T9" fmla="*/ 4 h 386"/>
                  <a:gd name="T10" fmla="*/ 134 w 706"/>
                  <a:gd name="T11" fmla="*/ 4 h 386"/>
                  <a:gd name="T12" fmla="*/ 134 w 706"/>
                  <a:gd name="T13" fmla="*/ 10 h 386"/>
                  <a:gd name="T14" fmla="*/ 137 w 706"/>
                  <a:gd name="T15" fmla="*/ 24 h 386"/>
                  <a:gd name="T16" fmla="*/ 136 w 706"/>
                  <a:gd name="T17" fmla="*/ 47 h 386"/>
                  <a:gd name="T18" fmla="*/ 124 w 706"/>
                  <a:gd name="T19" fmla="*/ 43 h 386"/>
                  <a:gd name="T20" fmla="*/ 104 w 706"/>
                  <a:gd name="T21" fmla="*/ 45 h 386"/>
                  <a:gd name="T22" fmla="*/ 95 w 706"/>
                  <a:gd name="T23" fmla="*/ 43 h 386"/>
                  <a:gd name="T24" fmla="*/ 93 w 706"/>
                  <a:gd name="T25" fmla="*/ 45 h 386"/>
                  <a:gd name="T26" fmla="*/ 92 w 706"/>
                  <a:gd name="T27" fmla="*/ 43 h 386"/>
                  <a:gd name="T28" fmla="*/ 85 w 706"/>
                  <a:gd name="T29" fmla="*/ 42 h 386"/>
                  <a:gd name="T30" fmla="*/ 45 w 706"/>
                  <a:gd name="T31" fmla="*/ 34 h 386"/>
                  <a:gd name="T32" fmla="*/ 45 w 706"/>
                  <a:gd name="T33" fmla="*/ 34 h 38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06"/>
                  <a:gd name="T52" fmla="*/ 0 h 386"/>
                  <a:gd name="T53" fmla="*/ 706 w 706"/>
                  <a:gd name="T54" fmla="*/ 386 h 38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06" h="386">
                    <a:moveTo>
                      <a:pt x="236" y="276"/>
                    </a:moveTo>
                    <a:lnTo>
                      <a:pt x="247" y="69"/>
                    </a:lnTo>
                    <a:lnTo>
                      <a:pt x="0" y="54"/>
                    </a:lnTo>
                    <a:lnTo>
                      <a:pt x="6" y="0"/>
                    </a:lnTo>
                    <a:lnTo>
                      <a:pt x="82" y="7"/>
                    </a:lnTo>
                    <a:lnTo>
                      <a:pt x="691" y="28"/>
                    </a:lnTo>
                    <a:lnTo>
                      <a:pt x="691" y="81"/>
                    </a:lnTo>
                    <a:lnTo>
                      <a:pt x="705" y="200"/>
                    </a:lnTo>
                    <a:lnTo>
                      <a:pt x="702" y="385"/>
                    </a:lnTo>
                    <a:lnTo>
                      <a:pt x="647" y="353"/>
                    </a:lnTo>
                    <a:lnTo>
                      <a:pt x="539" y="373"/>
                    </a:lnTo>
                    <a:lnTo>
                      <a:pt x="492" y="349"/>
                    </a:lnTo>
                    <a:lnTo>
                      <a:pt x="476" y="373"/>
                    </a:lnTo>
                    <a:lnTo>
                      <a:pt x="473" y="357"/>
                    </a:lnTo>
                    <a:lnTo>
                      <a:pt x="436" y="345"/>
                    </a:lnTo>
                    <a:lnTo>
                      <a:pt x="236" y="276"/>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87" name="Freeform 146"/>
              <p:cNvSpPr>
                <a:spLocks/>
              </p:cNvSpPr>
              <p:nvPr/>
            </p:nvSpPr>
            <p:spPr bwMode="auto">
              <a:xfrm>
                <a:off x="1194" y="1562"/>
                <a:ext cx="604" cy="503"/>
              </a:xfrm>
              <a:custGeom>
                <a:avLst/>
                <a:gdLst>
                  <a:gd name="T0" fmla="*/ 65 w 664"/>
                  <a:gd name="T1" fmla="*/ 14 h 570"/>
                  <a:gd name="T2" fmla="*/ 45 w 664"/>
                  <a:gd name="T3" fmla="*/ 11 h 570"/>
                  <a:gd name="T4" fmla="*/ 35 w 664"/>
                  <a:gd name="T5" fmla="*/ 4 h 570"/>
                  <a:gd name="T6" fmla="*/ 34 w 664"/>
                  <a:gd name="T7" fmla="*/ 4 h 570"/>
                  <a:gd name="T8" fmla="*/ 32 w 664"/>
                  <a:gd name="T9" fmla="*/ 4 h 570"/>
                  <a:gd name="T10" fmla="*/ 31 w 664"/>
                  <a:gd name="T11" fmla="*/ 0 h 570"/>
                  <a:gd name="T12" fmla="*/ 31 w 664"/>
                  <a:gd name="T13" fmla="*/ 4 h 570"/>
                  <a:gd name="T14" fmla="*/ 31 w 664"/>
                  <a:gd name="T15" fmla="*/ 4 h 570"/>
                  <a:gd name="T16" fmla="*/ 31 w 664"/>
                  <a:gd name="T17" fmla="*/ 4 h 570"/>
                  <a:gd name="T18" fmla="*/ 28 w 664"/>
                  <a:gd name="T19" fmla="*/ 6 h 570"/>
                  <a:gd name="T20" fmla="*/ 25 w 664"/>
                  <a:gd name="T21" fmla="*/ 12 h 570"/>
                  <a:gd name="T22" fmla="*/ 21 w 664"/>
                  <a:gd name="T23" fmla="*/ 18 h 570"/>
                  <a:gd name="T24" fmla="*/ 13 w 664"/>
                  <a:gd name="T25" fmla="*/ 30 h 570"/>
                  <a:gd name="T26" fmla="*/ 9 w 664"/>
                  <a:gd name="T27" fmla="*/ 34 h 570"/>
                  <a:gd name="T28" fmla="*/ 8 w 664"/>
                  <a:gd name="T29" fmla="*/ 34 h 570"/>
                  <a:gd name="T30" fmla="*/ 5 w 664"/>
                  <a:gd name="T31" fmla="*/ 38 h 570"/>
                  <a:gd name="T32" fmla="*/ 5 w 664"/>
                  <a:gd name="T33" fmla="*/ 40 h 570"/>
                  <a:gd name="T34" fmla="*/ 5 w 664"/>
                  <a:gd name="T35" fmla="*/ 43 h 570"/>
                  <a:gd name="T36" fmla="*/ 0 w 664"/>
                  <a:gd name="T37" fmla="*/ 49 h 570"/>
                  <a:gd name="T38" fmla="*/ 0 w 664"/>
                  <a:gd name="T39" fmla="*/ 49 h 570"/>
                  <a:gd name="T40" fmla="*/ 5 w 664"/>
                  <a:gd name="T41" fmla="*/ 49 h 570"/>
                  <a:gd name="T42" fmla="*/ 63 w 664"/>
                  <a:gd name="T43" fmla="*/ 62 h 570"/>
                  <a:gd name="T44" fmla="*/ 106 w 664"/>
                  <a:gd name="T45" fmla="*/ 67 h 570"/>
                  <a:gd name="T46" fmla="*/ 119 w 664"/>
                  <a:gd name="T47" fmla="*/ 43 h 570"/>
                  <a:gd name="T48" fmla="*/ 133 w 664"/>
                  <a:gd name="T49" fmla="*/ 25 h 570"/>
                  <a:gd name="T50" fmla="*/ 127 w 664"/>
                  <a:gd name="T51" fmla="*/ 19 h 570"/>
                  <a:gd name="T52" fmla="*/ 98 w 664"/>
                  <a:gd name="T53" fmla="*/ 15 h 570"/>
                  <a:gd name="T54" fmla="*/ 65 w 664"/>
                  <a:gd name="T55" fmla="*/ 14 h 570"/>
                  <a:gd name="T56" fmla="*/ 65 w 664"/>
                  <a:gd name="T57" fmla="*/ 14 h 570"/>
                  <a:gd name="T58" fmla="*/ 65 w 664"/>
                  <a:gd name="T59" fmla="*/ 14 h 57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64"/>
                  <a:gd name="T91" fmla="*/ 0 h 570"/>
                  <a:gd name="T92" fmla="*/ 664 w 664"/>
                  <a:gd name="T93" fmla="*/ 570 h 57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64" h="570">
                    <a:moveTo>
                      <a:pt x="330" y="121"/>
                    </a:moveTo>
                    <a:lnTo>
                      <a:pt x="222" y="88"/>
                    </a:lnTo>
                    <a:lnTo>
                      <a:pt x="177" y="7"/>
                    </a:lnTo>
                    <a:lnTo>
                      <a:pt x="170" y="10"/>
                    </a:lnTo>
                    <a:lnTo>
                      <a:pt x="161" y="10"/>
                    </a:lnTo>
                    <a:lnTo>
                      <a:pt x="154" y="0"/>
                    </a:lnTo>
                    <a:lnTo>
                      <a:pt x="153" y="4"/>
                    </a:lnTo>
                    <a:lnTo>
                      <a:pt x="154" y="15"/>
                    </a:lnTo>
                    <a:lnTo>
                      <a:pt x="150" y="27"/>
                    </a:lnTo>
                    <a:lnTo>
                      <a:pt x="140" y="52"/>
                    </a:lnTo>
                    <a:lnTo>
                      <a:pt x="126" y="101"/>
                    </a:lnTo>
                    <a:lnTo>
                      <a:pt x="104" y="149"/>
                    </a:lnTo>
                    <a:lnTo>
                      <a:pt x="64" y="248"/>
                    </a:lnTo>
                    <a:lnTo>
                      <a:pt x="42" y="282"/>
                    </a:lnTo>
                    <a:lnTo>
                      <a:pt x="38" y="284"/>
                    </a:lnTo>
                    <a:lnTo>
                      <a:pt x="15" y="324"/>
                    </a:lnTo>
                    <a:lnTo>
                      <a:pt x="6" y="332"/>
                    </a:lnTo>
                    <a:lnTo>
                      <a:pt x="13" y="355"/>
                    </a:lnTo>
                    <a:lnTo>
                      <a:pt x="0" y="396"/>
                    </a:lnTo>
                    <a:lnTo>
                      <a:pt x="0" y="408"/>
                    </a:lnTo>
                    <a:lnTo>
                      <a:pt x="6" y="423"/>
                    </a:lnTo>
                    <a:lnTo>
                      <a:pt x="317" y="516"/>
                    </a:lnTo>
                    <a:lnTo>
                      <a:pt x="537" y="569"/>
                    </a:lnTo>
                    <a:lnTo>
                      <a:pt x="597" y="352"/>
                    </a:lnTo>
                    <a:lnTo>
                      <a:pt x="663" y="207"/>
                    </a:lnTo>
                    <a:lnTo>
                      <a:pt x="639" y="162"/>
                    </a:lnTo>
                    <a:lnTo>
                      <a:pt x="493" y="127"/>
                    </a:lnTo>
                    <a:lnTo>
                      <a:pt x="330" y="121"/>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88" name="Freeform 147"/>
              <p:cNvSpPr>
                <a:spLocks/>
              </p:cNvSpPr>
              <p:nvPr/>
            </p:nvSpPr>
            <p:spPr bwMode="auto">
              <a:xfrm>
                <a:off x="1194" y="1562"/>
                <a:ext cx="604" cy="503"/>
              </a:xfrm>
              <a:custGeom>
                <a:avLst/>
                <a:gdLst>
                  <a:gd name="T0" fmla="*/ 65 w 664"/>
                  <a:gd name="T1" fmla="*/ 14 h 570"/>
                  <a:gd name="T2" fmla="*/ 45 w 664"/>
                  <a:gd name="T3" fmla="*/ 11 h 570"/>
                  <a:gd name="T4" fmla="*/ 35 w 664"/>
                  <a:gd name="T5" fmla="*/ 4 h 570"/>
                  <a:gd name="T6" fmla="*/ 34 w 664"/>
                  <a:gd name="T7" fmla="*/ 4 h 570"/>
                  <a:gd name="T8" fmla="*/ 32 w 664"/>
                  <a:gd name="T9" fmla="*/ 4 h 570"/>
                  <a:gd name="T10" fmla="*/ 31 w 664"/>
                  <a:gd name="T11" fmla="*/ 0 h 570"/>
                  <a:gd name="T12" fmla="*/ 31 w 664"/>
                  <a:gd name="T13" fmla="*/ 4 h 570"/>
                  <a:gd name="T14" fmla="*/ 31 w 664"/>
                  <a:gd name="T15" fmla="*/ 4 h 570"/>
                  <a:gd name="T16" fmla="*/ 31 w 664"/>
                  <a:gd name="T17" fmla="*/ 4 h 570"/>
                  <a:gd name="T18" fmla="*/ 28 w 664"/>
                  <a:gd name="T19" fmla="*/ 6 h 570"/>
                  <a:gd name="T20" fmla="*/ 25 w 664"/>
                  <a:gd name="T21" fmla="*/ 12 h 570"/>
                  <a:gd name="T22" fmla="*/ 21 w 664"/>
                  <a:gd name="T23" fmla="*/ 18 h 570"/>
                  <a:gd name="T24" fmla="*/ 13 w 664"/>
                  <a:gd name="T25" fmla="*/ 30 h 570"/>
                  <a:gd name="T26" fmla="*/ 9 w 664"/>
                  <a:gd name="T27" fmla="*/ 34 h 570"/>
                  <a:gd name="T28" fmla="*/ 8 w 664"/>
                  <a:gd name="T29" fmla="*/ 34 h 570"/>
                  <a:gd name="T30" fmla="*/ 5 w 664"/>
                  <a:gd name="T31" fmla="*/ 38 h 570"/>
                  <a:gd name="T32" fmla="*/ 5 w 664"/>
                  <a:gd name="T33" fmla="*/ 40 h 570"/>
                  <a:gd name="T34" fmla="*/ 5 w 664"/>
                  <a:gd name="T35" fmla="*/ 43 h 570"/>
                  <a:gd name="T36" fmla="*/ 0 w 664"/>
                  <a:gd name="T37" fmla="*/ 49 h 570"/>
                  <a:gd name="T38" fmla="*/ 0 w 664"/>
                  <a:gd name="T39" fmla="*/ 49 h 570"/>
                  <a:gd name="T40" fmla="*/ 5 w 664"/>
                  <a:gd name="T41" fmla="*/ 49 h 570"/>
                  <a:gd name="T42" fmla="*/ 63 w 664"/>
                  <a:gd name="T43" fmla="*/ 62 h 570"/>
                  <a:gd name="T44" fmla="*/ 106 w 664"/>
                  <a:gd name="T45" fmla="*/ 67 h 570"/>
                  <a:gd name="T46" fmla="*/ 119 w 664"/>
                  <a:gd name="T47" fmla="*/ 43 h 570"/>
                  <a:gd name="T48" fmla="*/ 133 w 664"/>
                  <a:gd name="T49" fmla="*/ 25 h 570"/>
                  <a:gd name="T50" fmla="*/ 127 w 664"/>
                  <a:gd name="T51" fmla="*/ 19 h 570"/>
                  <a:gd name="T52" fmla="*/ 98 w 664"/>
                  <a:gd name="T53" fmla="*/ 15 h 570"/>
                  <a:gd name="T54" fmla="*/ 65 w 664"/>
                  <a:gd name="T55" fmla="*/ 14 h 570"/>
                  <a:gd name="T56" fmla="*/ 65 w 664"/>
                  <a:gd name="T57" fmla="*/ 14 h 57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64"/>
                  <a:gd name="T88" fmla="*/ 0 h 570"/>
                  <a:gd name="T89" fmla="*/ 664 w 664"/>
                  <a:gd name="T90" fmla="*/ 570 h 57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64" h="570">
                    <a:moveTo>
                      <a:pt x="330" y="121"/>
                    </a:moveTo>
                    <a:lnTo>
                      <a:pt x="222" y="88"/>
                    </a:lnTo>
                    <a:lnTo>
                      <a:pt x="177" y="7"/>
                    </a:lnTo>
                    <a:lnTo>
                      <a:pt x="170" y="10"/>
                    </a:lnTo>
                    <a:lnTo>
                      <a:pt x="161" y="10"/>
                    </a:lnTo>
                    <a:lnTo>
                      <a:pt x="154" y="0"/>
                    </a:lnTo>
                    <a:lnTo>
                      <a:pt x="153" y="4"/>
                    </a:lnTo>
                    <a:lnTo>
                      <a:pt x="154" y="15"/>
                    </a:lnTo>
                    <a:lnTo>
                      <a:pt x="150" y="27"/>
                    </a:lnTo>
                    <a:lnTo>
                      <a:pt x="140" y="52"/>
                    </a:lnTo>
                    <a:lnTo>
                      <a:pt x="126" y="101"/>
                    </a:lnTo>
                    <a:lnTo>
                      <a:pt x="104" y="149"/>
                    </a:lnTo>
                    <a:lnTo>
                      <a:pt x="64" y="248"/>
                    </a:lnTo>
                    <a:lnTo>
                      <a:pt x="42" y="282"/>
                    </a:lnTo>
                    <a:lnTo>
                      <a:pt x="38" y="284"/>
                    </a:lnTo>
                    <a:lnTo>
                      <a:pt x="15" y="324"/>
                    </a:lnTo>
                    <a:lnTo>
                      <a:pt x="6" y="332"/>
                    </a:lnTo>
                    <a:lnTo>
                      <a:pt x="13" y="355"/>
                    </a:lnTo>
                    <a:lnTo>
                      <a:pt x="0" y="396"/>
                    </a:lnTo>
                    <a:lnTo>
                      <a:pt x="0" y="408"/>
                    </a:lnTo>
                    <a:lnTo>
                      <a:pt x="6" y="423"/>
                    </a:lnTo>
                    <a:lnTo>
                      <a:pt x="317" y="516"/>
                    </a:lnTo>
                    <a:lnTo>
                      <a:pt x="537" y="569"/>
                    </a:lnTo>
                    <a:lnTo>
                      <a:pt x="597" y="352"/>
                    </a:lnTo>
                    <a:lnTo>
                      <a:pt x="663" y="207"/>
                    </a:lnTo>
                    <a:lnTo>
                      <a:pt x="639" y="162"/>
                    </a:lnTo>
                    <a:lnTo>
                      <a:pt x="493" y="127"/>
                    </a:lnTo>
                    <a:lnTo>
                      <a:pt x="330" y="121"/>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89" name="Freeform 148"/>
              <p:cNvSpPr>
                <a:spLocks/>
              </p:cNvSpPr>
              <p:nvPr/>
            </p:nvSpPr>
            <p:spPr bwMode="auto">
              <a:xfrm>
                <a:off x="4199" y="2100"/>
                <a:ext cx="433" cy="274"/>
              </a:xfrm>
              <a:custGeom>
                <a:avLst/>
                <a:gdLst>
                  <a:gd name="T0" fmla="*/ 23 w 477"/>
                  <a:gd name="T1" fmla="*/ 36 h 310"/>
                  <a:gd name="T2" fmla="*/ 7 w 477"/>
                  <a:gd name="T3" fmla="*/ 38 h 310"/>
                  <a:gd name="T4" fmla="*/ 5 w 477"/>
                  <a:gd name="T5" fmla="*/ 27 h 310"/>
                  <a:gd name="T6" fmla="*/ 0 w 477"/>
                  <a:gd name="T7" fmla="*/ 9 h 310"/>
                  <a:gd name="T8" fmla="*/ 11 w 477"/>
                  <a:gd name="T9" fmla="*/ 4 h 310"/>
                  <a:gd name="T10" fmla="*/ 11 w 477"/>
                  <a:gd name="T11" fmla="*/ 8 h 310"/>
                  <a:gd name="T12" fmla="*/ 75 w 477"/>
                  <a:gd name="T13" fmla="*/ 0 h 310"/>
                  <a:gd name="T14" fmla="*/ 87 w 477"/>
                  <a:gd name="T15" fmla="*/ 7 h 310"/>
                  <a:gd name="T16" fmla="*/ 84 w 477"/>
                  <a:gd name="T17" fmla="*/ 17 h 310"/>
                  <a:gd name="T18" fmla="*/ 93 w 477"/>
                  <a:gd name="T19" fmla="*/ 23 h 310"/>
                  <a:gd name="T20" fmla="*/ 84 w 477"/>
                  <a:gd name="T21" fmla="*/ 28 h 310"/>
                  <a:gd name="T22" fmla="*/ 76 w 477"/>
                  <a:gd name="T23" fmla="*/ 30 h 310"/>
                  <a:gd name="T24" fmla="*/ 23 w 477"/>
                  <a:gd name="T25" fmla="*/ 36 h 310"/>
                  <a:gd name="T26" fmla="*/ 23 w 477"/>
                  <a:gd name="T27" fmla="*/ 36 h 310"/>
                  <a:gd name="T28" fmla="*/ 23 w 477"/>
                  <a:gd name="T29" fmla="*/ 36 h 3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77"/>
                  <a:gd name="T46" fmla="*/ 0 h 310"/>
                  <a:gd name="T47" fmla="*/ 477 w 477"/>
                  <a:gd name="T48" fmla="*/ 310 h 31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77" h="310">
                    <a:moveTo>
                      <a:pt x="118" y="296"/>
                    </a:moveTo>
                    <a:lnTo>
                      <a:pt x="36" y="309"/>
                    </a:lnTo>
                    <a:lnTo>
                      <a:pt x="21" y="213"/>
                    </a:lnTo>
                    <a:lnTo>
                      <a:pt x="0" y="74"/>
                    </a:lnTo>
                    <a:lnTo>
                      <a:pt x="52" y="34"/>
                    </a:lnTo>
                    <a:lnTo>
                      <a:pt x="56" y="61"/>
                    </a:lnTo>
                    <a:lnTo>
                      <a:pt x="386" y="0"/>
                    </a:lnTo>
                    <a:lnTo>
                      <a:pt x="452" y="56"/>
                    </a:lnTo>
                    <a:lnTo>
                      <a:pt x="430" y="141"/>
                    </a:lnTo>
                    <a:lnTo>
                      <a:pt x="476" y="182"/>
                    </a:lnTo>
                    <a:lnTo>
                      <a:pt x="430" y="229"/>
                    </a:lnTo>
                    <a:lnTo>
                      <a:pt x="403" y="243"/>
                    </a:lnTo>
                    <a:lnTo>
                      <a:pt x="118" y="296"/>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90" name="Freeform 149"/>
              <p:cNvSpPr>
                <a:spLocks/>
              </p:cNvSpPr>
              <p:nvPr/>
            </p:nvSpPr>
            <p:spPr bwMode="auto">
              <a:xfrm>
                <a:off x="4199" y="2100"/>
                <a:ext cx="433" cy="274"/>
              </a:xfrm>
              <a:custGeom>
                <a:avLst/>
                <a:gdLst>
                  <a:gd name="T0" fmla="*/ 23 w 477"/>
                  <a:gd name="T1" fmla="*/ 36 h 310"/>
                  <a:gd name="T2" fmla="*/ 7 w 477"/>
                  <a:gd name="T3" fmla="*/ 38 h 310"/>
                  <a:gd name="T4" fmla="*/ 5 w 477"/>
                  <a:gd name="T5" fmla="*/ 27 h 310"/>
                  <a:gd name="T6" fmla="*/ 0 w 477"/>
                  <a:gd name="T7" fmla="*/ 9 h 310"/>
                  <a:gd name="T8" fmla="*/ 11 w 477"/>
                  <a:gd name="T9" fmla="*/ 4 h 310"/>
                  <a:gd name="T10" fmla="*/ 11 w 477"/>
                  <a:gd name="T11" fmla="*/ 8 h 310"/>
                  <a:gd name="T12" fmla="*/ 75 w 477"/>
                  <a:gd name="T13" fmla="*/ 0 h 310"/>
                  <a:gd name="T14" fmla="*/ 87 w 477"/>
                  <a:gd name="T15" fmla="*/ 7 h 310"/>
                  <a:gd name="T16" fmla="*/ 84 w 477"/>
                  <a:gd name="T17" fmla="*/ 17 h 310"/>
                  <a:gd name="T18" fmla="*/ 93 w 477"/>
                  <a:gd name="T19" fmla="*/ 23 h 310"/>
                  <a:gd name="T20" fmla="*/ 84 w 477"/>
                  <a:gd name="T21" fmla="*/ 28 h 310"/>
                  <a:gd name="T22" fmla="*/ 76 w 477"/>
                  <a:gd name="T23" fmla="*/ 30 h 310"/>
                  <a:gd name="T24" fmla="*/ 23 w 477"/>
                  <a:gd name="T25" fmla="*/ 36 h 310"/>
                  <a:gd name="T26" fmla="*/ 23 w 477"/>
                  <a:gd name="T27" fmla="*/ 36 h 3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77"/>
                  <a:gd name="T43" fmla="*/ 0 h 310"/>
                  <a:gd name="T44" fmla="*/ 477 w 477"/>
                  <a:gd name="T45" fmla="*/ 310 h 3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77" h="310">
                    <a:moveTo>
                      <a:pt x="118" y="296"/>
                    </a:moveTo>
                    <a:lnTo>
                      <a:pt x="36" y="309"/>
                    </a:lnTo>
                    <a:lnTo>
                      <a:pt x="21" y="213"/>
                    </a:lnTo>
                    <a:lnTo>
                      <a:pt x="0" y="74"/>
                    </a:lnTo>
                    <a:lnTo>
                      <a:pt x="52" y="34"/>
                    </a:lnTo>
                    <a:lnTo>
                      <a:pt x="56" y="61"/>
                    </a:lnTo>
                    <a:lnTo>
                      <a:pt x="386" y="0"/>
                    </a:lnTo>
                    <a:lnTo>
                      <a:pt x="452" y="56"/>
                    </a:lnTo>
                    <a:lnTo>
                      <a:pt x="430" y="141"/>
                    </a:lnTo>
                    <a:lnTo>
                      <a:pt x="476" y="182"/>
                    </a:lnTo>
                    <a:lnTo>
                      <a:pt x="430" y="229"/>
                    </a:lnTo>
                    <a:lnTo>
                      <a:pt x="403" y="243"/>
                    </a:lnTo>
                    <a:lnTo>
                      <a:pt x="118" y="296"/>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91" name="Freeform 150"/>
              <p:cNvSpPr>
                <a:spLocks/>
              </p:cNvSpPr>
              <p:nvPr/>
            </p:nvSpPr>
            <p:spPr bwMode="auto">
              <a:xfrm>
                <a:off x="4792" y="2040"/>
                <a:ext cx="59" cy="72"/>
              </a:xfrm>
              <a:custGeom>
                <a:avLst/>
                <a:gdLst>
                  <a:gd name="T0" fmla="*/ 7 w 64"/>
                  <a:gd name="T1" fmla="*/ 0 h 82"/>
                  <a:gd name="T2" fmla="*/ 0 w 64"/>
                  <a:gd name="T3" fmla="*/ 4 h 82"/>
                  <a:gd name="T4" fmla="*/ 6 w 64"/>
                  <a:gd name="T5" fmla="*/ 9 h 82"/>
                  <a:gd name="T6" fmla="*/ 6 w 64"/>
                  <a:gd name="T7" fmla="*/ 9 h 82"/>
                  <a:gd name="T8" fmla="*/ 9 w 64"/>
                  <a:gd name="T9" fmla="*/ 8 h 82"/>
                  <a:gd name="T10" fmla="*/ 11 w 64"/>
                  <a:gd name="T11" fmla="*/ 6 h 82"/>
                  <a:gd name="T12" fmla="*/ 13 w 64"/>
                  <a:gd name="T13" fmla="*/ 6 h 82"/>
                  <a:gd name="T14" fmla="*/ 15 w 64"/>
                  <a:gd name="T15" fmla="*/ 5 h 82"/>
                  <a:gd name="T16" fmla="*/ 16 w 64"/>
                  <a:gd name="T17" fmla="*/ 6 h 82"/>
                  <a:gd name="T18" fmla="*/ 16 w 64"/>
                  <a:gd name="T19" fmla="*/ 5 h 82"/>
                  <a:gd name="T20" fmla="*/ 7 w 64"/>
                  <a:gd name="T21" fmla="*/ 0 h 82"/>
                  <a:gd name="T22" fmla="*/ 7 w 64"/>
                  <a:gd name="T23" fmla="*/ 0 h 82"/>
                  <a:gd name="T24" fmla="*/ 7 w 64"/>
                  <a:gd name="T25" fmla="*/ 0 h 8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4"/>
                  <a:gd name="T40" fmla="*/ 0 h 82"/>
                  <a:gd name="T41" fmla="*/ 64 w 64"/>
                  <a:gd name="T42" fmla="*/ 82 h 8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4" h="82">
                    <a:moveTo>
                      <a:pt x="30" y="0"/>
                    </a:moveTo>
                    <a:lnTo>
                      <a:pt x="0" y="6"/>
                    </a:lnTo>
                    <a:lnTo>
                      <a:pt x="10" y="78"/>
                    </a:lnTo>
                    <a:lnTo>
                      <a:pt x="10" y="81"/>
                    </a:lnTo>
                    <a:lnTo>
                      <a:pt x="36" y="66"/>
                    </a:lnTo>
                    <a:lnTo>
                      <a:pt x="40" y="54"/>
                    </a:lnTo>
                    <a:lnTo>
                      <a:pt x="47" y="56"/>
                    </a:lnTo>
                    <a:lnTo>
                      <a:pt x="56" y="47"/>
                    </a:lnTo>
                    <a:lnTo>
                      <a:pt x="60" y="51"/>
                    </a:lnTo>
                    <a:lnTo>
                      <a:pt x="63" y="46"/>
                    </a:lnTo>
                    <a:lnTo>
                      <a:pt x="30"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92" name="Freeform 151"/>
              <p:cNvSpPr>
                <a:spLocks/>
              </p:cNvSpPr>
              <p:nvPr/>
            </p:nvSpPr>
            <p:spPr bwMode="auto">
              <a:xfrm>
                <a:off x="4792" y="2040"/>
                <a:ext cx="59" cy="72"/>
              </a:xfrm>
              <a:custGeom>
                <a:avLst/>
                <a:gdLst>
                  <a:gd name="T0" fmla="*/ 7 w 64"/>
                  <a:gd name="T1" fmla="*/ 0 h 82"/>
                  <a:gd name="T2" fmla="*/ 0 w 64"/>
                  <a:gd name="T3" fmla="*/ 4 h 82"/>
                  <a:gd name="T4" fmla="*/ 6 w 64"/>
                  <a:gd name="T5" fmla="*/ 9 h 82"/>
                  <a:gd name="T6" fmla="*/ 6 w 64"/>
                  <a:gd name="T7" fmla="*/ 9 h 82"/>
                  <a:gd name="T8" fmla="*/ 9 w 64"/>
                  <a:gd name="T9" fmla="*/ 8 h 82"/>
                  <a:gd name="T10" fmla="*/ 11 w 64"/>
                  <a:gd name="T11" fmla="*/ 6 h 82"/>
                  <a:gd name="T12" fmla="*/ 13 w 64"/>
                  <a:gd name="T13" fmla="*/ 6 h 82"/>
                  <a:gd name="T14" fmla="*/ 15 w 64"/>
                  <a:gd name="T15" fmla="*/ 5 h 82"/>
                  <a:gd name="T16" fmla="*/ 16 w 64"/>
                  <a:gd name="T17" fmla="*/ 6 h 82"/>
                  <a:gd name="T18" fmla="*/ 16 w 64"/>
                  <a:gd name="T19" fmla="*/ 5 h 82"/>
                  <a:gd name="T20" fmla="*/ 7 w 64"/>
                  <a:gd name="T21" fmla="*/ 0 h 82"/>
                  <a:gd name="T22" fmla="*/ 7 w 64"/>
                  <a:gd name="T23" fmla="*/ 0 h 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4"/>
                  <a:gd name="T37" fmla="*/ 0 h 82"/>
                  <a:gd name="T38" fmla="*/ 64 w 64"/>
                  <a:gd name="T39" fmla="*/ 82 h 8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4" h="82">
                    <a:moveTo>
                      <a:pt x="30" y="0"/>
                    </a:moveTo>
                    <a:lnTo>
                      <a:pt x="0" y="6"/>
                    </a:lnTo>
                    <a:lnTo>
                      <a:pt x="10" y="78"/>
                    </a:lnTo>
                    <a:lnTo>
                      <a:pt x="10" y="81"/>
                    </a:lnTo>
                    <a:lnTo>
                      <a:pt x="36" y="66"/>
                    </a:lnTo>
                    <a:lnTo>
                      <a:pt x="40" y="54"/>
                    </a:lnTo>
                    <a:lnTo>
                      <a:pt x="47" y="56"/>
                    </a:lnTo>
                    <a:lnTo>
                      <a:pt x="56" y="47"/>
                    </a:lnTo>
                    <a:lnTo>
                      <a:pt x="60" y="51"/>
                    </a:lnTo>
                    <a:lnTo>
                      <a:pt x="63" y="46"/>
                    </a:lnTo>
                    <a:lnTo>
                      <a:pt x="30"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93" name="Freeform 152"/>
              <p:cNvSpPr>
                <a:spLocks/>
              </p:cNvSpPr>
              <p:nvPr/>
            </p:nvSpPr>
            <p:spPr bwMode="auto">
              <a:xfrm>
                <a:off x="4087" y="2808"/>
                <a:ext cx="382" cy="278"/>
              </a:xfrm>
              <a:custGeom>
                <a:avLst/>
                <a:gdLst>
                  <a:gd name="T0" fmla="*/ 42 w 419"/>
                  <a:gd name="T1" fmla="*/ 0 h 315"/>
                  <a:gd name="T2" fmla="*/ 16 w 419"/>
                  <a:gd name="T3" fmla="*/ 2 h 315"/>
                  <a:gd name="T4" fmla="*/ 5 w 419"/>
                  <a:gd name="T5" fmla="*/ 4 h 315"/>
                  <a:gd name="T6" fmla="*/ 0 w 419"/>
                  <a:gd name="T7" fmla="*/ 8 h 315"/>
                  <a:gd name="T8" fmla="*/ 10 w 419"/>
                  <a:gd name="T9" fmla="*/ 10 h 315"/>
                  <a:gd name="T10" fmla="*/ 38 w 419"/>
                  <a:gd name="T11" fmla="*/ 26 h 315"/>
                  <a:gd name="T12" fmla="*/ 51 w 419"/>
                  <a:gd name="T13" fmla="*/ 38 h 315"/>
                  <a:gd name="T14" fmla="*/ 51 w 419"/>
                  <a:gd name="T15" fmla="*/ 38 h 315"/>
                  <a:gd name="T16" fmla="*/ 52 w 419"/>
                  <a:gd name="T17" fmla="*/ 36 h 315"/>
                  <a:gd name="T18" fmla="*/ 56 w 419"/>
                  <a:gd name="T19" fmla="*/ 34 h 315"/>
                  <a:gd name="T20" fmla="*/ 52 w 419"/>
                  <a:gd name="T21" fmla="*/ 34 h 315"/>
                  <a:gd name="T22" fmla="*/ 52 w 419"/>
                  <a:gd name="T23" fmla="*/ 34 h 315"/>
                  <a:gd name="T24" fmla="*/ 52 w 419"/>
                  <a:gd name="T25" fmla="*/ 34 h 315"/>
                  <a:gd name="T26" fmla="*/ 56 w 419"/>
                  <a:gd name="T27" fmla="*/ 34 h 315"/>
                  <a:gd name="T28" fmla="*/ 57 w 419"/>
                  <a:gd name="T29" fmla="*/ 34 h 315"/>
                  <a:gd name="T30" fmla="*/ 58 w 419"/>
                  <a:gd name="T31" fmla="*/ 34 h 315"/>
                  <a:gd name="T32" fmla="*/ 56 w 419"/>
                  <a:gd name="T33" fmla="*/ 31 h 315"/>
                  <a:gd name="T34" fmla="*/ 60 w 419"/>
                  <a:gd name="T35" fmla="*/ 31 h 315"/>
                  <a:gd name="T36" fmla="*/ 61 w 419"/>
                  <a:gd name="T37" fmla="*/ 31 h 315"/>
                  <a:gd name="T38" fmla="*/ 63 w 419"/>
                  <a:gd name="T39" fmla="*/ 30 h 315"/>
                  <a:gd name="T40" fmla="*/ 67 w 419"/>
                  <a:gd name="T41" fmla="*/ 30 h 315"/>
                  <a:gd name="T42" fmla="*/ 67 w 419"/>
                  <a:gd name="T43" fmla="*/ 26 h 315"/>
                  <a:gd name="T44" fmla="*/ 72 w 419"/>
                  <a:gd name="T45" fmla="*/ 24 h 315"/>
                  <a:gd name="T46" fmla="*/ 72 w 419"/>
                  <a:gd name="T47" fmla="*/ 23 h 315"/>
                  <a:gd name="T48" fmla="*/ 75 w 419"/>
                  <a:gd name="T49" fmla="*/ 23 h 315"/>
                  <a:gd name="T50" fmla="*/ 76 w 419"/>
                  <a:gd name="T51" fmla="*/ 22 h 315"/>
                  <a:gd name="T52" fmla="*/ 76 w 419"/>
                  <a:gd name="T53" fmla="*/ 21 h 315"/>
                  <a:gd name="T54" fmla="*/ 78 w 419"/>
                  <a:gd name="T55" fmla="*/ 18 h 315"/>
                  <a:gd name="T56" fmla="*/ 79 w 419"/>
                  <a:gd name="T57" fmla="*/ 17 h 315"/>
                  <a:gd name="T58" fmla="*/ 82 w 419"/>
                  <a:gd name="T59" fmla="*/ 12 h 315"/>
                  <a:gd name="T60" fmla="*/ 88 w 419"/>
                  <a:gd name="T61" fmla="*/ 11 h 315"/>
                  <a:gd name="T62" fmla="*/ 63 w 419"/>
                  <a:gd name="T63" fmla="*/ 4 h 315"/>
                  <a:gd name="T64" fmla="*/ 46 w 419"/>
                  <a:gd name="T65" fmla="*/ 4 h 315"/>
                  <a:gd name="T66" fmla="*/ 42 w 419"/>
                  <a:gd name="T67" fmla="*/ 0 h 315"/>
                  <a:gd name="T68" fmla="*/ 42 w 419"/>
                  <a:gd name="T69" fmla="*/ 0 h 315"/>
                  <a:gd name="T70" fmla="*/ 42 w 419"/>
                  <a:gd name="T71" fmla="*/ 0 h 31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9"/>
                  <a:gd name="T109" fmla="*/ 0 h 315"/>
                  <a:gd name="T110" fmla="*/ 419 w 419"/>
                  <a:gd name="T111" fmla="*/ 315 h 31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9" h="315">
                    <a:moveTo>
                      <a:pt x="202" y="0"/>
                    </a:moveTo>
                    <a:lnTo>
                      <a:pt x="78" y="2"/>
                    </a:lnTo>
                    <a:lnTo>
                      <a:pt x="18" y="31"/>
                    </a:lnTo>
                    <a:lnTo>
                      <a:pt x="0" y="63"/>
                    </a:lnTo>
                    <a:lnTo>
                      <a:pt x="46" y="85"/>
                    </a:lnTo>
                    <a:lnTo>
                      <a:pt x="182" y="221"/>
                    </a:lnTo>
                    <a:lnTo>
                      <a:pt x="246" y="314"/>
                    </a:lnTo>
                    <a:lnTo>
                      <a:pt x="248" y="311"/>
                    </a:lnTo>
                    <a:lnTo>
                      <a:pt x="255" y="305"/>
                    </a:lnTo>
                    <a:lnTo>
                      <a:pt x="264" y="292"/>
                    </a:lnTo>
                    <a:lnTo>
                      <a:pt x="255" y="289"/>
                    </a:lnTo>
                    <a:lnTo>
                      <a:pt x="255" y="283"/>
                    </a:lnTo>
                    <a:lnTo>
                      <a:pt x="251" y="278"/>
                    </a:lnTo>
                    <a:lnTo>
                      <a:pt x="268" y="289"/>
                    </a:lnTo>
                    <a:lnTo>
                      <a:pt x="277" y="283"/>
                    </a:lnTo>
                    <a:lnTo>
                      <a:pt x="282" y="274"/>
                    </a:lnTo>
                    <a:lnTo>
                      <a:pt x="272" y="262"/>
                    </a:lnTo>
                    <a:lnTo>
                      <a:pt x="286" y="262"/>
                    </a:lnTo>
                    <a:lnTo>
                      <a:pt x="290" y="262"/>
                    </a:lnTo>
                    <a:lnTo>
                      <a:pt x="305" y="248"/>
                    </a:lnTo>
                    <a:lnTo>
                      <a:pt x="316" y="242"/>
                    </a:lnTo>
                    <a:lnTo>
                      <a:pt x="326" y="226"/>
                    </a:lnTo>
                    <a:lnTo>
                      <a:pt x="346" y="205"/>
                    </a:lnTo>
                    <a:lnTo>
                      <a:pt x="345" y="197"/>
                    </a:lnTo>
                    <a:lnTo>
                      <a:pt x="363" y="194"/>
                    </a:lnTo>
                    <a:lnTo>
                      <a:pt x="367" y="182"/>
                    </a:lnTo>
                    <a:lnTo>
                      <a:pt x="371" y="180"/>
                    </a:lnTo>
                    <a:lnTo>
                      <a:pt x="374" y="152"/>
                    </a:lnTo>
                    <a:lnTo>
                      <a:pt x="380" y="139"/>
                    </a:lnTo>
                    <a:lnTo>
                      <a:pt x="398" y="107"/>
                    </a:lnTo>
                    <a:lnTo>
                      <a:pt x="418" y="94"/>
                    </a:lnTo>
                    <a:lnTo>
                      <a:pt x="305" y="10"/>
                    </a:lnTo>
                    <a:lnTo>
                      <a:pt x="218" y="24"/>
                    </a:lnTo>
                    <a:lnTo>
                      <a:pt x="202"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94" name="Freeform 153"/>
              <p:cNvSpPr>
                <a:spLocks/>
              </p:cNvSpPr>
              <p:nvPr/>
            </p:nvSpPr>
            <p:spPr bwMode="auto">
              <a:xfrm>
                <a:off x="4087" y="2808"/>
                <a:ext cx="382" cy="278"/>
              </a:xfrm>
              <a:custGeom>
                <a:avLst/>
                <a:gdLst>
                  <a:gd name="T0" fmla="*/ 42 w 419"/>
                  <a:gd name="T1" fmla="*/ 0 h 315"/>
                  <a:gd name="T2" fmla="*/ 16 w 419"/>
                  <a:gd name="T3" fmla="*/ 2 h 315"/>
                  <a:gd name="T4" fmla="*/ 5 w 419"/>
                  <a:gd name="T5" fmla="*/ 4 h 315"/>
                  <a:gd name="T6" fmla="*/ 0 w 419"/>
                  <a:gd name="T7" fmla="*/ 8 h 315"/>
                  <a:gd name="T8" fmla="*/ 10 w 419"/>
                  <a:gd name="T9" fmla="*/ 10 h 315"/>
                  <a:gd name="T10" fmla="*/ 38 w 419"/>
                  <a:gd name="T11" fmla="*/ 26 h 315"/>
                  <a:gd name="T12" fmla="*/ 51 w 419"/>
                  <a:gd name="T13" fmla="*/ 38 h 315"/>
                  <a:gd name="T14" fmla="*/ 51 w 419"/>
                  <a:gd name="T15" fmla="*/ 38 h 315"/>
                  <a:gd name="T16" fmla="*/ 52 w 419"/>
                  <a:gd name="T17" fmla="*/ 36 h 315"/>
                  <a:gd name="T18" fmla="*/ 56 w 419"/>
                  <a:gd name="T19" fmla="*/ 34 h 315"/>
                  <a:gd name="T20" fmla="*/ 52 w 419"/>
                  <a:gd name="T21" fmla="*/ 34 h 315"/>
                  <a:gd name="T22" fmla="*/ 52 w 419"/>
                  <a:gd name="T23" fmla="*/ 34 h 315"/>
                  <a:gd name="T24" fmla="*/ 52 w 419"/>
                  <a:gd name="T25" fmla="*/ 34 h 315"/>
                  <a:gd name="T26" fmla="*/ 56 w 419"/>
                  <a:gd name="T27" fmla="*/ 34 h 315"/>
                  <a:gd name="T28" fmla="*/ 57 w 419"/>
                  <a:gd name="T29" fmla="*/ 34 h 315"/>
                  <a:gd name="T30" fmla="*/ 58 w 419"/>
                  <a:gd name="T31" fmla="*/ 34 h 315"/>
                  <a:gd name="T32" fmla="*/ 56 w 419"/>
                  <a:gd name="T33" fmla="*/ 31 h 315"/>
                  <a:gd name="T34" fmla="*/ 60 w 419"/>
                  <a:gd name="T35" fmla="*/ 31 h 315"/>
                  <a:gd name="T36" fmla="*/ 61 w 419"/>
                  <a:gd name="T37" fmla="*/ 31 h 315"/>
                  <a:gd name="T38" fmla="*/ 63 w 419"/>
                  <a:gd name="T39" fmla="*/ 30 h 315"/>
                  <a:gd name="T40" fmla="*/ 67 w 419"/>
                  <a:gd name="T41" fmla="*/ 30 h 315"/>
                  <a:gd name="T42" fmla="*/ 67 w 419"/>
                  <a:gd name="T43" fmla="*/ 26 h 315"/>
                  <a:gd name="T44" fmla="*/ 72 w 419"/>
                  <a:gd name="T45" fmla="*/ 24 h 315"/>
                  <a:gd name="T46" fmla="*/ 72 w 419"/>
                  <a:gd name="T47" fmla="*/ 23 h 315"/>
                  <a:gd name="T48" fmla="*/ 75 w 419"/>
                  <a:gd name="T49" fmla="*/ 23 h 315"/>
                  <a:gd name="T50" fmla="*/ 76 w 419"/>
                  <a:gd name="T51" fmla="*/ 22 h 315"/>
                  <a:gd name="T52" fmla="*/ 76 w 419"/>
                  <a:gd name="T53" fmla="*/ 21 h 315"/>
                  <a:gd name="T54" fmla="*/ 78 w 419"/>
                  <a:gd name="T55" fmla="*/ 18 h 315"/>
                  <a:gd name="T56" fmla="*/ 79 w 419"/>
                  <a:gd name="T57" fmla="*/ 17 h 315"/>
                  <a:gd name="T58" fmla="*/ 82 w 419"/>
                  <a:gd name="T59" fmla="*/ 12 h 315"/>
                  <a:gd name="T60" fmla="*/ 88 w 419"/>
                  <a:gd name="T61" fmla="*/ 11 h 315"/>
                  <a:gd name="T62" fmla="*/ 63 w 419"/>
                  <a:gd name="T63" fmla="*/ 4 h 315"/>
                  <a:gd name="T64" fmla="*/ 46 w 419"/>
                  <a:gd name="T65" fmla="*/ 4 h 315"/>
                  <a:gd name="T66" fmla="*/ 42 w 419"/>
                  <a:gd name="T67" fmla="*/ 0 h 315"/>
                  <a:gd name="T68" fmla="*/ 42 w 419"/>
                  <a:gd name="T69" fmla="*/ 0 h 31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19"/>
                  <a:gd name="T106" fmla="*/ 0 h 315"/>
                  <a:gd name="T107" fmla="*/ 419 w 419"/>
                  <a:gd name="T108" fmla="*/ 315 h 31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19" h="315">
                    <a:moveTo>
                      <a:pt x="202" y="0"/>
                    </a:moveTo>
                    <a:lnTo>
                      <a:pt x="78" y="2"/>
                    </a:lnTo>
                    <a:lnTo>
                      <a:pt x="18" y="31"/>
                    </a:lnTo>
                    <a:lnTo>
                      <a:pt x="0" y="63"/>
                    </a:lnTo>
                    <a:lnTo>
                      <a:pt x="46" y="85"/>
                    </a:lnTo>
                    <a:lnTo>
                      <a:pt x="182" y="221"/>
                    </a:lnTo>
                    <a:lnTo>
                      <a:pt x="246" y="314"/>
                    </a:lnTo>
                    <a:lnTo>
                      <a:pt x="248" y="311"/>
                    </a:lnTo>
                    <a:lnTo>
                      <a:pt x="255" y="305"/>
                    </a:lnTo>
                    <a:lnTo>
                      <a:pt x="264" y="292"/>
                    </a:lnTo>
                    <a:lnTo>
                      <a:pt x="255" y="289"/>
                    </a:lnTo>
                    <a:lnTo>
                      <a:pt x="255" y="283"/>
                    </a:lnTo>
                    <a:lnTo>
                      <a:pt x="251" y="278"/>
                    </a:lnTo>
                    <a:lnTo>
                      <a:pt x="268" y="289"/>
                    </a:lnTo>
                    <a:lnTo>
                      <a:pt x="277" y="283"/>
                    </a:lnTo>
                    <a:lnTo>
                      <a:pt x="282" y="274"/>
                    </a:lnTo>
                    <a:lnTo>
                      <a:pt x="272" y="262"/>
                    </a:lnTo>
                    <a:lnTo>
                      <a:pt x="286" y="262"/>
                    </a:lnTo>
                    <a:lnTo>
                      <a:pt x="290" y="262"/>
                    </a:lnTo>
                    <a:lnTo>
                      <a:pt x="305" y="248"/>
                    </a:lnTo>
                    <a:lnTo>
                      <a:pt x="316" y="242"/>
                    </a:lnTo>
                    <a:lnTo>
                      <a:pt x="326" y="226"/>
                    </a:lnTo>
                    <a:lnTo>
                      <a:pt x="346" y="205"/>
                    </a:lnTo>
                    <a:lnTo>
                      <a:pt x="345" y="197"/>
                    </a:lnTo>
                    <a:lnTo>
                      <a:pt x="363" y="194"/>
                    </a:lnTo>
                    <a:lnTo>
                      <a:pt x="367" y="182"/>
                    </a:lnTo>
                    <a:lnTo>
                      <a:pt x="371" y="180"/>
                    </a:lnTo>
                    <a:lnTo>
                      <a:pt x="374" y="152"/>
                    </a:lnTo>
                    <a:lnTo>
                      <a:pt x="380" y="139"/>
                    </a:lnTo>
                    <a:lnTo>
                      <a:pt x="398" y="107"/>
                    </a:lnTo>
                    <a:lnTo>
                      <a:pt x="418" y="94"/>
                    </a:lnTo>
                    <a:lnTo>
                      <a:pt x="305" y="10"/>
                    </a:lnTo>
                    <a:lnTo>
                      <a:pt x="218" y="24"/>
                    </a:lnTo>
                    <a:lnTo>
                      <a:pt x="202"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95" name="Freeform 154"/>
              <p:cNvSpPr>
                <a:spLocks/>
              </p:cNvSpPr>
              <p:nvPr/>
            </p:nvSpPr>
            <p:spPr bwMode="auto">
              <a:xfrm>
                <a:off x="2579" y="1843"/>
                <a:ext cx="521" cy="349"/>
              </a:xfrm>
              <a:custGeom>
                <a:avLst/>
                <a:gdLst>
                  <a:gd name="T0" fmla="*/ 107 w 574"/>
                  <a:gd name="T1" fmla="*/ 45 h 396"/>
                  <a:gd name="T2" fmla="*/ 98 w 574"/>
                  <a:gd name="T3" fmla="*/ 42 h 396"/>
                  <a:gd name="T4" fmla="*/ 88 w 574"/>
                  <a:gd name="T5" fmla="*/ 42 h 396"/>
                  <a:gd name="T6" fmla="*/ 80 w 574"/>
                  <a:gd name="T7" fmla="*/ 39 h 396"/>
                  <a:gd name="T8" fmla="*/ 0 w 574"/>
                  <a:gd name="T9" fmla="*/ 37 h 396"/>
                  <a:gd name="T10" fmla="*/ 5 w 574"/>
                  <a:gd name="T11" fmla="*/ 12 h 396"/>
                  <a:gd name="T12" fmla="*/ 5 w 574"/>
                  <a:gd name="T13" fmla="*/ 0 h 396"/>
                  <a:gd name="T14" fmla="*/ 110 w 574"/>
                  <a:gd name="T15" fmla="*/ 4 h 396"/>
                  <a:gd name="T16" fmla="*/ 105 w 574"/>
                  <a:gd name="T17" fmla="*/ 8 h 396"/>
                  <a:gd name="T18" fmla="*/ 110 w 574"/>
                  <a:gd name="T19" fmla="*/ 11 h 396"/>
                  <a:gd name="T20" fmla="*/ 110 w 574"/>
                  <a:gd name="T21" fmla="*/ 33 h 396"/>
                  <a:gd name="T22" fmla="*/ 107 w 574"/>
                  <a:gd name="T23" fmla="*/ 33 h 396"/>
                  <a:gd name="T24" fmla="*/ 110 w 574"/>
                  <a:gd name="T25" fmla="*/ 38 h 396"/>
                  <a:gd name="T26" fmla="*/ 110 w 574"/>
                  <a:gd name="T27" fmla="*/ 48 h 396"/>
                  <a:gd name="T28" fmla="*/ 107 w 574"/>
                  <a:gd name="T29" fmla="*/ 45 h 396"/>
                  <a:gd name="T30" fmla="*/ 107 w 574"/>
                  <a:gd name="T31" fmla="*/ 45 h 396"/>
                  <a:gd name="T32" fmla="*/ 107 w 574"/>
                  <a:gd name="T33" fmla="*/ 45 h 39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74"/>
                  <a:gd name="T52" fmla="*/ 0 h 396"/>
                  <a:gd name="T53" fmla="*/ 574 w 574"/>
                  <a:gd name="T54" fmla="*/ 396 h 39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74" h="396">
                    <a:moveTo>
                      <a:pt x="559" y="391"/>
                    </a:moveTo>
                    <a:lnTo>
                      <a:pt x="510" y="355"/>
                    </a:lnTo>
                    <a:lnTo>
                      <a:pt x="454" y="364"/>
                    </a:lnTo>
                    <a:lnTo>
                      <a:pt x="417" y="336"/>
                    </a:lnTo>
                    <a:lnTo>
                      <a:pt x="0" y="309"/>
                    </a:lnTo>
                    <a:lnTo>
                      <a:pt x="19" y="100"/>
                    </a:lnTo>
                    <a:lnTo>
                      <a:pt x="30" y="0"/>
                    </a:lnTo>
                    <a:lnTo>
                      <a:pt x="568" y="32"/>
                    </a:lnTo>
                    <a:lnTo>
                      <a:pt x="546" y="66"/>
                    </a:lnTo>
                    <a:lnTo>
                      <a:pt x="573" y="97"/>
                    </a:lnTo>
                    <a:lnTo>
                      <a:pt x="572" y="287"/>
                    </a:lnTo>
                    <a:lnTo>
                      <a:pt x="560" y="287"/>
                    </a:lnTo>
                    <a:lnTo>
                      <a:pt x="572" y="327"/>
                    </a:lnTo>
                    <a:lnTo>
                      <a:pt x="570" y="395"/>
                    </a:lnTo>
                    <a:lnTo>
                      <a:pt x="559" y="391"/>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96" name="Freeform 155"/>
              <p:cNvSpPr>
                <a:spLocks/>
              </p:cNvSpPr>
              <p:nvPr/>
            </p:nvSpPr>
            <p:spPr bwMode="auto">
              <a:xfrm>
                <a:off x="2579" y="1843"/>
                <a:ext cx="521" cy="349"/>
              </a:xfrm>
              <a:custGeom>
                <a:avLst/>
                <a:gdLst>
                  <a:gd name="T0" fmla="*/ 107 w 574"/>
                  <a:gd name="T1" fmla="*/ 45 h 396"/>
                  <a:gd name="T2" fmla="*/ 98 w 574"/>
                  <a:gd name="T3" fmla="*/ 42 h 396"/>
                  <a:gd name="T4" fmla="*/ 88 w 574"/>
                  <a:gd name="T5" fmla="*/ 42 h 396"/>
                  <a:gd name="T6" fmla="*/ 80 w 574"/>
                  <a:gd name="T7" fmla="*/ 39 h 396"/>
                  <a:gd name="T8" fmla="*/ 0 w 574"/>
                  <a:gd name="T9" fmla="*/ 37 h 396"/>
                  <a:gd name="T10" fmla="*/ 5 w 574"/>
                  <a:gd name="T11" fmla="*/ 12 h 396"/>
                  <a:gd name="T12" fmla="*/ 5 w 574"/>
                  <a:gd name="T13" fmla="*/ 0 h 396"/>
                  <a:gd name="T14" fmla="*/ 110 w 574"/>
                  <a:gd name="T15" fmla="*/ 4 h 396"/>
                  <a:gd name="T16" fmla="*/ 105 w 574"/>
                  <a:gd name="T17" fmla="*/ 8 h 396"/>
                  <a:gd name="T18" fmla="*/ 110 w 574"/>
                  <a:gd name="T19" fmla="*/ 11 h 396"/>
                  <a:gd name="T20" fmla="*/ 110 w 574"/>
                  <a:gd name="T21" fmla="*/ 33 h 396"/>
                  <a:gd name="T22" fmla="*/ 107 w 574"/>
                  <a:gd name="T23" fmla="*/ 33 h 396"/>
                  <a:gd name="T24" fmla="*/ 110 w 574"/>
                  <a:gd name="T25" fmla="*/ 38 h 396"/>
                  <a:gd name="T26" fmla="*/ 110 w 574"/>
                  <a:gd name="T27" fmla="*/ 48 h 396"/>
                  <a:gd name="T28" fmla="*/ 107 w 574"/>
                  <a:gd name="T29" fmla="*/ 45 h 396"/>
                  <a:gd name="T30" fmla="*/ 107 w 574"/>
                  <a:gd name="T31" fmla="*/ 45 h 3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74"/>
                  <a:gd name="T49" fmla="*/ 0 h 396"/>
                  <a:gd name="T50" fmla="*/ 574 w 574"/>
                  <a:gd name="T51" fmla="*/ 396 h 39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74" h="396">
                    <a:moveTo>
                      <a:pt x="559" y="391"/>
                    </a:moveTo>
                    <a:lnTo>
                      <a:pt x="510" y="355"/>
                    </a:lnTo>
                    <a:lnTo>
                      <a:pt x="454" y="364"/>
                    </a:lnTo>
                    <a:lnTo>
                      <a:pt x="417" y="336"/>
                    </a:lnTo>
                    <a:lnTo>
                      <a:pt x="0" y="309"/>
                    </a:lnTo>
                    <a:lnTo>
                      <a:pt x="19" y="100"/>
                    </a:lnTo>
                    <a:lnTo>
                      <a:pt x="30" y="0"/>
                    </a:lnTo>
                    <a:lnTo>
                      <a:pt x="568" y="32"/>
                    </a:lnTo>
                    <a:lnTo>
                      <a:pt x="546" y="66"/>
                    </a:lnTo>
                    <a:lnTo>
                      <a:pt x="573" y="97"/>
                    </a:lnTo>
                    <a:lnTo>
                      <a:pt x="572" y="287"/>
                    </a:lnTo>
                    <a:lnTo>
                      <a:pt x="560" y="287"/>
                    </a:lnTo>
                    <a:lnTo>
                      <a:pt x="572" y="327"/>
                    </a:lnTo>
                    <a:lnTo>
                      <a:pt x="570" y="395"/>
                    </a:lnTo>
                    <a:lnTo>
                      <a:pt x="559" y="391"/>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97" name="Freeform 156"/>
              <p:cNvSpPr>
                <a:spLocks/>
              </p:cNvSpPr>
              <p:nvPr/>
            </p:nvSpPr>
            <p:spPr bwMode="auto">
              <a:xfrm>
                <a:off x="3556" y="2675"/>
                <a:ext cx="636" cy="209"/>
              </a:xfrm>
              <a:custGeom>
                <a:avLst/>
                <a:gdLst>
                  <a:gd name="T0" fmla="*/ 5 w 700"/>
                  <a:gd name="T1" fmla="*/ 26 h 237"/>
                  <a:gd name="T2" fmla="*/ 0 w 700"/>
                  <a:gd name="T3" fmla="*/ 28 h 237"/>
                  <a:gd name="T4" fmla="*/ 35 w 700"/>
                  <a:gd name="T5" fmla="*/ 26 h 237"/>
                  <a:gd name="T6" fmla="*/ 77 w 700"/>
                  <a:gd name="T7" fmla="*/ 25 h 237"/>
                  <a:gd name="T8" fmla="*/ 99 w 700"/>
                  <a:gd name="T9" fmla="*/ 23 h 237"/>
                  <a:gd name="T10" fmla="*/ 99 w 700"/>
                  <a:gd name="T11" fmla="*/ 20 h 237"/>
                  <a:gd name="T12" fmla="*/ 104 w 700"/>
                  <a:gd name="T13" fmla="*/ 16 h 237"/>
                  <a:gd name="T14" fmla="*/ 124 w 700"/>
                  <a:gd name="T15" fmla="*/ 8 h 237"/>
                  <a:gd name="T16" fmla="*/ 132 w 700"/>
                  <a:gd name="T17" fmla="*/ 6 h 237"/>
                  <a:gd name="T18" fmla="*/ 137 w 700"/>
                  <a:gd name="T19" fmla="*/ 0 h 237"/>
                  <a:gd name="T20" fmla="*/ 104 w 700"/>
                  <a:gd name="T21" fmla="*/ 4 h 237"/>
                  <a:gd name="T22" fmla="*/ 35 w 700"/>
                  <a:gd name="T23" fmla="*/ 5 h 237"/>
                  <a:gd name="T24" fmla="*/ 35 w 700"/>
                  <a:gd name="T25" fmla="*/ 8 h 237"/>
                  <a:gd name="T26" fmla="*/ 13 w 700"/>
                  <a:gd name="T27" fmla="*/ 9 h 237"/>
                  <a:gd name="T28" fmla="*/ 12 w 700"/>
                  <a:gd name="T29" fmla="*/ 9 h 237"/>
                  <a:gd name="T30" fmla="*/ 12 w 700"/>
                  <a:gd name="T31" fmla="*/ 9 h 237"/>
                  <a:gd name="T32" fmla="*/ 9 w 700"/>
                  <a:gd name="T33" fmla="*/ 15 h 237"/>
                  <a:gd name="T34" fmla="*/ 5 w 700"/>
                  <a:gd name="T35" fmla="*/ 26 h 237"/>
                  <a:gd name="T36" fmla="*/ 5 w 700"/>
                  <a:gd name="T37" fmla="*/ 26 h 237"/>
                  <a:gd name="T38" fmla="*/ 5 w 700"/>
                  <a:gd name="T39" fmla="*/ 26 h 23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00"/>
                  <a:gd name="T61" fmla="*/ 0 h 237"/>
                  <a:gd name="T62" fmla="*/ 700 w 700"/>
                  <a:gd name="T63" fmla="*/ 237 h 23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00" h="237">
                    <a:moveTo>
                      <a:pt x="20" y="221"/>
                    </a:moveTo>
                    <a:lnTo>
                      <a:pt x="0" y="236"/>
                    </a:lnTo>
                    <a:lnTo>
                      <a:pt x="178" y="226"/>
                    </a:lnTo>
                    <a:lnTo>
                      <a:pt x="394" y="208"/>
                    </a:lnTo>
                    <a:lnTo>
                      <a:pt x="502" y="196"/>
                    </a:lnTo>
                    <a:lnTo>
                      <a:pt x="502" y="173"/>
                    </a:lnTo>
                    <a:lnTo>
                      <a:pt x="531" y="138"/>
                    </a:lnTo>
                    <a:lnTo>
                      <a:pt x="630" y="66"/>
                    </a:lnTo>
                    <a:lnTo>
                      <a:pt x="676" y="53"/>
                    </a:lnTo>
                    <a:lnTo>
                      <a:pt x="699" y="0"/>
                    </a:lnTo>
                    <a:lnTo>
                      <a:pt x="536" y="20"/>
                    </a:lnTo>
                    <a:lnTo>
                      <a:pt x="176" y="46"/>
                    </a:lnTo>
                    <a:lnTo>
                      <a:pt x="178" y="65"/>
                    </a:lnTo>
                    <a:lnTo>
                      <a:pt x="65" y="71"/>
                    </a:lnTo>
                    <a:lnTo>
                      <a:pt x="60" y="73"/>
                    </a:lnTo>
                    <a:lnTo>
                      <a:pt x="56" y="73"/>
                    </a:lnTo>
                    <a:lnTo>
                      <a:pt x="43" y="127"/>
                    </a:lnTo>
                    <a:lnTo>
                      <a:pt x="20" y="221"/>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98" name="Freeform 157"/>
              <p:cNvSpPr>
                <a:spLocks/>
              </p:cNvSpPr>
              <p:nvPr/>
            </p:nvSpPr>
            <p:spPr bwMode="auto">
              <a:xfrm>
                <a:off x="3556" y="2675"/>
                <a:ext cx="636" cy="209"/>
              </a:xfrm>
              <a:custGeom>
                <a:avLst/>
                <a:gdLst>
                  <a:gd name="T0" fmla="*/ 5 w 700"/>
                  <a:gd name="T1" fmla="*/ 26 h 237"/>
                  <a:gd name="T2" fmla="*/ 0 w 700"/>
                  <a:gd name="T3" fmla="*/ 28 h 237"/>
                  <a:gd name="T4" fmla="*/ 35 w 700"/>
                  <a:gd name="T5" fmla="*/ 26 h 237"/>
                  <a:gd name="T6" fmla="*/ 77 w 700"/>
                  <a:gd name="T7" fmla="*/ 25 h 237"/>
                  <a:gd name="T8" fmla="*/ 99 w 700"/>
                  <a:gd name="T9" fmla="*/ 23 h 237"/>
                  <a:gd name="T10" fmla="*/ 99 w 700"/>
                  <a:gd name="T11" fmla="*/ 20 h 237"/>
                  <a:gd name="T12" fmla="*/ 104 w 700"/>
                  <a:gd name="T13" fmla="*/ 16 h 237"/>
                  <a:gd name="T14" fmla="*/ 124 w 700"/>
                  <a:gd name="T15" fmla="*/ 8 h 237"/>
                  <a:gd name="T16" fmla="*/ 132 w 700"/>
                  <a:gd name="T17" fmla="*/ 6 h 237"/>
                  <a:gd name="T18" fmla="*/ 137 w 700"/>
                  <a:gd name="T19" fmla="*/ 0 h 237"/>
                  <a:gd name="T20" fmla="*/ 104 w 700"/>
                  <a:gd name="T21" fmla="*/ 4 h 237"/>
                  <a:gd name="T22" fmla="*/ 35 w 700"/>
                  <a:gd name="T23" fmla="*/ 5 h 237"/>
                  <a:gd name="T24" fmla="*/ 35 w 700"/>
                  <a:gd name="T25" fmla="*/ 8 h 237"/>
                  <a:gd name="T26" fmla="*/ 13 w 700"/>
                  <a:gd name="T27" fmla="*/ 9 h 237"/>
                  <a:gd name="T28" fmla="*/ 12 w 700"/>
                  <a:gd name="T29" fmla="*/ 9 h 237"/>
                  <a:gd name="T30" fmla="*/ 12 w 700"/>
                  <a:gd name="T31" fmla="*/ 9 h 237"/>
                  <a:gd name="T32" fmla="*/ 9 w 700"/>
                  <a:gd name="T33" fmla="*/ 15 h 237"/>
                  <a:gd name="T34" fmla="*/ 5 w 700"/>
                  <a:gd name="T35" fmla="*/ 26 h 237"/>
                  <a:gd name="T36" fmla="*/ 5 w 700"/>
                  <a:gd name="T37" fmla="*/ 26 h 2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0"/>
                  <a:gd name="T58" fmla="*/ 0 h 237"/>
                  <a:gd name="T59" fmla="*/ 700 w 700"/>
                  <a:gd name="T60" fmla="*/ 237 h 23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0" h="237">
                    <a:moveTo>
                      <a:pt x="20" y="221"/>
                    </a:moveTo>
                    <a:lnTo>
                      <a:pt x="0" y="236"/>
                    </a:lnTo>
                    <a:lnTo>
                      <a:pt x="178" y="226"/>
                    </a:lnTo>
                    <a:lnTo>
                      <a:pt x="394" y="208"/>
                    </a:lnTo>
                    <a:lnTo>
                      <a:pt x="502" y="196"/>
                    </a:lnTo>
                    <a:lnTo>
                      <a:pt x="502" y="173"/>
                    </a:lnTo>
                    <a:lnTo>
                      <a:pt x="531" y="138"/>
                    </a:lnTo>
                    <a:lnTo>
                      <a:pt x="630" y="66"/>
                    </a:lnTo>
                    <a:lnTo>
                      <a:pt x="676" y="53"/>
                    </a:lnTo>
                    <a:lnTo>
                      <a:pt x="699" y="0"/>
                    </a:lnTo>
                    <a:lnTo>
                      <a:pt x="536" y="20"/>
                    </a:lnTo>
                    <a:lnTo>
                      <a:pt x="176" y="46"/>
                    </a:lnTo>
                    <a:lnTo>
                      <a:pt x="178" y="65"/>
                    </a:lnTo>
                    <a:lnTo>
                      <a:pt x="65" y="71"/>
                    </a:lnTo>
                    <a:lnTo>
                      <a:pt x="60" y="73"/>
                    </a:lnTo>
                    <a:lnTo>
                      <a:pt x="56" y="73"/>
                    </a:lnTo>
                    <a:lnTo>
                      <a:pt x="43" y="127"/>
                    </a:lnTo>
                    <a:lnTo>
                      <a:pt x="20" y="221"/>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199" name="Freeform 158"/>
              <p:cNvSpPr>
                <a:spLocks/>
              </p:cNvSpPr>
              <p:nvPr/>
            </p:nvSpPr>
            <p:spPr bwMode="auto">
              <a:xfrm>
                <a:off x="1790" y="2109"/>
                <a:ext cx="423" cy="520"/>
              </a:xfrm>
              <a:custGeom>
                <a:avLst/>
                <a:gdLst>
                  <a:gd name="T0" fmla="*/ 21 w 466"/>
                  <a:gd name="T1" fmla="*/ 0 h 590"/>
                  <a:gd name="T2" fmla="*/ 0 w 466"/>
                  <a:gd name="T3" fmla="*/ 61 h 590"/>
                  <a:gd name="T4" fmla="*/ 76 w 466"/>
                  <a:gd name="T5" fmla="*/ 69 h 590"/>
                  <a:gd name="T6" fmla="*/ 91 w 466"/>
                  <a:gd name="T7" fmla="*/ 20 h 590"/>
                  <a:gd name="T8" fmla="*/ 60 w 466"/>
                  <a:gd name="T9" fmla="*/ 18 h 590"/>
                  <a:gd name="T10" fmla="*/ 63 w 466"/>
                  <a:gd name="T11" fmla="*/ 5 h 590"/>
                  <a:gd name="T12" fmla="*/ 21 w 466"/>
                  <a:gd name="T13" fmla="*/ 0 h 590"/>
                  <a:gd name="T14" fmla="*/ 21 w 466"/>
                  <a:gd name="T15" fmla="*/ 0 h 590"/>
                  <a:gd name="T16" fmla="*/ 21 w 466"/>
                  <a:gd name="T17" fmla="*/ 0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6"/>
                  <a:gd name="T28" fmla="*/ 0 h 590"/>
                  <a:gd name="T29" fmla="*/ 466 w 466"/>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6" h="590">
                    <a:moveTo>
                      <a:pt x="105" y="0"/>
                    </a:moveTo>
                    <a:lnTo>
                      <a:pt x="0" y="519"/>
                    </a:lnTo>
                    <a:lnTo>
                      <a:pt x="404" y="589"/>
                    </a:lnTo>
                    <a:lnTo>
                      <a:pt x="465" y="171"/>
                    </a:lnTo>
                    <a:lnTo>
                      <a:pt x="312" y="147"/>
                    </a:lnTo>
                    <a:lnTo>
                      <a:pt x="330" y="43"/>
                    </a:lnTo>
                    <a:lnTo>
                      <a:pt x="105"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00" name="Freeform 159"/>
              <p:cNvSpPr>
                <a:spLocks/>
              </p:cNvSpPr>
              <p:nvPr/>
            </p:nvSpPr>
            <p:spPr bwMode="auto">
              <a:xfrm>
                <a:off x="1790" y="2109"/>
                <a:ext cx="423" cy="520"/>
              </a:xfrm>
              <a:custGeom>
                <a:avLst/>
                <a:gdLst>
                  <a:gd name="T0" fmla="*/ 21 w 466"/>
                  <a:gd name="T1" fmla="*/ 0 h 590"/>
                  <a:gd name="T2" fmla="*/ 0 w 466"/>
                  <a:gd name="T3" fmla="*/ 61 h 590"/>
                  <a:gd name="T4" fmla="*/ 76 w 466"/>
                  <a:gd name="T5" fmla="*/ 69 h 590"/>
                  <a:gd name="T6" fmla="*/ 91 w 466"/>
                  <a:gd name="T7" fmla="*/ 20 h 590"/>
                  <a:gd name="T8" fmla="*/ 60 w 466"/>
                  <a:gd name="T9" fmla="*/ 18 h 590"/>
                  <a:gd name="T10" fmla="*/ 63 w 466"/>
                  <a:gd name="T11" fmla="*/ 5 h 590"/>
                  <a:gd name="T12" fmla="*/ 21 w 466"/>
                  <a:gd name="T13" fmla="*/ 0 h 590"/>
                  <a:gd name="T14" fmla="*/ 21 w 466"/>
                  <a:gd name="T15" fmla="*/ 0 h 590"/>
                  <a:gd name="T16" fmla="*/ 0 60000 65536"/>
                  <a:gd name="T17" fmla="*/ 0 60000 65536"/>
                  <a:gd name="T18" fmla="*/ 0 60000 65536"/>
                  <a:gd name="T19" fmla="*/ 0 60000 65536"/>
                  <a:gd name="T20" fmla="*/ 0 60000 65536"/>
                  <a:gd name="T21" fmla="*/ 0 60000 65536"/>
                  <a:gd name="T22" fmla="*/ 0 60000 65536"/>
                  <a:gd name="T23" fmla="*/ 0 60000 65536"/>
                  <a:gd name="T24" fmla="*/ 0 w 466"/>
                  <a:gd name="T25" fmla="*/ 0 h 590"/>
                  <a:gd name="T26" fmla="*/ 466 w 466"/>
                  <a:gd name="T27" fmla="*/ 590 h 5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6" h="590">
                    <a:moveTo>
                      <a:pt x="105" y="0"/>
                    </a:moveTo>
                    <a:lnTo>
                      <a:pt x="0" y="519"/>
                    </a:lnTo>
                    <a:lnTo>
                      <a:pt x="404" y="589"/>
                    </a:lnTo>
                    <a:lnTo>
                      <a:pt x="465" y="171"/>
                    </a:lnTo>
                    <a:lnTo>
                      <a:pt x="312" y="147"/>
                    </a:lnTo>
                    <a:lnTo>
                      <a:pt x="330" y="43"/>
                    </a:lnTo>
                    <a:lnTo>
                      <a:pt x="105"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01" name="Freeform 160"/>
              <p:cNvSpPr>
                <a:spLocks/>
              </p:cNvSpPr>
              <p:nvPr/>
            </p:nvSpPr>
            <p:spPr bwMode="auto">
              <a:xfrm>
                <a:off x="4580" y="2480"/>
                <a:ext cx="4" cy="2"/>
              </a:xfrm>
              <a:custGeom>
                <a:avLst/>
                <a:gdLst>
                  <a:gd name="T0" fmla="*/ 3 w 4"/>
                  <a:gd name="T1" fmla="*/ 0 h 2"/>
                  <a:gd name="T2" fmla="*/ 0 w 4"/>
                  <a:gd name="T3" fmla="*/ 0 h 2"/>
                  <a:gd name="T4" fmla="*/ 3 w 4"/>
                  <a:gd name="T5" fmla="*/ 1 h 2"/>
                  <a:gd name="T6" fmla="*/ 3 w 4"/>
                  <a:gd name="T7" fmla="*/ 0 h 2"/>
                  <a:gd name="T8" fmla="*/ 3 w 4"/>
                  <a:gd name="T9" fmla="*/ 0 h 2"/>
                  <a:gd name="T10" fmla="*/ 3 w 4"/>
                  <a:gd name="T11" fmla="*/ 0 h 2"/>
                  <a:gd name="T12" fmla="*/ 0 60000 65536"/>
                  <a:gd name="T13" fmla="*/ 0 60000 65536"/>
                  <a:gd name="T14" fmla="*/ 0 60000 65536"/>
                  <a:gd name="T15" fmla="*/ 0 60000 65536"/>
                  <a:gd name="T16" fmla="*/ 0 60000 65536"/>
                  <a:gd name="T17" fmla="*/ 0 60000 65536"/>
                  <a:gd name="T18" fmla="*/ 0 w 4"/>
                  <a:gd name="T19" fmla="*/ 0 h 2"/>
                  <a:gd name="T20" fmla="*/ 4 w 4"/>
                  <a:gd name="T21" fmla="*/ 2 h 2"/>
                </a:gdLst>
                <a:ahLst/>
                <a:cxnLst>
                  <a:cxn ang="T12">
                    <a:pos x="T0" y="T1"/>
                  </a:cxn>
                  <a:cxn ang="T13">
                    <a:pos x="T2" y="T3"/>
                  </a:cxn>
                  <a:cxn ang="T14">
                    <a:pos x="T4" y="T5"/>
                  </a:cxn>
                  <a:cxn ang="T15">
                    <a:pos x="T6" y="T7"/>
                  </a:cxn>
                  <a:cxn ang="T16">
                    <a:pos x="T8" y="T9"/>
                  </a:cxn>
                  <a:cxn ang="T17">
                    <a:pos x="T10" y="T11"/>
                  </a:cxn>
                </a:cxnLst>
                <a:rect l="T18" t="T19" r="T20" b="T21"/>
                <a:pathLst>
                  <a:path w="4" h="2">
                    <a:moveTo>
                      <a:pt x="3" y="0"/>
                    </a:moveTo>
                    <a:lnTo>
                      <a:pt x="0" y="0"/>
                    </a:lnTo>
                    <a:lnTo>
                      <a:pt x="3" y="1"/>
                    </a:lnTo>
                    <a:lnTo>
                      <a:pt x="3"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02" name="Freeform 161"/>
              <p:cNvSpPr>
                <a:spLocks/>
              </p:cNvSpPr>
              <p:nvPr/>
            </p:nvSpPr>
            <p:spPr bwMode="auto">
              <a:xfrm>
                <a:off x="4580" y="2480"/>
                <a:ext cx="4" cy="2"/>
              </a:xfrm>
              <a:custGeom>
                <a:avLst/>
                <a:gdLst>
                  <a:gd name="T0" fmla="*/ 3 w 4"/>
                  <a:gd name="T1" fmla="*/ 0 h 2"/>
                  <a:gd name="T2" fmla="*/ 0 w 4"/>
                  <a:gd name="T3" fmla="*/ 0 h 2"/>
                  <a:gd name="T4" fmla="*/ 3 w 4"/>
                  <a:gd name="T5" fmla="*/ 1 h 2"/>
                  <a:gd name="T6" fmla="*/ 3 w 4"/>
                  <a:gd name="T7" fmla="*/ 0 h 2"/>
                  <a:gd name="T8" fmla="*/ 3 w 4"/>
                  <a:gd name="T9" fmla="*/ 0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3" y="0"/>
                    </a:moveTo>
                    <a:lnTo>
                      <a:pt x="0" y="0"/>
                    </a:lnTo>
                    <a:lnTo>
                      <a:pt x="3" y="1"/>
                    </a:lnTo>
                    <a:lnTo>
                      <a:pt x="3"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03" name="Freeform 162"/>
              <p:cNvSpPr>
                <a:spLocks/>
              </p:cNvSpPr>
              <p:nvPr/>
            </p:nvSpPr>
            <p:spPr bwMode="auto">
              <a:xfrm>
                <a:off x="4596" y="2462"/>
                <a:ext cx="40" cy="97"/>
              </a:xfrm>
              <a:custGeom>
                <a:avLst/>
                <a:gdLst>
                  <a:gd name="T0" fmla="*/ 4 w 45"/>
                  <a:gd name="T1" fmla="*/ 4 h 109"/>
                  <a:gd name="T2" fmla="*/ 4 w 45"/>
                  <a:gd name="T3" fmla="*/ 4 h 109"/>
                  <a:gd name="T4" fmla="*/ 4 w 45"/>
                  <a:gd name="T5" fmla="*/ 9 h 109"/>
                  <a:gd name="T6" fmla="*/ 4 w 45"/>
                  <a:gd name="T7" fmla="*/ 14 h 109"/>
                  <a:gd name="T8" fmla="*/ 4 w 45"/>
                  <a:gd name="T9" fmla="*/ 14 h 109"/>
                  <a:gd name="T10" fmla="*/ 4 w 45"/>
                  <a:gd name="T11" fmla="*/ 14 h 109"/>
                  <a:gd name="T12" fmla="*/ 4 w 45"/>
                  <a:gd name="T13" fmla="*/ 14 h 109"/>
                  <a:gd name="T14" fmla="*/ 4 w 45"/>
                  <a:gd name="T15" fmla="*/ 15 h 109"/>
                  <a:gd name="T16" fmla="*/ 0 w 45"/>
                  <a:gd name="T17" fmla="*/ 12 h 109"/>
                  <a:gd name="T18" fmla="*/ 2 w 45"/>
                  <a:gd name="T19" fmla="*/ 7 h 109"/>
                  <a:gd name="T20" fmla="*/ 4 w 45"/>
                  <a:gd name="T21" fmla="*/ 4 h 109"/>
                  <a:gd name="T22" fmla="*/ 4 w 45"/>
                  <a:gd name="T23" fmla="*/ 4 h 109"/>
                  <a:gd name="T24" fmla="*/ 4 w 45"/>
                  <a:gd name="T25" fmla="*/ 4 h 109"/>
                  <a:gd name="T26" fmla="*/ 6 w 45"/>
                  <a:gd name="T27" fmla="*/ 0 h 109"/>
                  <a:gd name="T28" fmla="*/ 5 w 45"/>
                  <a:gd name="T29" fmla="*/ 4 h 109"/>
                  <a:gd name="T30" fmla="*/ 4 w 45"/>
                  <a:gd name="T31" fmla="*/ 4 h 109"/>
                  <a:gd name="T32" fmla="*/ 4 w 45"/>
                  <a:gd name="T33" fmla="*/ 4 h 109"/>
                  <a:gd name="T34" fmla="*/ 4 w 45"/>
                  <a:gd name="T35" fmla="*/ 4 h 1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5"/>
                  <a:gd name="T55" fmla="*/ 0 h 109"/>
                  <a:gd name="T56" fmla="*/ 45 w 45"/>
                  <a:gd name="T57" fmla="*/ 109 h 10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5" h="109">
                    <a:moveTo>
                      <a:pt x="33" y="18"/>
                    </a:moveTo>
                    <a:lnTo>
                      <a:pt x="30" y="25"/>
                    </a:lnTo>
                    <a:lnTo>
                      <a:pt x="25" y="61"/>
                    </a:lnTo>
                    <a:lnTo>
                      <a:pt x="14" y="102"/>
                    </a:lnTo>
                    <a:lnTo>
                      <a:pt x="11" y="105"/>
                    </a:lnTo>
                    <a:lnTo>
                      <a:pt x="13" y="103"/>
                    </a:lnTo>
                    <a:lnTo>
                      <a:pt x="9" y="105"/>
                    </a:lnTo>
                    <a:lnTo>
                      <a:pt x="9" y="108"/>
                    </a:lnTo>
                    <a:lnTo>
                      <a:pt x="0" y="92"/>
                    </a:lnTo>
                    <a:lnTo>
                      <a:pt x="2" y="52"/>
                    </a:lnTo>
                    <a:lnTo>
                      <a:pt x="14" y="21"/>
                    </a:lnTo>
                    <a:lnTo>
                      <a:pt x="8" y="21"/>
                    </a:lnTo>
                    <a:lnTo>
                      <a:pt x="14" y="15"/>
                    </a:lnTo>
                    <a:lnTo>
                      <a:pt x="44" y="0"/>
                    </a:lnTo>
                    <a:lnTo>
                      <a:pt x="38" y="20"/>
                    </a:lnTo>
                    <a:lnTo>
                      <a:pt x="33" y="18"/>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04" name="Freeform 163"/>
              <p:cNvSpPr>
                <a:spLocks/>
              </p:cNvSpPr>
              <p:nvPr/>
            </p:nvSpPr>
            <p:spPr bwMode="auto">
              <a:xfrm>
                <a:off x="4596" y="2462"/>
                <a:ext cx="40" cy="97"/>
              </a:xfrm>
              <a:custGeom>
                <a:avLst/>
                <a:gdLst>
                  <a:gd name="T0" fmla="*/ 4 w 45"/>
                  <a:gd name="T1" fmla="*/ 4 h 109"/>
                  <a:gd name="T2" fmla="*/ 4 w 45"/>
                  <a:gd name="T3" fmla="*/ 4 h 109"/>
                  <a:gd name="T4" fmla="*/ 4 w 45"/>
                  <a:gd name="T5" fmla="*/ 9 h 109"/>
                  <a:gd name="T6" fmla="*/ 4 w 45"/>
                  <a:gd name="T7" fmla="*/ 14 h 109"/>
                  <a:gd name="T8" fmla="*/ 4 w 45"/>
                  <a:gd name="T9" fmla="*/ 14 h 109"/>
                  <a:gd name="T10" fmla="*/ 4 w 45"/>
                  <a:gd name="T11" fmla="*/ 14 h 109"/>
                  <a:gd name="T12" fmla="*/ 4 w 45"/>
                  <a:gd name="T13" fmla="*/ 14 h 109"/>
                  <a:gd name="T14" fmla="*/ 4 w 45"/>
                  <a:gd name="T15" fmla="*/ 15 h 109"/>
                  <a:gd name="T16" fmla="*/ 0 w 45"/>
                  <a:gd name="T17" fmla="*/ 12 h 109"/>
                  <a:gd name="T18" fmla="*/ 2 w 45"/>
                  <a:gd name="T19" fmla="*/ 7 h 109"/>
                  <a:gd name="T20" fmla="*/ 4 w 45"/>
                  <a:gd name="T21" fmla="*/ 4 h 109"/>
                  <a:gd name="T22" fmla="*/ 4 w 45"/>
                  <a:gd name="T23" fmla="*/ 4 h 109"/>
                  <a:gd name="T24" fmla="*/ 4 w 45"/>
                  <a:gd name="T25" fmla="*/ 4 h 109"/>
                  <a:gd name="T26" fmla="*/ 6 w 45"/>
                  <a:gd name="T27" fmla="*/ 0 h 109"/>
                  <a:gd name="T28" fmla="*/ 5 w 45"/>
                  <a:gd name="T29" fmla="*/ 4 h 109"/>
                  <a:gd name="T30" fmla="*/ 4 w 45"/>
                  <a:gd name="T31" fmla="*/ 4 h 109"/>
                  <a:gd name="T32" fmla="*/ 4 w 45"/>
                  <a:gd name="T33" fmla="*/ 4 h 10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109"/>
                  <a:gd name="T53" fmla="*/ 45 w 45"/>
                  <a:gd name="T54" fmla="*/ 109 h 10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109">
                    <a:moveTo>
                      <a:pt x="33" y="18"/>
                    </a:moveTo>
                    <a:lnTo>
                      <a:pt x="30" y="25"/>
                    </a:lnTo>
                    <a:lnTo>
                      <a:pt x="25" y="61"/>
                    </a:lnTo>
                    <a:lnTo>
                      <a:pt x="14" y="102"/>
                    </a:lnTo>
                    <a:lnTo>
                      <a:pt x="11" y="105"/>
                    </a:lnTo>
                    <a:lnTo>
                      <a:pt x="13" y="103"/>
                    </a:lnTo>
                    <a:lnTo>
                      <a:pt x="9" y="105"/>
                    </a:lnTo>
                    <a:lnTo>
                      <a:pt x="9" y="108"/>
                    </a:lnTo>
                    <a:lnTo>
                      <a:pt x="0" y="92"/>
                    </a:lnTo>
                    <a:lnTo>
                      <a:pt x="2" y="52"/>
                    </a:lnTo>
                    <a:lnTo>
                      <a:pt x="14" y="21"/>
                    </a:lnTo>
                    <a:lnTo>
                      <a:pt x="8" y="21"/>
                    </a:lnTo>
                    <a:lnTo>
                      <a:pt x="14" y="15"/>
                    </a:lnTo>
                    <a:lnTo>
                      <a:pt x="44" y="0"/>
                    </a:lnTo>
                    <a:lnTo>
                      <a:pt x="38" y="20"/>
                    </a:lnTo>
                    <a:lnTo>
                      <a:pt x="33" y="18"/>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05" name="Freeform 164"/>
              <p:cNvSpPr>
                <a:spLocks/>
              </p:cNvSpPr>
              <p:nvPr/>
            </p:nvSpPr>
            <p:spPr bwMode="auto">
              <a:xfrm>
                <a:off x="4043" y="2377"/>
                <a:ext cx="577" cy="317"/>
              </a:xfrm>
              <a:custGeom>
                <a:avLst/>
                <a:gdLst>
                  <a:gd name="T0" fmla="*/ 111 w 636"/>
                  <a:gd name="T1" fmla="*/ 20 h 359"/>
                  <a:gd name="T2" fmla="*/ 111 w 636"/>
                  <a:gd name="T3" fmla="*/ 20 h 359"/>
                  <a:gd name="T4" fmla="*/ 109 w 636"/>
                  <a:gd name="T5" fmla="*/ 20 h 359"/>
                  <a:gd name="T6" fmla="*/ 106 w 636"/>
                  <a:gd name="T7" fmla="*/ 19 h 359"/>
                  <a:gd name="T8" fmla="*/ 106 w 636"/>
                  <a:gd name="T9" fmla="*/ 18 h 359"/>
                  <a:gd name="T10" fmla="*/ 103 w 636"/>
                  <a:gd name="T11" fmla="*/ 17 h 359"/>
                  <a:gd name="T12" fmla="*/ 102 w 636"/>
                  <a:gd name="T13" fmla="*/ 16 h 359"/>
                  <a:gd name="T14" fmla="*/ 102 w 636"/>
                  <a:gd name="T15" fmla="*/ 16 h 359"/>
                  <a:gd name="T16" fmla="*/ 106 w 636"/>
                  <a:gd name="T17" fmla="*/ 18 h 359"/>
                  <a:gd name="T18" fmla="*/ 108 w 636"/>
                  <a:gd name="T19" fmla="*/ 19 h 359"/>
                  <a:gd name="T20" fmla="*/ 111 w 636"/>
                  <a:gd name="T21" fmla="*/ 18 h 359"/>
                  <a:gd name="T22" fmla="*/ 111 w 636"/>
                  <a:gd name="T23" fmla="*/ 18 h 359"/>
                  <a:gd name="T24" fmla="*/ 111 w 636"/>
                  <a:gd name="T25" fmla="*/ 17 h 359"/>
                  <a:gd name="T26" fmla="*/ 111 w 636"/>
                  <a:gd name="T27" fmla="*/ 16 h 359"/>
                  <a:gd name="T28" fmla="*/ 111 w 636"/>
                  <a:gd name="T29" fmla="*/ 16 h 359"/>
                  <a:gd name="T30" fmla="*/ 106 w 636"/>
                  <a:gd name="T31" fmla="*/ 14 h 359"/>
                  <a:gd name="T32" fmla="*/ 103 w 636"/>
                  <a:gd name="T33" fmla="*/ 12 h 359"/>
                  <a:gd name="T34" fmla="*/ 101 w 636"/>
                  <a:gd name="T35" fmla="*/ 12 h 359"/>
                  <a:gd name="T36" fmla="*/ 98 w 636"/>
                  <a:gd name="T37" fmla="*/ 12 h 359"/>
                  <a:gd name="T38" fmla="*/ 97 w 636"/>
                  <a:gd name="T39" fmla="*/ 12 h 359"/>
                  <a:gd name="T40" fmla="*/ 96 w 636"/>
                  <a:gd name="T41" fmla="*/ 11 h 359"/>
                  <a:gd name="T42" fmla="*/ 93 w 636"/>
                  <a:gd name="T43" fmla="*/ 11 h 359"/>
                  <a:gd name="T44" fmla="*/ 92 w 636"/>
                  <a:gd name="T45" fmla="*/ 11 h 359"/>
                  <a:gd name="T46" fmla="*/ 92 w 636"/>
                  <a:gd name="T47" fmla="*/ 10 h 359"/>
                  <a:gd name="T48" fmla="*/ 92 w 636"/>
                  <a:gd name="T49" fmla="*/ 8 h 359"/>
                  <a:gd name="T50" fmla="*/ 93 w 636"/>
                  <a:gd name="T51" fmla="*/ 8 h 359"/>
                  <a:gd name="T52" fmla="*/ 93 w 636"/>
                  <a:gd name="T53" fmla="*/ 8 h 359"/>
                  <a:gd name="T54" fmla="*/ 93 w 636"/>
                  <a:gd name="T55" fmla="*/ 8 h 359"/>
                  <a:gd name="T56" fmla="*/ 95 w 636"/>
                  <a:gd name="T57" fmla="*/ 5 h 359"/>
                  <a:gd name="T58" fmla="*/ 93 w 636"/>
                  <a:gd name="T59" fmla="*/ 4 h 359"/>
                  <a:gd name="T60" fmla="*/ 83 w 636"/>
                  <a:gd name="T61" fmla="*/ 0 h 359"/>
                  <a:gd name="T62" fmla="*/ 83 w 636"/>
                  <a:gd name="T63" fmla="*/ 4 h 359"/>
                  <a:gd name="T64" fmla="*/ 62 w 636"/>
                  <a:gd name="T65" fmla="*/ 14 h 359"/>
                  <a:gd name="T66" fmla="*/ 56 w 636"/>
                  <a:gd name="T67" fmla="*/ 12 h 359"/>
                  <a:gd name="T68" fmla="*/ 30 w 636"/>
                  <a:gd name="T69" fmla="*/ 34 h 359"/>
                  <a:gd name="T70" fmla="*/ 24 w 636"/>
                  <a:gd name="T71" fmla="*/ 30 h 359"/>
                  <a:gd name="T72" fmla="*/ 8 w 636"/>
                  <a:gd name="T73" fmla="*/ 41 h 359"/>
                  <a:gd name="T74" fmla="*/ 4 w 636"/>
                  <a:gd name="T75" fmla="*/ 43 h 359"/>
                  <a:gd name="T76" fmla="*/ 0 w 636"/>
                  <a:gd name="T77" fmla="*/ 43 h 359"/>
                  <a:gd name="T78" fmla="*/ 31 w 636"/>
                  <a:gd name="T79" fmla="*/ 41 h 359"/>
                  <a:gd name="T80" fmla="*/ 122 w 636"/>
                  <a:gd name="T81" fmla="*/ 31 h 359"/>
                  <a:gd name="T82" fmla="*/ 117 w 636"/>
                  <a:gd name="T83" fmla="*/ 26 h 359"/>
                  <a:gd name="T84" fmla="*/ 115 w 636"/>
                  <a:gd name="T85" fmla="*/ 26 h 359"/>
                  <a:gd name="T86" fmla="*/ 112 w 636"/>
                  <a:gd name="T87" fmla="*/ 26 h 359"/>
                  <a:gd name="T88" fmla="*/ 112 w 636"/>
                  <a:gd name="T89" fmla="*/ 26 h 359"/>
                  <a:gd name="T90" fmla="*/ 111 w 636"/>
                  <a:gd name="T91" fmla="*/ 25 h 359"/>
                  <a:gd name="T92" fmla="*/ 111 w 636"/>
                  <a:gd name="T93" fmla="*/ 23 h 359"/>
                  <a:gd name="T94" fmla="*/ 109 w 636"/>
                  <a:gd name="T95" fmla="*/ 23 h 359"/>
                  <a:gd name="T96" fmla="*/ 111 w 636"/>
                  <a:gd name="T97" fmla="*/ 23 h 359"/>
                  <a:gd name="T98" fmla="*/ 109 w 636"/>
                  <a:gd name="T99" fmla="*/ 23 h 359"/>
                  <a:gd name="T100" fmla="*/ 111 w 636"/>
                  <a:gd name="T101" fmla="*/ 22 h 359"/>
                  <a:gd name="T102" fmla="*/ 111 w 636"/>
                  <a:gd name="T103" fmla="*/ 23 h 359"/>
                  <a:gd name="T104" fmla="*/ 112 w 636"/>
                  <a:gd name="T105" fmla="*/ 21 h 359"/>
                  <a:gd name="T106" fmla="*/ 111 w 636"/>
                  <a:gd name="T107" fmla="*/ 20 h 359"/>
                  <a:gd name="T108" fmla="*/ 111 w 636"/>
                  <a:gd name="T109" fmla="*/ 20 h 359"/>
                  <a:gd name="T110" fmla="*/ 111 w 636"/>
                  <a:gd name="T111" fmla="*/ 20 h 35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36"/>
                  <a:gd name="T169" fmla="*/ 0 h 359"/>
                  <a:gd name="T170" fmla="*/ 636 w 636"/>
                  <a:gd name="T171" fmla="*/ 359 h 35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36" h="359">
                    <a:moveTo>
                      <a:pt x="582" y="168"/>
                    </a:moveTo>
                    <a:lnTo>
                      <a:pt x="579" y="168"/>
                    </a:lnTo>
                    <a:lnTo>
                      <a:pt x="573" y="163"/>
                    </a:lnTo>
                    <a:lnTo>
                      <a:pt x="558" y="159"/>
                    </a:lnTo>
                    <a:lnTo>
                      <a:pt x="550" y="148"/>
                    </a:lnTo>
                    <a:lnTo>
                      <a:pt x="539" y="141"/>
                    </a:lnTo>
                    <a:lnTo>
                      <a:pt x="535" y="138"/>
                    </a:lnTo>
                    <a:lnTo>
                      <a:pt x="536" y="137"/>
                    </a:lnTo>
                    <a:lnTo>
                      <a:pt x="554" y="147"/>
                    </a:lnTo>
                    <a:lnTo>
                      <a:pt x="562" y="157"/>
                    </a:lnTo>
                    <a:lnTo>
                      <a:pt x="580" y="156"/>
                    </a:lnTo>
                    <a:lnTo>
                      <a:pt x="576" y="149"/>
                    </a:lnTo>
                    <a:lnTo>
                      <a:pt x="575" y="141"/>
                    </a:lnTo>
                    <a:lnTo>
                      <a:pt x="579" y="127"/>
                    </a:lnTo>
                    <a:lnTo>
                      <a:pt x="578" y="127"/>
                    </a:lnTo>
                    <a:lnTo>
                      <a:pt x="554" y="117"/>
                    </a:lnTo>
                    <a:lnTo>
                      <a:pt x="542" y="105"/>
                    </a:lnTo>
                    <a:lnTo>
                      <a:pt x="522" y="108"/>
                    </a:lnTo>
                    <a:lnTo>
                      <a:pt x="513" y="103"/>
                    </a:lnTo>
                    <a:lnTo>
                      <a:pt x="509" y="98"/>
                    </a:lnTo>
                    <a:lnTo>
                      <a:pt x="507" y="89"/>
                    </a:lnTo>
                    <a:lnTo>
                      <a:pt x="489" y="97"/>
                    </a:lnTo>
                    <a:lnTo>
                      <a:pt x="482" y="93"/>
                    </a:lnTo>
                    <a:lnTo>
                      <a:pt x="481" y="83"/>
                    </a:lnTo>
                    <a:lnTo>
                      <a:pt x="482" y="67"/>
                    </a:lnTo>
                    <a:lnTo>
                      <a:pt x="485" y="64"/>
                    </a:lnTo>
                    <a:lnTo>
                      <a:pt x="486" y="66"/>
                    </a:lnTo>
                    <a:lnTo>
                      <a:pt x="493" y="64"/>
                    </a:lnTo>
                    <a:lnTo>
                      <a:pt x="497" y="44"/>
                    </a:lnTo>
                    <a:lnTo>
                      <a:pt x="488" y="31"/>
                    </a:lnTo>
                    <a:lnTo>
                      <a:pt x="434" y="0"/>
                    </a:lnTo>
                    <a:lnTo>
                      <a:pt x="429" y="22"/>
                    </a:lnTo>
                    <a:lnTo>
                      <a:pt x="325" y="117"/>
                    </a:lnTo>
                    <a:lnTo>
                      <a:pt x="295" y="103"/>
                    </a:lnTo>
                    <a:lnTo>
                      <a:pt x="158" y="273"/>
                    </a:lnTo>
                    <a:lnTo>
                      <a:pt x="126" y="242"/>
                    </a:lnTo>
                    <a:lnTo>
                      <a:pt x="42" y="337"/>
                    </a:lnTo>
                    <a:lnTo>
                      <a:pt x="4" y="355"/>
                    </a:lnTo>
                    <a:lnTo>
                      <a:pt x="0" y="358"/>
                    </a:lnTo>
                    <a:lnTo>
                      <a:pt x="163" y="338"/>
                    </a:lnTo>
                    <a:lnTo>
                      <a:pt x="635" y="259"/>
                    </a:lnTo>
                    <a:lnTo>
                      <a:pt x="616" y="223"/>
                    </a:lnTo>
                    <a:lnTo>
                      <a:pt x="602" y="227"/>
                    </a:lnTo>
                    <a:lnTo>
                      <a:pt x="590" y="221"/>
                    </a:lnTo>
                    <a:lnTo>
                      <a:pt x="590" y="208"/>
                    </a:lnTo>
                    <a:lnTo>
                      <a:pt x="580" y="205"/>
                    </a:lnTo>
                    <a:lnTo>
                      <a:pt x="580" y="198"/>
                    </a:lnTo>
                    <a:lnTo>
                      <a:pt x="569" y="199"/>
                    </a:lnTo>
                    <a:lnTo>
                      <a:pt x="579" y="194"/>
                    </a:lnTo>
                    <a:lnTo>
                      <a:pt x="573" y="183"/>
                    </a:lnTo>
                    <a:lnTo>
                      <a:pt x="575" y="182"/>
                    </a:lnTo>
                    <a:lnTo>
                      <a:pt x="579" y="183"/>
                    </a:lnTo>
                    <a:lnTo>
                      <a:pt x="587" y="180"/>
                    </a:lnTo>
                    <a:lnTo>
                      <a:pt x="582" y="168"/>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06" name="Freeform 165"/>
              <p:cNvSpPr>
                <a:spLocks/>
              </p:cNvSpPr>
              <p:nvPr/>
            </p:nvSpPr>
            <p:spPr bwMode="auto">
              <a:xfrm>
                <a:off x="4043" y="2377"/>
                <a:ext cx="577" cy="317"/>
              </a:xfrm>
              <a:custGeom>
                <a:avLst/>
                <a:gdLst>
                  <a:gd name="T0" fmla="*/ 111 w 636"/>
                  <a:gd name="T1" fmla="*/ 20 h 359"/>
                  <a:gd name="T2" fmla="*/ 111 w 636"/>
                  <a:gd name="T3" fmla="*/ 20 h 359"/>
                  <a:gd name="T4" fmla="*/ 109 w 636"/>
                  <a:gd name="T5" fmla="*/ 20 h 359"/>
                  <a:gd name="T6" fmla="*/ 106 w 636"/>
                  <a:gd name="T7" fmla="*/ 19 h 359"/>
                  <a:gd name="T8" fmla="*/ 106 w 636"/>
                  <a:gd name="T9" fmla="*/ 18 h 359"/>
                  <a:gd name="T10" fmla="*/ 103 w 636"/>
                  <a:gd name="T11" fmla="*/ 17 h 359"/>
                  <a:gd name="T12" fmla="*/ 102 w 636"/>
                  <a:gd name="T13" fmla="*/ 16 h 359"/>
                  <a:gd name="T14" fmla="*/ 102 w 636"/>
                  <a:gd name="T15" fmla="*/ 16 h 359"/>
                  <a:gd name="T16" fmla="*/ 106 w 636"/>
                  <a:gd name="T17" fmla="*/ 18 h 359"/>
                  <a:gd name="T18" fmla="*/ 108 w 636"/>
                  <a:gd name="T19" fmla="*/ 19 h 359"/>
                  <a:gd name="T20" fmla="*/ 111 w 636"/>
                  <a:gd name="T21" fmla="*/ 18 h 359"/>
                  <a:gd name="T22" fmla="*/ 111 w 636"/>
                  <a:gd name="T23" fmla="*/ 18 h 359"/>
                  <a:gd name="T24" fmla="*/ 111 w 636"/>
                  <a:gd name="T25" fmla="*/ 17 h 359"/>
                  <a:gd name="T26" fmla="*/ 111 w 636"/>
                  <a:gd name="T27" fmla="*/ 16 h 359"/>
                  <a:gd name="T28" fmla="*/ 111 w 636"/>
                  <a:gd name="T29" fmla="*/ 16 h 359"/>
                  <a:gd name="T30" fmla="*/ 106 w 636"/>
                  <a:gd name="T31" fmla="*/ 14 h 359"/>
                  <a:gd name="T32" fmla="*/ 103 w 636"/>
                  <a:gd name="T33" fmla="*/ 12 h 359"/>
                  <a:gd name="T34" fmla="*/ 101 w 636"/>
                  <a:gd name="T35" fmla="*/ 12 h 359"/>
                  <a:gd name="T36" fmla="*/ 98 w 636"/>
                  <a:gd name="T37" fmla="*/ 12 h 359"/>
                  <a:gd name="T38" fmla="*/ 97 w 636"/>
                  <a:gd name="T39" fmla="*/ 12 h 359"/>
                  <a:gd name="T40" fmla="*/ 96 w 636"/>
                  <a:gd name="T41" fmla="*/ 11 h 359"/>
                  <a:gd name="T42" fmla="*/ 93 w 636"/>
                  <a:gd name="T43" fmla="*/ 11 h 359"/>
                  <a:gd name="T44" fmla="*/ 92 w 636"/>
                  <a:gd name="T45" fmla="*/ 11 h 359"/>
                  <a:gd name="T46" fmla="*/ 92 w 636"/>
                  <a:gd name="T47" fmla="*/ 10 h 359"/>
                  <a:gd name="T48" fmla="*/ 92 w 636"/>
                  <a:gd name="T49" fmla="*/ 8 h 359"/>
                  <a:gd name="T50" fmla="*/ 93 w 636"/>
                  <a:gd name="T51" fmla="*/ 8 h 359"/>
                  <a:gd name="T52" fmla="*/ 93 w 636"/>
                  <a:gd name="T53" fmla="*/ 8 h 359"/>
                  <a:gd name="T54" fmla="*/ 93 w 636"/>
                  <a:gd name="T55" fmla="*/ 8 h 359"/>
                  <a:gd name="T56" fmla="*/ 95 w 636"/>
                  <a:gd name="T57" fmla="*/ 5 h 359"/>
                  <a:gd name="T58" fmla="*/ 93 w 636"/>
                  <a:gd name="T59" fmla="*/ 4 h 359"/>
                  <a:gd name="T60" fmla="*/ 83 w 636"/>
                  <a:gd name="T61" fmla="*/ 0 h 359"/>
                  <a:gd name="T62" fmla="*/ 83 w 636"/>
                  <a:gd name="T63" fmla="*/ 4 h 359"/>
                  <a:gd name="T64" fmla="*/ 62 w 636"/>
                  <a:gd name="T65" fmla="*/ 14 h 359"/>
                  <a:gd name="T66" fmla="*/ 56 w 636"/>
                  <a:gd name="T67" fmla="*/ 12 h 359"/>
                  <a:gd name="T68" fmla="*/ 30 w 636"/>
                  <a:gd name="T69" fmla="*/ 34 h 359"/>
                  <a:gd name="T70" fmla="*/ 24 w 636"/>
                  <a:gd name="T71" fmla="*/ 30 h 359"/>
                  <a:gd name="T72" fmla="*/ 8 w 636"/>
                  <a:gd name="T73" fmla="*/ 41 h 359"/>
                  <a:gd name="T74" fmla="*/ 4 w 636"/>
                  <a:gd name="T75" fmla="*/ 43 h 359"/>
                  <a:gd name="T76" fmla="*/ 0 w 636"/>
                  <a:gd name="T77" fmla="*/ 43 h 359"/>
                  <a:gd name="T78" fmla="*/ 31 w 636"/>
                  <a:gd name="T79" fmla="*/ 41 h 359"/>
                  <a:gd name="T80" fmla="*/ 122 w 636"/>
                  <a:gd name="T81" fmla="*/ 31 h 359"/>
                  <a:gd name="T82" fmla="*/ 117 w 636"/>
                  <a:gd name="T83" fmla="*/ 26 h 359"/>
                  <a:gd name="T84" fmla="*/ 115 w 636"/>
                  <a:gd name="T85" fmla="*/ 26 h 359"/>
                  <a:gd name="T86" fmla="*/ 112 w 636"/>
                  <a:gd name="T87" fmla="*/ 26 h 359"/>
                  <a:gd name="T88" fmla="*/ 112 w 636"/>
                  <a:gd name="T89" fmla="*/ 26 h 359"/>
                  <a:gd name="T90" fmla="*/ 111 w 636"/>
                  <a:gd name="T91" fmla="*/ 25 h 359"/>
                  <a:gd name="T92" fmla="*/ 111 w 636"/>
                  <a:gd name="T93" fmla="*/ 23 h 359"/>
                  <a:gd name="T94" fmla="*/ 109 w 636"/>
                  <a:gd name="T95" fmla="*/ 23 h 359"/>
                  <a:gd name="T96" fmla="*/ 111 w 636"/>
                  <a:gd name="T97" fmla="*/ 23 h 359"/>
                  <a:gd name="T98" fmla="*/ 109 w 636"/>
                  <a:gd name="T99" fmla="*/ 23 h 359"/>
                  <a:gd name="T100" fmla="*/ 111 w 636"/>
                  <a:gd name="T101" fmla="*/ 22 h 359"/>
                  <a:gd name="T102" fmla="*/ 111 w 636"/>
                  <a:gd name="T103" fmla="*/ 23 h 359"/>
                  <a:gd name="T104" fmla="*/ 112 w 636"/>
                  <a:gd name="T105" fmla="*/ 21 h 359"/>
                  <a:gd name="T106" fmla="*/ 111 w 636"/>
                  <a:gd name="T107" fmla="*/ 20 h 359"/>
                  <a:gd name="T108" fmla="*/ 111 w 636"/>
                  <a:gd name="T109" fmla="*/ 20 h 35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36"/>
                  <a:gd name="T166" fmla="*/ 0 h 359"/>
                  <a:gd name="T167" fmla="*/ 636 w 636"/>
                  <a:gd name="T168" fmla="*/ 359 h 35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36" h="359">
                    <a:moveTo>
                      <a:pt x="582" y="168"/>
                    </a:moveTo>
                    <a:lnTo>
                      <a:pt x="579" y="168"/>
                    </a:lnTo>
                    <a:lnTo>
                      <a:pt x="573" y="163"/>
                    </a:lnTo>
                    <a:lnTo>
                      <a:pt x="558" y="159"/>
                    </a:lnTo>
                    <a:lnTo>
                      <a:pt x="550" y="148"/>
                    </a:lnTo>
                    <a:lnTo>
                      <a:pt x="539" y="141"/>
                    </a:lnTo>
                    <a:lnTo>
                      <a:pt x="535" y="138"/>
                    </a:lnTo>
                    <a:lnTo>
                      <a:pt x="536" y="137"/>
                    </a:lnTo>
                    <a:lnTo>
                      <a:pt x="554" y="147"/>
                    </a:lnTo>
                    <a:lnTo>
                      <a:pt x="562" y="157"/>
                    </a:lnTo>
                    <a:lnTo>
                      <a:pt x="580" y="156"/>
                    </a:lnTo>
                    <a:lnTo>
                      <a:pt x="576" y="149"/>
                    </a:lnTo>
                    <a:lnTo>
                      <a:pt x="575" y="141"/>
                    </a:lnTo>
                    <a:lnTo>
                      <a:pt x="579" y="127"/>
                    </a:lnTo>
                    <a:lnTo>
                      <a:pt x="578" y="127"/>
                    </a:lnTo>
                    <a:lnTo>
                      <a:pt x="554" y="117"/>
                    </a:lnTo>
                    <a:lnTo>
                      <a:pt x="542" y="105"/>
                    </a:lnTo>
                    <a:lnTo>
                      <a:pt x="522" y="108"/>
                    </a:lnTo>
                    <a:lnTo>
                      <a:pt x="513" y="103"/>
                    </a:lnTo>
                    <a:lnTo>
                      <a:pt x="509" y="98"/>
                    </a:lnTo>
                    <a:lnTo>
                      <a:pt x="507" y="89"/>
                    </a:lnTo>
                    <a:lnTo>
                      <a:pt x="489" y="97"/>
                    </a:lnTo>
                    <a:lnTo>
                      <a:pt x="482" y="93"/>
                    </a:lnTo>
                    <a:lnTo>
                      <a:pt x="481" y="83"/>
                    </a:lnTo>
                    <a:lnTo>
                      <a:pt x="482" y="67"/>
                    </a:lnTo>
                    <a:lnTo>
                      <a:pt x="485" y="64"/>
                    </a:lnTo>
                    <a:lnTo>
                      <a:pt x="486" y="66"/>
                    </a:lnTo>
                    <a:lnTo>
                      <a:pt x="493" y="64"/>
                    </a:lnTo>
                    <a:lnTo>
                      <a:pt x="497" y="44"/>
                    </a:lnTo>
                    <a:lnTo>
                      <a:pt x="488" y="31"/>
                    </a:lnTo>
                    <a:lnTo>
                      <a:pt x="434" y="0"/>
                    </a:lnTo>
                    <a:lnTo>
                      <a:pt x="429" y="22"/>
                    </a:lnTo>
                    <a:lnTo>
                      <a:pt x="325" y="117"/>
                    </a:lnTo>
                    <a:lnTo>
                      <a:pt x="295" y="103"/>
                    </a:lnTo>
                    <a:lnTo>
                      <a:pt x="158" y="273"/>
                    </a:lnTo>
                    <a:lnTo>
                      <a:pt x="126" y="242"/>
                    </a:lnTo>
                    <a:lnTo>
                      <a:pt x="42" y="337"/>
                    </a:lnTo>
                    <a:lnTo>
                      <a:pt x="4" y="355"/>
                    </a:lnTo>
                    <a:lnTo>
                      <a:pt x="0" y="358"/>
                    </a:lnTo>
                    <a:lnTo>
                      <a:pt x="163" y="338"/>
                    </a:lnTo>
                    <a:lnTo>
                      <a:pt x="635" y="259"/>
                    </a:lnTo>
                    <a:lnTo>
                      <a:pt x="616" y="223"/>
                    </a:lnTo>
                    <a:lnTo>
                      <a:pt x="602" y="227"/>
                    </a:lnTo>
                    <a:lnTo>
                      <a:pt x="590" y="221"/>
                    </a:lnTo>
                    <a:lnTo>
                      <a:pt x="590" y="208"/>
                    </a:lnTo>
                    <a:lnTo>
                      <a:pt x="580" y="205"/>
                    </a:lnTo>
                    <a:lnTo>
                      <a:pt x="580" y="198"/>
                    </a:lnTo>
                    <a:lnTo>
                      <a:pt x="569" y="199"/>
                    </a:lnTo>
                    <a:lnTo>
                      <a:pt x="579" y="194"/>
                    </a:lnTo>
                    <a:lnTo>
                      <a:pt x="573" y="183"/>
                    </a:lnTo>
                    <a:lnTo>
                      <a:pt x="575" y="182"/>
                    </a:lnTo>
                    <a:lnTo>
                      <a:pt x="579" y="183"/>
                    </a:lnTo>
                    <a:lnTo>
                      <a:pt x="587" y="180"/>
                    </a:lnTo>
                    <a:lnTo>
                      <a:pt x="582" y="168"/>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07" name="Freeform 166"/>
              <p:cNvSpPr>
                <a:spLocks/>
              </p:cNvSpPr>
              <p:nvPr/>
            </p:nvSpPr>
            <p:spPr bwMode="auto">
              <a:xfrm>
                <a:off x="4624" y="1770"/>
                <a:ext cx="126" cy="233"/>
              </a:xfrm>
              <a:custGeom>
                <a:avLst/>
                <a:gdLst>
                  <a:gd name="T0" fmla="*/ 5 w 139"/>
                  <a:gd name="T1" fmla="*/ 20 h 264"/>
                  <a:gd name="T2" fmla="*/ 0 w 139"/>
                  <a:gd name="T3" fmla="*/ 4 h 264"/>
                  <a:gd name="T4" fmla="*/ 24 w 139"/>
                  <a:gd name="T5" fmla="*/ 0 h 264"/>
                  <a:gd name="T6" fmla="*/ 25 w 139"/>
                  <a:gd name="T7" fmla="*/ 6 h 264"/>
                  <a:gd name="T8" fmla="*/ 20 w 139"/>
                  <a:gd name="T9" fmla="*/ 19 h 264"/>
                  <a:gd name="T10" fmla="*/ 22 w 139"/>
                  <a:gd name="T11" fmla="*/ 30 h 264"/>
                  <a:gd name="T12" fmla="*/ 12 w 139"/>
                  <a:gd name="T13" fmla="*/ 31 h 264"/>
                  <a:gd name="T14" fmla="*/ 5 w 139"/>
                  <a:gd name="T15" fmla="*/ 20 h 264"/>
                  <a:gd name="T16" fmla="*/ 5 w 139"/>
                  <a:gd name="T17" fmla="*/ 20 h 264"/>
                  <a:gd name="T18" fmla="*/ 5 w 139"/>
                  <a:gd name="T19" fmla="*/ 20 h 2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9"/>
                  <a:gd name="T31" fmla="*/ 0 h 264"/>
                  <a:gd name="T32" fmla="*/ 139 w 139"/>
                  <a:gd name="T33" fmla="*/ 264 h 2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9" h="264">
                    <a:moveTo>
                      <a:pt x="28" y="176"/>
                    </a:moveTo>
                    <a:lnTo>
                      <a:pt x="0" y="31"/>
                    </a:lnTo>
                    <a:lnTo>
                      <a:pt x="130" y="0"/>
                    </a:lnTo>
                    <a:lnTo>
                      <a:pt x="138" y="53"/>
                    </a:lnTo>
                    <a:lnTo>
                      <a:pt x="106" y="163"/>
                    </a:lnTo>
                    <a:lnTo>
                      <a:pt x="119" y="252"/>
                    </a:lnTo>
                    <a:lnTo>
                      <a:pt x="59" y="263"/>
                    </a:lnTo>
                    <a:lnTo>
                      <a:pt x="28" y="176"/>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08" name="Freeform 167"/>
              <p:cNvSpPr>
                <a:spLocks/>
              </p:cNvSpPr>
              <p:nvPr/>
            </p:nvSpPr>
            <p:spPr bwMode="auto">
              <a:xfrm>
                <a:off x="4624" y="1770"/>
                <a:ext cx="126" cy="233"/>
              </a:xfrm>
              <a:custGeom>
                <a:avLst/>
                <a:gdLst>
                  <a:gd name="T0" fmla="*/ 5 w 139"/>
                  <a:gd name="T1" fmla="*/ 20 h 264"/>
                  <a:gd name="T2" fmla="*/ 0 w 139"/>
                  <a:gd name="T3" fmla="*/ 4 h 264"/>
                  <a:gd name="T4" fmla="*/ 24 w 139"/>
                  <a:gd name="T5" fmla="*/ 0 h 264"/>
                  <a:gd name="T6" fmla="*/ 25 w 139"/>
                  <a:gd name="T7" fmla="*/ 6 h 264"/>
                  <a:gd name="T8" fmla="*/ 20 w 139"/>
                  <a:gd name="T9" fmla="*/ 19 h 264"/>
                  <a:gd name="T10" fmla="*/ 22 w 139"/>
                  <a:gd name="T11" fmla="*/ 30 h 264"/>
                  <a:gd name="T12" fmla="*/ 12 w 139"/>
                  <a:gd name="T13" fmla="*/ 31 h 264"/>
                  <a:gd name="T14" fmla="*/ 5 w 139"/>
                  <a:gd name="T15" fmla="*/ 20 h 264"/>
                  <a:gd name="T16" fmla="*/ 5 w 139"/>
                  <a:gd name="T17" fmla="*/ 20 h 2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9"/>
                  <a:gd name="T28" fmla="*/ 0 h 264"/>
                  <a:gd name="T29" fmla="*/ 139 w 139"/>
                  <a:gd name="T30" fmla="*/ 264 h 2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9" h="264">
                    <a:moveTo>
                      <a:pt x="28" y="176"/>
                    </a:moveTo>
                    <a:lnTo>
                      <a:pt x="0" y="31"/>
                    </a:lnTo>
                    <a:lnTo>
                      <a:pt x="130" y="0"/>
                    </a:lnTo>
                    <a:lnTo>
                      <a:pt x="138" y="53"/>
                    </a:lnTo>
                    <a:lnTo>
                      <a:pt x="106" y="163"/>
                    </a:lnTo>
                    <a:lnTo>
                      <a:pt x="119" y="252"/>
                    </a:lnTo>
                    <a:lnTo>
                      <a:pt x="59" y="263"/>
                    </a:lnTo>
                    <a:lnTo>
                      <a:pt x="28" y="176"/>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09" name="Freeform 168"/>
              <p:cNvSpPr>
                <a:spLocks/>
              </p:cNvSpPr>
              <p:nvPr/>
            </p:nvSpPr>
            <p:spPr bwMode="auto">
              <a:xfrm>
                <a:off x="1451" y="1367"/>
                <a:ext cx="27" cy="22"/>
              </a:xfrm>
              <a:custGeom>
                <a:avLst/>
                <a:gdLst>
                  <a:gd name="T0" fmla="*/ 5 w 30"/>
                  <a:gd name="T1" fmla="*/ 4 h 25"/>
                  <a:gd name="T2" fmla="*/ 5 w 30"/>
                  <a:gd name="T3" fmla="*/ 4 h 25"/>
                  <a:gd name="T4" fmla="*/ 0 w 30"/>
                  <a:gd name="T5" fmla="*/ 4 h 25"/>
                  <a:gd name="T6" fmla="*/ 0 w 30"/>
                  <a:gd name="T7" fmla="*/ 3 h 25"/>
                  <a:gd name="T8" fmla="*/ 5 w 30"/>
                  <a:gd name="T9" fmla="*/ 0 h 25"/>
                  <a:gd name="T10" fmla="*/ 5 w 30"/>
                  <a:gd name="T11" fmla="*/ 4 h 25"/>
                  <a:gd name="T12" fmla="*/ 5 w 30"/>
                  <a:gd name="T13" fmla="*/ 4 h 25"/>
                  <a:gd name="T14" fmla="*/ 5 w 30"/>
                  <a:gd name="T15" fmla="*/ 3 h 25"/>
                  <a:gd name="T16" fmla="*/ 5 w 30"/>
                  <a:gd name="T17" fmla="*/ 4 h 25"/>
                  <a:gd name="T18" fmla="*/ 5 w 30"/>
                  <a:gd name="T19" fmla="*/ 4 h 25"/>
                  <a:gd name="T20" fmla="*/ 5 w 30"/>
                  <a:gd name="T21" fmla="*/ 4 h 25"/>
                  <a:gd name="T22" fmla="*/ 5 w 30"/>
                  <a:gd name="T23" fmla="*/ 4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
                  <a:gd name="T37" fmla="*/ 0 h 25"/>
                  <a:gd name="T38" fmla="*/ 30 w 30"/>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 h="25">
                    <a:moveTo>
                      <a:pt x="22" y="22"/>
                    </a:moveTo>
                    <a:lnTo>
                      <a:pt x="7" y="24"/>
                    </a:lnTo>
                    <a:lnTo>
                      <a:pt x="0" y="16"/>
                    </a:lnTo>
                    <a:lnTo>
                      <a:pt x="0" y="3"/>
                    </a:lnTo>
                    <a:lnTo>
                      <a:pt x="5" y="0"/>
                    </a:lnTo>
                    <a:lnTo>
                      <a:pt x="11" y="13"/>
                    </a:lnTo>
                    <a:lnTo>
                      <a:pt x="9" y="6"/>
                    </a:lnTo>
                    <a:lnTo>
                      <a:pt x="14" y="3"/>
                    </a:lnTo>
                    <a:lnTo>
                      <a:pt x="29" y="6"/>
                    </a:lnTo>
                    <a:lnTo>
                      <a:pt x="22" y="22"/>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10" name="Freeform 169"/>
              <p:cNvSpPr>
                <a:spLocks/>
              </p:cNvSpPr>
              <p:nvPr/>
            </p:nvSpPr>
            <p:spPr bwMode="auto">
              <a:xfrm>
                <a:off x="1451" y="1367"/>
                <a:ext cx="27" cy="22"/>
              </a:xfrm>
              <a:custGeom>
                <a:avLst/>
                <a:gdLst>
                  <a:gd name="T0" fmla="*/ 5 w 30"/>
                  <a:gd name="T1" fmla="*/ 4 h 25"/>
                  <a:gd name="T2" fmla="*/ 5 w 30"/>
                  <a:gd name="T3" fmla="*/ 4 h 25"/>
                  <a:gd name="T4" fmla="*/ 0 w 30"/>
                  <a:gd name="T5" fmla="*/ 4 h 25"/>
                  <a:gd name="T6" fmla="*/ 0 w 30"/>
                  <a:gd name="T7" fmla="*/ 3 h 25"/>
                  <a:gd name="T8" fmla="*/ 5 w 30"/>
                  <a:gd name="T9" fmla="*/ 0 h 25"/>
                  <a:gd name="T10" fmla="*/ 5 w 30"/>
                  <a:gd name="T11" fmla="*/ 4 h 25"/>
                  <a:gd name="T12" fmla="*/ 5 w 30"/>
                  <a:gd name="T13" fmla="*/ 4 h 25"/>
                  <a:gd name="T14" fmla="*/ 5 w 30"/>
                  <a:gd name="T15" fmla="*/ 3 h 25"/>
                  <a:gd name="T16" fmla="*/ 5 w 30"/>
                  <a:gd name="T17" fmla="*/ 4 h 25"/>
                  <a:gd name="T18" fmla="*/ 5 w 30"/>
                  <a:gd name="T19" fmla="*/ 4 h 25"/>
                  <a:gd name="T20" fmla="*/ 5 w 30"/>
                  <a:gd name="T21" fmla="*/ 4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
                  <a:gd name="T34" fmla="*/ 0 h 25"/>
                  <a:gd name="T35" fmla="*/ 30 w 30"/>
                  <a:gd name="T36" fmla="*/ 25 h 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 h="25">
                    <a:moveTo>
                      <a:pt x="22" y="22"/>
                    </a:moveTo>
                    <a:lnTo>
                      <a:pt x="7" y="24"/>
                    </a:lnTo>
                    <a:lnTo>
                      <a:pt x="0" y="16"/>
                    </a:lnTo>
                    <a:lnTo>
                      <a:pt x="0" y="3"/>
                    </a:lnTo>
                    <a:lnTo>
                      <a:pt x="5" y="0"/>
                    </a:lnTo>
                    <a:lnTo>
                      <a:pt x="11" y="13"/>
                    </a:lnTo>
                    <a:lnTo>
                      <a:pt x="9" y="6"/>
                    </a:lnTo>
                    <a:lnTo>
                      <a:pt x="14" y="3"/>
                    </a:lnTo>
                    <a:lnTo>
                      <a:pt x="29" y="6"/>
                    </a:lnTo>
                    <a:lnTo>
                      <a:pt x="22" y="22"/>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11" name="Freeform 170"/>
              <p:cNvSpPr>
                <a:spLocks/>
              </p:cNvSpPr>
              <p:nvPr/>
            </p:nvSpPr>
            <p:spPr bwMode="auto">
              <a:xfrm>
                <a:off x="1330" y="1344"/>
                <a:ext cx="503" cy="362"/>
              </a:xfrm>
              <a:custGeom>
                <a:avLst/>
                <a:gdLst>
                  <a:gd name="T0" fmla="*/ 14 w 554"/>
                  <a:gd name="T1" fmla="*/ 38 h 411"/>
                  <a:gd name="T2" fmla="*/ 5 w 554"/>
                  <a:gd name="T3" fmla="*/ 29 h 411"/>
                  <a:gd name="T4" fmla="*/ 5 w 554"/>
                  <a:gd name="T5" fmla="*/ 29 h 411"/>
                  <a:gd name="T6" fmla="*/ 5 w 554"/>
                  <a:gd name="T7" fmla="*/ 29 h 411"/>
                  <a:gd name="T8" fmla="*/ 0 w 554"/>
                  <a:gd name="T9" fmla="*/ 29 h 411"/>
                  <a:gd name="T10" fmla="*/ 5 w 554"/>
                  <a:gd name="T11" fmla="*/ 26 h 411"/>
                  <a:gd name="T12" fmla="*/ 5 w 554"/>
                  <a:gd name="T13" fmla="*/ 26 h 411"/>
                  <a:gd name="T14" fmla="*/ 5 w 554"/>
                  <a:gd name="T15" fmla="*/ 23 h 411"/>
                  <a:gd name="T16" fmla="*/ 5 w 554"/>
                  <a:gd name="T17" fmla="*/ 23 h 411"/>
                  <a:gd name="T18" fmla="*/ 5 w 554"/>
                  <a:gd name="T19" fmla="*/ 22 h 411"/>
                  <a:gd name="T20" fmla="*/ 7 w 554"/>
                  <a:gd name="T21" fmla="*/ 21 h 411"/>
                  <a:gd name="T22" fmla="*/ 5 w 554"/>
                  <a:gd name="T23" fmla="*/ 20 h 411"/>
                  <a:gd name="T24" fmla="*/ 5 w 554"/>
                  <a:gd name="T25" fmla="*/ 20 h 411"/>
                  <a:gd name="T26" fmla="*/ 5 w 554"/>
                  <a:gd name="T27" fmla="*/ 18 h 411"/>
                  <a:gd name="T28" fmla="*/ 5 w 554"/>
                  <a:gd name="T29" fmla="*/ 12 h 411"/>
                  <a:gd name="T30" fmla="*/ 5 w 554"/>
                  <a:gd name="T31" fmla="*/ 9 h 411"/>
                  <a:gd name="T32" fmla="*/ 5 w 554"/>
                  <a:gd name="T33" fmla="*/ 5 h 411"/>
                  <a:gd name="T34" fmla="*/ 5 w 554"/>
                  <a:gd name="T35" fmla="*/ 4 h 411"/>
                  <a:gd name="T36" fmla="*/ 5 w 554"/>
                  <a:gd name="T37" fmla="*/ 4 h 411"/>
                  <a:gd name="T38" fmla="*/ 23 w 554"/>
                  <a:gd name="T39" fmla="*/ 10 h 411"/>
                  <a:gd name="T40" fmla="*/ 26 w 554"/>
                  <a:gd name="T41" fmla="*/ 11 h 411"/>
                  <a:gd name="T42" fmla="*/ 29 w 554"/>
                  <a:gd name="T43" fmla="*/ 11 h 411"/>
                  <a:gd name="T44" fmla="*/ 29 w 554"/>
                  <a:gd name="T45" fmla="*/ 14 h 411"/>
                  <a:gd name="T46" fmla="*/ 27 w 554"/>
                  <a:gd name="T47" fmla="*/ 14 h 411"/>
                  <a:gd name="T48" fmla="*/ 30 w 554"/>
                  <a:gd name="T49" fmla="*/ 14 h 411"/>
                  <a:gd name="T50" fmla="*/ 30 w 554"/>
                  <a:gd name="T51" fmla="*/ 16 h 411"/>
                  <a:gd name="T52" fmla="*/ 30 w 554"/>
                  <a:gd name="T53" fmla="*/ 20 h 411"/>
                  <a:gd name="T54" fmla="*/ 27 w 554"/>
                  <a:gd name="T55" fmla="*/ 20 h 411"/>
                  <a:gd name="T56" fmla="*/ 29 w 554"/>
                  <a:gd name="T57" fmla="*/ 20 h 411"/>
                  <a:gd name="T58" fmla="*/ 30 w 554"/>
                  <a:gd name="T59" fmla="*/ 18 h 411"/>
                  <a:gd name="T60" fmla="*/ 35 w 554"/>
                  <a:gd name="T61" fmla="*/ 13 h 411"/>
                  <a:gd name="T62" fmla="*/ 34 w 554"/>
                  <a:gd name="T63" fmla="*/ 10 h 411"/>
                  <a:gd name="T64" fmla="*/ 33 w 554"/>
                  <a:gd name="T65" fmla="*/ 12 h 411"/>
                  <a:gd name="T66" fmla="*/ 32 w 554"/>
                  <a:gd name="T67" fmla="*/ 11 h 411"/>
                  <a:gd name="T68" fmla="*/ 34 w 554"/>
                  <a:gd name="T69" fmla="*/ 10 h 411"/>
                  <a:gd name="T70" fmla="*/ 32 w 554"/>
                  <a:gd name="T71" fmla="*/ 8 h 411"/>
                  <a:gd name="T72" fmla="*/ 31 w 554"/>
                  <a:gd name="T73" fmla="*/ 11 h 411"/>
                  <a:gd name="T74" fmla="*/ 32 w 554"/>
                  <a:gd name="T75" fmla="*/ 14 h 411"/>
                  <a:gd name="T76" fmla="*/ 30 w 554"/>
                  <a:gd name="T77" fmla="*/ 10 h 411"/>
                  <a:gd name="T78" fmla="*/ 30 w 554"/>
                  <a:gd name="T79" fmla="*/ 9 h 411"/>
                  <a:gd name="T80" fmla="*/ 32 w 554"/>
                  <a:gd name="T81" fmla="*/ 6 h 411"/>
                  <a:gd name="T82" fmla="*/ 34 w 554"/>
                  <a:gd name="T83" fmla="*/ 7 h 411"/>
                  <a:gd name="T84" fmla="*/ 35 w 554"/>
                  <a:gd name="T85" fmla="*/ 5 h 411"/>
                  <a:gd name="T86" fmla="*/ 35 w 554"/>
                  <a:gd name="T87" fmla="*/ 4 h 411"/>
                  <a:gd name="T88" fmla="*/ 33 w 554"/>
                  <a:gd name="T89" fmla="*/ 4 h 411"/>
                  <a:gd name="T90" fmla="*/ 33 w 554"/>
                  <a:gd name="T91" fmla="*/ 0 h 411"/>
                  <a:gd name="T92" fmla="*/ 94 w 554"/>
                  <a:gd name="T93" fmla="*/ 42 h 411"/>
                  <a:gd name="T94" fmla="*/ 66 w 554"/>
                  <a:gd name="T95" fmla="*/ 42 h 411"/>
                  <a:gd name="T96" fmla="*/ 35 w 554"/>
                  <a:gd name="T97" fmla="*/ 42 h 41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54"/>
                  <a:gd name="T148" fmla="*/ 0 h 411"/>
                  <a:gd name="T149" fmla="*/ 554 w 554"/>
                  <a:gd name="T150" fmla="*/ 411 h 41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54" h="411">
                    <a:moveTo>
                      <a:pt x="181" y="369"/>
                    </a:moveTo>
                    <a:lnTo>
                      <a:pt x="73" y="336"/>
                    </a:lnTo>
                    <a:lnTo>
                      <a:pt x="28" y="255"/>
                    </a:lnTo>
                    <a:lnTo>
                      <a:pt x="24" y="252"/>
                    </a:lnTo>
                    <a:lnTo>
                      <a:pt x="14" y="253"/>
                    </a:lnTo>
                    <a:lnTo>
                      <a:pt x="9" y="248"/>
                    </a:lnTo>
                    <a:lnTo>
                      <a:pt x="8" y="248"/>
                    </a:lnTo>
                    <a:lnTo>
                      <a:pt x="8" y="243"/>
                    </a:lnTo>
                    <a:lnTo>
                      <a:pt x="4" y="247"/>
                    </a:lnTo>
                    <a:lnTo>
                      <a:pt x="0" y="245"/>
                    </a:lnTo>
                    <a:lnTo>
                      <a:pt x="14" y="209"/>
                    </a:lnTo>
                    <a:lnTo>
                      <a:pt x="12" y="227"/>
                    </a:lnTo>
                    <a:lnTo>
                      <a:pt x="18" y="226"/>
                    </a:lnTo>
                    <a:lnTo>
                      <a:pt x="20" y="213"/>
                    </a:lnTo>
                    <a:lnTo>
                      <a:pt x="27" y="208"/>
                    </a:lnTo>
                    <a:lnTo>
                      <a:pt x="28" y="204"/>
                    </a:lnTo>
                    <a:lnTo>
                      <a:pt x="19" y="204"/>
                    </a:lnTo>
                    <a:lnTo>
                      <a:pt x="14" y="197"/>
                    </a:lnTo>
                    <a:lnTo>
                      <a:pt x="15" y="180"/>
                    </a:lnTo>
                    <a:lnTo>
                      <a:pt x="21" y="186"/>
                    </a:lnTo>
                    <a:lnTo>
                      <a:pt x="25" y="183"/>
                    </a:lnTo>
                    <a:lnTo>
                      <a:pt x="36" y="183"/>
                    </a:lnTo>
                    <a:lnTo>
                      <a:pt x="36" y="180"/>
                    </a:lnTo>
                    <a:lnTo>
                      <a:pt x="27" y="175"/>
                    </a:lnTo>
                    <a:lnTo>
                      <a:pt x="21" y="167"/>
                    </a:lnTo>
                    <a:lnTo>
                      <a:pt x="18" y="177"/>
                    </a:lnTo>
                    <a:lnTo>
                      <a:pt x="14" y="177"/>
                    </a:lnTo>
                    <a:lnTo>
                      <a:pt x="21" y="146"/>
                    </a:lnTo>
                    <a:lnTo>
                      <a:pt x="17" y="133"/>
                    </a:lnTo>
                    <a:lnTo>
                      <a:pt x="21" y="107"/>
                    </a:lnTo>
                    <a:lnTo>
                      <a:pt x="19" y="84"/>
                    </a:lnTo>
                    <a:lnTo>
                      <a:pt x="14" y="70"/>
                    </a:lnTo>
                    <a:lnTo>
                      <a:pt x="16" y="47"/>
                    </a:lnTo>
                    <a:lnTo>
                      <a:pt x="14" y="43"/>
                    </a:lnTo>
                    <a:lnTo>
                      <a:pt x="22" y="32"/>
                    </a:lnTo>
                    <a:lnTo>
                      <a:pt x="24" y="26"/>
                    </a:lnTo>
                    <a:lnTo>
                      <a:pt x="22" y="21"/>
                    </a:lnTo>
                    <a:lnTo>
                      <a:pt x="26" y="21"/>
                    </a:lnTo>
                    <a:lnTo>
                      <a:pt x="65" y="58"/>
                    </a:lnTo>
                    <a:lnTo>
                      <a:pt x="113" y="80"/>
                    </a:lnTo>
                    <a:lnTo>
                      <a:pt x="125" y="81"/>
                    </a:lnTo>
                    <a:lnTo>
                      <a:pt x="136" y="94"/>
                    </a:lnTo>
                    <a:lnTo>
                      <a:pt x="140" y="85"/>
                    </a:lnTo>
                    <a:lnTo>
                      <a:pt x="147" y="88"/>
                    </a:lnTo>
                    <a:lnTo>
                      <a:pt x="145" y="100"/>
                    </a:lnTo>
                    <a:lnTo>
                      <a:pt x="148" y="115"/>
                    </a:lnTo>
                    <a:lnTo>
                      <a:pt x="134" y="124"/>
                    </a:lnTo>
                    <a:lnTo>
                      <a:pt x="138" y="124"/>
                    </a:lnTo>
                    <a:lnTo>
                      <a:pt x="152" y="116"/>
                    </a:lnTo>
                    <a:lnTo>
                      <a:pt x="156" y="119"/>
                    </a:lnTo>
                    <a:lnTo>
                      <a:pt x="155" y="131"/>
                    </a:lnTo>
                    <a:lnTo>
                      <a:pt x="152" y="131"/>
                    </a:lnTo>
                    <a:lnTo>
                      <a:pt x="148" y="154"/>
                    </a:lnTo>
                    <a:lnTo>
                      <a:pt x="151" y="170"/>
                    </a:lnTo>
                    <a:lnTo>
                      <a:pt x="140" y="173"/>
                    </a:lnTo>
                    <a:lnTo>
                      <a:pt x="140" y="170"/>
                    </a:lnTo>
                    <a:lnTo>
                      <a:pt x="140" y="175"/>
                    </a:lnTo>
                    <a:lnTo>
                      <a:pt x="150" y="175"/>
                    </a:lnTo>
                    <a:lnTo>
                      <a:pt x="154" y="170"/>
                    </a:lnTo>
                    <a:lnTo>
                      <a:pt x="152" y="157"/>
                    </a:lnTo>
                    <a:lnTo>
                      <a:pt x="162" y="124"/>
                    </a:lnTo>
                    <a:lnTo>
                      <a:pt x="178" y="112"/>
                    </a:lnTo>
                    <a:lnTo>
                      <a:pt x="172" y="95"/>
                    </a:lnTo>
                    <a:lnTo>
                      <a:pt x="175" y="85"/>
                    </a:lnTo>
                    <a:lnTo>
                      <a:pt x="169" y="95"/>
                    </a:lnTo>
                    <a:lnTo>
                      <a:pt x="171" y="102"/>
                    </a:lnTo>
                    <a:lnTo>
                      <a:pt x="165" y="94"/>
                    </a:lnTo>
                    <a:lnTo>
                      <a:pt x="162" y="93"/>
                    </a:lnTo>
                    <a:lnTo>
                      <a:pt x="164" y="80"/>
                    </a:lnTo>
                    <a:lnTo>
                      <a:pt x="175" y="82"/>
                    </a:lnTo>
                    <a:lnTo>
                      <a:pt x="176" y="78"/>
                    </a:lnTo>
                    <a:lnTo>
                      <a:pt x="165" y="65"/>
                    </a:lnTo>
                    <a:lnTo>
                      <a:pt x="157" y="78"/>
                    </a:lnTo>
                    <a:lnTo>
                      <a:pt x="160" y="91"/>
                    </a:lnTo>
                    <a:lnTo>
                      <a:pt x="169" y="104"/>
                    </a:lnTo>
                    <a:lnTo>
                      <a:pt x="165" y="119"/>
                    </a:lnTo>
                    <a:lnTo>
                      <a:pt x="157" y="104"/>
                    </a:lnTo>
                    <a:lnTo>
                      <a:pt x="157" y="87"/>
                    </a:lnTo>
                    <a:lnTo>
                      <a:pt x="150" y="80"/>
                    </a:lnTo>
                    <a:lnTo>
                      <a:pt x="151" y="74"/>
                    </a:lnTo>
                    <a:lnTo>
                      <a:pt x="161" y="60"/>
                    </a:lnTo>
                    <a:lnTo>
                      <a:pt x="161" y="51"/>
                    </a:lnTo>
                    <a:lnTo>
                      <a:pt x="167" y="40"/>
                    </a:lnTo>
                    <a:lnTo>
                      <a:pt x="175" y="60"/>
                    </a:lnTo>
                    <a:lnTo>
                      <a:pt x="177" y="49"/>
                    </a:lnTo>
                    <a:lnTo>
                      <a:pt x="181" y="45"/>
                    </a:lnTo>
                    <a:lnTo>
                      <a:pt x="179" y="40"/>
                    </a:lnTo>
                    <a:lnTo>
                      <a:pt x="181" y="31"/>
                    </a:lnTo>
                    <a:lnTo>
                      <a:pt x="175" y="29"/>
                    </a:lnTo>
                    <a:lnTo>
                      <a:pt x="171" y="38"/>
                    </a:lnTo>
                    <a:lnTo>
                      <a:pt x="169" y="13"/>
                    </a:lnTo>
                    <a:lnTo>
                      <a:pt x="172" y="0"/>
                    </a:lnTo>
                    <a:lnTo>
                      <a:pt x="553" y="104"/>
                    </a:lnTo>
                    <a:lnTo>
                      <a:pt x="490" y="369"/>
                    </a:lnTo>
                    <a:lnTo>
                      <a:pt x="490" y="410"/>
                    </a:lnTo>
                    <a:lnTo>
                      <a:pt x="344" y="375"/>
                    </a:lnTo>
                    <a:lnTo>
                      <a:pt x="181" y="369"/>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12" name="Freeform 171"/>
              <p:cNvSpPr>
                <a:spLocks/>
              </p:cNvSpPr>
              <p:nvPr/>
            </p:nvSpPr>
            <p:spPr bwMode="auto">
              <a:xfrm>
                <a:off x="1330" y="1344"/>
                <a:ext cx="503" cy="362"/>
              </a:xfrm>
              <a:custGeom>
                <a:avLst/>
                <a:gdLst>
                  <a:gd name="T0" fmla="*/ 14 w 554"/>
                  <a:gd name="T1" fmla="*/ 38 h 411"/>
                  <a:gd name="T2" fmla="*/ 5 w 554"/>
                  <a:gd name="T3" fmla="*/ 29 h 411"/>
                  <a:gd name="T4" fmla="*/ 5 w 554"/>
                  <a:gd name="T5" fmla="*/ 29 h 411"/>
                  <a:gd name="T6" fmla="*/ 5 w 554"/>
                  <a:gd name="T7" fmla="*/ 29 h 411"/>
                  <a:gd name="T8" fmla="*/ 0 w 554"/>
                  <a:gd name="T9" fmla="*/ 29 h 411"/>
                  <a:gd name="T10" fmla="*/ 5 w 554"/>
                  <a:gd name="T11" fmla="*/ 26 h 411"/>
                  <a:gd name="T12" fmla="*/ 5 w 554"/>
                  <a:gd name="T13" fmla="*/ 26 h 411"/>
                  <a:gd name="T14" fmla="*/ 5 w 554"/>
                  <a:gd name="T15" fmla="*/ 23 h 411"/>
                  <a:gd name="T16" fmla="*/ 5 w 554"/>
                  <a:gd name="T17" fmla="*/ 23 h 411"/>
                  <a:gd name="T18" fmla="*/ 5 w 554"/>
                  <a:gd name="T19" fmla="*/ 22 h 411"/>
                  <a:gd name="T20" fmla="*/ 7 w 554"/>
                  <a:gd name="T21" fmla="*/ 21 h 411"/>
                  <a:gd name="T22" fmla="*/ 5 w 554"/>
                  <a:gd name="T23" fmla="*/ 20 h 411"/>
                  <a:gd name="T24" fmla="*/ 5 w 554"/>
                  <a:gd name="T25" fmla="*/ 20 h 411"/>
                  <a:gd name="T26" fmla="*/ 5 w 554"/>
                  <a:gd name="T27" fmla="*/ 18 h 411"/>
                  <a:gd name="T28" fmla="*/ 5 w 554"/>
                  <a:gd name="T29" fmla="*/ 12 h 411"/>
                  <a:gd name="T30" fmla="*/ 5 w 554"/>
                  <a:gd name="T31" fmla="*/ 9 h 411"/>
                  <a:gd name="T32" fmla="*/ 5 w 554"/>
                  <a:gd name="T33" fmla="*/ 5 h 411"/>
                  <a:gd name="T34" fmla="*/ 5 w 554"/>
                  <a:gd name="T35" fmla="*/ 4 h 411"/>
                  <a:gd name="T36" fmla="*/ 5 w 554"/>
                  <a:gd name="T37" fmla="*/ 4 h 411"/>
                  <a:gd name="T38" fmla="*/ 23 w 554"/>
                  <a:gd name="T39" fmla="*/ 10 h 411"/>
                  <a:gd name="T40" fmla="*/ 26 w 554"/>
                  <a:gd name="T41" fmla="*/ 11 h 411"/>
                  <a:gd name="T42" fmla="*/ 29 w 554"/>
                  <a:gd name="T43" fmla="*/ 11 h 411"/>
                  <a:gd name="T44" fmla="*/ 29 w 554"/>
                  <a:gd name="T45" fmla="*/ 14 h 411"/>
                  <a:gd name="T46" fmla="*/ 27 w 554"/>
                  <a:gd name="T47" fmla="*/ 14 h 411"/>
                  <a:gd name="T48" fmla="*/ 30 w 554"/>
                  <a:gd name="T49" fmla="*/ 14 h 411"/>
                  <a:gd name="T50" fmla="*/ 30 w 554"/>
                  <a:gd name="T51" fmla="*/ 16 h 411"/>
                  <a:gd name="T52" fmla="*/ 30 w 554"/>
                  <a:gd name="T53" fmla="*/ 20 h 411"/>
                  <a:gd name="T54" fmla="*/ 27 w 554"/>
                  <a:gd name="T55" fmla="*/ 20 h 411"/>
                  <a:gd name="T56" fmla="*/ 29 w 554"/>
                  <a:gd name="T57" fmla="*/ 20 h 411"/>
                  <a:gd name="T58" fmla="*/ 30 w 554"/>
                  <a:gd name="T59" fmla="*/ 18 h 411"/>
                  <a:gd name="T60" fmla="*/ 35 w 554"/>
                  <a:gd name="T61" fmla="*/ 13 h 411"/>
                  <a:gd name="T62" fmla="*/ 34 w 554"/>
                  <a:gd name="T63" fmla="*/ 10 h 411"/>
                  <a:gd name="T64" fmla="*/ 33 w 554"/>
                  <a:gd name="T65" fmla="*/ 12 h 411"/>
                  <a:gd name="T66" fmla="*/ 32 w 554"/>
                  <a:gd name="T67" fmla="*/ 11 h 411"/>
                  <a:gd name="T68" fmla="*/ 34 w 554"/>
                  <a:gd name="T69" fmla="*/ 10 h 411"/>
                  <a:gd name="T70" fmla="*/ 32 w 554"/>
                  <a:gd name="T71" fmla="*/ 8 h 411"/>
                  <a:gd name="T72" fmla="*/ 31 w 554"/>
                  <a:gd name="T73" fmla="*/ 11 h 411"/>
                  <a:gd name="T74" fmla="*/ 32 w 554"/>
                  <a:gd name="T75" fmla="*/ 14 h 411"/>
                  <a:gd name="T76" fmla="*/ 30 w 554"/>
                  <a:gd name="T77" fmla="*/ 10 h 411"/>
                  <a:gd name="T78" fmla="*/ 30 w 554"/>
                  <a:gd name="T79" fmla="*/ 9 h 411"/>
                  <a:gd name="T80" fmla="*/ 32 w 554"/>
                  <a:gd name="T81" fmla="*/ 6 h 411"/>
                  <a:gd name="T82" fmla="*/ 34 w 554"/>
                  <a:gd name="T83" fmla="*/ 7 h 411"/>
                  <a:gd name="T84" fmla="*/ 35 w 554"/>
                  <a:gd name="T85" fmla="*/ 5 h 411"/>
                  <a:gd name="T86" fmla="*/ 35 w 554"/>
                  <a:gd name="T87" fmla="*/ 4 h 411"/>
                  <a:gd name="T88" fmla="*/ 33 w 554"/>
                  <a:gd name="T89" fmla="*/ 4 h 411"/>
                  <a:gd name="T90" fmla="*/ 33 w 554"/>
                  <a:gd name="T91" fmla="*/ 0 h 411"/>
                  <a:gd name="T92" fmla="*/ 94 w 554"/>
                  <a:gd name="T93" fmla="*/ 42 h 411"/>
                  <a:gd name="T94" fmla="*/ 66 w 554"/>
                  <a:gd name="T95" fmla="*/ 42 h 411"/>
                  <a:gd name="T96" fmla="*/ 35 w 554"/>
                  <a:gd name="T97" fmla="*/ 42 h 41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54"/>
                  <a:gd name="T148" fmla="*/ 0 h 411"/>
                  <a:gd name="T149" fmla="*/ 554 w 554"/>
                  <a:gd name="T150" fmla="*/ 411 h 41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54" h="411">
                    <a:moveTo>
                      <a:pt x="181" y="369"/>
                    </a:moveTo>
                    <a:lnTo>
                      <a:pt x="73" y="336"/>
                    </a:lnTo>
                    <a:lnTo>
                      <a:pt x="28" y="255"/>
                    </a:lnTo>
                    <a:lnTo>
                      <a:pt x="24" y="252"/>
                    </a:lnTo>
                    <a:lnTo>
                      <a:pt x="14" y="253"/>
                    </a:lnTo>
                    <a:lnTo>
                      <a:pt x="9" y="248"/>
                    </a:lnTo>
                    <a:lnTo>
                      <a:pt x="8" y="248"/>
                    </a:lnTo>
                    <a:lnTo>
                      <a:pt x="8" y="243"/>
                    </a:lnTo>
                    <a:lnTo>
                      <a:pt x="4" y="247"/>
                    </a:lnTo>
                    <a:lnTo>
                      <a:pt x="0" y="245"/>
                    </a:lnTo>
                    <a:lnTo>
                      <a:pt x="14" y="209"/>
                    </a:lnTo>
                    <a:lnTo>
                      <a:pt x="12" y="227"/>
                    </a:lnTo>
                    <a:lnTo>
                      <a:pt x="18" y="226"/>
                    </a:lnTo>
                    <a:lnTo>
                      <a:pt x="20" y="213"/>
                    </a:lnTo>
                    <a:lnTo>
                      <a:pt x="27" y="208"/>
                    </a:lnTo>
                    <a:lnTo>
                      <a:pt x="28" y="204"/>
                    </a:lnTo>
                    <a:lnTo>
                      <a:pt x="19" y="204"/>
                    </a:lnTo>
                    <a:lnTo>
                      <a:pt x="14" y="197"/>
                    </a:lnTo>
                    <a:lnTo>
                      <a:pt x="15" y="180"/>
                    </a:lnTo>
                    <a:lnTo>
                      <a:pt x="21" y="186"/>
                    </a:lnTo>
                    <a:lnTo>
                      <a:pt x="25" y="183"/>
                    </a:lnTo>
                    <a:lnTo>
                      <a:pt x="36" y="183"/>
                    </a:lnTo>
                    <a:lnTo>
                      <a:pt x="36" y="180"/>
                    </a:lnTo>
                    <a:lnTo>
                      <a:pt x="27" y="175"/>
                    </a:lnTo>
                    <a:lnTo>
                      <a:pt x="21" y="167"/>
                    </a:lnTo>
                    <a:lnTo>
                      <a:pt x="18" y="177"/>
                    </a:lnTo>
                    <a:lnTo>
                      <a:pt x="14" y="177"/>
                    </a:lnTo>
                    <a:lnTo>
                      <a:pt x="21" y="146"/>
                    </a:lnTo>
                    <a:lnTo>
                      <a:pt x="17" y="133"/>
                    </a:lnTo>
                    <a:lnTo>
                      <a:pt x="21" y="107"/>
                    </a:lnTo>
                    <a:lnTo>
                      <a:pt x="19" y="84"/>
                    </a:lnTo>
                    <a:lnTo>
                      <a:pt x="14" y="70"/>
                    </a:lnTo>
                    <a:lnTo>
                      <a:pt x="16" y="47"/>
                    </a:lnTo>
                    <a:lnTo>
                      <a:pt x="14" y="43"/>
                    </a:lnTo>
                    <a:lnTo>
                      <a:pt x="22" y="32"/>
                    </a:lnTo>
                    <a:lnTo>
                      <a:pt x="24" y="26"/>
                    </a:lnTo>
                    <a:lnTo>
                      <a:pt x="22" y="21"/>
                    </a:lnTo>
                    <a:lnTo>
                      <a:pt x="26" y="21"/>
                    </a:lnTo>
                    <a:lnTo>
                      <a:pt x="65" y="58"/>
                    </a:lnTo>
                    <a:lnTo>
                      <a:pt x="113" y="80"/>
                    </a:lnTo>
                    <a:lnTo>
                      <a:pt x="125" y="81"/>
                    </a:lnTo>
                    <a:lnTo>
                      <a:pt x="136" y="94"/>
                    </a:lnTo>
                    <a:lnTo>
                      <a:pt x="140" y="85"/>
                    </a:lnTo>
                    <a:lnTo>
                      <a:pt x="147" y="88"/>
                    </a:lnTo>
                    <a:lnTo>
                      <a:pt x="145" y="100"/>
                    </a:lnTo>
                    <a:lnTo>
                      <a:pt x="148" y="115"/>
                    </a:lnTo>
                    <a:lnTo>
                      <a:pt x="134" y="124"/>
                    </a:lnTo>
                    <a:lnTo>
                      <a:pt x="138" y="124"/>
                    </a:lnTo>
                    <a:lnTo>
                      <a:pt x="152" y="116"/>
                    </a:lnTo>
                    <a:lnTo>
                      <a:pt x="156" y="119"/>
                    </a:lnTo>
                    <a:lnTo>
                      <a:pt x="155" y="131"/>
                    </a:lnTo>
                    <a:lnTo>
                      <a:pt x="152" y="131"/>
                    </a:lnTo>
                    <a:lnTo>
                      <a:pt x="148" y="154"/>
                    </a:lnTo>
                    <a:lnTo>
                      <a:pt x="151" y="170"/>
                    </a:lnTo>
                    <a:lnTo>
                      <a:pt x="140" y="173"/>
                    </a:lnTo>
                    <a:lnTo>
                      <a:pt x="140" y="170"/>
                    </a:lnTo>
                    <a:lnTo>
                      <a:pt x="140" y="175"/>
                    </a:lnTo>
                    <a:lnTo>
                      <a:pt x="150" y="175"/>
                    </a:lnTo>
                    <a:lnTo>
                      <a:pt x="154" y="170"/>
                    </a:lnTo>
                    <a:lnTo>
                      <a:pt x="152" y="157"/>
                    </a:lnTo>
                    <a:lnTo>
                      <a:pt x="162" y="124"/>
                    </a:lnTo>
                    <a:lnTo>
                      <a:pt x="178" y="112"/>
                    </a:lnTo>
                    <a:lnTo>
                      <a:pt x="172" y="95"/>
                    </a:lnTo>
                    <a:lnTo>
                      <a:pt x="175" y="85"/>
                    </a:lnTo>
                    <a:lnTo>
                      <a:pt x="169" y="95"/>
                    </a:lnTo>
                    <a:lnTo>
                      <a:pt x="171" y="102"/>
                    </a:lnTo>
                    <a:lnTo>
                      <a:pt x="165" y="94"/>
                    </a:lnTo>
                    <a:lnTo>
                      <a:pt x="162" y="93"/>
                    </a:lnTo>
                    <a:lnTo>
                      <a:pt x="164" y="80"/>
                    </a:lnTo>
                    <a:lnTo>
                      <a:pt x="175" y="82"/>
                    </a:lnTo>
                    <a:lnTo>
                      <a:pt x="176" y="78"/>
                    </a:lnTo>
                    <a:lnTo>
                      <a:pt x="165" y="65"/>
                    </a:lnTo>
                    <a:lnTo>
                      <a:pt x="157" y="78"/>
                    </a:lnTo>
                    <a:lnTo>
                      <a:pt x="160" y="91"/>
                    </a:lnTo>
                    <a:lnTo>
                      <a:pt x="169" y="104"/>
                    </a:lnTo>
                    <a:lnTo>
                      <a:pt x="165" y="119"/>
                    </a:lnTo>
                    <a:lnTo>
                      <a:pt x="157" y="104"/>
                    </a:lnTo>
                    <a:lnTo>
                      <a:pt x="157" y="87"/>
                    </a:lnTo>
                    <a:lnTo>
                      <a:pt x="150" y="80"/>
                    </a:lnTo>
                    <a:lnTo>
                      <a:pt x="151" y="74"/>
                    </a:lnTo>
                    <a:lnTo>
                      <a:pt x="161" y="60"/>
                    </a:lnTo>
                    <a:lnTo>
                      <a:pt x="161" y="51"/>
                    </a:lnTo>
                    <a:lnTo>
                      <a:pt x="167" y="40"/>
                    </a:lnTo>
                    <a:lnTo>
                      <a:pt x="175" y="60"/>
                    </a:lnTo>
                    <a:lnTo>
                      <a:pt x="177" y="49"/>
                    </a:lnTo>
                    <a:lnTo>
                      <a:pt x="181" y="45"/>
                    </a:lnTo>
                    <a:lnTo>
                      <a:pt x="179" y="40"/>
                    </a:lnTo>
                    <a:lnTo>
                      <a:pt x="181" y="31"/>
                    </a:lnTo>
                    <a:lnTo>
                      <a:pt x="175" y="29"/>
                    </a:lnTo>
                    <a:lnTo>
                      <a:pt x="171" y="38"/>
                    </a:lnTo>
                    <a:lnTo>
                      <a:pt x="169" y="13"/>
                    </a:lnTo>
                    <a:lnTo>
                      <a:pt x="172" y="0"/>
                    </a:lnTo>
                    <a:lnTo>
                      <a:pt x="553" y="104"/>
                    </a:lnTo>
                    <a:lnTo>
                      <a:pt x="490" y="369"/>
                    </a:lnTo>
                    <a:lnTo>
                      <a:pt x="490" y="410"/>
                    </a:lnTo>
                    <a:lnTo>
                      <a:pt x="344" y="375"/>
                    </a:lnTo>
                    <a:lnTo>
                      <a:pt x="181" y="369"/>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13" name="Freeform 172"/>
              <p:cNvSpPr>
                <a:spLocks/>
              </p:cNvSpPr>
              <p:nvPr/>
            </p:nvSpPr>
            <p:spPr bwMode="auto">
              <a:xfrm>
                <a:off x="3478" y="1771"/>
                <a:ext cx="2" cy="5"/>
              </a:xfrm>
              <a:custGeom>
                <a:avLst/>
                <a:gdLst>
                  <a:gd name="T0" fmla="*/ 1 w 3"/>
                  <a:gd name="T1" fmla="*/ 0 h 5"/>
                  <a:gd name="T2" fmla="*/ 0 w 3"/>
                  <a:gd name="T3" fmla="*/ 4 h 5"/>
                  <a:gd name="T4" fmla="*/ 1 w 3"/>
                  <a:gd name="T5" fmla="*/ 4 h 5"/>
                  <a:gd name="T6" fmla="*/ 1 w 3"/>
                  <a:gd name="T7" fmla="*/ 0 h 5"/>
                  <a:gd name="T8" fmla="*/ 1 w 3"/>
                  <a:gd name="T9" fmla="*/ 0 h 5"/>
                  <a:gd name="T10" fmla="*/ 1 w 3"/>
                  <a:gd name="T11" fmla="*/ 0 h 5"/>
                  <a:gd name="T12" fmla="*/ 0 60000 65536"/>
                  <a:gd name="T13" fmla="*/ 0 60000 65536"/>
                  <a:gd name="T14" fmla="*/ 0 60000 65536"/>
                  <a:gd name="T15" fmla="*/ 0 60000 65536"/>
                  <a:gd name="T16" fmla="*/ 0 60000 65536"/>
                  <a:gd name="T17" fmla="*/ 0 60000 65536"/>
                  <a:gd name="T18" fmla="*/ 0 w 3"/>
                  <a:gd name="T19" fmla="*/ 0 h 5"/>
                  <a:gd name="T20" fmla="*/ 3 w 3"/>
                  <a:gd name="T21" fmla="*/ 5 h 5"/>
                </a:gdLst>
                <a:ahLst/>
                <a:cxnLst>
                  <a:cxn ang="T12">
                    <a:pos x="T0" y="T1"/>
                  </a:cxn>
                  <a:cxn ang="T13">
                    <a:pos x="T2" y="T3"/>
                  </a:cxn>
                  <a:cxn ang="T14">
                    <a:pos x="T4" y="T5"/>
                  </a:cxn>
                  <a:cxn ang="T15">
                    <a:pos x="T6" y="T7"/>
                  </a:cxn>
                  <a:cxn ang="T16">
                    <a:pos x="T8" y="T9"/>
                  </a:cxn>
                  <a:cxn ang="T17">
                    <a:pos x="T10" y="T11"/>
                  </a:cxn>
                </a:cxnLst>
                <a:rect l="T18" t="T19" r="T20" b="T21"/>
                <a:pathLst>
                  <a:path w="3" h="5">
                    <a:moveTo>
                      <a:pt x="2" y="0"/>
                    </a:moveTo>
                    <a:lnTo>
                      <a:pt x="0" y="4"/>
                    </a:lnTo>
                    <a:lnTo>
                      <a:pt x="2" y="4"/>
                    </a:lnTo>
                    <a:lnTo>
                      <a:pt x="2"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14" name="Freeform 173"/>
              <p:cNvSpPr>
                <a:spLocks/>
              </p:cNvSpPr>
              <p:nvPr/>
            </p:nvSpPr>
            <p:spPr bwMode="auto">
              <a:xfrm>
                <a:off x="3478" y="1771"/>
                <a:ext cx="2" cy="5"/>
              </a:xfrm>
              <a:custGeom>
                <a:avLst/>
                <a:gdLst>
                  <a:gd name="T0" fmla="*/ 1 w 3"/>
                  <a:gd name="T1" fmla="*/ 0 h 5"/>
                  <a:gd name="T2" fmla="*/ 0 w 3"/>
                  <a:gd name="T3" fmla="*/ 4 h 5"/>
                  <a:gd name="T4" fmla="*/ 1 w 3"/>
                  <a:gd name="T5" fmla="*/ 4 h 5"/>
                  <a:gd name="T6" fmla="*/ 1 w 3"/>
                  <a:gd name="T7" fmla="*/ 0 h 5"/>
                  <a:gd name="T8" fmla="*/ 1 w 3"/>
                  <a:gd name="T9" fmla="*/ 0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2" y="0"/>
                    </a:moveTo>
                    <a:lnTo>
                      <a:pt x="0" y="4"/>
                    </a:lnTo>
                    <a:lnTo>
                      <a:pt x="2" y="4"/>
                    </a:lnTo>
                    <a:lnTo>
                      <a:pt x="2"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15" name="Freeform 174"/>
              <p:cNvSpPr>
                <a:spLocks/>
              </p:cNvSpPr>
              <p:nvPr/>
            </p:nvSpPr>
            <p:spPr bwMode="auto">
              <a:xfrm>
                <a:off x="3472" y="1779"/>
                <a:ext cx="8" cy="12"/>
              </a:xfrm>
              <a:custGeom>
                <a:avLst/>
                <a:gdLst>
                  <a:gd name="T0" fmla="*/ 4 w 9"/>
                  <a:gd name="T1" fmla="*/ 0 h 13"/>
                  <a:gd name="T2" fmla="*/ 0 w 9"/>
                  <a:gd name="T3" fmla="*/ 6 h 13"/>
                  <a:gd name="T4" fmla="*/ 0 w 9"/>
                  <a:gd name="T5" fmla="*/ 6 h 13"/>
                  <a:gd name="T6" fmla="*/ 4 w 9"/>
                  <a:gd name="T7" fmla="*/ 3 h 13"/>
                  <a:gd name="T8" fmla="*/ 4 w 9"/>
                  <a:gd name="T9" fmla="*/ 0 h 13"/>
                  <a:gd name="T10" fmla="*/ 4 w 9"/>
                  <a:gd name="T11" fmla="*/ 0 h 13"/>
                  <a:gd name="T12" fmla="*/ 4 w 9"/>
                  <a:gd name="T13" fmla="*/ 0 h 13"/>
                  <a:gd name="T14" fmla="*/ 0 60000 65536"/>
                  <a:gd name="T15" fmla="*/ 0 60000 65536"/>
                  <a:gd name="T16" fmla="*/ 0 60000 65536"/>
                  <a:gd name="T17" fmla="*/ 0 60000 65536"/>
                  <a:gd name="T18" fmla="*/ 0 60000 65536"/>
                  <a:gd name="T19" fmla="*/ 0 60000 65536"/>
                  <a:gd name="T20" fmla="*/ 0 60000 65536"/>
                  <a:gd name="T21" fmla="*/ 0 w 9"/>
                  <a:gd name="T22" fmla="*/ 0 h 13"/>
                  <a:gd name="T23" fmla="*/ 9 w 9"/>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13">
                    <a:moveTo>
                      <a:pt x="8" y="0"/>
                    </a:moveTo>
                    <a:lnTo>
                      <a:pt x="0" y="7"/>
                    </a:lnTo>
                    <a:lnTo>
                      <a:pt x="0" y="12"/>
                    </a:lnTo>
                    <a:lnTo>
                      <a:pt x="8" y="3"/>
                    </a:lnTo>
                    <a:lnTo>
                      <a:pt x="8"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16" name="Freeform 175"/>
              <p:cNvSpPr>
                <a:spLocks/>
              </p:cNvSpPr>
              <p:nvPr/>
            </p:nvSpPr>
            <p:spPr bwMode="auto">
              <a:xfrm>
                <a:off x="3472" y="1779"/>
                <a:ext cx="8" cy="12"/>
              </a:xfrm>
              <a:custGeom>
                <a:avLst/>
                <a:gdLst>
                  <a:gd name="T0" fmla="*/ 4 w 9"/>
                  <a:gd name="T1" fmla="*/ 0 h 13"/>
                  <a:gd name="T2" fmla="*/ 0 w 9"/>
                  <a:gd name="T3" fmla="*/ 6 h 13"/>
                  <a:gd name="T4" fmla="*/ 0 w 9"/>
                  <a:gd name="T5" fmla="*/ 6 h 13"/>
                  <a:gd name="T6" fmla="*/ 4 w 9"/>
                  <a:gd name="T7" fmla="*/ 3 h 13"/>
                  <a:gd name="T8" fmla="*/ 4 w 9"/>
                  <a:gd name="T9" fmla="*/ 0 h 13"/>
                  <a:gd name="T10" fmla="*/ 4 w 9"/>
                  <a:gd name="T11" fmla="*/ 0 h 13"/>
                  <a:gd name="T12" fmla="*/ 0 60000 65536"/>
                  <a:gd name="T13" fmla="*/ 0 60000 65536"/>
                  <a:gd name="T14" fmla="*/ 0 60000 65536"/>
                  <a:gd name="T15" fmla="*/ 0 60000 65536"/>
                  <a:gd name="T16" fmla="*/ 0 60000 65536"/>
                  <a:gd name="T17" fmla="*/ 0 60000 65536"/>
                  <a:gd name="T18" fmla="*/ 0 w 9"/>
                  <a:gd name="T19" fmla="*/ 0 h 13"/>
                  <a:gd name="T20" fmla="*/ 9 w 9"/>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9" h="13">
                    <a:moveTo>
                      <a:pt x="8" y="0"/>
                    </a:moveTo>
                    <a:lnTo>
                      <a:pt x="0" y="7"/>
                    </a:lnTo>
                    <a:lnTo>
                      <a:pt x="0" y="12"/>
                    </a:lnTo>
                    <a:lnTo>
                      <a:pt x="8" y="3"/>
                    </a:lnTo>
                    <a:lnTo>
                      <a:pt x="8"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17" name="Freeform 176"/>
              <p:cNvSpPr>
                <a:spLocks/>
              </p:cNvSpPr>
              <p:nvPr/>
            </p:nvSpPr>
            <p:spPr bwMode="auto">
              <a:xfrm>
                <a:off x="3336" y="1771"/>
                <a:ext cx="394" cy="414"/>
              </a:xfrm>
              <a:custGeom>
                <a:avLst/>
                <a:gdLst>
                  <a:gd name="T0" fmla="*/ 66 w 434"/>
                  <a:gd name="T1" fmla="*/ 11 h 469"/>
                  <a:gd name="T2" fmla="*/ 40 w 434"/>
                  <a:gd name="T3" fmla="*/ 8 h 469"/>
                  <a:gd name="T4" fmla="*/ 34 w 434"/>
                  <a:gd name="T5" fmla="*/ 4 h 469"/>
                  <a:gd name="T6" fmla="*/ 33 w 434"/>
                  <a:gd name="T7" fmla="*/ 4 h 469"/>
                  <a:gd name="T8" fmla="*/ 30 w 434"/>
                  <a:gd name="T9" fmla="*/ 4 h 469"/>
                  <a:gd name="T10" fmla="*/ 29 w 434"/>
                  <a:gd name="T11" fmla="*/ 4 h 469"/>
                  <a:gd name="T12" fmla="*/ 27 w 434"/>
                  <a:gd name="T13" fmla="*/ 4 h 469"/>
                  <a:gd name="T14" fmla="*/ 27 w 434"/>
                  <a:gd name="T15" fmla="*/ 4 h 469"/>
                  <a:gd name="T16" fmla="*/ 27 w 434"/>
                  <a:gd name="T17" fmla="*/ 4 h 469"/>
                  <a:gd name="T18" fmla="*/ 29 w 434"/>
                  <a:gd name="T19" fmla="*/ 4 h 469"/>
                  <a:gd name="T20" fmla="*/ 27 w 434"/>
                  <a:gd name="T21" fmla="*/ 0 h 469"/>
                  <a:gd name="T22" fmla="*/ 25 w 434"/>
                  <a:gd name="T23" fmla="*/ 4 h 469"/>
                  <a:gd name="T24" fmla="*/ 23 w 434"/>
                  <a:gd name="T25" fmla="*/ 4 h 469"/>
                  <a:gd name="T26" fmla="*/ 19 w 434"/>
                  <a:gd name="T27" fmla="*/ 4 h 469"/>
                  <a:gd name="T28" fmla="*/ 14 w 434"/>
                  <a:gd name="T29" fmla="*/ 4 h 469"/>
                  <a:gd name="T30" fmla="*/ 12 w 434"/>
                  <a:gd name="T31" fmla="*/ 4 h 469"/>
                  <a:gd name="T32" fmla="*/ 8 w 434"/>
                  <a:gd name="T33" fmla="*/ 4 h 469"/>
                  <a:gd name="T34" fmla="*/ 9 w 434"/>
                  <a:gd name="T35" fmla="*/ 11 h 469"/>
                  <a:gd name="T36" fmla="*/ 0 w 434"/>
                  <a:gd name="T37" fmla="*/ 17 h 469"/>
                  <a:gd name="T38" fmla="*/ 5 w 434"/>
                  <a:gd name="T39" fmla="*/ 19 h 469"/>
                  <a:gd name="T40" fmla="*/ 5 w 434"/>
                  <a:gd name="T41" fmla="*/ 28 h 469"/>
                  <a:gd name="T42" fmla="*/ 24 w 434"/>
                  <a:gd name="T43" fmla="*/ 38 h 469"/>
                  <a:gd name="T44" fmla="*/ 25 w 434"/>
                  <a:gd name="T45" fmla="*/ 43 h 469"/>
                  <a:gd name="T46" fmla="*/ 28 w 434"/>
                  <a:gd name="T47" fmla="*/ 53 h 469"/>
                  <a:gd name="T48" fmla="*/ 35 w 434"/>
                  <a:gd name="T49" fmla="*/ 56 h 469"/>
                  <a:gd name="T50" fmla="*/ 77 w 434"/>
                  <a:gd name="T51" fmla="*/ 56 h 469"/>
                  <a:gd name="T52" fmla="*/ 76 w 434"/>
                  <a:gd name="T53" fmla="*/ 53 h 469"/>
                  <a:gd name="T54" fmla="*/ 77 w 434"/>
                  <a:gd name="T55" fmla="*/ 51 h 469"/>
                  <a:gd name="T56" fmla="*/ 76 w 434"/>
                  <a:gd name="T57" fmla="*/ 49 h 469"/>
                  <a:gd name="T58" fmla="*/ 73 w 434"/>
                  <a:gd name="T59" fmla="*/ 44 h 469"/>
                  <a:gd name="T60" fmla="*/ 76 w 434"/>
                  <a:gd name="T61" fmla="*/ 38 h 469"/>
                  <a:gd name="T62" fmla="*/ 76 w 434"/>
                  <a:gd name="T63" fmla="*/ 38 h 469"/>
                  <a:gd name="T64" fmla="*/ 76 w 434"/>
                  <a:gd name="T65" fmla="*/ 35 h 469"/>
                  <a:gd name="T66" fmla="*/ 77 w 434"/>
                  <a:gd name="T67" fmla="*/ 32 h 469"/>
                  <a:gd name="T68" fmla="*/ 77 w 434"/>
                  <a:gd name="T69" fmla="*/ 31 h 469"/>
                  <a:gd name="T70" fmla="*/ 77 w 434"/>
                  <a:gd name="T71" fmla="*/ 30 h 469"/>
                  <a:gd name="T72" fmla="*/ 79 w 434"/>
                  <a:gd name="T73" fmla="*/ 26 h 469"/>
                  <a:gd name="T74" fmla="*/ 84 w 434"/>
                  <a:gd name="T75" fmla="*/ 19 h 469"/>
                  <a:gd name="T76" fmla="*/ 84 w 434"/>
                  <a:gd name="T77" fmla="*/ 19 h 469"/>
                  <a:gd name="T78" fmla="*/ 83 w 434"/>
                  <a:gd name="T79" fmla="*/ 19 h 469"/>
                  <a:gd name="T80" fmla="*/ 80 w 434"/>
                  <a:gd name="T81" fmla="*/ 20 h 469"/>
                  <a:gd name="T82" fmla="*/ 78 w 434"/>
                  <a:gd name="T83" fmla="*/ 23 h 469"/>
                  <a:gd name="T84" fmla="*/ 77 w 434"/>
                  <a:gd name="T85" fmla="*/ 24 h 469"/>
                  <a:gd name="T86" fmla="*/ 75 w 434"/>
                  <a:gd name="T87" fmla="*/ 26 h 469"/>
                  <a:gd name="T88" fmla="*/ 73 w 434"/>
                  <a:gd name="T89" fmla="*/ 26 h 469"/>
                  <a:gd name="T90" fmla="*/ 72 w 434"/>
                  <a:gd name="T91" fmla="*/ 28 h 469"/>
                  <a:gd name="T92" fmla="*/ 70 w 434"/>
                  <a:gd name="T93" fmla="*/ 28 h 469"/>
                  <a:gd name="T94" fmla="*/ 70 w 434"/>
                  <a:gd name="T95" fmla="*/ 26 h 469"/>
                  <a:gd name="T96" fmla="*/ 73 w 434"/>
                  <a:gd name="T97" fmla="*/ 23 h 469"/>
                  <a:gd name="T98" fmla="*/ 76 w 434"/>
                  <a:gd name="T99" fmla="*/ 23 h 469"/>
                  <a:gd name="T100" fmla="*/ 76 w 434"/>
                  <a:gd name="T101" fmla="*/ 21 h 469"/>
                  <a:gd name="T102" fmla="*/ 66 w 434"/>
                  <a:gd name="T103" fmla="*/ 11 h 469"/>
                  <a:gd name="T104" fmla="*/ 66 w 434"/>
                  <a:gd name="T105" fmla="*/ 11 h 469"/>
                  <a:gd name="T106" fmla="*/ 66 w 434"/>
                  <a:gd name="T107" fmla="*/ 11 h 46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34"/>
                  <a:gd name="T163" fmla="*/ 0 h 469"/>
                  <a:gd name="T164" fmla="*/ 434 w 434"/>
                  <a:gd name="T165" fmla="*/ 469 h 46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34" h="469">
                    <a:moveTo>
                      <a:pt x="344" y="98"/>
                    </a:moveTo>
                    <a:lnTo>
                      <a:pt x="206" y="66"/>
                    </a:lnTo>
                    <a:lnTo>
                      <a:pt x="175" y="40"/>
                    </a:lnTo>
                    <a:lnTo>
                      <a:pt x="166" y="40"/>
                    </a:lnTo>
                    <a:lnTo>
                      <a:pt x="152" y="26"/>
                    </a:lnTo>
                    <a:lnTo>
                      <a:pt x="148" y="34"/>
                    </a:lnTo>
                    <a:lnTo>
                      <a:pt x="139" y="40"/>
                    </a:lnTo>
                    <a:lnTo>
                      <a:pt x="142" y="24"/>
                    </a:lnTo>
                    <a:lnTo>
                      <a:pt x="141" y="22"/>
                    </a:lnTo>
                    <a:lnTo>
                      <a:pt x="150" y="9"/>
                    </a:lnTo>
                    <a:lnTo>
                      <a:pt x="141" y="0"/>
                    </a:lnTo>
                    <a:lnTo>
                      <a:pt x="124" y="12"/>
                    </a:lnTo>
                    <a:lnTo>
                      <a:pt x="118" y="11"/>
                    </a:lnTo>
                    <a:lnTo>
                      <a:pt x="99" y="23"/>
                    </a:lnTo>
                    <a:lnTo>
                      <a:pt x="72" y="29"/>
                    </a:lnTo>
                    <a:lnTo>
                      <a:pt x="62" y="29"/>
                    </a:lnTo>
                    <a:lnTo>
                      <a:pt x="40" y="34"/>
                    </a:lnTo>
                    <a:lnTo>
                      <a:pt x="44" y="88"/>
                    </a:lnTo>
                    <a:lnTo>
                      <a:pt x="0" y="142"/>
                    </a:lnTo>
                    <a:lnTo>
                      <a:pt x="14" y="157"/>
                    </a:lnTo>
                    <a:lnTo>
                      <a:pt x="10" y="237"/>
                    </a:lnTo>
                    <a:lnTo>
                      <a:pt x="123" y="324"/>
                    </a:lnTo>
                    <a:lnTo>
                      <a:pt x="131" y="364"/>
                    </a:lnTo>
                    <a:lnTo>
                      <a:pt x="144" y="443"/>
                    </a:lnTo>
                    <a:lnTo>
                      <a:pt x="179" y="468"/>
                    </a:lnTo>
                    <a:lnTo>
                      <a:pt x="395" y="456"/>
                    </a:lnTo>
                    <a:lnTo>
                      <a:pt x="392" y="441"/>
                    </a:lnTo>
                    <a:lnTo>
                      <a:pt x="395" y="429"/>
                    </a:lnTo>
                    <a:lnTo>
                      <a:pt x="387" y="416"/>
                    </a:lnTo>
                    <a:lnTo>
                      <a:pt x="379" y="375"/>
                    </a:lnTo>
                    <a:lnTo>
                      <a:pt x="392" y="322"/>
                    </a:lnTo>
                    <a:lnTo>
                      <a:pt x="388" y="310"/>
                    </a:lnTo>
                    <a:lnTo>
                      <a:pt x="389" y="297"/>
                    </a:lnTo>
                    <a:lnTo>
                      <a:pt x="401" y="269"/>
                    </a:lnTo>
                    <a:lnTo>
                      <a:pt x="398" y="261"/>
                    </a:lnTo>
                    <a:lnTo>
                      <a:pt x="403" y="243"/>
                    </a:lnTo>
                    <a:lnTo>
                      <a:pt x="410" y="216"/>
                    </a:lnTo>
                    <a:lnTo>
                      <a:pt x="433" y="161"/>
                    </a:lnTo>
                    <a:lnTo>
                      <a:pt x="433" y="157"/>
                    </a:lnTo>
                    <a:lnTo>
                      <a:pt x="423" y="162"/>
                    </a:lnTo>
                    <a:lnTo>
                      <a:pt x="412" y="176"/>
                    </a:lnTo>
                    <a:lnTo>
                      <a:pt x="407" y="188"/>
                    </a:lnTo>
                    <a:lnTo>
                      <a:pt x="398" y="205"/>
                    </a:lnTo>
                    <a:lnTo>
                      <a:pt x="383" y="218"/>
                    </a:lnTo>
                    <a:lnTo>
                      <a:pt x="380" y="227"/>
                    </a:lnTo>
                    <a:lnTo>
                      <a:pt x="372" y="233"/>
                    </a:lnTo>
                    <a:lnTo>
                      <a:pt x="362" y="233"/>
                    </a:lnTo>
                    <a:lnTo>
                      <a:pt x="365" y="219"/>
                    </a:lnTo>
                    <a:lnTo>
                      <a:pt x="376" y="195"/>
                    </a:lnTo>
                    <a:lnTo>
                      <a:pt x="387" y="192"/>
                    </a:lnTo>
                    <a:lnTo>
                      <a:pt x="388" y="181"/>
                    </a:lnTo>
                    <a:lnTo>
                      <a:pt x="344" y="98"/>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18" name="Freeform 177"/>
              <p:cNvSpPr>
                <a:spLocks/>
              </p:cNvSpPr>
              <p:nvPr/>
            </p:nvSpPr>
            <p:spPr bwMode="auto">
              <a:xfrm>
                <a:off x="3336" y="1771"/>
                <a:ext cx="394" cy="414"/>
              </a:xfrm>
              <a:custGeom>
                <a:avLst/>
                <a:gdLst>
                  <a:gd name="T0" fmla="*/ 66 w 434"/>
                  <a:gd name="T1" fmla="*/ 11 h 469"/>
                  <a:gd name="T2" fmla="*/ 40 w 434"/>
                  <a:gd name="T3" fmla="*/ 8 h 469"/>
                  <a:gd name="T4" fmla="*/ 34 w 434"/>
                  <a:gd name="T5" fmla="*/ 4 h 469"/>
                  <a:gd name="T6" fmla="*/ 33 w 434"/>
                  <a:gd name="T7" fmla="*/ 4 h 469"/>
                  <a:gd name="T8" fmla="*/ 30 w 434"/>
                  <a:gd name="T9" fmla="*/ 4 h 469"/>
                  <a:gd name="T10" fmla="*/ 29 w 434"/>
                  <a:gd name="T11" fmla="*/ 4 h 469"/>
                  <a:gd name="T12" fmla="*/ 27 w 434"/>
                  <a:gd name="T13" fmla="*/ 4 h 469"/>
                  <a:gd name="T14" fmla="*/ 27 w 434"/>
                  <a:gd name="T15" fmla="*/ 4 h 469"/>
                  <a:gd name="T16" fmla="*/ 27 w 434"/>
                  <a:gd name="T17" fmla="*/ 4 h 469"/>
                  <a:gd name="T18" fmla="*/ 29 w 434"/>
                  <a:gd name="T19" fmla="*/ 4 h 469"/>
                  <a:gd name="T20" fmla="*/ 27 w 434"/>
                  <a:gd name="T21" fmla="*/ 0 h 469"/>
                  <a:gd name="T22" fmla="*/ 25 w 434"/>
                  <a:gd name="T23" fmla="*/ 4 h 469"/>
                  <a:gd name="T24" fmla="*/ 23 w 434"/>
                  <a:gd name="T25" fmla="*/ 4 h 469"/>
                  <a:gd name="T26" fmla="*/ 19 w 434"/>
                  <a:gd name="T27" fmla="*/ 4 h 469"/>
                  <a:gd name="T28" fmla="*/ 14 w 434"/>
                  <a:gd name="T29" fmla="*/ 4 h 469"/>
                  <a:gd name="T30" fmla="*/ 12 w 434"/>
                  <a:gd name="T31" fmla="*/ 4 h 469"/>
                  <a:gd name="T32" fmla="*/ 8 w 434"/>
                  <a:gd name="T33" fmla="*/ 4 h 469"/>
                  <a:gd name="T34" fmla="*/ 9 w 434"/>
                  <a:gd name="T35" fmla="*/ 11 h 469"/>
                  <a:gd name="T36" fmla="*/ 0 w 434"/>
                  <a:gd name="T37" fmla="*/ 17 h 469"/>
                  <a:gd name="T38" fmla="*/ 5 w 434"/>
                  <a:gd name="T39" fmla="*/ 19 h 469"/>
                  <a:gd name="T40" fmla="*/ 5 w 434"/>
                  <a:gd name="T41" fmla="*/ 28 h 469"/>
                  <a:gd name="T42" fmla="*/ 24 w 434"/>
                  <a:gd name="T43" fmla="*/ 38 h 469"/>
                  <a:gd name="T44" fmla="*/ 25 w 434"/>
                  <a:gd name="T45" fmla="*/ 43 h 469"/>
                  <a:gd name="T46" fmla="*/ 28 w 434"/>
                  <a:gd name="T47" fmla="*/ 53 h 469"/>
                  <a:gd name="T48" fmla="*/ 35 w 434"/>
                  <a:gd name="T49" fmla="*/ 56 h 469"/>
                  <a:gd name="T50" fmla="*/ 77 w 434"/>
                  <a:gd name="T51" fmla="*/ 56 h 469"/>
                  <a:gd name="T52" fmla="*/ 76 w 434"/>
                  <a:gd name="T53" fmla="*/ 53 h 469"/>
                  <a:gd name="T54" fmla="*/ 77 w 434"/>
                  <a:gd name="T55" fmla="*/ 51 h 469"/>
                  <a:gd name="T56" fmla="*/ 76 w 434"/>
                  <a:gd name="T57" fmla="*/ 49 h 469"/>
                  <a:gd name="T58" fmla="*/ 73 w 434"/>
                  <a:gd name="T59" fmla="*/ 44 h 469"/>
                  <a:gd name="T60" fmla="*/ 76 w 434"/>
                  <a:gd name="T61" fmla="*/ 38 h 469"/>
                  <a:gd name="T62" fmla="*/ 76 w 434"/>
                  <a:gd name="T63" fmla="*/ 38 h 469"/>
                  <a:gd name="T64" fmla="*/ 76 w 434"/>
                  <a:gd name="T65" fmla="*/ 35 h 469"/>
                  <a:gd name="T66" fmla="*/ 77 w 434"/>
                  <a:gd name="T67" fmla="*/ 32 h 469"/>
                  <a:gd name="T68" fmla="*/ 77 w 434"/>
                  <a:gd name="T69" fmla="*/ 31 h 469"/>
                  <a:gd name="T70" fmla="*/ 77 w 434"/>
                  <a:gd name="T71" fmla="*/ 30 h 469"/>
                  <a:gd name="T72" fmla="*/ 79 w 434"/>
                  <a:gd name="T73" fmla="*/ 26 h 469"/>
                  <a:gd name="T74" fmla="*/ 84 w 434"/>
                  <a:gd name="T75" fmla="*/ 19 h 469"/>
                  <a:gd name="T76" fmla="*/ 84 w 434"/>
                  <a:gd name="T77" fmla="*/ 19 h 469"/>
                  <a:gd name="T78" fmla="*/ 83 w 434"/>
                  <a:gd name="T79" fmla="*/ 19 h 469"/>
                  <a:gd name="T80" fmla="*/ 80 w 434"/>
                  <a:gd name="T81" fmla="*/ 20 h 469"/>
                  <a:gd name="T82" fmla="*/ 78 w 434"/>
                  <a:gd name="T83" fmla="*/ 23 h 469"/>
                  <a:gd name="T84" fmla="*/ 77 w 434"/>
                  <a:gd name="T85" fmla="*/ 24 h 469"/>
                  <a:gd name="T86" fmla="*/ 75 w 434"/>
                  <a:gd name="T87" fmla="*/ 26 h 469"/>
                  <a:gd name="T88" fmla="*/ 73 w 434"/>
                  <a:gd name="T89" fmla="*/ 26 h 469"/>
                  <a:gd name="T90" fmla="*/ 72 w 434"/>
                  <a:gd name="T91" fmla="*/ 28 h 469"/>
                  <a:gd name="T92" fmla="*/ 70 w 434"/>
                  <a:gd name="T93" fmla="*/ 28 h 469"/>
                  <a:gd name="T94" fmla="*/ 70 w 434"/>
                  <a:gd name="T95" fmla="*/ 26 h 469"/>
                  <a:gd name="T96" fmla="*/ 73 w 434"/>
                  <a:gd name="T97" fmla="*/ 23 h 469"/>
                  <a:gd name="T98" fmla="*/ 76 w 434"/>
                  <a:gd name="T99" fmla="*/ 23 h 469"/>
                  <a:gd name="T100" fmla="*/ 76 w 434"/>
                  <a:gd name="T101" fmla="*/ 21 h 469"/>
                  <a:gd name="T102" fmla="*/ 66 w 434"/>
                  <a:gd name="T103" fmla="*/ 11 h 469"/>
                  <a:gd name="T104" fmla="*/ 66 w 434"/>
                  <a:gd name="T105" fmla="*/ 11 h 46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34"/>
                  <a:gd name="T160" fmla="*/ 0 h 469"/>
                  <a:gd name="T161" fmla="*/ 434 w 434"/>
                  <a:gd name="T162" fmla="*/ 469 h 46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34" h="469">
                    <a:moveTo>
                      <a:pt x="344" y="98"/>
                    </a:moveTo>
                    <a:lnTo>
                      <a:pt x="206" y="66"/>
                    </a:lnTo>
                    <a:lnTo>
                      <a:pt x="175" y="40"/>
                    </a:lnTo>
                    <a:lnTo>
                      <a:pt x="166" y="40"/>
                    </a:lnTo>
                    <a:lnTo>
                      <a:pt x="152" y="26"/>
                    </a:lnTo>
                    <a:lnTo>
                      <a:pt x="148" y="34"/>
                    </a:lnTo>
                    <a:lnTo>
                      <a:pt x="139" y="40"/>
                    </a:lnTo>
                    <a:lnTo>
                      <a:pt x="142" y="24"/>
                    </a:lnTo>
                    <a:lnTo>
                      <a:pt x="141" y="22"/>
                    </a:lnTo>
                    <a:lnTo>
                      <a:pt x="150" y="9"/>
                    </a:lnTo>
                    <a:lnTo>
                      <a:pt x="141" y="0"/>
                    </a:lnTo>
                    <a:lnTo>
                      <a:pt x="124" y="12"/>
                    </a:lnTo>
                    <a:lnTo>
                      <a:pt x="118" y="11"/>
                    </a:lnTo>
                    <a:lnTo>
                      <a:pt x="99" y="23"/>
                    </a:lnTo>
                    <a:lnTo>
                      <a:pt x="72" y="29"/>
                    </a:lnTo>
                    <a:lnTo>
                      <a:pt x="62" y="29"/>
                    </a:lnTo>
                    <a:lnTo>
                      <a:pt x="40" y="34"/>
                    </a:lnTo>
                    <a:lnTo>
                      <a:pt x="44" y="88"/>
                    </a:lnTo>
                    <a:lnTo>
                      <a:pt x="0" y="142"/>
                    </a:lnTo>
                    <a:lnTo>
                      <a:pt x="14" y="157"/>
                    </a:lnTo>
                    <a:lnTo>
                      <a:pt x="10" y="237"/>
                    </a:lnTo>
                    <a:lnTo>
                      <a:pt x="123" y="324"/>
                    </a:lnTo>
                    <a:lnTo>
                      <a:pt x="131" y="364"/>
                    </a:lnTo>
                    <a:lnTo>
                      <a:pt x="144" y="443"/>
                    </a:lnTo>
                    <a:lnTo>
                      <a:pt x="179" y="468"/>
                    </a:lnTo>
                    <a:lnTo>
                      <a:pt x="395" y="456"/>
                    </a:lnTo>
                    <a:lnTo>
                      <a:pt x="392" y="441"/>
                    </a:lnTo>
                    <a:lnTo>
                      <a:pt x="395" y="429"/>
                    </a:lnTo>
                    <a:lnTo>
                      <a:pt x="387" y="416"/>
                    </a:lnTo>
                    <a:lnTo>
                      <a:pt x="379" y="375"/>
                    </a:lnTo>
                    <a:lnTo>
                      <a:pt x="392" y="322"/>
                    </a:lnTo>
                    <a:lnTo>
                      <a:pt x="388" y="310"/>
                    </a:lnTo>
                    <a:lnTo>
                      <a:pt x="389" y="297"/>
                    </a:lnTo>
                    <a:lnTo>
                      <a:pt x="401" y="269"/>
                    </a:lnTo>
                    <a:lnTo>
                      <a:pt x="398" y="261"/>
                    </a:lnTo>
                    <a:lnTo>
                      <a:pt x="403" y="243"/>
                    </a:lnTo>
                    <a:lnTo>
                      <a:pt x="410" y="216"/>
                    </a:lnTo>
                    <a:lnTo>
                      <a:pt x="433" y="161"/>
                    </a:lnTo>
                    <a:lnTo>
                      <a:pt x="433" y="157"/>
                    </a:lnTo>
                    <a:lnTo>
                      <a:pt x="423" y="162"/>
                    </a:lnTo>
                    <a:lnTo>
                      <a:pt x="412" y="176"/>
                    </a:lnTo>
                    <a:lnTo>
                      <a:pt x="407" y="188"/>
                    </a:lnTo>
                    <a:lnTo>
                      <a:pt x="398" y="205"/>
                    </a:lnTo>
                    <a:lnTo>
                      <a:pt x="383" y="218"/>
                    </a:lnTo>
                    <a:lnTo>
                      <a:pt x="380" y="227"/>
                    </a:lnTo>
                    <a:lnTo>
                      <a:pt x="372" y="233"/>
                    </a:lnTo>
                    <a:lnTo>
                      <a:pt x="362" y="233"/>
                    </a:lnTo>
                    <a:lnTo>
                      <a:pt x="365" y="219"/>
                    </a:lnTo>
                    <a:lnTo>
                      <a:pt x="376" y="195"/>
                    </a:lnTo>
                    <a:lnTo>
                      <a:pt x="387" y="192"/>
                    </a:lnTo>
                    <a:lnTo>
                      <a:pt x="388" y="181"/>
                    </a:lnTo>
                    <a:lnTo>
                      <a:pt x="344" y="98"/>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19" name="Freeform 178"/>
              <p:cNvSpPr>
                <a:spLocks/>
              </p:cNvSpPr>
              <p:nvPr/>
            </p:nvSpPr>
            <p:spPr bwMode="auto">
              <a:xfrm>
                <a:off x="4100" y="2289"/>
                <a:ext cx="338" cy="330"/>
              </a:xfrm>
              <a:custGeom>
                <a:avLst/>
                <a:gdLst>
                  <a:gd name="T0" fmla="*/ 46 w 371"/>
                  <a:gd name="T1" fmla="*/ 10 h 374"/>
                  <a:gd name="T2" fmla="*/ 29 w 371"/>
                  <a:gd name="T3" fmla="*/ 11 h 374"/>
                  <a:gd name="T4" fmla="*/ 26 w 371"/>
                  <a:gd name="T5" fmla="*/ 0 h 374"/>
                  <a:gd name="T6" fmla="*/ 11 w 371"/>
                  <a:gd name="T7" fmla="*/ 23 h 374"/>
                  <a:gd name="T8" fmla="*/ 8 w 371"/>
                  <a:gd name="T9" fmla="*/ 23 h 374"/>
                  <a:gd name="T10" fmla="*/ 0 w 371"/>
                  <a:gd name="T11" fmla="*/ 30 h 374"/>
                  <a:gd name="T12" fmla="*/ 13 w 371"/>
                  <a:gd name="T13" fmla="*/ 41 h 374"/>
                  <a:gd name="T14" fmla="*/ 20 w 371"/>
                  <a:gd name="T15" fmla="*/ 43 h 374"/>
                  <a:gd name="T16" fmla="*/ 46 w 371"/>
                  <a:gd name="T17" fmla="*/ 24 h 374"/>
                  <a:gd name="T18" fmla="*/ 54 w 371"/>
                  <a:gd name="T19" fmla="*/ 26 h 374"/>
                  <a:gd name="T20" fmla="*/ 74 w 371"/>
                  <a:gd name="T21" fmla="*/ 14 h 374"/>
                  <a:gd name="T22" fmla="*/ 75 w 371"/>
                  <a:gd name="T23" fmla="*/ 12 h 374"/>
                  <a:gd name="T24" fmla="*/ 67 w 371"/>
                  <a:gd name="T25" fmla="*/ 9 h 374"/>
                  <a:gd name="T26" fmla="*/ 62 w 371"/>
                  <a:gd name="T27" fmla="*/ 11 h 374"/>
                  <a:gd name="T28" fmla="*/ 56 w 371"/>
                  <a:gd name="T29" fmla="*/ 10 h 374"/>
                  <a:gd name="T30" fmla="*/ 47 w 371"/>
                  <a:gd name="T31" fmla="*/ 16 h 374"/>
                  <a:gd name="T32" fmla="*/ 46 w 371"/>
                  <a:gd name="T33" fmla="*/ 10 h 374"/>
                  <a:gd name="T34" fmla="*/ 46 w 371"/>
                  <a:gd name="T35" fmla="*/ 10 h 374"/>
                  <a:gd name="T36" fmla="*/ 46 w 371"/>
                  <a:gd name="T37" fmla="*/ 10 h 3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1"/>
                  <a:gd name="T58" fmla="*/ 0 h 374"/>
                  <a:gd name="T59" fmla="*/ 371 w 371"/>
                  <a:gd name="T60" fmla="*/ 374 h 3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1" h="374">
                    <a:moveTo>
                      <a:pt x="226" y="83"/>
                    </a:moveTo>
                    <a:lnTo>
                      <a:pt x="144" y="96"/>
                    </a:lnTo>
                    <a:lnTo>
                      <a:pt x="129" y="0"/>
                    </a:lnTo>
                    <a:lnTo>
                      <a:pt x="50" y="201"/>
                    </a:lnTo>
                    <a:lnTo>
                      <a:pt x="39" y="186"/>
                    </a:lnTo>
                    <a:lnTo>
                      <a:pt x="0" y="256"/>
                    </a:lnTo>
                    <a:lnTo>
                      <a:pt x="62" y="342"/>
                    </a:lnTo>
                    <a:lnTo>
                      <a:pt x="94" y="373"/>
                    </a:lnTo>
                    <a:lnTo>
                      <a:pt x="231" y="203"/>
                    </a:lnTo>
                    <a:lnTo>
                      <a:pt x="261" y="217"/>
                    </a:lnTo>
                    <a:lnTo>
                      <a:pt x="365" y="122"/>
                    </a:lnTo>
                    <a:lnTo>
                      <a:pt x="370" y="100"/>
                    </a:lnTo>
                    <a:lnTo>
                      <a:pt x="330" y="70"/>
                    </a:lnTo>
                    <a:lnTo>
                      <a:pt x="306" y="89"/>
                    </a:lnTo>
                    <a:lnTo>
                      <a:pt x="280" y="84"/>
                    </a:lnTo>
                    <a:lnTo>
                      <a:pt x="233" y="136"/>
                    </a:lnTo>
                    <a:lnTo>
                      <a:pt x="226" y="83"/>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20" name="Freeform 179"/>
              <p:cNvSpPr>
                <a:spLocks/>
              </p:cNvSpPr>
              <p:nvPr/>
            </p:nvSpPr>
            <p:spPr bwMode="auto">
              <a:xfrm>
                <a:off x="4100" y="2289"/>
                <a:ext cx="338" cy="330"/>
              </a:xfrm>
              <a:custGeom>
                <a:avLst/>
                <a:gdLst>
                  <a:gd name="T0" fmla="*/ 46 w 371"/>
                  <a:gd name="T1" fmla="*/ 10 h 374"/>
                  <a:gd name="T2" fmla="*/ 29 w 371"/>
                  <a:gd name="T3" fmla="*/ 11 h 374"/>
                  <a:gd name="T4" fmla="*/ 26 w 371"/>
                  <a:gd name="T5" fmla="*/ 0 h 374"/>
                  <a:gd name="T6" fmla="*/ 11 w 371"/>
                  <a:gd name="T7" fmla="*/ 23 h 374"/>
                  <a:gd name="T8" fmla="*/ 8 w 371"/>
                  <a:gd name="T9" fmla="*/ 23 h 374"/>
                  <a:gd name="T10" fmla="*/ 0 w 371"/>
                  <a:gd name="T11" fmla="*/ 30 h 374"/>
                  <a:gd name="T12" fmla="*/ 13 w 371"/>
                  <a:gd name="T13" fmla="*/ 41 h 374"/>
                  <a:gd name="T14" fmla="*/ 20 w 371"/>
                  <a:gd name="T15" fmla="*/ 43 h 374"/>
                  <a:gd name="T16" fmla="*/ 46 w 371"/>
                  <a:gd name="T17" fmla="*/ 24 h 374"/>
                  <a:gd name="T18" fmla="*/ 54 w 371"/>
                  <a:gd name="T19" fmla="*/ 26 h 374"/>
                  <a:gd name="T20" fmla="*/ 74 w 371"/>
                  <a:gd name="T21" fmla="*/ 14 h 374"/>
                  <a:gd name="T22" fmla="*/ 75 w 371"/>
                  <a:gd name="T23" fmla="*/ 12 h 374"/>
                  <a:gd name="T24" fmla="*/ 67 w 371"/>
                  <a:gd name="T25" fmla="*/ 9 h 374"/>
                  <a:gd name="T26" fmla="*/ 62 w 371"/>
                  <a:gd name="T27" fmla="*/ 11 h 374"/>
                  <a:gd name="T28" fmla="*/ 56 w 371"/>
                  <a:gd name="T29" fmla="*/ 10 h 374"/>
                  <a:gd name="T30" fmla="*/ 47 w 371"/>
                  <a:gd name="T31" fmla="*/ 16 h 374"/>
                  <a:gd name="T32" fmla="*/ 46 w 371"/>
                  <a:gd name="T33" fmla="*/ 10 h 374"/>
                  <a:gd name="T34" fmla="*/ 46 w 371"/>
                  <a:gd name="T35" fmla="*/ 10 h 3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1"/>
                  <a:gd name="T55" fmla="*/ 0 h 374"/>
                  <a:gd name="T56" fmla="*/ 371 w 371"/>
                  <a:gd name="T57" fmla="*/ 374 h 3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1" h="374">
                    <a:moveTo>
                      <a:pt x="226" y="83"/>
                    </a:moveTo>
                    <a:lnTo>
                      <a:pt x="144" y="96"/>
                    </a:lnTo>
                    <a:lnTo>
                      <a:pt x="129" y="0"/>
                    </a:lnTo>
                    <a:lnTo>
                      <a:pt x="50" y="201"/>
                    </a:lnTo>
                    <a:lnTo>
                      <a:pt x="39" y="186"/>
                    </a:lnTo>
                    <a:lnTo>
                      <a:pt x="0" y="256"/>
                    </a:lnTo>
                    <a:lnTo>
                      <a:pt x="62" y="342"/>
                    </a:lnTo>
                    <a:lnTo>
                      <a:pt x="94" y="373"/>
                    </a:lnTo>
                    <a:lnTo>
                      <a:pt x="231" y="203"/>
                    </a:lnTo>
                    <a:lnTo>
                      <a:pt x="261" y="217"/>
                    </a:lnTo>
                    <a:lnTo>
                      <a:pt x="365" y="122"/>
                    </a:lnTo>
                    <a:lnTo>
                      <a:pt x="370" y="100"/>
                    </a:lnTo>
                    <a:lnTo>
                      <a:pt x="330" y="70"/>
                    </a:lnTo>
                    <a:lnTo>
                      <a:pt x="306" y="89"/>
                    </a:lnTo>
                    <a:lnTo>
                      <a:pt x="280" y="84"/>
                    </a:lnTo>
                    <a:lnTo>
                      <a:pt x="233" y="136"/>
                    </a:lnTo>
                    <a:lnTo>
                      <a:pt x="226" y="83"/>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21" name="Freeform 180"/>
              <p:cNvSpPr>
                <a:spLocks/>
              </p:cNvSpPr>
              <p:nvPr/>
            </p:nvSpPr>
            <p:spPr bwMode="auto">
              <a:xfrm>
                <a:off x="2073" y="1870"/>
                <a:ext cx="524" cy="432"/>
              </a:xfrm>
              <a:custGeom>
                <a:avLst/>
                <a:gdLst>
                  <a:gd name="T0" fmla="*/ 111 w 576"/>
                  <a:gd name="T1" fmla="*/ 34 h 489"/>
                  <a:gd name="T2" fmla="*/ 116 w 576"/>
                  <a:gd name="T3" fmla="*/ 9 h 489"/>
                  <a:gd name="T4" fmla="*/ 14 w 576"/>
                  <a:gd name="T5" fmla="*/ 0 h 489"/>
                  <a:gd name="T6" fmla="*/ 12 w 576"/>
                  <a:gd name="T7" fmla="*/ 7 h 489"/>
                  <a:gd name="T8" fmla="*/ 5 w 576"/>
                  <a:gd name="T9" fmla="*/ 38 h 489"/>
                  <a:gd name="T10" fmla="*/ 0 w 576"/>
                  <a:gd name="T11" fmla="*/ 50 h 489"/>
                  <a:gd name="T12" fmla="*/ 31 w 576"/>
                  <a:gd name="T13" fmla="*/ 54 h 489"/>
                  <a:gd name="T14" fmla="*/ 106 w 576"/>
                  <a:gd name="T15" fmla="*/ 59 h 489"/>
                  <a:gd name="T16" fmla="*/ 111 w 576"/>
                  <a:gd name="T17" fmla="*/ 34 h 489"/>
                  <a:gd name="T18" fmla="*/ 111 w 576"/>
                  <a:gd name="T19" fmla="*/ 34 h 489"/>
                  <a:gd name="T20" fmla="*/ 111 w 576"/>
                  <a:gd name="T21" fmla="*/ 34 h 4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6"/>
                  <a:gd name="T34" fmla="*/ 0 h 489"/>
                  <a:gd name="T35" fmla="*/ 576 w 576"/>
                  <a:gd name="T36" fmla="*/ 489 h 48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6" h="489">
                    <a:moveTo>
                      <a:pt x="556" y="278"/>
                    </a:moveTo>
                    <a:lnTo>
                      <a:pt x="575" y="69"/>
                    </a:lnTo>
                    <a:lnTo>
                      <a:pt x="68" y="0"/>
                    </a:lnTo>
                    <a:lnTo>
                      <a:pt x="59" y="54"/>
                    </a:lnTo>
                    <a:lnTo>
                      <a:pt x="18" y="313"/>
                    </a:lnTo>
                    <a:lnTo>
                      <a:pt x="0" y="417"/>
                    </a:lnTo>
                    <a:lnTo>
                      <a:pt x="153" y="441"/>
                    </a:lnTo>
                    <a:lnTo>
                      <a:pt x="537" y="488"/>
                    </a:lnTo>
                    <a:lnTo>
                      <a:pt x="556" y="278"/>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22" name="Freeform 181"/>
              <p:cNvSpPr>
                <a:spLocks/>
              </p:cNvSpPr>
              <p:nvPr/>
            </p:nvSpPr>
            <p:spPr bwMode="auto">
              <a:xfrm>
                <a:off x="2073" y="1870"/>
                <a:ext cx="524" cy="432"/>
              </a:xfrm>
              <a:custGeom>
                <a:avLst/>
                <a:gdLst>
                  <a:gd name="T0" fmla="*/ 111 w 576"/>
                  <a:gd name="T1" fmla="*/ 34 h 489"/>
                  <a:gd name="T2" fmla="*/ 116 w 576"/>
                  <a:gd name="T3" fmla="*/ 9 h 489"/>
                  <a:gd name="T4" fmla="*/ 14 w 576"/>
                  <a:gd name="T5" fmla="*/ 0 h 489"/>
                  <a:gd name="T6" fmla="*/ 12 w 576"/>
                  <a:gd name="T7" fmla="*/ 7 h 489"/>
                  <a:gd name="T8" fmla="*/ 5 w 576"/>
                  <a:gd name="T9" fmla="*/ 38 h 489"/>
                  <a:gd name="T10" fmla="*/ 0 w 576"/>
                  <a:gd name="T11" fmla="*/ 50 h 489"/>
                  <a:gd name="T12" fmla="*/ 31 w 576"/>
                  <a:gd name="T13" fmla="*/ 54 h 489"/>
                  <a:gd name="T14" fmla="*/ 106 w 576"/>
                  <a:gd name="T15" fmla="*/ 59 h 489"/>
                  <a:gd name="T16" fmla="*/ 111 w 576"/>
                  <a:gd name="T17" fmla="*/ 34 h 489"/>
                  <a:gd name="T18" fmla="*/ 111 w 576"/>
                  <a:gd name="T19" fmla="*/ 34 h 4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6"/>
                  <a:gd name="T31" fmla="*/ 0 h 489"/>
                  <a:gd name="T32" fmla="*/ 576 w 576"/>
                  <a:gd name="T33" fmla="*/ 489 h 4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6" h="489">
                    <a:moveTo>
                      <a:pt x="556" y="278"/>
                    </a:moveTo>
                    <a:lnTo>
                      <a:pt x="575" y="69"/>
                    </a:lnTo>
                    <a:lnTo>
                      <a:pt x="68" y="0"/>
                    </a:lnTo>
                    <a:lnTo>
                      <a:pt x="59" y="54"/>
                    </a:lnTo>
                    <a:lnTo>
                      <a:pt x="18" y="313"/>
                    </a:lnTo>
                    <a:lnTo>
                      <a:pt x="0" y="417"/>
                    </a:lnTo>
                    <a:lnTo>
                      <a:pt x="153" y="441"/>
                    </a:lnTo>
                    <a:lnTo>
                      <a:pt x="537" y="488"/>
                    </a:lnTo>
                    <a:lnTo>
                      <a:pt x="556" y="278"/>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23" name="Freeform 182"/>
              <p:cNvSpPr>
                <a:spLocks/>
              </p:cNvSpPr>
              <p:nvPr/>
            </p:nvSpPr>
            <p:spPr bwMode="auto">
              <a:xfrm>
                <a:off x="4637" y="3866"/>
                <a:ext cx="7" cy="6"/>
              </a:xfrm>
              <a:custGeom>
                <a:avLst/>
                <a:gdLst>
                  <a:gd name="T0" fmla="*/ 0 w 7"/>
                  <a:gd name="T1" fmla="*/ 0 h 7"/>
                  <a:gd name="T2" fmla="*/ 1 w 7"/>
                  <a:gd name="T3" fmla="*/ 3 h 7"/>
                  <a:gd name="T4" fmla="*/ 6 w 7"/>
                  <a:gd name="T5" fmla="*/ 2 h 7"/>
                  <a:gd name="T6" fmla="*/ 0 w 7"/>
                  <a:gd name="T7" fmla="*/ 0 h 7"/>
                  <a:gd name="T8" fmla="*/ 0 w 7"/>
                  <a:gd name="T9" fmla="*/ 0 h 7"/>
                  <a:gd name="T10" fmla="*/ 0 w 7"/>
                  <a:gd name="T11" fmla="*/ 0 h 7"/>
                  <a:gd name="T12" fmla="*/ 0 60000 65536"/>
                  <a:gd name="T13" fmla="*/ 0 60000 65536"/>
                  <a:gd name="T14" fmla="*/ 0 60000 65536"/>
                  <a:gd name="T15" fmla="*/ 0 60000 65536"/>
                  <a:gd name="T16" fmla="*/ 0 60000 65536"/>
                  <a:gd name="T17" fmla="*/ 0 60000 65536"/>
                  <a:gd name="T18" fmla="*/ 0 w 7"/>
                  <a:gd name="T19" fmla="*/ 0 h 7"/>
                  <a:gd name="T20" fmla="*/ 7 w 7"/>
                  <a:gd name="T21" fmla="*/ 7 h 7"/>
                </a:gdLst>
                <a:ahLst/>
                <a:cxnLst>
                  <a:cxn ang="T12">
                    <a:pos x="T0" y="T1"/>
                  </a:cxn>
                  <a:cxn ang="T13">
                    <a:pos x="T2" y="T3"/>
                  </a:cxn>
                  <a:cxn ang="T14">
                    <a:pos x="T4" y="T5"/>
                  </a:cxn>
                  <a:cxn ang="T15">
                    <a:pos x="T6" y="T7"/>
                  </a:cxn>
                  <a:cxn ang="T16">
                    <a:pos x="T8" y="T9"/>
                  </a:cxn>
                  <a:cxn ang="T17">
                    <a:pos x="T10" y="T11"/>
                  </a:cxn>
                </a:cxnLst>
                <a:rect l="T18" t="T19" r="T20" b="T21"/>
                <a:pathLst>
                  <a:path w="7" h="7">
                    <a:moveTo>
                      <a:pt x="0" y="0"/>
                    </a:moveTo>
                    <a:lnTo>
                      <a:pt x="1" y="6"/>
                    </a:lnTo>
                    <a:lnTo>
                      <a:pt x="6" y="2"/>
                    </a:lnTo>
                    <a:lnTo>
                      <a:pt x="0"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24" name="Freeform 183"/>
              <p:cNvSpPr>
                <a:spLocks/>
              </p:cNvSpPr>
              <p:nvPr/>
            </p:nvSpPr>
            <p:spPr bwMode="auto">
              <a:xfrm>
                <a:off x="4637" y="3866"/>
                <a:ext cx="7" cy="6"/>
              </a:xfrm>
              <a:custGeom>
                <a:avLst/>
                <a:gdLst>
                  <a:gd name="T0" fmla="*/ 0 w 7"/>
                  <a:gd name="T1" fmla="*/ 0 h 7"/>
                  <a:gd name="T2" fmla="*/ 1 w 7"/>
                  <a:gd name="T3" fmla="*/ 3 h 7"/>
                  <a:gd name="T4" fmla="*/ 6 w 7"/>
                  <a:gd name="T5" fmla="*/ 2 h 7"/>
                  <a:gd name="T6" fmla="*/ 0 w 7"/>
                  <a:gd name="T7" fmla="*/ 0 h 7"/>
                  <a:gd name="T8" fmla="*/ 0 w 7"/>
                  <a:gd name="T9" fmla="*/ 0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0" y="0"/>
                    </a:moveTo>
                    <a:lnTo>
                      <a:pt x="1" y="6"/>
                    </a:lnTo>
                    <a:lnTo>
                      <a:pt x="6" y="2"/>
                    </a:lnTo>
                    <a:lnTo>
                      <a:pt x="0"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25" name="Freeform 184"/>
              <p:cNvSpPr>
                <a:spLocks/>
              </p:cNvSpPr>
              <p:nvPr/>
            </p:nvSpPr>
            <p:spPr bwMode="auto">
              <a:xfrm>
                <a:off x="4844" y="3794"/>
                <a:ext cx="28" cy="13"/>
              </a:xfrm>
              <a:custGeom>
                <a:avLst/>
                <a:gdLst>
                  <a:gd name="T0" fmla="*/ 5 w 31"/>
                  <a:gd name="T1" fmla="*/ 3 h 15"/>
                  <a:gd name="T2" fmla="*/ 0 w 31"/>
                  <a:gd name="T3" fmla="*/ 3 h 15"/>
                  <a:gd name="T4" fmla="*/ 5 w 31"/>
                  <a:gd name="T5" fmla="*/ 0 h 15"/>
                  <a:gd name="T6" fmla="*/ 5 w 31"/>
                  <a:gd name="T7" fmla="*/ 3 h 15"/>
                  <a:gd name="T8" fmla="*/ 5 w 31"/>
                  <a:gd name="T9" fmla="*/ 3 h 15"/>
                  <a:gd name="T10" fmla="*/ 5 w 31"/>
                  <a:gd name="T11" fmla="*/ 3 h 15"/>
                  <a:gd name="T12" fmla="*/ 0 60000 65536"/>
                  <a:gd name="T13" fmla="*/ 0 60000 65536"/>
                  <a:gd name="T14" fmla="*/ 0 60000 65536"/>
                  <a:gd name="T15" fmla="*/ 0 60000 65536"/>
                  <a:gd name="T16" fmla="*/ 0 60000 65536"/>
                  <a:gd name="T17" fmla="*/ 0 60000 65536"/>
                  <a:gd name="T18" fmla="*/ 0 w 31"/>
                  <a:gd name="T19" fmla="*/ 0 h 15"/>
                  <a:gd name="T20" fmla="*/ 31 w 31"/>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31" h="15">
                    <a:moveTo>
                      <a:pt x="9" y="6"/>
                    </a:moveTo>
                    <a:lnTo>
                      <a:pt x="0" y="14"/>
                    </a:lnTo>
                    <a:lnTo>
                      <a:pt x="30" y="0"/>
                    </a:lnTo>
                    <a:lnTo>
                      <a:pt x="9" y="6"/>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26" name="Freeform 185"/>
              <p:cNvSpPr>
                <a:spLocks/>
              </p:cNvSpPr>
              <p:nvPr/>
            </p:nvSpPr>
            <p:spPr bwMode="auto">
              <a:xfrm>
                <a:off x="4844" y="3794"/>
                <a:ext cx="28" cy="13"/>
              </a:xfrm>
              <a:custGeom>
                <a:avLst/>
                <a:gdLst>
                  <a:gd name="T0" fmla="*/ 5 w 31"/>
                  <a:gd name="T1" fmla="*/ 3 h 15"/>
                  <a:gd name="T2" fmla="*/ 0 w 31"/>
                  <a:gd name="T3" fmla="*/ 3 h 15"/>
                  <a:gd name="T4" fmla="*/ 5 w 31"/>
                  <a:gd name="T5" fmla="*/ 0 h 15"/>
                  <a:gd name="T6" fmla="*/ 5 w 31"/>
                  <a:gd name="T7" fmla="*/ 3 h 15"/>
                  <a:gd name="T8" fmla="*/ 5 w 31"/>
                  <a:gd name="T9" fmla="*/ 3 h 15"/>
                  <a:gd name="T10" fmla="*/ 0 60000 65536"/>
                  <a:gd name="T11" fmla="*/ 0 60000 65536"/>
                  <a:gd name="T12" fmla="*/ 0 60000 65536"/>
                  <a:gd name="T13" fmla="*/ 0 60000 65536"/>
                  <a:gd name="T14" fmla="*/ 0 60000 65536"/>
                  <a:gd name="T15" fmla="*/ 0 w 31"/>
                  <a:gd name="T16" fmla="*/ 0 h 15"/>
                  <a:gd name="T17" fmla="*/ 31 w 31"/>
                  <a:gd name="T18" fmla="*/ 15 h 15"/>
                </a:gdLst>
                <a:ahLst/>
                <a:cxnLst>
                  <a:cxn ang="T10">
                    <a:pos x="T0" y="T1"/>
                  </a:cxn>
                  <a:cxn ang="T11">
                    <a:pos x="T2" y="T3"/>
                  </a:cxn>
                  <a:cxn ang="T12">
                    <a:pos x="T4" y="T5"/>
                  </a:cxn>
                  <a:cxn ang="T13">
                    <a:pos x="T6" y="T7"/>
                  </a:cxn>
                  <a:cxn ang="T14">
                    <a:pos x="T8" y="T9"/>
                  </a:cxn>
                </a:cxnLst>
                <a:rect l="T15" t="T16" r="T17" b="T18"/>
                <a:pathLst>
                  <a:path w="31" h="15">
                    <a:moveTo>
                      <a:pt x="9" y="6"/>
                    </a:moveTo>
                    <a:lnTo>
                      <a:pt x="0" y="14"/>
                    </a:lnTo>
                    <a:lnTo>
                      <a:pt x="30" y="0"/>
                    </a:lnTo>
                    <a:lnTo>
                      <a:pt x="9" y="6"/>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27" name="Freeform 186"/>
              <p:cNvSpPr>
                <a:spLocks/>
              </p:cNvSpPr>
              <p:nvPr/>
            </p:nvSpPr>
            <p:spPr bwMode="auto">
              <a:xfrm>
                <a:off x="4689" y="3782"/>
                <a:ext cx="148" cy="82"/>
              </a:xfrm>
              <a:custGeom>
                <a:avLst/>
                <a:gdLst>
                  <a:gd name="T0" fmla="*/ 7 w 163"/>
                  <a:gd name="T1" fmla="*/ 4 h 92"/>
                  <a:gd name="T2" fmla="*/ 5 w 163"/>
                  <a:gd name="T3" fmla="*/ 4 h 92"/>
                  <a:gd name="T4" fmla="*/ 5 w 163"/>
                  <a:gd name="T5" fmla="*/ 6 h 92"/>
                  <a:gd name="T6" fmla="*/ 0 w 163"/>
                  <a:gd name="T7" fmla="*/ 8 h 92"/>
                  <a:gd name="T8" fmla="*/ 3 w 163"/>
                  <a:gd name="T9" fmla="*/ 9 h 92"/>
                  <a:gd name="T10" fmla="*/ 5 w 163"/>
                  <a:gd name="T11" fmla="*/ 9 h 92"/>
                  <a:gd name="T12" fmla="*/ 5 w 163"/>
                  <a:gd name="T13" fmla="*/ 13 h 92"/>
                  <a:gd name="T14" fmla="*/ 5 w 163"/>
                  <a:gd name="T15" fmla="*/ 13 h 92"/>
                  <a:gd name="T16" fmla="*/ 5 w 163"/>
                  <a:gd name="T17" fmla="*/ 12 h 92"/>
                  <a:gd name="T18" fmla="*/ 8 w 163"/>
                  <a:gd name="T19" fmla="*/ 12 h 92"/>
                  <a:gd name="T20" fmla="*/ 10 w 163"/>
                  <a:gd name="T21" fmla="*/ 12 h 92"/>
                  <a:gd name="T22" fmla="*/ 12 w 163"/>
                  <a:gd name="T23" fmla="*/ 11 h 92"/>
                  <a:gd name="T24" fmla="*/ 12 w 163"/>
                  <a:gd name="T25" fmla="*/ 11 h 92"/>
                  <a:gd name="T26" fmla="*/ 12 w 163"/>
                  <a:gd name="T27" fmla="*/ 11 h 92"/>
                  <a:gd name="T28" fmla="*/ 17 w 163"/>
                  <a:gd name="T29" fmla="*/ 10 h 92"/>
                  <a:gd name="T30" fmla="*/ 19 w 163"/>
                  <a:gd name="T31" fmla="*/ 10 h 92"/>
                  <a:gd name="T32" fmla="*/ 19 w 163"/>
                  <a:gd name="T33" fmla="*/ 9 h 92"/>
                  <a:gd name="T34" fmla="*/ 22 w 163"/>
                  <a:gd name="T35" fmla="*/ 10 h 92"/>
                  <a:gd name="T36" fmla="*/ 25 w 163"/>
                  <a:gd name="T37" fmla="*/ 8 h 92"/>
                  <a:gd name="T38" fmla="*/ 27 w 163"/>
                  <a:gd name="T39" fmla="*/ 7 h 92"/>
                  <a:gd name="T40" fmla="*/ 29 w 163"/>
                  <a:gd name="T41" fmla="*/ 4 h 92"/>
                  <a:gd name="T42" fmla="*/ 30 w 163"/>
                  <a:gd name="T43" fmla="*/ 4 h 92"/>
                  <a:gd name="T44" fmla="*/ 30 w 163"/>
                  <a:gd name="T45" fmla="*/ 4 h 92"/>
                  <a:gd name="T46" fmla="*/ 32 w 163"/>
                  <a:gd name="T47" fmla="*/ 4 h 92"/>
                  <a:gd name="T48" fmla="*/ 30 w 163"/>
                  <a:gd name="T49" fmla="*/ 0 h 92"/>
                  <a:gd name="T50" fmla="*/ 30 w 163"/>
                  <a:gd name="T51" fmla="*/ 4 h 92"/>
                  <a:gd name="T52" fmla="*/ 23 w 163"/>
                  <a:gd name="T53" fmla="*/ 4 h 92"/>
                  <a:gd name="T54" fmla="*/ 14 w 163"/>
                  <a:gd name="T55" fmla="*/ 4 h 92"/>
                  <a:gd name="T56" fmla="*/ 7 w 163"/>
                  <a:gd name="T57" fmla="*/ 4 h 92"/>
                  <a:gd name="T58" fmla="*/ 7 w 163"/>
                  <a:gd name="T59" fmla="*/ 4 h 92"/>
                  <a:gd name="T60" fmla="*/ 7 w 163"/>
                  <a:gd name="T61" fmla="*/ 4 h 9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3"/>
                  <a:gd name="T94" fmla="*/ 0 h 92"/>
                  <a:gd name="T95" fmla="*/ 163 w 163"/>
                  <a:gd name="T96" fmla="*/ 92 h 9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3" h="92">
                    <a:moveTo>
                      <a:pt x="36" y="27"/>
                    </a:moveTo>
                    <a:lnTo>
                      <a:pt x="7" y="34"/>
                    </a:lnTo>
                    <a:lnTo>
                      <a:pt x="7" y="44"/>
                    </a:lnTo>
                    <a:lnTo>
                      <a:pt x="0" y="50"/>
                    </a:lnTo>
                    <a:lnTo>
                      <a:pt x="3" y="57"/>
                    </a:lnTo>
                    <a:lnTo>
                      <a:pt x="9" y="61"/>
                    </a:lnTo>
                    <a:lnTo>
                      <a:pt x="16" y="91"/>
                    </a:lnTo>
                    <a:lnTo>
                      <a:pt x="18" y="91"/>
                    </a:lnTo>
                    <a:lnTo>
                      <a:pt x="24" y="88"/>
                    </a:lnTo>
                    <a:lnTo>
                      <a:pt x="38" y="83"/>
                    </a:lnTo>
                    <a:lnTo>
                      <a:pt x="49" y="82"/>
                    </a:lnTo>
                    <a:lnTo>
                      <a:pt x="56" y="76"/>
                    </a:lnTo>
                    <a:lnTo>
                      <a:pt x="56" y="73"/>
                    </a:lnTo>
                    <a:lnTo>
                      <a:pt x="60" y="76"/>
                    </a:lnTo>
                    <a:lnTo>
                      <a:pt x="88" y="66"/>
                    </a:lnTo>
                    <a:lnTo>
                      <a:pt x="98" y="66"/>
                    </a:lnTo>
                    <a:lnTo>
                      <a:pt x="99" y="61"/>
                    </a:lnTo>
                    <a:lnTo>
                      <a:pt x="111" y="66"/>
                    </a:lnTo>
                    <a:lnTo>
                      <a:pt x="132" y="51"/>
                    </a:lnTo>
                    <a:lnTo>
                      <a:pt x="143" y="46"/>
                    </a:lnTo>
                    <a:lnTo>
                      <a:pt x="150" y="35"/>
                    </a:lnTo>
                    <a:lnTo>
                      <a:pt x="152" y="25"/>
                    </a:lnTo>
                    <a:lnTo>
                      <a:pt x="158" y="20"/>
                    </a:lnTo>
                    <a:lnTo>
                      <a:pt x="162" y="16"/>
                    </a:lnTo>
                    <a:lnTo>
                      <a:pt x="158" y="0"/>
                    </a:lnTo>
                    <a:lnTo>
                      <a:pt x="154" y="4"/>
                    </a:lnTo>
                    <a:lnTo>
                      <a:pt x="120" y="4"/>
                    </a:lnTo>
                    <a:lnTo>
                      <a:pt x="74" y="16"/>
                    </a:lnTo>
                    <a:lnTo>
                      <a:pt x="36" y="27"/>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28" name="Freeform 187"/>
              <p:cNvSpPr>
                <a:spLocks/>
              </p:cNvSpPr>
              <p:nvPr/>
            </p:nvSpPr>
            <p:spPr bwMode="auto">
              <a:xfrm>
                <a:off x="4689" y="3782"/>
                <a:ext cx="148" cy="82"/>
              </a:xfrm>
              <a:custGeom>
                <a:avLst/>
                <a:gdLst>
                  <a:gd name="T0" fmla="*/ 7 w 163"/>
                  <a:gd name="T1" fmla="*/ 4 h 92"/>
                  <a:gd name="T2" fmla="*/ 5 w 163"/>
                  <a:gd name="T3" fmla="*/ 4 h 92"/>
                  <a:gd name="T4" fmla="*/ 5 w 163"/>
                  <a:gd name="T5" fmla="*/ 6 h 92"/>
                  <a:gd name="T6" fmla="*/ 0 w 163"/>
                  <a:gd name="T7" fmla="*/ 8 h 92"/>
                  <a:gd name="T8" fmla="*/ 3 w 163"/>
                  <a:gd name="T9" fmla="*/ 9 h 92"/>
                  <a:gd name="T10" fmla="*/ 5 w 163"/>
                  <a:gd name="T11" fmla="*/ 9 h 92"/>
                  <a:gd name="T12" fmla="*/ 5 w 163"/>
                  <a:gd name="T13" fmla="*/ 13 h 92"/>
                  <a:gd name="T14" fmla="*/ 5 w 163"/>
                  <a:gd name="T15" fmla="*/ 13 h 92"/>
                  <a:gd name="T16" fmla="*/ 5 w 163"/>
                  <a:gd name="T17" fmla="*/ 12 h 92"/>
                  <a:gd name="T18" fmla="*/ 8 w 163"/>
                  <a:gd name="T19" fmla="*/ 12 h 92"/>
                  <a:gd name="T20" fmla="*/ 10 w 163"/>
                  <a:gd name="T21" fmla="*/ 12 h 92"/>
                  <a:gd name="T22" fmla="*/ 12 w 163"/>
                  <a:gd name="T23" fmla="*/ 11 h 92"/>
                  <a:gd name="T24" fmla="*/ 12 w 163"/>
                  <a:gd name="T25" fmla="*/ 11 h 92"/>
                  <a:gd name="T26" fmla="*/ 12 w 163"/>
                  <a:gd name="T27" fmla="*/ 11 h 92"/>
                  <a:gd name="T28" fmla="*/ 17 w 163"/>
                  <a:gd name="T29" fmla="*/ 10 h 92"/>
                  <a:gd name="T30" fmla="*/ 19 w 163"/>
                  <a:gd name="T31" fmla="*/ 10 h 92"/>
                  <a:gd name="T32" fmla="*/ 19 w 163"/>
                  <a:gd name="T33" fmla="*/ 9 h 92"/>
                  <a:gd name="T34" fmla="*/ 22 w 163"/>
                  <a:gd name="T35" fmla="*/ 10 h 92"/>
                  <a:gd name="T36" fmla="*/ 25 w 163"/>
                  <a:gd name="T37" fmla="*/ 8 h 92"/>
                  <a:gd name="T38" fmla="*/ 27 w 163"/>
                  <a:gd name="T39" fmla="*/ 7 h 92"/>
                  <a:gd name="T40" fmla="*/ 29 w 163"/>
                  <a:gd name="T41" fmla="*/ 4 h 92"/>
                  <a:gd name="T42" fmla="*/ 30 w 163"/>
                  <a:gd name="T43" fmla="*/ 4 h 92"/>
                  <a:gd name="T44" fmla="*/ 30 w 163"/>
                  <a:gd name="T45" fmla="*/ 4 h 92"/>
                  <a:gd name="T46" fmla="*/ 32 w 163"/>
                  <a:gd name="T47" fmla="*/ 4 h 92"/>
                  <a:gd name="T48" fmla="*/ 30 w 163"/>
                  <a:gd name="T49" fmla="*/ 0 h 92"/>
                  <a:gd name="T50" fmla="*/ 30 w 163"/>
                  <a:gd name="T51" fmla="*/ 4 h 92"/>
                  <a:gd name="T52" fmla="*/ 23 w 163"/>
                  <a:gd name="T53" fmla="*/ 4 h 92"/>
                  <a:gd name="T54" fmla="*/ 14 w 163"/>
                  <a:gd name="T55" fmla="*/ 4 h 92"/>
                  <a:gd name="T56" fmla="*/ 7 w 163"/>
                  <a:gd name="T57" fmla="*/ 4 h 92"/>
                  <a:gd name="T58" fmla="*/ 7 w 163"/>
                  <a:gd name="T59" fmla="*/ 4 h 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63"/>
                  <a:gd name="T91" fmla="*/ 0 h 92"/>
                  <a:gd name="T92" fmla="*/ 163 w 163"/>
                  <a:gd name="T93" fmla="*/ 92 h 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63" h="92">
                    <a:moveTo>
                      <a:pt x="36" y="27"/>
                    </a:moveTo>
                    <a:lnTo>
                      <a:pt x="7" y="34"/>
                    </a:lnTo>
                    <a:lnTo>
                      <a:pt x="7" y="44"/>
                    </a:lnTo>
                    <a:lnTo>
                      <a:pt x="0" y="50"/>
                    </a:lnTo>
                    <a:lnTo>
                      <a:pt x="3" y="57"/>
                    </a:lnTo>
                    <a:lnTo>
                      <a:pt x="9" y="61"/>
                    </a:lnTo>
                    <a:lnTo>
                      <a:pt x="16" y="91"/>
                    </a:lnTo>
                    <a:lnTo>
                      <a:pt x="18" y="91"/>
                    </a:lnTo>
                    <a:lnTo>
                      <a:pt x="24" y="88"/>
                    </a:lnTo>
                    <a:lnTo>
                      <a:pt x="38" y="83"/>
                    </a:lnTo>
                    <a:lnTo>
                      <a:pt x="49" y="82"/>
                    </a:lnTo>
                    <a:lnTo>
                      <a:pt x="56" y="76"/>
                    </a:lnTo>
                    <a:lnTo>
                      <a:pt x="56" y="73"/>
                    </a:lnTo>
                    <a:lnTo>
                      <a:pt x="60" y="76"/>
                    </a:lnTo>
                    <a:lnTo>
                      <a:pt x="88" y="66"/>
                    </a:lnTo>
                    <a:lnTo>
                      <a:pt x="98" y="66"/>
                    </a:lnTo>
                    <a:lnTo>
                      <a:pt x="99" y="61"/>
                    </a:lnTo>
                    <a:lnTo>
                      <a:pt x="111" y="66"/>
                    </a:lnTo>
                    <a:lnTo>
                      <a:pt x="132" y="51"/>
                    </a:lnTo>
                    <a:lnTo>
                      <a:pt x="143" y="46"/>
                    </a:lnTo>
                    <a:lnTo>
                      <a:pt x="150" y="35"/>
                    </a:lnTo>
                    <a:lnTo>
                      <a:pt x="152" y="25"/>
                    </a:lnTo>
                    <a:lnTo>
                      <a:pt x="158" y="20"/>
                    </a:lnTo>
                    <a:lnTo>
                      <a:pt x="162" y="16"/>
                    </a:lnTo>
                    <a:lnTo>
                      <a:pt x="158" y="0"/>
                    </a:lnTo>
                    <a:lnTo>
                      <a:pt x="154" y="4"/>
                    </a:lnTo>
                    <a:lnTo>
                      <a:pt x="120" y="4"/>
                    </a:lnTo>
                    <a:lnTo>
                      <a:pt x="74" y="16"/>
                    </a:lnTo>
                    <a:lnTo>
                      <a:pt x="36" y="27"/>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29" name="Freeform 188"/>
              <p:cNvSpPr>
                <a:spLocks/>
              </p:cNvSpPr>
              <p:nvPr/>
            </p:nvSpPr>
            <p:spPr bwMode="auto">
              <a:xfrm>
                <a:off x="953" y="3775"/>
                <a:ext cx="7" cy="5"/>
              </a:xfrm>
              <a:custGeom>
                <a:avLst/>
                <a:gdLst>
                  <a:gd name="T0" fmla="*/ 3 w 7"/>
                  <a:gd name="T1" fmla="*/ 4 h 5"/>
                  <a:gd name="T2" fmla="*/ 0 w 7"/>
                  <a:gd name="T3" fmla="*/ 0 h 5"/>
                  <a:gd name="T4" fmla="*/ 1 w 7"/>
                  <a:gd name="T5" fmla="*/ 0 h 5"/>
                  <a:gd name="T6" fmla="*/ 6 w 7"/>
                  <a:gd name="T7" fmla="*/ 2 h 5"/>
                  <a:gd name="T8" fmla="*/ 3 w 7"/>
                  <a:gd name="T9" fmla="*/ 4 h 5"/>
                  <a:gd name="T10" fmla="*/ 3 w 7"/>
                  <a:gd name="T11" fmla="*/ 4 h 5"/>
                  <a:gd name="T12" fmla="*/ 3 w 7"/>
                  <a:gd name="T13" fmla="*/ 4 h 5"/>
                  <a:gd name="T14" fmla="*/ 0 60000 65536"/>
                  <a:gd name="T15" fmla="*/ 0 60000 65536"/>
                  <a:gd name="T16" fmla="*/ 0 60000 65536"/>
                  <a:gd name="T17" fmla="*/ 0 60000 65536"/>
                  <a:gd name="T18" fmla="*/ 0 60000 65536"/>
                  <a:gd name="T19" fmla="*/ 0 60000 65536"/>
                  <a:gd name="T20" fmla="*/ 0 60000 65536"/>
                  <a:gd name="T21" fmla="*/ 0 w 7"/>
                  <a:gd name="T22" fmla="*/ 0 h 5"/>
                  <a:gd name="T23" fmla="*/ 7 w 7"/>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5">
                    <a:moveTo>
                      <a:pt x="3" y="4"/>
                    </a:moveTo>
                    <a:lnTo>
                      <a:pt x="0" y="0"/>
                    </a:lnTo>
                    <a:lnTo>
                      <a:pt x="1" y="0"/>
                    </a:lnTo>
                    <a:lnTo>
                      <a:pt x="6" y="2"/>
                    </a:lnTo>
                    <a:lnTo>
                      <a:pt x="3" y="4"/>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30" name="Freeform 189"/>
              <p:cNvSpPr>
                <a:spLocks/>
              </p:cNvSpPr>
              <p:nvPr/>
            </p:nvSpPr>
            <p:spPr bwMode="auto">
              <a:xfrm>
                <a:off x="953" y="3775"/>
                <a:ext cx="7" cy="5"/>
              </a:xfrm>
              <a:custGeom>
                <a:avLst/>
                <a:gdLst>
                  <a:gd name="T0" fmla="*/ 3 w 7"/>
                  <a:gd name="T1" fmla="*/ 4 h 5"/>
                  <a:gd name="T2" fmla="*/ 0 w 7"/>
                  <a:gd name="T3" fmla="*/ 0 h 5"/>
                  <a:gd name="T4" fmla="*/ 1 w 7"/>
                  <a:gd name="T5" fmla="*/ 0 h 5"/>
                  <a:gd name="T6" fmla="*/ 6 w 7"/>
                  <a:gd name="T7" fmla="*/ 2 h 5"/>
                  <a:gd name="T8" fmla="*/ 3 w 7"/>
                  <a:gd name="T9" fmla="*/ 4 h 5"/>
                  <a:gd name="T10" fmla="*/ 3 w 7"/>
                  <a:gd name="T11" fmla="*/ 4 h 5"/>
                  <a:gd name="T12" fmla="*/ 0 60000 65536"/>
                  <a:gd name="T13" fmla="*/ 0 60000 65536"/>
                  <a:gd name="T14" fmla="*/ 0 60000 65536"/>
                  <a:gd name="T15" fmla="*/ 0 60000 65536"/>
                  <a:gd name="T16" fmla="*/ 0 60000 65536"/>
                  <a:gd name="T17" fmla="*/ 0 60000 65536"/>
                  <a:gd name="T18" fmla="*/ 0 w 7"/>
                  <a:gd name="T19" fmla="*/ 0 h 5"/>
                  <a:gd name="T20" fmla="*/ 7 w 7"/>
                  <a:gd name="T21" fmla="*/ 5 h 5"/>
                </a:gdLst>
                <a:ahLst/>
                <a:cxnLst>
                  <a:cxn ang="T12">
                    <a:pos x="T0" y="T1"/>
                  </a:cxn>
                  <a:cxn ang="T13">
                    <a:pos x="T2" y="T3"/>
                  </a:cxn>
                  <a:cxn ang="T14">
                    <a:pos x="T4" y="T5"/>
                  </a:cxn>
                  <a:cxn ang="T15">
                    <a:pos x="T6" y="T7"/>
                  </a:cxn>
                  <a:cxn ang="T16">
                    <a:pos x="T8" y="T9"/>
                  </a:cxn>
                  <a:cxn ang="T17">
                    <a:pos x="T10" y="T11"/>
                  </a:cxn>
                </a:cxnLst>
                <a:rect l="T18" t="T19" r="T20" b="T21"/>
                <a:pathLst>
                  <a:path w="7" h="5">
                    <a:moveTo>
                      <a:pt x="3" y="4"/>
                    </a:moveTo>
                    <a:lnTo>
                      <a:pt x="0" y="0"/>
                    </a:lnTo>
                    <a:lnTo>
                      <a:pt x="1" y="0"/>
                    </a:lnTo>
                    <a:lnTo>
                      <a:pt x="6" y="2"/>
                    </a:lnTo>
                    <a:lnTo>
                      <a:pt x="3" y="4"/>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31" name="Freeform 190"/>
              <p:cNvSpPr>
                <a:spLocks/>
              </p:cNvSpPr>
              <p:nvPr/>
            </p:nvSpPr>
            <p:spPr bwMode="auto">
              <a:xfrm>
                <a:off x="909" y="3785"/>
                <a:ext cx="4" cy="6"/>
              </a:xfrm>
              <a:custGeom>
                <a:avLst/>
                <a:gdLst>
                  <a:gd name="T0" fmla="*/ 2 w 5"/>
                  <a:gd name="T1" fmla="*/ 3 h 7"/>
                  <a:gd name="T2" fmla="*/ 0 w 5"/>
                  <a:gd name="T3" fmla="*/ 3 h 7"/>
                  <a:gd name="T4" fmla="*/ 0 w 5"/>
                  <a:gd name="T5" fmla="*/ 2 h 7"/>
                  <a:gd name="T6" fmla="*/ 2 w 5"/>
                  <a:gd name="T7" fmla="*/ 0 h 7"/>
                  <a:gd name="T8" fmla="*/ 2 w 5"/>
                  <a:gd name="T9" fmla="*/ 2 h 7"/>
                  <a:gd name="T10" fmla="*/ 2 w 5"/>
                  <a:gd name="T11" fmla="*/ 3 h 7"/>
                  <a:gd name="T12" fmla="*/ 2 w 5"/>
                  <a:gd name="T13" fmla="*/ 3 h 7"/>
                  <a:gd name="T14" fmla="*/ 2 w 5"/>
                  <a:gd name="T15" fmla="*/ 3 h 7"/>
                  <a:gd name="T16" fmla="*/ 2 w 5"/>
                  <a:gd name="T17" fmla="*/ 3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7"/>
                  <a:gd name="T29" fmla="*/ 5 w 5"/>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7">
                    <a:moveTo>
                      <a:pt x="2" y="6"/>
                    </a:moveTo>
                    <a:lnTo>
                      <a:pt x="0" y="3"/>
                    </a:lnTo>
                    <a:lnTo>
                      <a:pt x="0" y="2"/>
                    </a:lnTo>
                    <a:lnTo>
                      <a:pt x="2" y="0"/>
                    </a:lnTo>
                    <a:lnTo>
                      <a:pt x="4" y="2"/>
                    </a:lnTo>
                    <a:lnTo>
                      <a:pt x="4" y="4"/>
                    </a:lnTo>
                    <a:lnTo>
                      <a:pt x="2" y="6"/>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32" name="Freeform 191"/>
              <p:cNvSpPr>
                <a:spLocks/>
              </p:cNvSpPr>
              <p:nvPr/>
            </p:nvSpPr>
            <p:spPr bwMode="auto">
              <a:xfrm>
                <a:off x="909" y="3785"/>
                <a:ext cx="4" cy="6"/>
              </a:xfrm>
              <a:custGeom>
                <a:avLst/>
                <a:gdLst>
                  <a:gd name="T0" fmla="*/ 2 w 5"/>
                  <a:gd name="T1" fmla="*/ 3 h 7"/>
                  <a:gd name="T2" fmla="*/ 0 w 5"/>
                  <a:gd name="T3" fmla="*/ 3 h 7"/>
                  <a:gd name="T4" fmla="*/ 0 w 5"/>
                  <a:gd name="T5" fmla="*/ 2 h 7"/>
                  <a:gd name="T6" fmla="*/ 2 w 5"/>
                  <a:gd name="T7" fmla="*/ 0 h 7"/>
                  <a:gd name="T8" fmla="*/ 2 w 5"/>
                  <a:gd name="T9" fmla="*/ 2 h 7"/>
                  <a:gd name="T10" fmla="*/ 2 w 5"/>
                  <a:gd name="T11" fmla="*/ 3 h 7"/>
                  <a:gd name="T12" fmla="*/ 2 w 5"/>
                  <a:gd name="T13" fmla="*/ 3 h 7"/>
                  <a:gd name="T14" fmla="*/ 2 w 5"/>
                  <a:gd name="T15" fmla="*/ 3 h 7"/>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7"/>
                  <a:gd name="T26" fmla="*/ 5 w 5"/>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7">
                    <a:moveTo>
                      <a:pt x="2" y="6"/>
                    </a:moveTo>
                    <a:lnTo>
                      <a:pt x="0" y="3"/>
                    </a:lnTo>
                    <a:lnTo>
                      <a:pt x="0" y="2"/>
                    </a:lnTo>
                    <a:lnTo>
                      <a:pt x="2" y="0"/>
                    </a:lnTo>
                    <a:lnTo>
                      <a:pt x="4" y="2"/>
                    </a:lnTo>
                    <a:lnTo>
                      <a:pt x="4" y="4"/>
                    </a:lnTo>
                    <a:lnTo>
                      <a:pt x="2" y="6"/>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33" name="Freeform 192"/>
              <p:cNvSpPr>
                <a:spLocks/>
              </p:cNvSpPr>
              <p:nvPr/>
            </p:nvSpPr>
            <p:spPr bwMode="auto">
              <a:xfrm>
                <a:off x="900" y="3753"/>
                <a:ext cx="9" cy="9"/>
              </a:xfrm>
              <a:custGeom>
                <a:avLst/>
                <a:gdLst>
                  <a:gd name="T0" fmla="*/ 34 w 8"/>
                  <a:gd name="T1" fmla="*/ 5 h 10"/>
                  <a:gd name="T2" fmla="*/ 48 w 8"/>
                  <a:gd name="T3" fmla="*/ 5 h 10"/>
                  <a:gd name="T4" fmla="*/ 43 w 8"/>
                  <a:gd name="T5" fmla="*/ 4 h 10"/>
                  <a:gd name="T6" fmla="*/ 38 w 8"/>
                  <a:gd name="T7" fmla="*/ 2 h 10"/>
                  <a:gd name="T8" fmla="*/ 2 w 8"/>
                  <a:gd name="T9" fmla="*/ 0 h 10"/>
                  <a:gd name="T10" fmla="*/ 2 w 8"/>
                  <a:gd name="T11" fmla="*/ 0 h 10"/>
                  <a:gd name="T12" fmla="*/ 0 w 8"/>
                  <a:gd name="T13" fmla="*/ 4 h 10"/>
                  <a:gd name="T14" fmla="*/ 1 w 8"/>
                  <a:gd name="T15" fmla="*/ 5 h 10"/>
                  <a:gd name="T16" fmla="*/ 34 w 8"/>
                  <a:gd name="T17" fmla="*/ 5 h 10"/>
                  <a:gd name="T18" fmla="*/ 34 w 8"/>
                  <a:gd name="T19" fmla="*/ 5 h 10"/>
                  <a:gd name="T20" fmla="*/ 34 w 8"/>
                  <a:gd name="T21" fmla="*/ 5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
                  <a:gd name="T34" fmla="*/ 0 h 10"/>
                  <a:gd name="T35" fmla="*/ 8 w 8"/>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 h="10">
                    <a:moveTo>
                      <a:pt x="4" y="9"/>
                    </a:moveTo>
                    <a:lnTo>
                      <a:pt x="7" y="6"/>
                    </a:lnTo>
                    <a:lnTo>
                      <a:pt x="6" y="4"/>
                    </a:lnTo>
                    <a:lnTo>
                      <a:pt x="5" y="2"/>
                    </a:lnTo>
                    <a:lnTo>
                      <a:pt x="2" y="0"/>
                    </a:lnTo>
                    <a:lnTo>
                      <a:pt x="0" y="4"/>
                    </a:lnTo>
                    <a:lnTo>
                      <a:pt x="1" y="9"/>
                    </a:lnTo>
                    <a:lnTo>
                      <a:pt x="4" y="9"/>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34" name="Freeform 193"/>
              <p:cNvSpPr>
                <a:spLocks/>
              </p:cNvSpPr>
              <p:nvPr/>
            </p:nvSpPr>
            <p:spPr bwMode="auto">
              <a:xfrm>
                <a:off x="900" y="3753"/>
                <a:ext cx="9" cy="9"/>
              </a:xfrm>
              <a:custGeom>
                <a:avLst/>
                <a:gdLst>
                  <a:gd name="T0" fmla="*/ 34 w 8"/>
                  <a:gd name="T1" fmla="*/ 5 h 10"/>
                  <a:gd name="T2" fmla="*/ 48 w 8"/>
                  <a:gd name="T3" fmla="*/ 5 h 10"/>
                  <a:gd name="T4" fmla="*/ 43 w 8"/>
                  <a:gd name="T5" fmla="*/ 4 h 10"/>
                  <a:gd name="T6" fmla="*/ 38 w 8"/>
                  <a:gd name="T7" fmla="*/ 2 h 10"/>
                  <a:gd name="T8" fmla="*/ 2 w 8"/>
                  <a:gd name="T9" fmla="*/ 0 h 10"/>
                  <a:gd name="T10" fmla="*/ 2 w 8"/>
                  <a:gd name="T11" fmla="*/ 0 h 10"/>
                  <a:gd name="T12" fmla="*/ 0 w 8"/>
                  <a:gd name="T13" fmla="*/ 4 h 10"/>
                  <a:gd name="T14" fmla="*/ 1 w 8"/>
                  <a:gd name="T15" fmla="*/ 5 h 10"/>
                  <a:gd name="T16" fmla="*/ 34 w 8"/>
                  <a:gd name="T17" fmla="*/ 5 h 10"/>
                  <a:gd name="T18" fmla="*/ 34 w 8"/>
                  <a:gd name="T19" fmla="*/ 5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0"/>
                  <a:gd name="T32" fmla="*/ 8 w 8"/>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0">
                    <a:moveTo>
                      <a:pt x="4" y="9"/>
                    </a:moveTo>
                    <a:lnTo>
                      <a:pt x="7" y="6"/>
                    </a:lnTo>
                    <a:lnTo>
                      <a:pt x="6" y="4"/>
                    </a:lnTo>
                    <a:lnTo>
                      <a:pt x="5" y="2"/>
                    </a:lnTo>
                    <a:lnTo>
                      <a:pt x="2" y="0"/>
                    </a:lnTo>
                    <a:lnTo>
                      <a:pt x="0" y="4"/>
                    </a:lnTo>
                    <a:lnTo>
                      <a:pt x="1" y="9"/>
                    </a:lnTo>
                    <a:lnTo>
                      <a:pt x="4" y="9"/>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35" name="Freeform 194"/>
              <p:cNvSpPr>
                <a:spLocks/>
              </p:cNvSpPr>
              <p:nvPr/>
            </p:nvSpPr>
            <p:spPr bwMode="auto">
              <a:xfrm>
                <a:off x="989" y="3793"/>
                <a:ext cx="9" cy="9"/>
              </a:xfrm>
              <a:custGeom>
                <a:avLst/>
                <a:gdLst>
                  <a:gd name="T0" fmla="*/ 2 w 11"/>
                  <a:gd name="T1" fmla="*/ 5 h 10"/>
                  <a:gd name="T2" fmla="*/ 2 w 11"/>
                  <a:gd name="T3" fmla="*/ 5 h 10"/>
                  <a:gd name="T4" fmla="*/ 2 w 11"/>
                  <a:gd name="T5" fmla="*/ 5 h 10"/>
                  <a:gd name="T6" fmla="*/ 0 w 11"/>
                  <a:gd name="T7" fmla="*/ 0 h 10"/>
                  <a:gd name="T8" fmla="*/ 2 w 11"/>
                  <a:gd name="T9" fmla="*/ 0 h 10"/>
                  <a:gd name="T10" fmla="*/ 2 w 11"/>
                  <a:gd name="T11" fmla="*/ 0 h 10"/>
                  <a:gd name="T12" fmla="*/ 2 w 11"/>
                  <a:gd name="T13" fmla="*/ 0 h 10"/>
                  <a:gd name="T14" fmla="*/ 2 w 11"/>
                  <a:gd name="T15" fmla="*/ 0 h 10"/>
                  <a:gd name="T16" fmla="*/ 2 w 11"/>
                  <a:gd name="T17" fmla="*/ 5 h 10"/>
                  <a:gd name="T18" fmla="*/ 2 w 11"/>
                  <a:gd name="T19" fmla="*/ 5 h 10"/>
                  <a:gd name="T20" fmla="*/ 2 w 11"/>
                  <a:gd name="T21" fmla="*/ 5 h 10"/>
                  <a:gd name="T22" fmla="*/ 2 w 11"/>
                  <a:gd name="T23" fmla="*/ 5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
                  <a:gd name="T37" fmla="*/ 0 h 10"/>
                  <a:gd name="T38" fmla="*/ 11 w 11"/>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 h="10">
                    <a:moveTo>
                      <a:pt x="9" y="9"/>
                    </a:moveTo>
                    <a:lnTo>
                      <a:pt x="8" y="9"/>
                    </a:lnTo>
                    <a:lnTo>
                      <a:pt x="5" y="8"/>
                    </a:lnTo>
                    <a:lnTo>
                      <a:pt x="0" y="0"/>
                    </a:lnTo>
                    <a:lnTo>
                      <a:pt x="3" y="0"/>
                    </a:lnTo>
                    <a:lnTo>
                      <a:pt x="8" y="0"/>
                    </a:lnTo>
                    <a:lnTo>
                      <a:pt x="9" y="0"/>
                    </a:lnTo>
                    <a:lnTo>
                      <a:pt x="10" y="0"/>
                    </a:lnTo>
                    <a:lnTo>
                      <a:pt x="10" y="9"/>
                    </a:lnTo>
                    <a:lnTo>
                      <a:pt x="9" y="9"/>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36" name="Freeform 195"/>
              <p:cNvSpPr>
                <a:spLocks/>
              </p:cNvSpPr>
              <p:nvPr/>
            </p:nvSpPr>
            <p:spPr bwMode="auto">
              <a:xfrm>
                <a:off x="989" y="3793"/>
                <a:ext cx="9" cy="9"/>
              </a:xfrm>
              <a:custGeom>
                <a:avLst/>
                <a:gdLst>
                  <a:gd name="T0" fmla="*/ 2 w 11"/>
                  <a:gd name="T1" fmla="*/ 5 h 10"/>
                  <a:gd name="T2" fmla="*/ 2 w 11"/>
                  <a:gd name="T3" fmla="*/ 5 h 10"/>
                  <a:gd name="T4" fmla="*/ 2 w 11"/>
                  <a:gd name="T5" fmla="*/ 5 h 10"/>
                  <a:gd name="T6" fmla="*/ 0 w 11"/>
                  <a:gd name="T7" fmla="*/ 0 h 10"/>
                  <a:gd name="T8" fmla="*/ 2 w 11"/>
                  <a:gd name="T9" fmla="*/ 0 h 10"/>
                  <a:gd name="T10" fmla="*/ 2 w 11"/>
                  <a:gd name="T11" fmla="*/ 0 h 10"/>
                  <a:gd name="T12" fmla="*/ 2 w 11"/>
                  <a:gd name="T13" fmla="*/ 0 h 10"/>
                  <a:gd name="T14" fmla="*/ 2 w 11"/>
                  <a:gd name="T15" fmla="*/ 0 h 10"/>
                  <a:gd name="T16" fmla="*/ 2 w 11"/>
                  <a:gd name="T17" fmla="*/ 5 h 10"/>
                  <a:gd name="T18" fmla="*/ 2 w 11"/>
                  <a:gd name="T19" fmla="*/ 5 h 10"/>
                  <a:gd name="T20" fmla="*/ 2 w 11"/>
                  <a:gd name="T21" fmla="*/ 5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10"/>
                  <a:gd name="T35" fmla="*/ 11 w 11"/>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10">
                    <a:moveTo>
                      <a:pt x="9" y="9"/>
                    </a:moveTo>
                    <a:lnTo>
                      <a:pt x="8" y="9"/>
                    </a:lnTo>
                    <a:lnTo>
                      <a:pt x="5" y="8"/>
                    </a:lnTo>
                    <a:lnTo>
                      <a:pt x="0" y="0"/>
                    </a:lnTo>
                    <a:lnTo>
                      <a:pt x="3" y="0"/>
                    </a:lnTo>
                    <a:lnTo>
                      <a:pt x="8" y="0"/>
                    </a:lnTo>
                    <a:lnTo>
                      <a:pt x="9" y="0"/>
                    </a:lnTo>
                    <a:lnTo>
                      <a:pt x="10" y="0"/>
                    </a:lnTo>
                    <a:lnTo>
                      <a:pt x="10" y="9"/>
                    </a:lnTo>
                    <a:lnTo>
                      <a:pt x="9" y="9"/>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37" name="Freeform 196"/>
              <p:cNvSpPr>
                <a:spLocks/>
              </p:cNvSpPr>
              <p:nvPr/>
            </p:nvSpPr>
            <p:spPr bwMode="auto">
              <a:xfrm>
                <a:off x="900" y="3799"/>
                <a:ext cx="22" cy="15"/>
              </a:xfrm>
              <a:custGeom>
                <a:avLst/>
                <a:gdLst>
                  <a:gd name="T0" fmla="*/ 10 w 23"/>
                  <a:gd name="T1" fmla="*/ 4 h 17"/>
                  <a:gd name="T2" fmla="*/ 11 w 23"/>
                  <a:gd name="T3" fmla="*/ 4 h 17"/>
                  <a:gd name="T4" fmla="*/ 11 w 23"/>
                  <a:gd name="T5" fmla="*/ 4 h 17"/>
                  <a:gd name="T6" fmla="*/ 11 w 23"/>
                  <a:gd name="T7" fmla="*/ 4 h 17"/>
                  <a:gd name="T8" fmla="*/ 11 w 23"/>
                  <a:gd name="T9" fmla="*/ 4 h 17"/>
                  <a:gd name="T10" fmla="*/ 11 w 23"/>
                  <a:gd name="T11" fmla="*/ 4 h 17"/>
                  <a:gd name="T12" fmla="*/ 11 w 23"/>
                  <a:gd name="T13" fmla="*/ 4 h 17"/>
                  <a:gd name="T14" fmla="*/ 11 w 23"/>
                  <a:gd name="T15" fmla="*/ 4 h 17"/>
                  <a:gd name="T16" fmla="*/ 11 w 23"/>
                  <a:gd name="T17" fmla="*/ 4 h 17"/>
                  <a:gd name="T18" fmla="*/ 11 w 23"/>
                  <a:gd name="T19" fmla="*/ 3 h 17"/>
                  <a:gd name="T20" fmla="*/ 8 w 23"/>
                  <a:gd name="T21" fmla="*/ 1 h 17"/>
                  <a:gd name="T22" fmla="*/ 6 w 23"/>
                  <a:gd name="T23" fmla="*/ 0 h 17"/>
                  <a:gd name="T24" fmla="*/ 3 w 23"/>
                  <a:gd name="T25" fmla="*/ 1 h 17"/>
                  <a:gd name="T26" fmla="*/ 3 w 23"/>
                  <a:gd name="T27" fmla="*/ 2 h 17"/>
                  <a:gd name="T28" fmla="*/ 2 w 23"/>
                  <a:gd name="T29" fmla="*/ 3 h 17"/>
                  <a:gd name="T30" fmla="*/ 0 w 23"/>
                  <a:gd name="T31" fmla="*/ 4 h 17"/>
                  <a:gd name="T32" fmla="*/ 10 w 23"/>
                  <a:gd name="T33" fmla="*/ 4 h 17"/>
                  <a:gd name="T34" fmla="*/ 10 w 23"/>
                  <a:gd name="T35" fmla="*/ 4 h 17"/>
                  <a:gd name="T36" fmla="*/ 10 w 23"/>
                  <a:gd name="T37" fmla="*/ 4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
                  <a:gd name="T58" fmla="*/ 0 h 17"/>
                  <a:gd name="T59" fmla="*/ 23 w 23"/>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 h="17">
                    <a:moveTo>
                      <a:pt x="10" y="16"/>
                    </a:moveTo>
                    <a:lnTo>
                      <a:pt x="15" y="15"/>
                    </a:lnTo>
                    <a:lnTo>
                      <a:pt x="19" y="13"/>
                    </a:lnTo>
                    <a:lnTo>
                      <a:pt x="20" y="14"/>
                    </a:lnTo>
                    <a:lnTo>
                      <a:pt x="22" y="13"/>
                    </a:lnTo>
                    <a:lnTo>
                      <a:pt x="22" y="11"/>
                    </a:lnTo>
                    <a:lnTo>
                      <a:pt x="22" y="10"/>
                    </a:lnTo>
                    <a:lnTo>
                      <a:pt x="19" y="6"/>
                    </a:lnTo>
                    <a:lnTo>
                      <a:pt x="17" y="6"/>
                    </a:lnTo>
                    <a:lnTo>
                      <a:pt x="13" y="3"/>
                    </a:lnTo>
                    <a:lnTo>
                      <a:pt x="8" y="1"/>
                    </a:lnTo>
                    <a:lnTo>
                      <a:pt x="6" y="0"/>
                    </a:lnTo>
                    <a:lnTo>
                      <a:pt x="3" y="1"/>
                    </a:lnTo>
                    <a:lnTo>
                      <a:pt x="3" y="2"/>
                    </a:lnTo>
                    <a:lnTo>
                      <a:pt x="2" y="3"/>
                    </a:lnTo>
                    <a:lnTo>
                      <a:pt x="0" y="8"/>
                    </a:lnTo>
                    <a:lnTo>
                      <a:pt x="10" y="16"/>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38" name="Freeform 197"/>
              <p:cNvSpPr>
                <a:spLocks/>
              </p:cNvSpPr>
              <p:nvPr/>
            </p:nvSpPr>
            <p:spPr bwMode="auto">
              <a:xfrm>
                <a:off x="900" y="3799"/>
                <a:ext cx="22" cy="15"/>
              </a:xfrm>
              <a:custGeom>
                <a:avLst/>
                <a:gdLst>
                  <a:gd name="T0" fmla="*/ 10 w 23"/>
                  <a:gd name="T1" fmla="*/ 4 h 17"/>
                  <a:gd name="T2" fmla="*/ 11 w 23"/>
                  <a:gd name="T3" fmla="*/ 4 h 17"/>
                  <a:gd name="T4" fmla="*/ 11 w 23"/>
                  <a:gd name="T5" fmla="*/ 4 h 17"/>
                  <a:gd name="T6" fmla="*/ 11 w 23"/>
                  <a:gd name="T7" fmla="*/ 4 h 17"/>
                  <a:gd name="T8" fmla="*/ 11 w 23"/>
                  <a:gd name="T9" fmla="*/ 4 h 17"/>
                  <a:gd name="T10" fmla="*/ 11 w 23"/>
                  <a:gd name="T11" fmla="*/ 4 h 17"/>
                  <a:gd name="T12" fmla="*/ 11 w 23"/>
                  <a:gd name="T13" fmla="*/ 4 h 17"/>
                  <a:gd name="T14" fmla="*/ 11 w 23"/>
                  <a:gd name="T15" fmla="*/ 4 h 17"/>
                  <a:gd name="T16" fmla="*/ 11 w 23"/>
                  <a:gd name="T17" fmla="*/ 4 h 17"/>
                  <a:gd name="T18" fmla="*/ 11 w 23"/>
                  <a:gd name="T19" fmla="*/ 3 h 17"/>
                  <a:gd name="T20" fmla="*/ 8 w 23"/>
                  <a:gd name="T21" fmla="*/ 1 h 17"/>
                  <a:gd name="T22" fmla="*/ 6 w 23"/>
                  <a:gd name="T23" fmla="*/ 0 h 17"/>
                  <a:gd name="T24" fmla="*/ 3 w 23"/>
                  <a:gd name="T25" fmla="*/ 1 h 17"/>
                  <a:gd name="T26" fmla="*/ 3 w 23"/>
                  <a:gd name="T27" fmla="*/ 2 h 17"/>
                  <a:gd name="T28" fmla="*/ 2 w 23"/>
                  <a:gd name="T29" fmla="*/ 3 h 17"/>
                  <a:gd name="T30" fmla="*/ 0 w 23"/>
                  <a:gd name="T31" fmla="*/ 4 h 17"/>
                  <a:gd name="T32" fmla="*/ 10 w 23"/>
                  <a:gd name="T33" fmla="*/ 4 h 17"/>
                  <a:gd name="T34" fmla="*/ 10 w 23"/>
                  <a:gd name="T35" fmla="*/ 4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17"/>
                  <a:gd name="T56" fmla="*/ 23 w 23"/>
                  <a:gd name="T57" fmla="*/ 17 h 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17">
                    <a:moveTo>
                      <a:pt x="10" y="16"/>
                    </a:moveTo>
                    <a:lnTo>
                      <a:pt x="15" y="15"/>
                    </a:lnTo>
                    <a:lnTo>
                      <a:pt x="19" y="13"/>
                    </a:lnTo>
                    <a:lnTo>
                      <a:pt x="20" y="14"/>
                    </a:lnTo>
                    <a:lnTo>
                      <a:pt x="22" y="13"/>
                    </a:lnTo>
                    <a:lnTo>
                      <a:pt x="22" y="11"/>
                    </a:lnTo>
                    <a:lnTo>
                      <a:pt x="22" y="10"/>
                    </a:lnTo>
                    <a:lnTo>
                      <a:pt x="19" y="6"/>
                    </a:lnTo>
                    <a:lnTo>
                      <a:pt x="17" y="6"/>
                    </a:lnTo>
                    <a:lnTo>
                      <a:pt x="13" y="3"/>
                    </a:lnTo>
                    <a:lnTo>
                      <a:pt x="8" y="1"/>
                    </a:lnTo>
                    <a:lnTo>
                      <a:pt x="6" y="0"/>
                    </a:lnTo>
                    <a:lnTo>
                      <a:pt x="3" y="1"/>
                    </a:lnTo>
                    <a:lnTo>
                      <a:pt x="3" y="2"/>
                    </a:lnTo>
                    <a:lnTo>
                      <a:pt x="2" y="3"/>
                    </a:lnTo>
                    <a:lnTo>
                      <a:pt x="0" y="8"/>
                    </a:lnTo>
                    <a:lnTo>
                      <a:pt x="10" y="16"/>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39" name="Freeform 198"/>
              <p:cNvSpPr>
                <a:spLocks/>
              </p:cNvSpPr>
              <p:nvPr/>
            </p:nvSpPr>
            <p:spPr bwMode="auto">
              <a:xfrm>
                <a:off x="713" y="3799"/>
                <a:ext cx="143" cy="56"/>
              </a:xfrm>
              <a:custGeom>
                <a:avLst/>
                <a:gdLst>
                  <a:gd name="T0" fmla="*/ 0 w 156"/>
                  <a:gd name="T1" fmla="*/ 8 h 63"/>
                  <a:gd name="T2" fmla="*/ 5 w 156"/>
                  <a:gd name="T3" fmla="*/ 8 h 63"/>
                  <a:gd name="T4" fmla="*/ 5 w 156"/>
                  <a:gd name="T5" fmla="*/ 7 h 63"/>
                  <a:gd name="T6" fmla="*/ 5 w 156"/>
                  <a:gd name="T7" fmla="*/ 7 h 63"/>
                  <a:gd name="T8" fmla="*/ 5 w 156"/>
                  <a:gd name="T9" fmla="*/ 6 h 63"/>
                  <a:gd name="T10" fmla="*/ 5 w 156"/>
                  <a:gd name="T11" fmla="*/ 5 h 63"/>
                  <a:gd name="T12" fmla="*/ 5 w 156"/>
                  <a:gd name="T13" fmla="*/ 4 h 63"/>
                  <a:gd name="T14" fmla="*/ 7 w 156"/>
                  <a:gd name="T15" fmla="*/ 4 h 63"/>
                  <a:gd name="T16" fmla="*/ 8 w 156"/>
                  <a:gd name="T17" fmla="*/ 4 h 63"/>
                  <a:gd name="T18" fmla="*/ 10 w 156"/>
                  <a:gd name="T19" fmla="*/ 4 h 63"/>
                  <a:gd name="T20" fmla="*/ 11 w 156"/>
                  <a:gd name="T21" fmla="*/ 4 h 63"/>
                  <a:gd name="T22" fmla="*/ 13 w 156"/>
                  <a:gd name="T23" fmla="*/ 4 h 63"/>
                  <a:gd name="T24" fmla="*/ 14 w 156"/>
                  <a:gd name="T25" fmla="*/ 4 h 63"/>
                  <a:gd name="T26" fmla="*/ 13 w 156"/>
                  <a:gd name="T27" fmla="*/ 4 h 63"/>
                  <a:gd name="T28" fmla="*/ 15 w 156"/>
                  <a:gd name="T29" fmla="*/ 4 h 63"/>
                  <a:gd name="T30" fmla="*/ 15 w 156"/>
                  <a:gd name="T31" fmla="*/ 4 h 63"/>
                  <a:gd name="T32" fmla="*/ 16 w 156"/>
                  <a:gd name="T33" fmla="*/ 4 h 63"/>
                  <a:gd name="T34" fmla="*/ 16 w 156"/>
                  <a:gd name="T35" fmla="*/ 4 h 63"/>
                  <a:gd name="T36" fmla="*/ 17 w 156"/>
                  <a:gd name="T37" fmla="*/ 4 h 63"/>
                  <a:gd name="T38" fmla="*/ 17 w 156"/>
                  <a:gd name="T39" fmla="*/ 4 h 63"/>
                  <a:gd name="T40" fmla="*/ 17 w 156"/>
                  <a:gd name="T41" fmla="*/ 4 h 63"/>
                  <a:gd name="T42" fmla="*/ 17 w 156"/>
                  <a:gd name="T43" fmla="*/ 4 h 63"/>
                  <a:gd name="T44" fmla="*/ 21 w 156"/>
                  <a:gd name="T45" fmla="*/ 4 h 63"/>
                  <a:gd name="T46" fmla="*/ 23 w 156"/>
                  <a:gd name="T47" fmla="*/ 4 h 63"/>
                  <a:gd name="T48" fmla="*/ 25 w 156"/>
                  <a:gd name="T49" fmla="*/ 4 h 63"/>
                  <a:gd name="T50" fmla="*/ 26 w 156"/>
                  <a:gd name="T51" fmla="*/ 2 h 63"/>
                  <a:gd name="T52" fmla="*/ 28 w 156"/>
                  <a:gd name="T53" fmla="*/ 0 h 63"/>
                  <a:gd name="T54" fmla="*/ 31 w 156"/>
                  <a:gd name="T55" fmla="*/ 4 h 63"/>
                  <a:gd name="T56" fmla="*/ 31 w 156"/>
                  <a:gd name="T57" fmla="*/ 4 h 63"/>
                  <a:gd name="T58" fmla="*/ 35 w 156"/>
                  <a:gd name="T59" fmla="*/ 4 h 63"/>
                  <a:gd name="T60" fmla="*/ 35 w 156"/>
                  <a:gd name="T61" fmla="*/ 4 h 63"/>
                  <a:gd name="T62" fmla="*/ 33 w 156"/>
                  <a:gd name="T63" fmla="*/ 4 h 63"/>
                  <a:gd name="T64" fmla="*/ 32 w 156"/>
                  <a:gd name="T65" fmla="*/ 4 h 63"/>
                  <a:gd name="T66" fmla="*/ 31 w 156"/>
                  <a:gd name="T67" fmla="*/ 4 h 63"/>
                  <a:gd name="T68" fmla="*/ 27 w 156"/>
                  <a:gd name="T69" fmla="*/ 4 h 63"/>
                  <a:gd name="T70" fmla="*/ 27 w 156"/>
                  <a:gd name="T71" fmla="*/ 4 h 63"/>
                  <a:gd name="T72" fmla="*/ 25 w 156"/>
                  <a:gd name="T73" fmla="*/ 4 h 63"/>
                  <a:gd name="T74" fmla="*/ 25 w 156"/>
                  <a:gd name="T75" fmla="*/ 4 h 63"/>
                  <a:gd name="T76" fmla="*/ 23 w 156"/>
                  <a:gd name="T77" fmla="*/ 4 h 63"/>
                  <a:gd name="T78" fmla="*/ 19 w 156"/>
                  <a:gd name="T79" fmla="*/ 5 h 63"/>
                  <a:gd name="T80" fmla="*/ 17 w 156"/>
                  <a:gd name="T81" fmla="*/ 5 h 63"/>
                  <a:gd name="T82" fmla="*/ 14 w 156"/>
                  <a:gd name="T83" fmla="*/ 6 h 63"/>
                  <a:gd name="T84" fmla="*/ 11 w 156"/>
                  <a:gd name="T85" fmla="*/ 6 h 63"/>
                  <a:gd name="T86" fmla="*/ 10 w 156"/>
                  <a:gd name="T87" fmla="*/ 5 h 63"/>
                  <a:gd name="T88" fmla="*/ 10 w 156"/>
                  <a:gd name="T89" fmla="*/ 6 h 63"/>
                  <a:gd name="T90" fmla="*/ 8 w 156"/>
                  <a:gd name="T91" fmla="*/ 7 h 63"/>
                  <a:gd name="T92" fmla="*/ 8 w 156"/>
                  <a:gd name="T93" fmla="*/ 8 h 63"/>
                  <a:gd name="T94" fmla="*/ 5 w 156"/>
                  <a:gd name="T95" fmla="*/ 8 h 63"/>
                  <a:gd name="T96" fmla="*/ 5 w 156"/>
                  <a:gd name="T97" fmla="*/ 8 h 63"/>
                  <a:gd name="T98" fmla="*/ 5 w 156"/>
                  <a:gd name="T99" fmla="*/ 8 h 63"/>
                  <a:gd name="T100" fmla="*/ 5 w 156"/>
                  <a:gd name="T101" fmla="*/ 9 h 63"/>
                  <a:gd name="T102" fmla="*/ 5 w 156"/>
                  <a:gd name="T103" fmla="*/ 9 h 6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6"/>
                  <a:gd name="T157" fmla="*/ 0 h 63"/>
                  <a:gd name="T158" fmla="*/ 156 w 156"/>
                  <a:gd name="T159" fmla="*/ 63 h 6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6" h="63">
                    <a:moveTo>
                      <a:pt x="5" y="62"/>
                    </a:moveTo>
                    <a:lnTo>
                      <a:pt x="0" y="60"/>
                    </a:lnTo>
                    <a:lnTo>
                      <a:pt x="1" y="56"/>
                    </a:lnTo>
                    <a:lnTo>
                      <a:pt x="5" y="54"/>
                    </a:lnTo>
                    <a:lnTo>
                      <a:pt x="4" y="51"/>
                    </a:lnTo>
                    <a:lnTo>
                      <a:pt x="7" y="49"/>
                    </a:lnTo>
                    <a:lnTo>
                      <a:pt x="10" y="49"/>
                    </a:lnTo>
                    <a:lnTo>
                      <a:pt x="13" y="49"/>
                    </a:lnTo>
                    <a:lnTo>
                      <a:pt x="14" y="47"/>
                    </a:lnTo>
                    <a:lnTo>
                      <a:pt x="16" y="46"/>
                    </a:lnTo>
                    <a:lnTo>
                      <a:pt x="18" y="46"/>
                    </a:lnTo>
                    <a:lnTo>
                      <a:pt x="18" y="41"/>
                    </a:lnTo>
                    <a:lnTo>
                      <a:pt x="20" y="38"/>
                    </a:lnTo>
                    <a:lnTo>
                      <a:pt x="26" y="36"/>
                    </a:lnTo>
                    <a:lnTo>
                      <a:pt x="27" y="34"/>
                    </a:lnTo>
                    <a:lnTo>
                      <a:pt x="32" y="32"/>
                    </a:lnTo>
                    <a:lnTo>
                      <a:pt x="33" y="32"/>
                    </a:lnTo>
                    <a:lnTo>
                      <a:pt x="34" y="29"/>
                    </a:lnTo>
                    <a:lnTo>
                      <a:pt x="36" y="27"/>
                    </a:lnTo>
                    <a:lnTo>
                      <a:pt x="42" y="25"/>
                    </a:lnTo>
                    <a:lnTo>
                      <a:pt x="45" y="24"/>
                    </a:lnTo>
                    <a:lnTo>
                      <a:pt x="47" y="24"/>
                    </a:lnTo>
                    <a:lnTo>
                      <a:pt x="51" y="25"/>
                    </a:lnTo>
                    <a:lnTo>
                      <a:pt x="52" y="27"/>
                    </a:lnTo>
                    <a:lnTo>
                      <a:pt x="57" y="28"/>
                    </a:lnTo>
                    <a:lnTo>
                      <a:pt x="58" y="29"/>
                    </a:lnTo>
                    <a:lnTo>
                      <a:pt x="57" y="32"/>
                    </a:lnTo>
                    <a:lnTo>
                      <a:pt x="56" y="34"/>
                    </a:lnTo>
                    <a:lnTo>
                      <a:pt x="58" y="34"/>
                    </a:lnTo>
                    <a:lnTo>
                      <a:pt x="64" y="32"/>
                    </a:lnTo>
                    <a:lnTo>
                      <a:pt x="65" y="32"/>
                    </a:lnTo>
                    <a:lnTo>
                      <a:pt x="67" y="31"/>
                    </a:lnTo>
                    <a:lnTo>
                      <a:pt x="68" y="31"/>
                    </a:lnTo>
                    <a:lnTo>
                      <a:pt x="69" y="31"/>
                    </a:lnTo>
                    <a:lnTo>
                      <a:pt x="73" y="31"/>
                    </a:lnTo>
                    <a:lnTo>
                      <a:pt x="73" y="28"/>
                    </a:lnTo>
                    <a:lnTo>
                      <a:pt x="74" y="27"/>
                    </a:lnTo>
                    <a:lnTo>
                      <a:pt x="75" y="27"/>
                    </a:lnTo>
                    <a:lnTo>
                      <a:pt x="77" y="25"/>
                    </a:lnTo>
                    <a:lnTo>
                      <a:pt x="77" y="21"/>
                    </a:lnTo>
                    <a:lnTo>
                      <a:pt x="75" y="19"/>
                    </a:lnTo>
                    <a:lnTo>
                      <a:pt x="75" y="16"/>
                    </a:lnTo>
                    <a:lnTo>
                      <a:pt x="75" y="14"/>
                    </a:lnTo>
                    <a:lnTo>
                      <a:pt x="78" y="13"/>
                    </a:lnTo>
                    <a:lnTo>
                      <a:pt x="78" y="12"/>
                    </a:lnTo>
                    <a:lnTo>
                      <a:pt x="89" y="8"/>
                    </a:lnTo>
                    <a:lnTo>
                      <a:pt x="96" y="8"/>
                    </a:lnTo>
                    <a:lnTo>
                      <a:pt x="104" y="10"/>
                    </a:lnTo>
                    <a:lnTo>
                      <a:pt x="107" y="12"/>
                    </a:lnTo>
                    <a:lnTo>
                      <a:pt x="110" y="12"/>
                    </a:lnTo>
                    <a:lnTo>
                      <a:pt x="110" y="5"/>
                    </a:lnTo>
                    <a:lnTo>
                      <a:pt x="115" y="2"/>
                    </a:lnTo>
                    <a:lnTo>
                      <a:pt x="123" y="4"/>
                    </a:lnTo>
                    <a:lnTo>
                      <a:pt x="126" y="0"/>
                    </a:lnTo>
                    <a:lnTo>
                      <a:pt x="130" y="0"/>
                    </a:lnTo>
                    <a:lnTo>
                      <a:pt x="137" y="7"/>
                    </a:lnTo>
                    <a:lnTo>
                      <a:pt x="139" y="8"/>
                    </a:lnTo>
                    <a:lnTo>
                      <a:pt x="137" y="10"/>
                    </a:lnTo>
                    <a:lnTo>
                      <a:pt x="136" y="10"/>
                    </a:lnTo>
                    <a:lnTo>
                      <a:pt x="151" y="6"/>
                    </a:lnTo>
                    <a:lnTo>
                      <a:pt x="155" y="8"/>
                    </a:lnTo>
                    <a:lnTo>
                      <a:pt x="155" y="10"/>
                    </a:lnTo>
                    <a:lnTo>
                      <a:pt x="149" y="15"/>
                    </a:lnTo>
                    <a:lnTo>
                      <a:pt x="146" y="19"/>
                    </a:lnTo>
                    <a:lnTo>
                      <a:pt x="142" y="19"/>
                    </a:lnTo>
                    <a:lnTo>
                      <a:pt x="140" y="19"/>
                    </a:lnTo>
                    <a:lnTo>
                      <a:pt x="137" y="19"/>
                    </a:lnTo>
                    <a:lnTo>
                      <a:pt x="136" y="21"/>
                    </a:lnTo>
                    <a:lnTo>
                      <a:pt x="132" y="17"/>
                    </a:lnTo>
                    <a:lnTo>
                      <a:pt x="124" y="16"/>
                    </a:lnTo>
                    <a:lnTo>
                      <a:pt x="124" y="15"/>
                    </a:lnTo>
                    <a:lnTo>
                      <a:pt x="117" y="17"/>
                    </a:lnTo>
                    <a:lnTo>
                      <a:pt x="114" y="21"/>
                    </a:lnTo>
                    <a:lnTo>
                      <a:pt x="114" y="25"/>
                    </a:lnTo>
                    <a:lnTo>
                      <a:pt x="110" y="29"/>
                    </a:lnTo>
                    <a:lnTo>
                      <a:pt x="102" y="32"/>
                    </a:lnTo>
                    <a:lnTo>
                      <a:pt x="99" y="32"/>
                    </a:lnTo>
                    <a:lnTo>
                      <a:pt x="92" y="40"/>
                    </a:lnTo>
                    <a:lnTo>
                      <a:pt x="86" y="42"/>
                    </a:lnTo>
                    <a:lnTo>
                      <a:pt x="76" y="41"/>
                    </a:lnTo>
                    <a:lnTo>
                      <a:pt x="75" y="41"/>
                    </a:lnTo>
                    <a:lnTo>
                      <a:pt x="67" y="45"/>
                    </a:lnTo>
                    <a:lnTo>
                      <a:pt x="60" y="47"/>
                    </a:lnTo>
                    <a:lnTo>
                      <a:pt x="52" y="47"/>
                    </a:lnTo>
                    <a:lnTo>
                      <a:pt x="46" y="45"/>
                    </a:lnTo>
                    <a:lnTo>
                      <a:pt x="45" y="42"/>
                    </a:lnTo>
                    <a:lnTo>
                      <a:pt x="40" y="42"/>
                    </a:lnTo>
                    <a:lnTo>
                      <a:pt x="40" y="45"/>
                    </a:lnTo>
                    <a:lnTo>
                      <a:pt x="40" y="46"/>
                    </a:lnTo>
                    <a:lnTo>
                      <a:pt x="36" y="47"/>
                    </a:lnTo>
                    <a:lnTo>
                      <a:pt x="34" y="49"/>
                    </a:lnTo>
                    <a:lnTo>
                      <a:pt x="34" y="51"/>
                    </a:lnTo>
                    <a:lnTo>
                      <a:pt x="34" y="54"/>
                    </a:lnTo>
                    <a:lnTo>
                      <a:pt x="29" y="56"/>
                    </a:lnTo>
                    <a:lnTo>
                      <a:pt x="26" y="54"/>
                    </a:lnTo>
                    <a:lnTo>
                      <a:pt x="23" y="56"/>
                    </a:lnTo>
                    <a:lnTo>
                      <a:pt x="20" y="58"/>
                    </a:lnTo>
                    <a:lnTo>
                      <a:pt x="17" y="57"/>
                    </a:lnTo>
                    <a:lnTo>
                      <a:pt x="10" y="60"/>
                    </a:lnTo>
                    <a:lnTo>
                      <a:pt x="7" y="60"/>
                    </a:lnTo>
                    <a:lnTo>
                      <a:pt x="5" y="62"/>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40" name="Freeform 199"/>
              <p:cNvSpPr>
                <a:spLocks/>
              </p:cNvSpPr>
              <p:nvPr/>
            </p:nvSpPr>
            <p:spPr bwMode="auto">
              <a:xfrm>
                <a:off x="713" y="3799"/>
                <a:ext cx="143" cy="56"/>
              </a:xfrm>
              <a:custGeom>
                <a:avLst/>
                <a:gdLst>
                  <a:gd name="T0" fmla="*/ 0 w 156"/>
                  <a:gd name="T1" fmla="*/ 8 h 63"/>
                  <a:gd name="T2" fmla="*/ 5 w 156"/>
                  <a:gd name="T3" fmla="*/ 8 h 63"/>
                  <a:gd name="T4" fmla="*/ 5 w 156"/>
                  <a:gd name="T5" fmla="*/ 7 h 63"/>
                  <a:gd name="T6" fmla="*/ 5 w 156"/>
                  <a:gd name="T7" fmla="*/ 7 h 63"/>
                  <a:gd name="T8" fmla="*/ 5 w 156"/>
                  <a:gd name="T9" fmla="*/ 6 h 63"/>
                  <a:gd name="T10" fmla="*/ 5 w 156"/>
                  <a:gd name="T11" fmla="*/ 5 h 63"/>
                  <a:gd name="T12" fmla="*/ 5 w 156"/>
                  <a:gd name="T13" fmla="*/ 4 h 63"/>
                  <a:gd name="T14" fmla="*/ 7 w 156"/>
                  <a:gd name="T15" fmla="*/ 4 h 63"/>
                  <a:gd name="T16" fmla="*/ 8 w 156"/>
                  <a:gd name="T17" fmla="*/ 4 h 63"/>
                  <a:gd name="T18" fmla="*/ 10 w 156"/>
                  <a:gd name="T19" fmla="*/ 4 h 63"/>
                  <a:gd name="T20" fmla="*/ 11 w 156"/>
                  <a:gd name="T21" fmla="*/ 4 h 63"/>
                  <a:gd name="T22" fmla="*/ 13 w 156"/>
                  <a:gd name="T23" fmla="*/ 4 h 63"/>
                  <a:gd name="T24" fmla="*/ 14 w 156"/>
                  <a:gd name="T25" fmla="*/ 4 h 63"/>
                  <a:gd name="T26" fmla="*/ 13 w 156"/>
                  <a:gd name="T27" fmla="*/ 4 h 63"/>
                  <a:gd name="T28" fmla="*/ 15 w 156"/>
                  <a:gd name="T29" fmla="*/ 4 h 63"/>
                  <a:gd name="T30" fmla="*/ 15 w 156"/>
                  <a:gd name="T31" fmla="*/ 4 h 63"/>
                  <a:gd name="T32" fmla="*/ 16 w 156"/>
                  <a:gd name="T33" fmla="*/ 4 h 63"/>
                  <a:gd name="T34" fmla="*/ 16 w 156"/>
                  <a:gd name="T35" fmla="*/ 4 h 63"/>
                  <a:gd name="T36" fmla="*/ 17 w 156"/>
                  <a:gd name="T37" fmla="*/ 4 h 63"/>
                  <a:gd name="T38" fmla="*/ 17 w 156"/>
                  <a:gd name="T39" fmla="*/ 4 h 63"/>
                  <a:gd name="T40" fmla="*/ 17 w 156"/>
                  <a:gd name="T41" fmla="*/ 4 h 63"/>
                  <a:gd name="T42" fmla="*/ 17 w 156"/>
                  <a:gd name="T43" fmla="*/ 4 h 63"/>
                  <a:gd name="T44" fmla="*/ 21 w 156"/>
                  <a:gd name="T45" fmla="*/ 4 h 63"/>
                  <a:gd name="T46" fmla="*/ 23 w 156"/>
                  <a:gd name="T47" fmla="*/ 4 h 63"/>
                  <a:gd name="T48" fmla="*/ 25 w 156"/>
                  <a:gd name="T49" fmla="*/ 4 h 63"/>
                  <a:gd name="T50" fmla="*/ 26 w 156"/>
                  <a:gd name="T51" fmla="*/ 2 h 63"/>
                  <a:gd name="T52" fmla="*/ 28 w 156"/>
                  <a:gd name="T53" fmla="*/ 0 h 63"/>
                  <a:gd name="T54" fmla="*/ 31 w 156"/>
                  <a:gd name="T55" fmla="*/ 4 h 63"/>
                  <a:gd name="T56" fmla="*/ 31 w 156"/>
                  <a:gd name="T57" fmla="*/ 4 h 63"/>
                  <a:gd name="T58" fmla="*/ 35 w 156"/>
                  <a:gd name="T59" fmla="*/ 4 h 63"/>
                  <a:gd name="T60" fmla="*/ 35 w 156"/>
                  <a:gd name="T61" fmla="*/ 4 h 63"/>
                  <a:gd name="T62" fmla="*/ 33 w 156"/>
                  <a:gd name="T63" fmla="*/ 4 h 63"/>
                  <a:gd name="T64" fmla="*/ 32 w 156"/>
                  <a:gd name="T65" fmla="*/ 4 h 63"/>
                  <a:gd name="T66" fmla="*/ 31 w 156"/>
                  <a:gd name="T67" fmla="*/ 4 h 63"/>
                  <a:gd name="T68" fmla="*/ 27 w 156"/>
                  <a:gd name="T69" fmla="*/ 4 h 63"/>
                  <a:gd name="T70" fmla="*/ 27 w 156"/>
                  <a:gd name="T71" fmla="*/ 4 h 63"/>
                  <a:gd name="T72" fmla="*/ 25 w 156"/>
                  <a:gd name="T73" fmla="*/ 4 h 63"/>
                  <a:gd name="T74" fmla="*/ 25 w 156"/>
                  <a:gd name="T75" fmla="*/ 4 h 63"/>
                  <a:gd name="T76" fmla="*/ 23 w 156"/>
                  <a:gd name="T77" fmla="*/ 4 h 63"/>
                  <a:gd name="T78" fmla="*/ 19 w 156"/>
                  <a:gd name="T79" fmla="*/ 5 h 63"/>
                  <a:gd name="T80" fmla="*/ 17 w 156"/>
                  <a:gd name="T81" fmla="*/ 5 h 63"/>
                  <a:gd name="T82" fmla="*/ 14 w 156"/>
                  <a:gd name="T83" fmla="*/ 6 h 63"/>
                  <a:gd name="T84" fmla="*/ 11 w 156"/>
                  <a:gd name="T85" fmla="*/ 6 h 63"/>
                  <a:gd name="T86" fmla="*/ 10 w 156"/>
                  <a:gd name="T87" fmla="*/ 5 h 63"/>
                  <a:gd name="T88" fmla="*/ 10 w 156"/>
                  <a:gd name="T89" fmla="*/ 6 h 63"/>
                  <a:gd name="T90" fmla="*/ 8 w 156"/>
                  <a:gd name="T91" fmla="*/ 7 h 63"/>
                  <a:gd name="T92" fmla="*/ 8 w 156"/>
                  <a:gd name="T93" fmla="*/ 8 h 63"/>
                  <a:gd name="T94" fmla="*/ 5 w 156"/>
                  <a:gd name="T95" fmla="*/ 8 h 63"/>
                  <a:gd name="T96" fmla="*/ 5 w 156"/>
                  <a:gd name="T97" fmla="*/ 8 h 63"/>
                  <a:gd name="T98" fmla="*/ 5 w 156"/>
                  <a:gd name="T99" fmla="*/ 8 h 63"/>
                  <a:gd name="T100" fmla="*/ 5 w 156"/>
                  <a:gd name="T101" fmla="*/ 9 h 6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56"/>
                  <a:gd name="T154" fmla="*/ 0 h 63"/>
                  <a:gd name="T155" fmla="*/ 156 w 156"/>
                  <a:gd name="T156" fmla="*/ 63 h 6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56" h="63">
                    <a:moveTo>
                      <a:pt x="5" y="62"/>
                    </a:moveTo>
                    <a:lnTo>
                      <a:pt x="0" y="60"/>
                    </a:lnTo>
                    <a:lnTo>
                      <a:pt x="1" y="56"/>
                    </a:lnTo>
                    <a:lnTo>
                      <a:pt x="5" y="54"/>
                    </a:lnTo>
                    <a:lnTo>
                      <a:pt x="4" y="51"/>
                    </a:lnTo>
                    <a:lnTo>
                      <a:pt x="7" y="49"/>
                    </a:lnTo>
                    <a:lnTo>
                      <a:pt x="10" y="49"/>
                    </a:lnTo>
                    <a:lnTo>
                      <a:pt x="13" y="49"/>
                    </a:lnTo>
                    <a:lnTo>
                      <a:pt x="14" y="47"/>
                    </a:lnTo>
                    <a:lnTo>
                      <a:pt x="16" y="46"/>
                    </a:lnTo>
                    <a:lnTo>
                      <a:pt x="18" y="46"/>
                    </a:lnTo>
                    <a:lnTo>
                      <a:pt x="18" y="41"/>
                    </a:lnTo>
                    <a:lnTo>
                      <a:pt x="20" y="38"/>
                    </a:lnTo>
                    <a:lnTo>
                      <a:pt x="26" y="36"/>
                    </a:lnTo>
                    <a:lnTo>
                      <a:pt x="27" y="34"/>
                    </a:lnTo>
                    <a:lnTo>
                      <a:pt x="32" y="32"/>
                    </a:lnTo>
                    <a:lnTo>
                      <a:pt x="33" y="32"/>
                    </a:lnTo>
                    <a:lnTo>
                      <a:pt x="34" y="29"/>
                    </a:lnTo>
                    <a:lnTo>
                      <a:pt x="36" y="27"/>
                    </a:lnTo>
                    <a:lnTo>
                      <a:pt x="42" y="25"/>
                    </a:lnTo>
                    <a:lnTo>
                      <a:pt x="45" y="24"/>
                    </a:lnTo>
                    <a:lnTo>
                      <a:pt x="47" y="24"/>
                    </a:lnTo>
                    <a:lnTo>
                      <a:pt x="51" y="25"/>
                    </a:lnTo>
                    <a:lnTo>
                      <a:pt x="52" y="27"/>
                    </a:lnTo>
                    <a:lnTo>
                      <a:pt x="57" y="28"/>
                    </a:lnTo>
                    <a:lnTo>
                      <a:pt x="58" y="29"/>
                    </a:lnTo>
                    <a:lnTo>
                      <a:pt x="57" y="32"/>
                    </a:lnTo>
                    <a:lnTo>
                      <a:pt x="56" y="34"/>
                    </a:lnTo>
                    <a:lnTo>
                      <a:pt x="58" y="34"/>
                    </a:lnTo>
                    <a:lnTo>
                      <a:pt x="64" y="32"/>
                    </a:lnTo>
                    <a:lnTo>
                      <a:pt x="65" y="32"/>
                    </a:lnTo>
                    <a:lnTo>
                      <a:pt x="67" y="31"/>
                    </a:lnTo>
                    <a:lnTo>
                      <a:pt x="68" y="31"/>
                    </a:lnTo>
                    <a:lnTo>
                      <a:pt x="69" y="31"/>
                    </a:lnTo>
                    <a:lnTo>
                      <a:pt x="73" y="31"/>
                    </a:lnTo>
                    <a:lnTo>
                      <a:pt x="73" y="28"/>
                    </a:lnTo>
                    <a:lnTo>
                      <a:pt x="74" y="27"/>
                    </a:lnTo>
                    <a:lnTo>
                      <a:pt x="75" y="27"/>
                    </a:lnTo>
                    <a:lnTo>
                      <a:pt x="77" y="25"/>
                    </a:lnTo>
                    <a:lnTo>
                      <a:pt x="77" y="21"/>
                    </a:lnTo>
                    <a:lnTo>
                      <a:pt x="75" y="19"/>
                    </a:lnTo>
                    <a:lnTo>
                      <a:pt x="75" y="16"/>
                    </a:lnTo>
                    <a:lnTo>
                      <a:pt x="75" y="14"/>
                    </a:lnTo>
                    <a:lnTo>
                      <a:pt x="78" y="13"/>
                    </a:lnTo>
                    <a:lnTo>
                      <a:pt x="78" y="12"/>
                    </a:lnTo>
                    <a:lnTo>
                      <a:pt x="89" y="8"/>
                    </a:lnTo>
                    <a:lnTo>
                      <a:pt x="96" y="8"/>
                    </a:lnTo>
                    <a:lnTo>
                      <a:pt x="104" y="10"/>
                    </a:lnTo>
                    <a:lnTo>
                      <a:pt x="107" y="12"/>
                    </a:lnTo>
                    <a:lnTo>
                      <a:pt x="110" y="12"/>
                    </a:lnTo>
                    <a:lnTo>
                      <a:pt x="110" y="5"/>
                    </a:lnTo>
                    <a:lnTo>
                      <a:pt x="115" y="2"/>
                    </a:lnTo>
                    <a:lnTo>
                      <a:pt x="123" y="4"/>
                    </a:lnTo>
                    <a:lnTo>
                      <a:pt x="126" y="0"/>
                    </a:lnTo>
                    <a:lnTo>
                      <a:pt x="130" y="0"/>
                    </a:lnTo>
                    <a:lnTo>
                      <a:pt x="137" y="7"/>
                    </a:lnTo>
                    <a:lnTo>
                      <a:pt x="139" y="8"/>
                    </a:lnTo>
                    <a:lnTo>
                      <a:pt x="137" y="10"/>
                    </a:lnTo>
                    <a:lnTo>
                      <a:pt x="136" y="10"/>
                    </a:lnTo>
                    <a:lnTo>
                      <a:pt x="151" y="6"/>
                    </a:lnTo>
                    <a:lnTo>
                      <a:pt x="155" y="8"/>
                    </a:lnTo>
                    <a:lnTo>
                      <a:pt x="155" y="10"/>
                    </a:lnTo>
                    <a:lnTo>
                      <a:pt x="149" y="15"/>
                    </a:lnTo>
                    <a:lnTo>
                      <a:pt x="146" y="19"/>
                    </a:lnTo>
                    <a:lnTo>
                      <a:pt x="142" y="19"/>
                    </a:lnTo>
                    <a:lnTo>
                      <a:pt x="140" y="19"/>
                    </a:lnTo>
                    <a:lnTo>
                      <a:pt x="137" y="19"/>
                    </a:lnTo>
                    <a:lnTo>
                      <a:pt x="136" y="21"/>
                    </a:lnTo>
                    <a:lnTo>
                      <a:pt x="132" y="17"/>
                    </a:lnTo>
                    <a:lnTo>
                      <a:pt x="124" y="16"/>
                    </a:lnTo>
                    <a:lnTo>
                      <a:pt x="124" y="15"/>
                    </a:lnTo>
                    <a:lnTo>
                      <a:pt x="117" y="17"/>
                    </a:lnTo>
                    <a:lnTo>
                      <a:pt x="114" y="21"/>
                    </a:lnTo>
                    <a:lnTo>
                      <a:pt x="114" y="25"/>
                    </a:lnTo>
                    <a:lnTo>
                      <a:pt x="110" y="29"/>
                    </a:lnTo>
                    <a:lnTo>
                      <a:pt x="102" y="32"/>
                    </a:lnTo>
                    <a:lnTo>
                      <a:pt x="99" y="32"/>
                    </a:lnTo>
                    <a:lnTo>
                      <a:pt x="92" y="40"/>
                    </a:lnTo>
                    <a:lnTo>
                      <a:pt x="86" y="42"/>
                    </a:lnTo>
                    <a:lnTo>
                      <a:pt x="76" y="41"/>
                    </a:lnTo>
                    <a:lnTo>
                      <a:pt x="75" y="41"/>
                    </a:lnTo>
                    <a:lnTo>
                      <a:pt x="67" y="45"/>
                    </a:lnTo>
                    <a:lnTo>
                      <a:pt x="60" y="47"/>
                    </a:lnTo>
                    <a:lnTo>
                      <a:pt x="52" y="47"/>
                    </a:lnTo>
                    <a:lnTo>
                      <a:pt x="46" y="45"/>
                    </a:lnTo>
                    <a:lnTo>
                      <a:pt x="45" y="42"/>
                    </a:lnTo>
                    <a:lnTo>
                      <a:pt x="40" y="42"/>
                    </a:lnTo>
                    <a:lnTo>
                      <a:pt x="40" y="45"/>
                    </a:lnTo>
                    <a:lnTo>
                      <a:pt x="40" y="46"/>
                    </a:lnTo>
                    <a:lnTo>
                      <a:pt x="36" y="47"/>
                    </a:lnTo>
                    <a:lnTo>
                      <a:pt x="34" y="49"/>
                    </a:lnTo>
                    <a:lnTo>
                      <a:pt x="34" y="51"/>
                    </a:lnTo>
                    <a:lnTo>
                      <a:pt x="34" y="54"/>
                    </a:lnTo>
                    <a:lnTo>
                      <a:pt x="29" y="56"/>
                    </a:lnTo>
                    <a:lnTo>
                      <a:pt x="26" y="54"/>
                    </a:lnTo>
                    <a:lnTo>
                      <a:pt x="23" y="56"/>
                    </a:lnTo>
                    <a:lnTo>
                      <a:pt x="20" y="58"/>
                    </a:lnTo>
                    <a:lnTo>
                      <a:pt x="17" y="57"/>
                    </a:lnTo>
                    <a:lnTo>
                      <a:pt x="10" y="60"/>
                    </a:lnTo>
                    <a:lnTo>
                      <a:pt x="7" y="60"/>
                    </a:lnTo>
                    <a:lnTo>
                      <a:pt x="5" y="62"/>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41" name="Freeform 200"/>
              <p:cNvSpPr>
                <a:spLocks/>
              </p:cNvSpPr>
              <p:nvPr/>
            </p:nvSpPr>
            <p:spPr bwMode="auto">
              <a:xfrm>
                <a:off x="847" y="3033"/>
                <a:ext cx="929" cy="770"/>
              </a:xfrm>
              <a:custGeom>
                <a:avLst/>
                <a:gdLst>
                  <a:gd name="T0" fmla="*/ 12 w 1022"/>
                  <a:gd name="T1" fmla="*/ 103 h 872"/>
                  <a:gd name="T2" fmla="*/ 16 w 1022"/>
                  <a:gd name="T3" fmla="*/ 104 h 872"/>
                  <a:gd name="T4" fmla="*/ 23 w 1022"/>
                  <a:gd name="T5" fmla="*/ 102 h 872"/>
                  <a:gd name="T6" fmla="*/ 28 w 1022"/>
                  <a:gd name="T7" fmla="*/ 103 h 872"/>
                  <a:gd name="T8" fmla="*/ 34 w 1022"/>
                  <a:gd name="T9" fmla="*/ 103 h 872"/>
                  <a:gd name="T10" fmla="*/ 31 w 1022"/>
                  <a:gd name="T11" fmla="*/ 99 h 872"/>
                  <a:gd name="T12" fmla="*/ 37 w 1022"/>
                  <a:gd name="T13" fmla="*/ 99 h 872"/>
                  <a:gd name="T14" fmla="*/ 41 w 1022"/>
                  <a:gd name="T15" fmla="*/ 96 h 872"/>
                  <a:gd name="T16" fmla="*/ 42 w 1022"/>
                  <a:gd name="T17" fmla="*/ 95 h 872"/>
                  <a:gd name="T18" fmla="*/ 45 w 1022"/>
                  <a:gd name="T19" fmla="*/ 95 h 872"/>
                  <a:gd name="T20" fmla="*/ 46 w 1022"/>
                  <a:gd name="T21" fmla="*/ 94 h 872"/>
                  <a:gd name="T22" fmla="*/ 46 w 1022"/>
                  <a:gd name="T23" fmla="*/ 92 h 872"/>
                  <a:gd name="T24" fmla="*/ 50 w 1022"/>
                  <a:gd name="T25" fmla="*/ 91 h 872"/>
                  <a:gd name="T26" fmla="*/ 59 w 1022"/>
                  <a:gd name="T27" fmla="*/ 85 h 872"/>
                  <a:gd name="T28" fmla="*/ 69 w 1022"/>
                  <a:gd name="T29" fmla="*/ 79 h 872"/>
                  <a:gd name="T30" fmla="*/ 67 w 1022"/>
                  <a:gd name="T31" fmla="*/ 77 h 872"/>
                  <a:gd name="T32" fmla="*/ 68 w 1022"/>
                  <a:gd name="T33" fmla="*/ 75 h 872"/>
                  <a:gd name="T34" fmla="*/ 75 w 1022"/>
                  <a:gd name="T35" fmla="*/ 70 h 872"/>
                  <a:gd name="T36" fmla="*/ 78 w 1022"/>
                  <a:gd name="T37" fmla="*/ 77 h 872"/>
                  <a:gd name="T38" fmla="*/ 113 w 1022"/>
                  <a:gd name="T39" fmla="*/ 70 h 872"/>
                  <a:gd name="T40" fmla="*/ 135 w 1022"/>
                  <a:gd name="T41" fmla="*/ 70 h 872"/>
                  <a:gd name="T42" fmla="*/ 155 w 1022"/>
                  <a:gd name="T43" fmla="*/ 75 h 872"/>
                  <a:gd name="T44" fmla="*/ 160 w 1022"/>
                  <a:gd name="T45" fmla="*/ 77 h 872"/>
                  <a:gd name="T46" fmla="*/ 177 w 1022"/>
                  <a:gd name="T47" fmla="*/ 87 h 872"/>
                  <a:gd name="T48" fmla="*/ 179 w 1022"/>
                  <a:gd name="T49" fmla="*/ 87 h 872"/>
                  <a:gd name="T50" fmla="*/ 183 w 1022"/>
                  <a:gd name="T51" fmla="*/ 91 h 872"/>
                  <a:gd name="T52" fmla="*/ 200 w 1022"/>
                  <a:gd name="T53" fmla="*/ 84 h 872"/>
                  <a:gd name="T54" fmla="*/ 195 w 1022"/>
                  <a:gd name="T55" fmla="*/ 80 h 872"/>
                  <a:gd name="T56" fmla="*/ 185 w 1022"/>
                  <a:gd name="T57" fmla="*/ 79 h 872"/>
                  <a:gd name="T58" fmla="*/ 170 w 1022"/>
                  <a:gd name="T59" fmla="*/ 70 h 872"/>
                  <a:gd name="T60" fmla="*/ 155 w 1022"/>
                  <a:gd name="T61" fmla="*/ 66 h 872"/>
                  <a:gd name="T62" fmla="*/ 140 w 1022"/>
                  <a:gd name="T63" fmla="*/ 66 h 872"/>
                  <a:gd name="T64" fmla="*/ 118 w 1022"/>
                  <a:gd name="T65" fmla="*/ 30 h 872"/>
                  <a:gd name="T66" fmla="*/ 95 w 1022"/>
                  <a:gd name="T67" fmla="*/ 8 h 872"/>
                  <a:gd name="T68" fmla="*/ 86 w 1022"/>
                  <a:gd name="T69" fmla="*/ 6 h 872"/>
                  <a:gd name="T70" fmla="*/ 83 w 1022"/>
                  <a:gd name="T71" fmla="*/ 5 h 872"/>
                  <a:gd name="T72" fmla="*/ 75 w 1022"/>
                  <a:gd name="T73" fmla="*/ 5 h 872"/>
                  <a:gd name="T74" fmla="*/ 67 w 1022"/>
                  <a:gd name="T75" fmla="*/ 4 h 872"/>
                  <a:gd name="T76" fmla="*/ 49 w 1022"/>
                  <a:gd name="T77" fmla="*/ 4 h 872"/>
                  <a:gd name="T78" fmla="*/ 36 w 1022"/>
                  <a:gd name="T79" fmla="*/ 6 h 872"/>
                  <a:gd name="T80" fmla="*/ 23 w 1022"/>
                  <a:gd name="T81" fmla="*/ 14 h 872"/>
                  <a:gd name="T82" fmla="*/ 14 w 1022"/>
                  <a:gd name="T83" fmla="*/ 17 h 872"/>
                  <a:gd name="T84" fmla="*/ 28 w 1022"/>
                  <a:gd name="T85" fmla="*/ 26 h 872"/>
                  <a:gd name="T86" fmla="*/ 9 w 1022"/>
                  <a:gd name="T87" fmla="*/ 35 h 872"/>
                  <a:gd name="T88" fmla="*/ 15 w 1022"/>
                  <a:gd name="T89" fmla="*/ 42 h 872"/>
                  <a:gd name="T90" fmla="*/ 30 w 1022"/>
                  <a:gd name="T91" fmla="*/ 43 h 872"/>
                  <a:gd name="T92" fmla="*/ 30 w 1022"/>
                  <a:gd name="T93" fmla="*/ 49 h 872"/>
                  <a:gd name="T94" fmla="*/ 24 w 1022"/>
                  <a:gd name="T95" fmla="*/ 50 h 872"/>
                  <a:gd name="T96" fmla="*/ 14 w 1022"/>
                  <a:gd name="T97" fmla="*/ 50 h 872"/>
                  <a:gd name="T98" fmla="*/ 6 w 1022"/>
                  <a:gd name="T99" fmla="*/ 57 h 872"/>
                  <a:gd name="T100" fmla="*/ 9 w 1022"/>
                  <a:gd name="T101" fmla="*/ 64 h 872"/>
                  <a:gd name="T102" fmla="*/ 11 w 1022"/>
                  <a:gd name="T103" fmla="*/ 68 h 872"/>
                  <a:gd name="T104" fmla="*/ 14 w 1022"/>
                  <a:gd name="T105" fmla="*/ 72 h 872"/>
                  <a:gd name="T106" fmla="*/ 22 w 1022"/>
                  <a:gd name="T107" fmla="*/ 72 h 872"/>
                  <a:gd name="T108" fmla="*/ 23 w 1022"/>
                  <a:gd name="T109" fmla="*/ 77 h 872"/>
                  <a:gd name="T110" fmla="*/ 24 w 1022"/>
                  <a:gd name="T111" fmla="*/ 80 h 872"/>
                  <a:gd name="T112" fmla="*/ 31 w 1022"/>
                  <a:gd name="T113" fmla="*/ 79 h 872"/>
                  <a:gd name="T114" fmla="*/ 35 w 1022"/>
                  <a:gd name="T115" fmla="*/ 79 h 872"/>
                  <a:gd name="T116" fmla="*/ 45 w 1022"/>
                  <a:gd name="T117" fmla="*/ 83 h 872"/>
                  <a:gd name="T118" fmla="*/ 36 w 1022"/>
                  <a:gd name="T119" fmla="*/ 91 h 872"/>
                  <a:gd name="T120" fmla="*/ 19 w 1022"/>
                  <a:gd name="T121" fmla="*/ 97 h 872"/>
                  <a:gd name="T122" fmla="*/ 5 w 1022"/>
                  <a:gd name="T123" fmla="*/ 102 h 872"/>
                  <a:gd name="T124" fmla="*/ 0 w 1022"/>
                  <a:gd name="T125" fmla="*/ 103 h 87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22"/>
                  <a:gd name="T190" fmla="*/ 0 h 872"/>
                  <a:gd name="T191" fmla="*/ 1022 w 1022"/>
                  <a:gd name="T192" fmla="*/ 872 h 87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22" h="872">
                    <a:moveTo>
                      <a:pt x="13" y="871"/>
                    </a:moveTo>
                    <a:lnTo>
                      <a:pt x="14" y="871"/>
                    </a:lnTo>
                    <a:lnTo>
                      <a:pt x="26" y="863"/>
                    </a:lnTo>
                    <a:lnTo>
                      <a:pt x="32" y="863"/>
                    </a:lnTo>
                    <a:lnTo>
                      <a:pt x="36" y="863"/>
                    </a:lnTo>
                    <a:lnTo>
                      <a:pt x="59" y="864"/>
                    </a:lnTo>
                    <a:lnTo>
                      <a:pt x="62" y="862"/>
                    </a:lnTo>
                    <a:lnTo>
                      <a:pt x="62" y="860"/>
                    </a:lnTo>
                    <a:lnTo>
                      <a:pt x="61" y="856"/>
                    </a:lnTo>
                    <a:lnTo>
                      <a:pt x="59" y="852"/>
                    </a:lnTo>
                    <a:lnTo>
                      <a:pt x="60" y="852"/>
                    </a:lnTo>
                    <a:lnTo>
                      <a:pt x="63" y="851"/>
                    </a:lnTo>
                    <a:lnTo>
                      <a:pt x="72" y="849"/>
                    </a:lnTo>
                    <a:lnTo>
                      <a:pt x="73" y="849"/>
                    </a:lnTo>
                    <a:lnTo>
                      <a:pt x="74" y="851"/>
                    </a:lnTo>
                    <a:lnTo>
                      <a:pt x="74" y="856"/>
                    </a:lnTo>
                    <a:lnTo>
                      <a:pt x="76" y="856"/>
                    </a:lnTo>
                    <a:lnTo>
                      <a:pt x="76" y="870"/>
                    </a:lnTo>
                    <a:lnTo>
                      <a:pt x="82" y="869"/>
                    </a:lnTo>
                    <a:lnTo>
                      <a:pt x="83" y="868"/>
                    </a:lnTo>
                    <a:lnTo>
                      <a:pt x="83" y="865"/>
                    </a:lnTo>
                    <a:lnTo>
                      <a:pt x="85" y="865"/>
                    </a:lnTo>
                    <a:lnTo>
                      <a:pt x="92" y="863"/>
                    </a:lnTo>
                    <a:lnTo>
                      <a:pt x="95" y="865"/>
                    </a:lnTo>
                    <a:lnTo>
                      <a:pt x="96" y="864"/>
                    </a:lnTo>
                    <a:lnTo>
                      <a:pt x="98" y="863"/>
                    </a:lnTo>
                    <a:lnTo>
                      <a:pt x="101" y="854"/>
                    </a:lnTo>
                    <a:lnTo>
                      <a:pt x="105" y="851"/>
                    </a:lnTo>
                    <a:lnTo>
                      <a:pt x="106" y="852"/>
                    </a:lnTo>
                    <a:lnTo>
                      <a:pt x="112" y="845"/>
                    </a:lnTo>
                    <a:lnTo>
                      <a:pt x="120" y="832"/>
                    </a:lnTo>
                    <a:lnTo>
                      <a:pt x="126" y="829"/>
                    </a:lnTo>
                    <a:lnTo>
                      <a:pt x="127" y="847"/>
                    </a:lnTo>
                    <a:lnTo>
                      <a:pt x="131" y="846"/>
                    </a:lnTo>
                    <a:lnTo>
                      <a:pt x="142" y="843"/>
                    </a:lnTo>
                    <a:lnTo>
                      <a:pt x="147" y="836"/>
                    </a:lnTo>
                    <a:lnTo>
                      <a:pt x="149" y="841"/>
                    </a:lnTo>
                    <a:lnTo>
                      <a:pt x="146" y="844"/>
                    </a:lnTo>
                    <a:lnTo>
                      <a:pt x="143" y="851"/>
                    </a:lnTo>
                    <a:lnTo>
                      <a:pt x="142" y="861"/>
                    </a:lnTo>
                    <a:lnTo>
                      <a:pt x="143" y="863"/>
                    </a:lnTo>
                    <a:lnTo>
                      <a:pt x="146" y="863"/>
                    </a:lnTo>
                    <a:lnTo>
                      <a:pt x="147" y="861"/>
                    </a:lnTo>
                    <a:lnTo>
                      <a:pt x="148" y="861"/>
                    </a:lnTo>
                    <a:lnTo>
                      <a:pt x="165" y="855"/>
                    </a:lnTo>
                    <a:lnTo>
                      <a:pt x="167" y="860"/>
                    </a:lnTo>
                    <a:lnTo>
                      <a:pt x="174" y="865"/>
                    </a:lnTo>
                    <a:lnTo>
                      <a:pt x="178" y="861"/>
                    </a:lnTo>
                    <a:lnTo>
                      <a:pt x="174" y="856"/>
                    </a:lnTo>
                    <a:lnTo>
                      <a:pt x="174" y="855"/>
                    </a:lnTo>
                    <a:lnTo>
                      <a:pt x="170" y="848"/>
                    </a:lnTo>
                    <a:lnTo>
                      <a:pt x="171" y="840"/>
                    </a:lnTo>
                    <a:lnTo>
                      <a:pt x="167" y="839"/>
                    </a:lnTo>
                    <a:lnTo>
                      <a:pt x="165" y="840"/>
                    </a:lnTo>
                    <a:lnTo>
                      <a:pt x="160" y="840"/>
                    </a:lnTo>
                    <a:lnTo>
                      <a:pt x="160" y="836"/>
                    </a:lnTo>
                    <a:lnTo>
                      <a:pt x="155" y="834"/>
                    </a:lnTo>
                    <a:lnTo>
                      <a:pt x="153" y="834"/>
                    </a:lnTo>
                    <a:lnTo>
                      <a:pt x="153" y="833"/>
                    </a:lnTo>
                    <a:lnTo>
                      <a:pt x="153" y="829"/>
                    </a:lnTo>
                    <a:lnTo>
                      <a:pt x="168" y="808"/>
                    </a:lnTo>
                    <a:lnTo>
                      <a:pt x="168" y="822"/>
                    </a:lnTo>
                    <a:lnTo>
                      <a:pt x="170" y="822"/>
                    </a:lnTo>
                    <a:lnTo>
                      <a:pt x="174" y="818"/>
                    </a:lnTo>
                    <a:lnTo>
                      <a:pt x="176" y="818"/>
                    </a:lnTo>
                    <a:lnTo>
                      <a:pt x="178" y="816"/>
                    </a:lnTo>
                    <a:lnTo>
                      <a:pt x="180" y="814"/>
                    </a:lnTo>
                    <a:lnTo>
                      <a:pt x="185" y="812"/>
                    </a:lnTo>
                    <a:lnTo>
                      <a:pt x="185" y="816"/>
                    </a:lnTo>
                    <a:lnTo>
                      <a:pt x="187" y="818"/>
                    </a:lnTo>
                    <a:lnTo>
                      <a:pt x="189" y="816"/>
                    </a:lnTo>
                    <a:lnTo>
                      <a:pt x="192" y="816"/>
                    </a:lnTo>
                    <a:lnTo>
                      <a:pt x="196" y="814"/>
                    </a:lnTo>
                    <a:lnTo>
                      <a:pt x="196" y="812"/>
                    </a:lnTo>
                    <a:lnTo>
                      <a:pt x="195" y="809"/>
                    </a:lnTo>
                    <a:lnTo>
                      <a:pt x="200" y="808"/>
                    </a:lnTo>
                    <a:lnTo>
                      <a:pt x="201" y="807"/>
                    </a:lnTo>
                    <a:lnTo>
                      <a:pt x="204" y="805"/>
                    </a:lnTo>
                    <a:lnTo>
                      <a:pt x="204" y="802"/>
                    </a:lnTo>
                    <a:lnTo>
                      <a:pt x="205" y="802"/>
                    </a:lnTo>
                    <a:lnTo>
                      <a:pt x="206" y="800"/>
                    </a:lnTo>
                    <a:lnTo>
                      <a:pt x="207" y="798"/>
                    </a:lnTo>
                    <a:lnTo>
                      <a:pt x="210" y="800"/>
                    </a:lnTo>
                    <a:lnTo>
                      <a:pt x="214" y="800"/>
                    </a:lnTo>
                    <a:lnTo>
                      <a:pt x="214" y="797"/>
                    </a:lnTo>
                    <a:lnTo>
                      <a:pt x="213" y="793"/>
                    </a:lnTo>
                    <a:lnTo>
                      <a:pt x="214" y="793"/>
                    </a:lnTo>
                    <a:lnTo>
                      <a:pt x="214" y="792"/>
                    </a:lnTo>
                    <a:lnTo>
                      <a:pt x="214" y="791"/>
                    </a:lnTo>
                    <a:lnTo>
                      <a:pt x="213" y="788"/>
                    </a:lnTo>
                    <a:lnTo>
                      <a:pt x="211" y="788"/>
                    </a:lnTo>
                    <a:lnTo>
                      <a:pt x="214" y="781"/>
                    </a:lnTo>
                    <a:lnTo>
                      <a:pt x="216" y="783"/>
                    </a:lnTo>
                    <a:lnTo>
                      <a:pt x="214" y="785"/>
                    </a:lnTo>
                    <a:lnTo>
                      <a:pt x="216" y="787"/>
                    </a:lnTo>
                    <a:lnTo>
                      <a:pt x="218" y="790"/>
                    </a:lnTo>
                    <a:lnTo>
                      <a:pt x="221" y="790"/>
                    </a:lnTo>
                    <a:lnTo>
                      <a:pt x="223" y="790"/>
                    </a:lnTo>
                    <a:lnTo>
                      <a:pt x="224" y="790"/>
                    </a:lnTo>
                    <a:lnTo>
                      <a:pt x="225" y="787"/>
                    </a:lnTo>
                    <a:lnTo>
                      <a:pt x="223" y="785"/>
                    </a:lnTo>
                    <a:lnTo>
                      <a:pt x="223" y="782"/>
                    </a:lnTo>
                    <a:lnTo>
                      <a:pt x="224" y="781"/>
                    </a:lnTo>
                    <a:lnTo>
                      <a:pt x="228" y="777"/>
                    </a:lnTo>
                    <a:lnTo>
                      <a:pt x="230" y="775"/>
                    </a:lnTo>
                    <a:lnTo>
                      <a:pt x="232" y="778"/>
                    </a:lnTo>
                    <a:lnTo>
                      <a:pt x="232" y="779"/>
                    </a:lnTo>
                    <a:lnTo>
                      <a:pt x="233" y="780"/>
                    </a:lnTo>
                    <a:lnTo>
                      <a:pt x="238" y="780"/>
                    </a:lnTo>
                    <a:lnTo>
                      <a:pt x="239" y="779"/>
                    </a:lnTo>
                    <a:lnTo>
                      <a:pt x="247" y="776"/>
                    </a:lnTo>
                    <a:lnTo>
                      <a:pt x="247" y="775"/>
                    </a:lnTo>
                    <a:lnTo>
                      <a:pt x="247" y="774"/>
                    </a:lnTo>
                    <a:lnTo>
                      <a:pt x="247" y="772"/>
                    </a:lnTo>
                    <a:lnTo>
                      <a:pt x="246" y="772"/>
                    </a:lnTo>
                    <a:lnTo>
                      <a:pt x="245" y="771"/>
                    </a:lnTo>
                    <a:lnTo>
                      <a:pt x="236" y="769"/>
                    </a:lnTo>
                    <a:lnTo>
                      <a:pt x="236" y="767"/>
                    </a:lnTo>
                    <a:lnTo>
                      <a:pt x="241" y="765"/>
                    </a:lnTo>
                    <a:lnTo>
                      <a:pt x="242" y="767"/>
                    </a:lnTo>
                    <a:lnTo>
                      <a:pt x="246" y="766"/>
                    </a:lnTo>
                    <a:lnTo>
                      <a:pt x="249" y="769"/>
                    </a:lnTo>
                    <a:lnTo>
                      <a:pt x="252" y="769"/>
                    </a:lnTo>
                    <a:lnTo>
                      <a:pt x="252" y="768"/>
                    </a:lnTo>
                    <a:lnTo>
                      <a:pt x="252" y="766"/>
                    </a:lnTo>
                    <a:lnTo>
                      <a:pt x="251" y="763"/>
                    </a:lnTo>
                    <a:lnTo>
                      <a:pt x="252" y="762"/>
                    </a:lnTo>
                    <a:lnTo>
                      <a:pt x="254" y="758"/>
                    </a:lnTo>
                    <a:lnTo>
                      <a:pt x="257" y="761"/>
                    </a:lnTo>
                    <a:lnTo>
                      <a:pt x="259" y="759"/>
                    </a:lnTo>
                    <a:lnTo>
                      <a:pt x="261" y="754"/>
                    </a:lnTo>
                    <a:lnTo>
                      <a:pt x="263" y="749"/>
                    </a:lnTo>
                    <a:lnTo>
                      <a:pt x="267" y="735"/>
                    </a:lnTo>
                    <a:lnTo>
                      <a:pt x="274" y="731"/>
                    </a:lnTo>
                    <a:lnTo>
                      <a:pt x="282" y="727"/>
                    </a:lnTo>
                    <a:lnTo>
                      <a:pt x="283" y="721"/>
                    </a:lnTo>
                    <a:lnTo>
                      <a:pt x="293" y="717"/>
                    </a:lnTo>
                    <a:lnTo>
                      <a:pt x="305" y="704"/>
                    </a:lnTo>
                    <a:lnTo>
                      <a:pt x="311" y="703"/>
                    </a:lnTo>
                    <a:lnTo>
                      <a:pt x="313" y="703"/>
                    </a:lnTo>
                    <a:lnTo>
                      <a:pt x="318" y="703"/>
                    </a:lnTo>
                    <a:lnTo>
                      <a:pt x="321" y="699"/>
                    </a:lnTo>
                    <a:lnTo>
                      <a:pt x="326" y="695"/>
                    </a:lnTo>
                    <a:lnTo>
                      <a:pt x="333" y="674"/>
                    </a:lnTo>
                    <a:lnTo>
                      <a:pt x="342" y="672"/>
                    </a:lnTo>
                    <a:lnTo>
                      <a:pt x="342" y="668"/>
                    </a:lnTo>
                    <a:lnTo>
                      <a:pt x="349" y="659"/>
                    </a:lnTo>
                    <a:lnTo>
                      <a:pt x="349" y="653"/>
                    </a:lnTo>
                    <a:lnTo>
                      <a:pt x="348" y="653"/>
                    </a:lnTo>
                    <a:lnTo>
                      <a:pt x="348" y="652"/>
                    </a:lnTo>
                    <a:lnTo>
                      <a:pt x="346" y="647"/>
                    </a:lnTo>
                    <a:lnTo>
                      <a:pt x="345" y="647"/>
                    </a:lnTo>
                    <a:lnTo>
                      <a:pt x="345" y="646"/>
                    </a:lnTo>
                    <a:lnTo>
                      <a:pt x="340" y="647"/>
                    </a:lnTo>
                    <a:lnTo>
                      <a:pt x="338" y="634"/>
                    </a:lnTo>
                    <a:lnTo>
                      <a:pt x="345" y="634"/>
                    </a:lnTo>
                    <a:lnTo>
                      <a:pt x="346" y="632"/>
                    </a:lnTo>
                    <a:lnTo>
                      <a:pt x="345" y="625"/>
                    </a:lnTo>
                    <a:lnTo>
                      <a:pt x="342" y="624"/>
                    </a:lnTo>
                    <a:lnTo>
                      <a:pt x="340" y="625"/>
                    </a:lnTo>
                    <a:lnTo>
                      <a:pt x="338" y="625"/>
                    </a:lnTo>
                    <a:lnTo>
                      <a:pt x="338" y="624"/>
                    </a:lnTo>
                    <a:lnTo>
                      <a:pt x="340" y="622"/>
                    </a:lnTo>
                    <a:lnTo>
                      <a:pt x="342" y="620"/>
                    </a:lnTo>
                    <a:lnTo>
                      <a:pt x="345" y="619"/>
                    </a:lnTo>
                    <a:lnTo>
                      <a:pt x="347" y="618"/>
                    </a:lnTo>
                    <a:lnTo>
                      <a:pt x="353" y="614"/>
                    </a:lnTo>
                    <a:lnTo>
                      <a:pt x="356" y="608"/>
                    </a:lnTo>
                    <a:lnTo>
                      <a:pt x="362" y="599"/>
                    </a:lnTo>
                    <a:lnTo>
                      <a:pt x="371" y="580"/>
                    </a:lnTo>
                    <a:lnTo>
                      <a:pt x="371" y="579"/>
                    </a:lnTo>
                    <a:lnTo>
                      <a:pt x="377" y="580"/>
                    </a:lnTo>
                    <a:lnTo>
                      <a:pt x="377" y="581"/>
                    </a:lnTo>
                    <a:lnTo>
                      <a:pt x="379" y="582"/>
                    </a:lnTo>
                    <a:lnTo>
                      <a:pt x="380" y="584"/>
                    </a:lnTo>
                    <a:lnTo>
                      <a:pt x="384" y="588"/>
                    </a:lnTo>
                    <a:lnTo>
                      <a:pt x="382" y="601"/>
                    </a:lnTo>
                    <a:lnTo>
                      <a:pt x="380" y="604"/>
                    </a:lnTo>
                    <a:lnTo>
                      <a:pt x="379" y="628"/>
                    </a:lnTo>
                    <a:lnTo>
                      <a:pt x="379" y="629"/>
                    </a:lnTo>
                    <a:lnTo>
                      <a:pt x="377" y="630"/>
                    </a:lnTo>
                    <a:lnTo>
                      <a:pt x="384" y="644"/>
                    </a:lnTo>
                    <a:lnTo>
                      <a:pt x="391" y="646"/>
                    </a:lnTo>
                    <a:lnTo>
                      <a:pt x="391" y="644"/>
                    </a:lnTo>
                    <a:lnTo>
                      <a:pt x="404" y="639"/>
                    </a:lnTo>
                    <a:lnTo>
                      <a:pt x="406" y="639"/>
                    </a:lnTo>
                    <a:lnTo>
                      <a:pt x="442" y="616"/>
                    </a:lnTo>
                    <a:lnTo>
                      <a:pt x="448" y="598"/>
                    </a:lnTo>
                    <a:lnTo>
                      <a:pt x="466" y="591"/>
                    </a:lnTo>
                    <a:lnTo>
                      <a:pt x="493" y="598"/>
                    </a:lnTo>
                    <a:lnTo>
                      <a:pt x="507" y="578"/>
                    </a:lnTo>
                    <a:lnTo>
                      <a:pt x="531" y="565"/>
                    </a:lnTo>
                    <a:lnTo>
                      <a:pt x="553" y="572"/>
                    </a:lnTo>
                    <a:lnTo>
                      <a:pt x="569" y="576"/>
                    </a:lnTo>
                    <a:lnTo>
                      <a:pt x="564" y="586"/>
                    </a:lnTo>
                    <a:lnTo>
                      <a:pt x="571" y="591"/>
                    </a:lnTo>
                    <a:lnTo>
                      <a:pt x="574" y="588"/>
                    </a:lnTo>
                    <a:lnTo>
                      <a:pt x="581" y="578"/>
                    </a:lnTo>
                    <a:lnTo>
                      <a:pt x="613" y="568"/>
                    </a:lnTo>
                    <a:lnTo>
                      <a:pt x="617" y="567"/>
                    </a:lnTo>
                    <a:lnTo>
                      <a:pt x="662" y="573"/>
                    </a:lnTo>
                    <a:lnTo>
                      <a:pt x="662" y="574"/>
                    </a:lnTo>
                    <a:lnTo>
                      <a:pt x="671" y="575"/>
                    </a:lnTo>
                    <a:lnTo>
                      <a:pt x="681" y="574"/>
                    </a:lnTo>
                    <a:lnTo>
                      <a:pt x="707" y="585"/>
                    </a:lnTo>
                    <a:lnTo>
                      <a:pt x="715" y="587"/>
                    </a:lnTo>
                    <a:lnTo>
                      <a:pt x="729" y="592"/>
                    </a:lnTo>
                    <a:lnTo>
                      <a:pt x="739" y="594"/>
                    </a:lnTo>
                    <a:lnTo>
                      <a:pt x="748" y="600"/>
                    </a:lnTo>
                    <a:lnTo>
                      <a:pt x="749" y="606"/>
                    </a:lnTo>
                    <a:lnTo>
                      <a:pt x="761" y="612"/>
                    </a:lnTo>
                    <a:lnTo>
                      <a:pt x="770" y="616"/>
                    </a:lnTo>
                    <a:lnTo>
                      <a:pt x="780" y="620"/>
                    </a:lnTo>
                    <a:lnTo>
                      <a:pt x="784" y="622"/>
                    </a:lnTo>
                    <a:lnTo>
                      <a:pt x="786" y="623"/>
                    </a:lnTo>
                    <a:lnTo>
                      <a:pt x="788" y="624"/>
                    </a:lnTo>
                    <a:lnTo>
                      <a:pt x="793" y="627"/>
                    </a:lnTo>
                    <a:lnTo>
                      <a:pt x="796" y="625"/>
                    </a:lnTo>
                    <a:lnTo>
                      <a:pt x="795" y="628"/>
                    </a:lnTo>
                    <a:lnTo>
                      <a:pt x="796" y="630"/>
                    </a:lnTo>
                    <a:lnTo>
                      <a:pt x="798" y="639"/>
                    </a:lnTo>
                    <a:lnTo>
                      <a:pt x="801" y="641"/>
                    </a:lnTo>
                    <a:lnTo>
                      <a:pt x="804" y="644"/>
                    </a:lnTo>
                    <a:lnTo>
                      <a:pt x="808" y="646"/>
                    </a:lnTo>
                    <a:lnTo>
                      <a:pt x="810" y="652"/>
                    </a:lnTo>
                    <a:lnTo>
                      <a:pt x="814" y="655"/>
                    </a:lnTo>
                    <a:lnTo>
                      <a:pt x="831" y="677"/>
                    </a:lnTo>
                    <a:lnTo>
                      <a:pt x="871" y="707"/>
                    </a:lnTo>
                    <a:lnTo>
                      <a:pt x="878" y="712"/>
                    </a:lnTo>
                    <a:lnTo>
                      <a:pt x="885" y="717"/>
                    </a:lnTo>
                    <a:lnTo>
                      <a:pt x="880" y="722"/>
                    </a:lnTo>
                    <a:lnTo>
                      <a:pt x="883" y="725"/>
                    </a:lnTo>
                    <a:lnTo>
                      <a:pt x="885" y="727"/>
                    </a:lnTo>
                    <a:lnTo>
                      <a:pt x="898" y="729"/>
                    </a:lnTo>
                    <a:lnTo>
                      <a:pt x="899" y="717"/>
                    </a:lnTo>
                    <a:lnTo>
                      <a:pt x="901" y="721"/>
                    </a:lnTo>
                    <a:lnTo>
                      <a:pt x="902" y="722"/>
                    </a:lnTo>
                    <a:lnTo>
                      <a:pt x="903" y="721"/>
                    </a:lnTo>
                    <a:lnTo>
                      <a:pt x="905" y="721"/>
                    </a:lnTo>
                    <a:lnTo>
                      <a:pt x="906" y="722"/>
                    </a:lnTo>
                    <a:lnTo>
                      <a:pt x="905" y="727"/>
                    </a:lnTo>
                    <a:lnTo>
                      <a:pt x="906" y="728"/>
                    </a:lnTo>
                    <a:lnTo>
                      <a:pt x="908" y="728"/>
                    </a:lnTo>
                    <a:lnTo>
                      <a:pt x="908" y="731"/>
                    </a:lnTo>
                    <a:lnTo>
                      <a:pt x="908" y="734"/>
                    </a:lnTo>
                    <a:lnTo>
                      <a:pt x="908" y="739"/>
                    </a:lnTo>
                    <a:lnTo>
                      <a:pt x="911" y="740"/>
                    </a:lnTo>
                    <a:lnTo>
                      <a:pt x="914" y="740"/>
                    </a:lnTo>
                    <a:lnTo>
                      <a:pt x="915" y="744"/>
                    </a:lnTo>
                    <a:lnTo>
                      <a:pt x="919" y="748"/>
                    </a:lnTo>
                    <a:lnTo>
                      <a:pt x="921" y="749"/>
                    </a:lnTo>
                    <a:lnTo>
                      <a:pt x="921" y="756"/>
                    </a:lnTo>
                    <a:lnTo>
                      <a:pt x="921" y="760"/>
                    </a:lnTo>
                    <a:lnTo>
                      <a:pt x="929" y="777"/>
                    </a:lnTo>
                    <a:lnTo>
                      <a:pt x="1013" y="742"/>
                    </a:lnTo>
                    <a:lnTo>
                      <a:pt x="1011" y="740"/>
                    </a:lnTo>
                    <a:lnTo>
                      <a:pt x="1015" y="734"/>
                    </a:lnTo>
                    <a:lnTo>
                      <a:pt x="1019" y="724"/>
                    </a:lnTo>
                    <a:lnTo>
                      <a:pt x="1020" y="711"/>
                    </a:lnTo>
                    <a:lnTo>
                      <a:pt x="1021" y="707"/>
                    </a:lnTo>
                    <a:lnTo>
                      <a:pt x="1013" y="699"/>
                    </a:lnTo>
                    <a:lnTo>
                      <a:pt x="1011" y="695"/>
                    </a:lnTo>
                    <a:lnTo>
                      <a:pt x="1010" y="690"/>
                    </a:lnTo>
                    <a:lnTo>
                      <a:pt x="1007" y="688"/>
                    </a:lnTo>
                    <a:lnTo>
                      <a:pt x="1006" y="685"/>
                    </a:lnTo>
                    <a:lnTo>
                      <a:pt x="1008" y="678"/>
                    </a:lnTo>
                    <a:lnTo>
                      <a:pt x="1006" y="674"/>
                    </a:lnTo>
                    <a:lnTo>
                      <a:pt x="1002" y="668"/>
                    </a:lnTo>
                    <a:lnTo>
                      <a:pt x="998" y="672"/>
                    </a:lnTo>
                    <a:lnTo>
                      <a:pt x="993" y="671"/>
                    </a:lnTo>
                    <a:lnTo>
                      <a:pt x="989" y="666"/>
                    </a:lnTo>
                    <a:lnTo>
                      <a:pt x="984" y="666"/>
                    </a:lnTo>
                    <a:lnTo>
                      <a:pt x="979" y="664"/>
                    </a:lnTo>
                    <a:lnTo>
                      <a:pt x="978" y="664"/>
                    </a:lnTo>
                    <a:lnTo>
                      <a:pt x="970" y="664"/>
                    </a:lnTo>
                    <a:lnTo>
                      <a:pt x="965" y="662"/>
                    </a:lnTo>
                    <a:lnTo>
                      <a:pt x="960" y="661"/>
                    </a:lnTo>
                    <a:lnTo>
                      <a:pt x="952" y="659"/>
                    </a:lnTo>
                    <a:lnTo>
                      <a:pt x="946" y="662"/>
                    </a:lnTo>
                    <a:lnTo>
                      <a:pt x="941" y="656"/>
                    </a:lnTo>
                    <a:lnTo>
                      <a:pt x="941" y="652"/>
                    </a:lnTo>
                    <a:lnTo>
                      <a:pt x="933" y="652"/>
                    </a:lnTo>
                    <a:lnTo>
                      <a:pt x="932" y="642"/>
                    </a:lnTo>
                    <a:lnTo>
                      <a:pt x="924" y="642"/>
                    </a:lnTo>
                    <a:lnTo>
                      <a:pt x="924" y="634"/>
                    </a:lnTo>
                    <a:lnTo>
                      <a:pt x="919" y="630"/>
                    </a:lnTo>
                    <a:lnTo>
                      <a:pt x="885" y="598"/>
                    </a:lnTo>
                    <a:lnTo>
                      <a:pt x="880" y="596"/>
                    </a:lnTo>
                    <a:lnTo>
                      <a:pt x="874" y="587"/>
                    </a:lnTo>
                    <a:lnTo>
                      <a:pt x="875" y="585"/>
                    </a:lnTo>
                    <a:lnTo>
                      <a:pt x="867" y="581"/>
                    </a:lnTo>
                    <a:lnTo>
                      <a:pt x="863" y="578"/>
                    </a:lnTo>
                    <a:lnTo>
                      <a:pt x="858" y="574"/>
                    </a:lnTo>
                    <a:lnTo>
                      <a:pt x="845" y="572"/>
                    </a:lnTo>
                    <a:lnTo>
                      <a:pt x="842" y="567"/>
                    </a:lnTo>
                    <a:lnTo>
                      <a:pt x="819" y="553"/>
                    </a:lnTo>
                    <a:lnTo>
                      <a:pt x="819" y="550"/>
                    </a:lnTo>
                    <a:lnTo>
                      <a:pt x="815" y="549"/>
                    </a:lnTo>
                    <a:lnTo>
                      <a:pt x="812" y="540"/>
                    </a:lnTo>
                    <a:lnTo>
                      <a:pt x="800" y="534"/>
                    </a:lnTo>
                    <a:lnTo>
                      <a:pt x="796" y="539"/>
                    </a:lnTo>
                    <a:lnTo>
                      <a:pt x="784" y="549"/>
                    </a:lnTo>
                    <a:lnTo>
                      <a:pt x="786" y="551"/>
                    </a:lnTo>
                    <a:lnTo>
                      <a:pt x="784" y="559"/>
                    </a:lnTo>
                    <a:lnTo>
                      <a:pt x="781" y="559"/>
                    </a:lnTo>
                    <a:lnTo>
                      <a:pt x="783" y="568"/>
                    </a:lnTo>
                    <a:lnTo>
                      <a:pt x="782" y="574"/>
                    </a:lnTo>
                    <a:lnTo>
                      <a:pt x="761" y="592"/>
                    </a:lnTo>
                    <a:lnTo>
                      <a:pt x="754" y="577"/>
                    </a:lnTo>
                    <a:lnTo>
                      <a:pt x="720" y="556"/>
                    </a:lnTo>
                    <a:lnTo>
                      <a:pt x="718" y="550"/>
                    </a:lnTo>
                    <a:lnTo>
                      <a:pt x="707" y="547"/>
                    </a:lnTo>
                    <a:lnTo>
                      <a:pt x="703" y="546"/>
                    </a:lnTo>
                    <a:lnTo>
                      <a:pt x="703" y="530"/>
                    </a:lnTo>
                    <a:lnTo>
                      <a:pt x="688" y="534"/>
                    </a:lnTo>
                    <a:lnTo>
                      <a:pt x="688" y="537"/>
                    </a:lnTo>
                    <a:lnTo>
                      <a:pt x="683" y="545"/>
                    </a:lnTo>
                    <a:lnTo>
                      <a:pt x="669" y="540"/>
                    </a:lnTo>
                    <a:lnTo>
                      <a:pt x="668" y="545"/>
                    </a:lnTo>
                    <a:lnTo>
                      <a:pt x="656" y="544"/>
                    </a:lnTo>
                    <a:lnTo>
                      <a:pt x="639" y="462"/>
                    </a:lnTo>
                    <a:lnTo>
                      <a:pt x="598" y="258"/>
                    </a:lnTo>
                    <a:lnTo>
                      <a:pt x="569" y="127"/>
                    </a:lnTo>
                    <a:lnTo>
                      <a:pt x="556" y="68"/>
                    </a:lnTo>
                    <a:lnTo>
                      <a:pt x="545" y="63"/>
                    </a:lnTo>
                    <a:lnTo>
                      <a:pt x="539" y="61"/>
                    </a:lnTo>
                    <a:lnTo>
                      <a:pt x="522" y="54"/>
                    </a:lnTo>
                    <a:lnTo>
                      <a:pt x="512" y="49"/>
                    </a:lnTo>
                    <a:lnTo>
                      <a:pt x="507" y="50"/>
                    </a:lnTo>
                    <a:lnTo>
                      <a:pt x="503" y="51"/>
                    </a:lnTo>
                    <a:lnTo>
                      <a:pt x="490" y="57"/>
                    </a:lnTo>
                    <a:lnTo>
                      <a:pt x="486" y="61"/>
                    </a:lnTo>
                    <a:lnTo>
                      <a:pt x="483" y="61"/>
                    </a:lnTo>
                    <a:lnTo>
                      <a:pt x="476" y="59"/>
                    </a:lnTo>
                    <a:lnTo>
                      <a:pt x="472" y="57"/>
                    </a:lnTo>
                    <a:lnTo>
                      <a:pt x="466" y="54"/>
                    </a:lnTo>
                    <a:lnTo>
                      <a:pt x="460" y="54"/>
                    </a:lnTo>
                    <a:lnTo>
                      <a:pt x="450" y="52"/>
                    </a:lnTo>
                    <a:lnTo>
                      <a:pt x="446" y="50"/>
                    </a:lnTo>
                    <a:lnTo>
                      <a:pt x="444" y="49"/>
                    </a:lnTo>
                    <a:lnTo>
                      <a:pt x="442" y="50"/>
                    </a:lnTo>
                    <a:lnTo>
                      <a:pt x="440" y="48"/>
                    </a:lnTo>
                    <a:lnTo>
                      <a:pt x="437" y="45"/>
                    </a:lnTo>
                    <a:lnTo>
                      <a:pt x="433" y="45"/>
                    </a:lnTo>
                    <a:lnTo>
                      <a:pt x="430" y="45"/>
                    </a:lnTo>
                    <a:lnTo>
                      <a:pt x="428" y="43"/>
                    </a:lnTo>
                    <a:lnTo>
                      <a:pt x="425" y="41"/>
                    </a:lnTo>
                    <a:lnTo>
                      <a:pt x="423" y="43"/>
                    </a:lnTo>
                    <a:lnTo>
                      <a:pt x="419" y="43"/>
                    </a:lnTo>
                    <a:lnTo>
                      <a:pt x="417" y="44"/>
                    </a:lnTo>
                    <a:lnTo>
                      <a:pt x="417" y="46"/>
                    </a:lnTo>
                    <a:lnTo>
                      <a:pt x="413" y="44"/>
                    </a:lnTo>
                    <a:lnTo>
                      <a:pt x="410" y="43"/>
                    </a:lnTo>
                    <a:lnTo>
                      <a:pt x="409" y="43"/>
                    </a:lnTo>
                    <a:lnTo>
                      <a:pt x="396" y="39"/>
                    </a:lnTo>
                    <a:lnTo>
                      <a:pt x="391" y="40"/>
                    </a:lnTo>
                    <a:lnTo>
                      <a:pt x="391" y="41"/>
                    </a:lnTo>
                    <a:lnTo>
                      <a:pt x="388" y="40"/>
                    </a:lnTo>
                    <a:lnTo>
                      <a:pt x="384" y="41"/>
                    </a:lnTo>
                    <a:lnTo>
                      <a:pt x="383" y="43"/>
                    </a:lnTo>
                    <a:lnTo>
                      <a:pt x="380" y="43"/>
                    </a:lnTo>
                    <a:lnTo>
                      <a:pt x="376" y="43"/>
                    </a:lnTo>
                    <a:lnTo>
                      <a:pt x="374" y="45"/>
                    </a:lnTo>
                    <a:lnTo>
                      <a:pt x="369" y="46"/>
                    </a:lnTo>
                    <a:lnTo>
                      <a:pt x="364" y="46"/>
                    </a:lnTo>
                    <a:lnTo>
                      <a:pt x="364" y="43"/>
                    </a:lnTo>
                    <a:lnTo>
                      <a:pt x="352" y="28"/>
                    </a:lnTo>
                    <a:lnTo>
                      <a:pt x="348" y="25"/>
                    </a:lnTo>
                    <a:lnTo>
                      <a:pt x="342" y="25"/>
                    </a:lnTo>
                    <a:lnTo>
                      <a:pt x="338" y="22"/>
                    </a:lnTo>
                    <a:lnTo>
                      <a:pt x="324" y="25"/>
                    </a:lnTo>
                    <a:lnTo>
                      <a:pt x="323" y="25"/>
                    </a:lnTo>
                    <a:lnTo>
                      <a:pt x="280" y="0"/>
                    </a:lnTo>
                    <a:lnTo>
                      <a:pt x="272" y="3"/>
                    </a:lnTo>
                    <a:lnTo>
                      <a:pt x="265" y="12"/>
                    </a:lnTo>
                    <a:lnTo>
                      <a:pt x="261" y="17"/>
                    </a:lnTo>
                    <a:lnTo>
                      <a:pt x="255" y="23"/>
                    </a:lnTo>
                    <a:lnTo>
                      <a:pt x="255" y="24"/>
                    </a:lnTo>
                    <a:lnTo>
                      <a:pt x="254" y="25"/>
                    </a:lnTo>
                    <a:lnTo>
                      <a:pt x="247" y="28"/>
                    </a:lnTo>
                    <a:lnTo>
                      <a:pt x="242" y="27"/>
                    </a:lnTo>
                    <a:lnTo>
                      <a:pt x="241" y="25"/>
                    </a:lnTo>
                    <a:lnTo>
                      <a:pt x="239" y="22"/>
                    </a:lnTo>
                    <a:lnTo>
                      <a:pt x="236" y="22"/>
                    </a:lnTo>
                    <a:lnTo>
                      <a:pt x="233" y="22"/>
                    </a:lnTo>
                    <a:lnTo>
                      <a:pt x="223" y="25"/>
                    </a:lnTo>
                    <a:lnTo>
                      <a:pt x="203" y="45"/>
                    </a:lnTo>
                    <a:lnTo>
                      <a:pt x="192" y="51"/>
                    </a:lnTo>
                    <a:lnTo>
                      <a:pt x="180" y="49"/>
                    </a:lnTo>
                    <a:lnTo>
                      <a:pt x="168" y="58"/>
                    </a:lnTo>
                    <a:lnTo>
                      <a:pt x="158" y="71"/>
                    </a:lnTo>
                    <a:lnTo>
                      <a:pt x="154" y="76"/>
                    </a:lnTo>
                    <a:lnTo>
                      <a:pt x="149" y="95"/>
                    </a:lnTo>
                    <a:lnTo>
                      <a:pt x="149" y="97"/>
                    </a:lnTo>
                    <a:lnTo>
                      <a:pt x="141" y="109"/>
                    </a:lnTo>
                    <a:lnTo>
                      <a:pt x="135" y="112"/>
                    </a:lnTo>
                    <a:lnTo>
                      <a:pt x="126" y="115"/>
                    </a:lnTo>
                    <a:lnTo>
                      <a:pt x="121" y="115"/>
                    </a:lnTo>
                    <a:lnTo>
                      <a:pt x="114" y="115"/>
                    </a:lnTo>
                    <a:lnTo>
                      <a:pt x="107" y="115"/>
                    </a:lnTo>
                    <a:lnTo>
                      <a:pt x="105" y="115"/>
                    </a:lnTo>
                    <a:lnTo>
                      <a:pt x="104" y="115"/>
                    </a:lnTo>
                    <a:lnTo>
                      <a:pt x="90" y="112"/>
                    </a:lnTo>
                    <a:lnTo>
                      <a:pt x="89" y="113"/>
                    </a:lnTo>
                    <a:lnTo>
                      <a:pt x="88" y="126"/>
                    </a:lnTo>
                    <a:lnTo>
                      <a:pt x="81" y="136"/>
                    </a:lnTo>
                    <a:lnTo>
                      <a:pt x="78" y="137"/>
                    </a:lnTo>
                    <a:lnTo>
                      <a:pt x="76" y="138"/>
                    </a:lnTo>
                    <a:lnTo>
                      <a:pt x="72" y="140"/>
                    </a:lnTo>
                    <a:lnTo>
                      <a:pt x="74" y="144"/>
                    </a:lnTo>
                    <a:lnTo>
                      <a:pt x="82" y="146"/>
                    </a:lnTo>
                    <a:lnTo>
                      <a:pt x="88" y="151"/>
                    </a:lnTo>
                    <a:lnTo>
                      <a:pt x="89" y="156"/>
                    </a:lnTo>
                    <a:lnTo>
                      <a:pt x="96" y="159"/>
                    </a:lnTo>
                    <a:lnTo>
                      <a:pt x="120" y="186"/>
                    </a:lnTo>
                    <a:lnTo>
                      <a:pt x="123" y="206"/>
                    </a:lnTo>
                    <a:lnTo>
                      <a:pt x="121" y="207"/>
                    </a:lnTo>
                    <a:lnTo>
                      <a:pt x="126" y="213"/>
                    </a:lnTo>
                    <a:lnTo>
                      <a:pt x="139" y="221"/>
                    </a:lnTo>
                    <a:lnTo>
                      <a:pt x="143" y="222"/>
                    </a:lnTo>
                    <a:lnTo>
                      <a:pt x="126" y="236"/>
                    </a:lnTo>
                    <a:lnTo>
                      <a:pt x="120" y="235"/>
                    </a:lnTo>
                    <a:lnTo>
                      <a:pt x="108" y="234"/>
                    </a:lnTo>
                    <a:lnTo>
                      <a:pt x="58" y="252"/>
                    </a:lnTo>
                    <a:lnTo>
                      <a:pt x="27" y="265"/>
                    </a:lnTo>
                    <a:lnTo>
                      <a:pt x="22" y="268"/>
                    </a:lnTo>
                    <a:lnTo>
                      <a:pt x="25" y="280"/>
                    </a:lnTo>
                    <a:lnTo>
                      <a:pt x="28" y="281"/>
                    </a:lnTo>
                    <a:lnTo>
                      <a:pt x="44" y="294"/>
                    </a:lnTo>
                    <a:lnTo>
                      <a:pt x="40" y="300"/>
                    </a:lnTo>
                    <a:lnTo>
                      <a:pt x="49" y="317"/>
                    </a:lnTo>
                    <a:lnTo>
                      <a:pt x="47" y="327"/>
                    </a:lnTo>
                    <a:lnTo>
                      <a:pt x="51" y="335"/>
                    </a:lnTo>
                    <a:lnTo>
                      <a:pt x="50" y="340"/>
                    </a:lnTo>
                    <a:lnTo>
                      <a:pt x="54" y="340"/>
                    </a:lnTo>
                    <a:lnTo>
                      <a:pt x="56" y="337"/>
                    </a:lnTo>
                    <a:lnTo>
                      <a:pt x="69" y="343"/>
                    </a:lnTo>
                    <a:lnTo>
                      <a:pt x="72" y="343"/>
                    </a:lnTo>
                    <a:lnTo>
                      <a:pt x="76" y="345"/>
                    </a:lnTo>
                    <a:lnTo>
                      <a:pt x="88" y="346"/>
                    </a:lnTo>
                    <a:lnTo>
                      <a:pt x="105" y="345"/>
                    </a:lnTo>
                    <a:lnTo>
                      <a:pt x="112" y="349"/>
                    </a:lnTo>
                    <a:lnTo>
                      <a:pt x="118" y="356"/>
                    </a:lnTo>
                    <a:lnTo>
                      <a:pt x="126" y="360"/>
                    </a:lnTo>
                    <a:lnTo>
                      <a:pt x="130" y="359"/>
                    </a:lnTo>
                    <a:lnTo>
                      <a:pt x="134" y="355"/>
                    </a:lnTo>
                    <a:lnTo>
                      <a:pt x="136" y="350"/>
                    </a:lnTo>
                    <a:lnTo>
                      <a:pt x="139" y="349"/>
                    </a:lnTo>
                    <a:lnTo>
                      <a:pt x="149" y="356"/>
                    </a:lnTo>
                    <a:lnTo>
                      <a:pt x="156" y="362"/>
                    </a:lnTo>
                    <a:lnTo>
                      <a:pt x="158" y="362"/>
                    </a:lnTo>
                    <a:lnTo>
                      <a:pt x="164" y="364"/>
                    </a:lnTo>
                    <a:lnTo>
                      <a:pt x="165" y="367"/>
                    </a:lnTo>
                    <a:lnTo>
                      <a:pt x="164" y="374"/>
                    </a:lnTo>
                    <a:lnTo>
                      <a:pt x="168" y="389"/>
                    </a:lnTo>
                    <a:lnTo>
                      <a:pt x="168" y="393"/>
                    </a:lnTo>
                    <a:lnTo>
                      <a:pt x="157" y="405"/>
                    </a:lnTo>
                    <a:lnTo>
                      <a:pt x="149" y="405"/>
                    </a:lnTo>
                    <a:lnTo>
                      <a:pt x="145" y="405"/>
                    </a:lnTo>
                    <a:lnTo>
                      <a:pt x="136" y="396"/>
                    </a:lnTo>
                    <a:lnTo>
                      <a:pt x="133" y="393"/>
                    </a:lnTo>
                    <a:lnTo>
                      <a:pt x="128" y="391"/>
                    </a:lnTo>
                    <a:lnTo>
                      <a:pt x="124" y="393"/>
                    </a:lnTo>
                    <a:lnTo>
                      <a:pt x="123" y="399"/>
                    </a:lnTo>
                    <a:lnTo>
                      <a:pt x="130" y="402"/>
                    </a:lnTo>
                    <a:lnTo>
                      <a:pt x="124" y="411"/>
                    </a:lnTo>
                    <a:lnTo>
                      <a:pt x="120" y="414"/>
                    </a:lnTo>
                    <a:lnTo>
                      <a:pt x="116" y="418"/>
                    </a:lnTo>
                    <a:lnTo>
                      <a:pt x="108" y="421"/>
                    </a:lnTo>
                    <a:lnTo>
                      <a:pt x="96" y="409"/>
                    </a:lnTo>
                    <a:lnTo>
                      <a:pt x="88" y="407"/>
                    </a:lnTo>
                    <a:lnTo>
                      <a:pt x="81" y="409"/>
                    </a:lnTo>
                    <a:lnTo>
                      <a:pt x="74" y="415"/>
                    </a:lnTo>
                    <a:lnTo>
                      <a:pt x="70" y="418"/>
                    </a:lnTo>
                    <a:lnTo>
                      <a:pt x="69" y="424"/>
                    </a:lnTo>
                    <a:lnTo>
                      <a:pt x="69" y="425"/>
                    </a:lnTo>
                    <a:lnTo>
                      <a:pt x="67" y="426"/>
                    </a:lnTo>
                    <a:lnTo>
                      <a:pt x="67" y="428"/>
                    </a:lnTo>
                    <a:lnTo>
                      <a:pt x="67" y="433"/>
                    </a:lnTo>
                    <a:lnTo>
                      <a:pt x="65" y="434"/>
                    </a:lnTo>
                    <a:lnTo>
                      <a:pt x="61" y="435"/>
                    </a:lnTo>
                    <a:lnTo>
                      <a:pt x="60" y="440"/>
                    </a:lnTo>
                    <a:lnTo>
                      <a:pt x="58" y="441"/>
                    </a:lnTo>
                    <a:lnTo>
                      <a:pt x="52" y="450"/>
                    </a:lnTo>
                    <a:lnTo>
                      <a:pt x="34" y="464"/>
                    </a:lnTo>
                    <a:lnTo>
                      <a:pt x="33" y="475"/>
                    </a:lnTo>
                    <a:lnTo>
                      <a:pt x="31" y="477"/>
                    </a:lnTo>
                    <a:lnTo>
                      <a:pt x="25" y="489"/>
                    </a:lnTo>
                    <a:lnTo>
                      <a:pt x="28" y="497"/>
                    </a:lnTo>
                    <a:lnTo>
                      <a:pt x="31" y="502"/>
                    </a:lnTo>
                    <a:lnTo>
                      <a:pt x="34" y="508"/>
                    </a:lnTo>
                    <a:lnTo>
                      <a:pt x="37" y="520"/>
                    </a:lnTo>
                    <a:lnTo>
                      <a:pt x="42" y="523"/>
                    </a:lnTo>
                    <a:lnTo>
                      <a:pt x="46" y="520"/>
                    </a:lnTo>
                    <a:lnTo>
                      <a:pt x="45" y="525"/>
                    </a:lnTo>
                    <a:lnTo>
                      <a:pt x="45" y="528"/>
                    </a:lnTo>
                    <a:lnTo>
                      <a:pt x="47" y="532"/>
                    </a:lnTo>
                    <a:lnTo>
                      <a:pt x="46" y="535"/>
                    </a:lnTo>
                    <a:lnTo>
                      <a:pt x="47" y="537"/>
                    </a:lnTo>
                    <a:lnTo>
                      <a:pt x="44" y="540"/>
                    </a:lnTo>
                    <a:lnTo>
                      <a:pt x="41" y="542"/>
                    </a:lnTo>
                    <a:lnTo>
                      <a:pt x="38" y="542"/>
                    </a:lnTo>
                    <a:lnTo>
                      <a:pt x="36" y="546"/>
                    </a:lnTo>
                    <a:lnTo>
                      <a:pt x="38" y="550"/>
                    </a:lnTo>
                    <a:lnTo>
                      <a:pt x="41" y="553"/>
                    </a:lnTo>
                    <a:lnTo>
                      <a:pt x="52" y="565"/>
                    </a:lnTo>
                    <a:lnTo>
                      <a:pt x="54" y="569"/>
                    </a:lnTo>
                    <a:lnTo>
                      <a:pt x="60" y="580"/>
                    </a:lnTo>
                    <a:lnTo>
                      <a:pt x="61" y="590"/>
                    </a:lnTo>
                    <a:lnTo>
                      <a:pt x="66" y="596"/>
                    </a:lnTo>
                    <a:lnTo>
                      <a:pt x="67" y="598"/>
                    </a:lnTo>
                    <a:lnTo>
                      <a:pt x="68" y="600"/>
                    </a:lnTo>
                    <a:lnTo>
                      <a:pt x="74" y="598"/>
                    </a:lnTo>
                    <a:lnTo>
                      <a:pt x="74" y="596"/>
                    </a:lnTo>
                    <a:lnTo>
                      <a:pt x="73" y="596"/>
                    </a:lnTo>
                    <a:lnTo>
                      <a:pt x="69" y="594"/>
                    </a:lnTo>
                    <a:lnTo>
                      <a:pt x="83" y="596"/>
                    </a:lnTo>
                    <a:lnTo>
                      <a:pt x="86" y="596"/>
                    </a:lnTo>
                    <a:lnTo>
                      <a:pt x="91" y="594"/>
                    </a:lnTo>
                    <a:lnTo>
                      <a:pt x="92" y="596"/>
                    </a:lnTo>
                    <a:lnTo>
                      <a:pt x="100" y="593"/>
                    </a:lnTo>
                    <a:lnTo>
                      <a:pt x="102" y="592"/>
                    </a:lnTo>
                    <a:lnTo>
                      <a:pt x="104" y="591"/>
                    </a:lnTo>
                    <a:lnTo>
                      <a:pt x="105" y="592"/>
                    </a:lnTo>
                    <a:lnTo>
                      <a:pt x="109" y="593"/>
                    </a:lnTo>
                    <a:lnTo>
                      <a:pt x="109" y="594"/>
                    </a:lnTo>
                    <a:lnTo>
                      <a:pt x="109" y="596"/>
                    </a:lnTo>
                    <a:lnTo>
                      <a:pt x="116" y="596"/>
                    </a:lnTo>
                    <a:lnTo>
                      <a:pt x="120" y="615"/>
                    </a:lnTo>
                    <a:lnTo>
                      <a:pt x="119" y="616"/>
                    </a:lnTo>
                    <a:lnTo>
                      <a:pt x="117" y="618"/>
                    </a:lnTo>
                    <a:lnTo>
                      <a:pt x="117" y="619"/>
                    </a:lnTo>
                    <a:lnTo>
                      <a:pt x="116" y="620"/>
                    </a:lnTo>
                    <a:lnTo>
                      <a:pt x="117" y="638"/>
                    </a:lnTo>
                    <a:lnTo>
                      <a:pt x="119" y="641"/>
                    </a:lnTo>
                    <a:lnTo>
                      <a:pt x="119" y="644"/>
                    </a:lnTo>
                    <a:lnTo>
                      <a:pt x="119" y="649"/>
                    </a:lnTo>
                    <a:lnTo>
                      <a:pt x="117" y="652"/>
                    </a:lnTo>
                    <a:lnTo>
                      <a:pt x="116" y="652"/>
                    </a:lnTo>
                    <a:lnTo>
                      <a:pt x="112" y="653"/>
                    </a:lnTo>
                    <a:lnTo>
                      <a:pt x="109" y="654"/>
                    </a:lnTo>
                    <a:lnTo>
                      <a:pt x="108" y="655"/>
                    </a:lnTo>
                    <a:lnTo>
                      <a:pt x="109" y="660"/>
                    </a:lnTo>
                    <a:lnTo>
                      <a:pt x="113" y="661"/>
                    </a:lnTo>
                    <a:lnTo>
                      <a:pt x="117" y="662"/>
                    </a:lnTo>
                    <a:lnTo>
                      <a:pt x="120" y="665"/>
                    </a:lnTo>
                    <a:lnTo>
                      <a:pt x="121" y="665"/>
                    </a:lnTo>
                    <a:lnTo>
                      <a:pt x="131" y="661"/>
                    </a:lnTo>
                    <a:lnTo>
                      <a:pt x="134" y="660"/>
                    </a:lnTo>
                    <a:lnTo>
                      <a:pt x="135" y="662"/>
                    </a:lnTo>
                    <a:lnTo>
                      <a:pt x="135" y="666"/>
                    </a:lnTo>
                    <a:lnTo>
                      <a:pt x="139" y="668"/>
                    </a:lnTo>
                    <a:lnTo>
                      <a:pt x="142" y="668"/>
                    </a:lnTo>
                    <a:lnTo>
                      <a:pt x="143" y="667"/>
                    </a:lnTo>
                    <a:lnTo>
                      <a:pt x="152" y="652"/>
                    </a:lnTo>
                    <a:lnTo>
                      <a:pt x="149" y="649"/>
                    </a:lnTo>
                    <a:lnTo>
                      <a:pt x="152" y="647"/>
                    </a:lnTo>
                    <a:lnTo>
                      <a:pt x="158" y="644"/>
                    </a:lnTo>
                    <a:lnTo>
                      <a:pt x="157" y="647"/>
                    </a:lnTo>
                    <a:lnTo>
                      <a:pt x="160" y="650"/>
                    </a:lnTo>
                    <a:lnTo>
                      <a:pt x="160" y="654"/>
                    </a:lnTo>
                    <a:lnTo>
                      <a:pt x="163" y="655"/>
                    </a:lnTo>
                    <a:lnTo>
                      <a:pt x="165" y="655"/>
                    </a:lnTo>
                    <a:lnTo>
                      <a:pt x="170" y="659"/>
                    </a:lnTo>
                    <a:lnTo>
                      <a:pt x="176" y="656"/>
                    </a:lnTo>
                    <a:lnTo>
                      <a:pt x="180" y="656"/>
                    </a:lnTo>
                    <a:lnTo>
                      <a:pt x="189" y="678"/>
                    </a:lnTo>
                    <a:lnTo>
                      <a:pt x="192" y="680"/>
                    </a:lnTo>
                    <a:lnTo>
                      <a:pt x="197" y="680"/>
                    </a:lnTo>
                    <a:lnTo>
                      <a:pt x="201" y="678"/>
                    </a:lnTo>
                    <a:lnTo>
                      <a:pt x="204" y="676"/>
                    </a:lnTo>
                    <a:lnTo>
                      <a:pt x="204" y="674"/>
                    </a:lnTo>
                    <a:lnTo>
                      <a:pt x="219" y="673"/>
                    </a:lnTo>
                    <a:lnTo>
                      <a:pt x="228" y="687"/>
                    </a:lnTo>
                    <a:lnTo>
                      <a:pt x="229" y="690"/>
                    </a:lnTo>
                    <a:lnTo>
                      <a:pt x="228" y="699"/>
                    </a:lnTo>
                    <a:lnTo>
                      <a:pt x="226" y="705"/>
                    </a:lnTo>
                    <a:lnTo>
                      <a:pt x="223" y="719"/>
                    </a:lnTo>
                    <a:lnTo>
                      <a:pt x="214" y="729"/>
                    </a:lnTo>
                    <a:lnTo>
                      <a:pt x="211" y="730"/>
                    </a:lnTo>
                    <a:lnTo>
                      <a:pt x="207" y="735"/>
                    </a:lnTo>
                    <a:lnTo>
                      <a:pt x="206" y="736"/>
                    </a:lnTo>
                    <a:lnTo>
                      <a:pt x="195" y="751"/>
                    </a:lnTo>
                    <a:lnTo>
                      <a:pt x="192" y="754"/>
                    </a:lnTo>
                    <a:lnTo>
                      <a:pt x="180" y="761"/>
                    </a:lnTo>
                    <a:lnTo>
                      <a:pt x="160" y="772"/>
                    </a:lnTo>
                    <a:lnTo>
                      <a:pt x="155" y="775"/>
                    </a:lnTo>
                    <a:lnTo>
                      <a:pt x="143" y="787"/>
                    </a:lnTo>
                    <a:lnTo>
                      <a:pt x="127" y="794"/>
                    </a:lnTo>
                    <a:lnTo>
                      <a:pt x="124" y="794"/>
                    </a:lnTo>
                    <a:lnTo>
                      <a:pt x="112" y="797"/>
                    </a:lnTo>
                    <a:lnTo>
                      <a:pt x="100" y="800"/>
                    </a:lnTo>
                    <a:lnTo>
                      <a:pt x="99" y="802"/>
                    </a:lnTo>
                    <a:lnTo>
                      <a:pt x="95" y="805"/>
                    </a:lnTo>
                    <a:lnTo>
                      <a:pt x="82" y="816"/>
                    </a:lnTo>
                    <a:lnTo>
                      <a:pt x="73" y="822"/>
                    </a:lnTo>
                    <a:lnTo>
                      <a:pt x="67" y="825"/>
                    </a:lnTo>
                    <a:lnTo>
                      <a:pt x="54" y="834"/>
                    </a:lnTo>
                    <a:lnTo>
                      <a:pt x="51" y="836"/>
                    </a:lnTo>
                    <a:lnTo>
                      <a:pt x="47" y="837"/>
                    </a:lnTo>
                    <a:lnTo>
                      <a:pt x="38" y="836"/>
                    </a:lnTo>
                    <a:lnTo>
                      <a:pt x="33" y="840"/>
                    </a:lnTo>
                    <a:lnTo>
                      <a:pt x="24" y="841"/>
                    </a:lnTo>
                    <a:lnTo>
                      <a:pt x="23" y="841"/>
                    </a:lnTo>
                    <a:lnTo>
                      <a:pt x="14" y="844"/>
                    </a:lnTo>
                    <a:lnTo>
                      <a:pt x="14" y="845"/>
                    </a:lnTo>
                    <a:lnTo>
                      <a:pt x="11" y="849"/>
                    </a:lnTo>
                    <a:lnTo>
                      <a:pt x="8" y="853"/>
                    </a:lnTo>
                    <a:lnTo>
                      <a:pt x="4" y="854"/>
                    </a:lnTo>
                    <a:lnTo>
                      <a:pt x="1" y="856"/>
                    </a:lnTo>
                    <a:lnTo>
                      <a:pt x="0" y="856"/>
                    </a:lnTo>
                    <a:lnTo>
                      <a:pt x="0" y="858"/>
                    </a:lnTo>
                    <a:lnTo>
                      <a:pt x="8" y="871"/>
                    </a:lnTo>
                    <a:lnTo>
                      <a:pt x="13" y="871"/>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42" name="Freeform 201"/>
              <p:cNvSpPr>
                <a:spLocks/>
              </p:cNvSpPr>
              <p:nvPr/>
            </p:nvSpPr>
            <p:spPr bwMode="auto">
              <a:xfrm>
                <a:off x="847" y="3033"/>
                <a:ext cx="929" cy="770"/>
              </a:xfrm>
              <a:custGeom>
                <a:avLst/>
                <a:gdLst>
                  <a:gd name="T0" fmla="*/ 12 w 1022"/>
                  <a:gd name="T1" fmla="*/ 103 h 872"/>
                  <a:gd name="T2" fmla="*/ 16 w 1022"/>
                  <a:gd name="T3" fmla="*/ 104 h 872"/>
                  <a:gd name="T4" fmla="*/ 23 w 1022"/>
                  <a:gd name="T5" fmla="*/ 102 h 872"/>
                  <a:gd name="T6" fmla="*/ 28 w 1022"/>
                  <a:gd name="T7" fmla="*/ 103 h 872"/>
                  <a:gd name="T8" fmla="*/ 34 w 1022"/>
                  <a:gd name="T9" fmla="*/ 103 h 872"/>
                  <a:gd name="T10" fmla="*/ 31 w 1022"/>
                  <a:gd name="T11" fmla="*/ 99 h 872"/>
                  <a:gd name="T12" fmla="*/ 37 w 1022"/>
                  <a:gd name="T13" fmla="*/ 99 h 872"/>
                  <a:gd name="T14" fmla="*/ 41 w 1022"/>
                  <a:gd name="T15" fmla="*/ 96 h 872"/>
                  <a:gd name="T16" fmla="*/ 42 w 1022"/>
                  <a:gd name="T17" fmla="*/ 95 h 872"/>
                  <a:gd name="T18" fmla="*/ 45 w 1022"/>
                  <a:gd name="T19" fmla="*/ 95 h 872"/>
                  <a:gd name="T20" fmla="*/ 46 w 1022"/>
                  <a:gd name="T21" fmla="*/ 94 h 872"/>
                  <a:gd name="T22" fmla="*/ 46 w 1022"/>
                  <a:gd name="T23" fmla="*/ 92 h 872"/>
                  <a:gd name="T24" fmla="*/ 50 w 1022"/>
                  <a:gd name="T25" fmla="*/ 91 h 872"/>
                  <a:gd name="T26" fmla="*/ 59 w 1022"/>
                  <a:gd name="T27" fmla="*/ 85 h 872"/>
                  <a:gd name="T28" fmla="*/ 69 w 1022"/>
                  <a:gd name="T29" fmla="*/ 79 h 872"/>
                  <a:gd name="T30" fmla="*/ 67 w 1022"/>
                  <a:gd name="T31" fmla="*/ 77 h 872"/>
                  <a:gd name="T32" fmla="*/ 68 w 1022"/>
                  <a:gd name="T33" fmla="*/ 75 h 872"/>
                  <a:gd name="T34" fmla="*/ 75 w 1022"/>
                  <a:gd name="T35" fmla="*/ 70 h 872"/>
                  <a:gd name="T36" fmla="*/ 78 w 1022"/>
                  <a:gd name="T37" fmla="*/ 77 h 872"/>
                  <a:gd name="T38" fmla="*/ 113 w 1022"/>
                  <a:gd name="T39" fmla="*/ 70 h 872"/>
                  <a:gd name="T40" fmla="*/ 135 w 1022"/>
                  <a:gd name="T41" fmla="*/ 70 h 872"/>
                  <a:gd name="T42" fmla="*/ 155 w 1022"/>
                  <a:gd name="T43" fmla="*/ 75 h 872"/>
                  <a:gd name="T44" fmla="*/ 160 w 1022"/>
                  <a:gd name="T45" fmla="*/ 77 h 872"/>
                  <a:gd name="T46" fmla="*/ 177 w 1022"/>
                  <a:gd name="T47" fmla="*/ 87 h 872"/>
                  <a:gd name="T48" fmla="*/ 179 w 1022"/>
                  <a:gd name="T49" fmla="*/ 87 h 872"/>
                  <a:gd name="T50" fmla="*/ 183 w 1022"/>
                  <a:gd name="T51" fmla="*/ 91 h 872"/>
                  <a:gd name="T52" fmla="*/ 200 w 1022"/>
                  <a:gd name="T53" fmla="*/ 84 h 872"/>
                  <a:gd name="T54" fmla="*/ 195 w 1022"/>
                  <a:gd name="T55" fmla="*/ 80 h 872"/>
                  <a:gd name="T56" fmla="*/ 185 w 1022"/>
                  <a:gd name="T57" fmla="*/ 79 h 872"/>
                  <a:gd name="T58" fmla="*/ 170 w 1022"/>
                  <a:gd name="T59" fmla="*/ 70 h 872"/>
                  <a:gd name="T60" fmla="*/ 155 w 1022"/>
                  <a:gd name="T61" fmla="*/ 66 h 872"/>
                  <a:gd name="T62" fmla="*/ 140 w 1022"/>
                  <a:gd name="T63" fmla="*/ 66 h 872"/>
                  <a:gd name="T64" fmla="*/ 118 w 1022"/>
                  <a:gd name="T65" fmla="*/ 30 h 872"/>
                  <a:gd name="T66" fmla="*/ 95 w 1022"/>
                  <a:gd name="T67" fmla="*/ 8 h 872"/>
                  <a:gd name="T68" fmla="*/ 86 w 1022"/>
                  <a:gd name="T69" fmla="*/ 6 h 872"/>
                  <a:gd name="T70" fmla="*/ 83 w 1022"/>
                  <a:gd name="T71" fmla="*/ 5 h 872"/>
                  <a:gd name="T72" fmla="*/ 75 w 1022"/>
                  <a:gd name="T73" fmla="*/ 5 h 872"/>
                  <a:gd name="T74" fmla="*/ 67 w 1022"/>
                  <a:gd name="T75" fmla="*/ 4 h 872"/>
                  <a:gd name="T76" fmla="*/ 49 w 1022"/>
                  <a:gd name="T77" fmla="*/ 4 h 872"/>
                  <a:gd name="T78" fmla="*/ 36 w 1022"/>
                  <a:gd name="T79" fmla="*/ 6 h 872"/>
                  <a:gd name="T80" fmla="*/ 23 w 1022"/>
                  <a:gd name="T81" fmla="*/ 14 h 872"/>
                  <a:gd name="T82" fmla="*/ 14 w 1022"/>
                  <a:gd name="T83" fmla="*/ 17 h 872"/>
                  <a:gd name="T84" fmla="*/ 28 w 1022"/>
                  <a:gd name="T85" fmla="*/ 26 h 872"/>
                  <a:gd name="T86" fmla="*/ 9 w 1022"/>
                  <a:gd name="T87" fmla="*/ 35 h 872"/>
                  <a:gd name="T88" fmla="*/ 15 w 1022"/>
                  <a:gd name="T89" fmla="*/ 42 h 872"/>
                  <a:gd name="T90" fmla="*/ 30 w 1022"/>
                  <a:gd name="T91" fmla="*/ 43 h 872"/>
                  <a:gd name="T92" fmla="*/ 30 w 1022"/>
                  <a:gd name="T93" fmla="*/ 49 h 872"/>
                  <a:gd name="T94" fmla="*/ 24 w 1022"/>
                  <a:gd name="T95" fmla="*/ 50 h 872"/>
                  <a:gd name="T96" fmla="*/ 14 w 1022"/>
                  <a:gd name="T97" fmla="*/ 50 h 872"/>
                  <a:gd name="T98" fmla="*/ 6 w 1022"/>
                  <a:gd name="T99" fmla="*/ 57 h 872"/>
                  <a:gd name="T100" fmla="*/ 9 w 1022"/>
                  <a:gd name="T101" fmla="*/ 64 h 872"/>
                  <a:gd name="T102" fmla="*/ 11 w 1022"/>
                  <a:gd name="T103" fmla="*/ 68 h 872"/>
                  <a:gd name="T104" fmla="*/ 14 w 1022"/>
                  <a:gd name="T105" fmla="*/ 72 h 872"/>
                  <a:gd name="T106" fmla="*/ 22 w 1022"/>
                  <a:gd name="T107" fmla="*/ 72 h 872"/>
                  <a:gd name="T108" fmla="*/ 23 w 1022"/>
                  <a:gd name="T109" fmla="*/ 77 h 872"/>
                  <a:gd name="T110" fmla="*/ 24 w 1022"/>
                  <a:gd name="T111" fmla="*/ 80 h 872"/>
                  <a:gd name="T112" fmla="*/ 31 w 1022"/>
                  <a:gd name="T113" fmla="*/ 79 h 872"/>
                  <a:gd name="T114" fmla="*/ 35 w 1022"/>
                  <a:gd name="T115" fmla="*/ 79 h 872"/>
                  <a:gd name="T116" fmla="*/ 45 w 1022"/>
                  <a:gd name="T117" fmla="*/ 83 h 872"/>
                  <a:gd name="T118" fmla="*/ 36 w 1022"/>
                  <a:gd name="T119" fmla="*/ 91 h 872"/>
                  <a:gd name="T120" fmla="*/ 19 w 1022"/>
                  <a:gd name="T121" fmla="*/ 97 h 872"/>
                  <a:gd name="T122" fmla="*/ 5 w 1022"/>
                  <a:gd name="T123" fmla="*/ 102 h 872"/>
                  <a:gd name="T124" fmla="*/ 0 w 1022"/>
                  <a:gd name="T125" fmla="*/ 103 h 87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22"/>
                  <a:gd name="T190" fmla="*/ 0 h 872"/>
                  <a:gd name="T191" fmla="*/ 1022 w 1022"/>
                  <a:gd name="T192" fmla="*/ 872 h 87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22" h="872">
                    <a:moveTo>
                      <a:pt x="13" y="871"/>
                    </a:moveTo>
                    <a:lnTo>
                      <a:pt x="14" y="871"/>
                    </a:lnTo>
                    <a:lnTo>
                      <a:pt x="26" y="863"/>
                    </a:lnTo>
                    <a:lnTo>
                      <a:pt x="32" y="863"/>
                    </a:lnTo>
                    <a:lnTo>
                      <a:pt x="36" y="863"/>
                    </a:lnTo>
                    <a:lnTo>
                      <a:pt x="59" y="864"/>
                    </a:lnTo>
                    <a:lnTo>
                      <a:pt x="62" y="862"/>
                    </a:lnTo>
                    <a:lnTo>
                      <a:pt x="62" y="860"/>
                    </a:lnTo>
                    <a:lnTo>
                      <a:pt x="61" y="856"/>
                    </a:lnTo>
                    <a:lnTo>
                      <a:pt x="59" y="852"/>
                    </a:lnTo>
                    <a:lnTo>
                      <a:pt x="60" y="852"/>
                    </a:lnTo>
                    <a:lnTo>
                      <a:pt x="63" y="851"/>
                    </a:lnTo>
                    <a:lnTo>
                      <a:pt x="72" y="849"/>
                    </a:lnTo>
                    <a:lnTo>
                      <a:pt x="73" y="849"/>
                    </a:lnTo>
                    <a:lnTo>
                      <a:pt x="74" y="851"/>
                    </a:lnTo>
                    <a:lnTo>
                      <a:pt x="74" y="856"/>
                    </a:lnTo>
                    <a:lnTo>
                      <a:pt x="76" y="856"/>
                    </a:lnTo>
                    <a:lnTo>
                      <a:pt x="76" y="870"/>
                    </a:lnTo>
                    <a:lnTo>
                      <a:pt x="82" y="869"/>
                    </a:lnTo>
                    <a:lnTo>
                      <a:pt x="83" y="868"/>
                    </a:lnTo>
                    <a:lnTo>
                      <a:pt x="83" y="865"/>
                    </a:lnTo>
                    <a:lnTo>
                      <a:pt x="85" y="865"/>
                    </a:lnTo>
                    <a:lnTo>
                      <a:pt x="92" y="863"/>
                    </a:lnTo>
                    <a:lnTo>
                      <a:pt x="95" y="865"/>
                    </a:lnTo>
                    <a:lnTo>
                      <a:pt x="96" y="864"/>
                    </a:lnTo>
                    <a:lnTo>
                      <a:pt x="98" y="863"/>
                    </a:lnTo>
                    <a:lnTo>
                      <a:pt x="101" y="854"/>
                    </a:lnTo>
                    <a:lnTo>
                      <a:pt x="105" y="851"/>
                    </a:lnTo>
                    <a:lnTo>
                      <a:pt x="106" y="852"/>
                    </a:lnTo>
                    <a:lnTo>
                      <a:pt x="112" y="845"/>
                    </a:lnTo>
                    <a:lnTo>
                      <a:pt x="120" y="832"/>
                    </a:lnTo>
                    <a:lnTo>
                      <a:pt x="126" y="829"/>
                    </a:lnTo>
                    <a:lnTo>
                      <a:pt x="127" y="847"/>
                    </a:lnTo>
                    <a:lnTo>
                      <a:pt x="131" y="846"/>
                    </a:lnTo>
                    <a:lnTo>
                      <a:pt x="142" y="843"/>
                    </a:lnTo>
                    <a:lnTo>
                      <a:pt x="147" y="836"/>
                    </a:lnTo>
                    <a:lnTo>
                      <a:pt x="149" y="841"/>
                    </a:lnTo>
                    <a:lnTo>
                      <a:pt x="146" y="844"/>
                    </a:lnTo>
                    <a:lnTo>
                      <a:pt x="143" y="851"/>
                    </a:lnTo>
                    <a:lnTo>
                      <a:pt x="142" y="861"/>
                    </a:lnTo>
                    <a:lnTo>
                      <a:pt x="143" y="863"/>
                    </a:lnTo>
                    <a:lnTo>
                      <a:pt x="146" y="863"/>
                    </a:lnTo>
                    <a:lnTo>
                      <a:pt x="147" y="861"/>
                    </a:lnTo>
                    <a:lnTo>
                      <a:pt x="148" y="861"/>
                    </a:lnTo>
                    <a:lnTo>
                      <a:pt x="165" y="855"/>
                    </a:lnTo>
                    <a:lnTo>
                      <a:pt x="167" y="860"/>
                    </a:lnTo>
                    <a:lnTo>
                      <a:pt x="174" y="865"/>
                    </a:lnTo>
                    <a:lnTo>
                      <a:pt x="178" y="861"/>
                    </a:lnTo>
                    <a:lnTo>
                      <a:pt x="174" y="856"/>
                    </a:lnTo>
                    <a:lnTo>
                      <a:pt x="174" y="855"/>
                    </a:lnTo>
                    <a:lnTo>
                      <a:pt x="170" y="848"/>
                    </a:lnTo>
                    <a:lnTo>
                      <a:pt x="171" y="840"/>
                    </a:lnTo>
                    <a:lnTo>
                      <a:pt x="167" y="839"/>
                    </a:lnTo>
                    <a:lnTo>
                      <a:pt x="165" y="840"/>
                    </a:lnTo>
                    <a:lnTo>
                      <a:pt x="160" y="840"/>
                    </a:lnTo>
                    <a:lnTo>
                      <a:pt x="160" y="836"/>
                    </a:lnTo>
                    <a:lnTo>
                      <a:pt x="155" y="834"/>
                    </a:lnTo>
                    <a:lnTo>
                      <a:pt x="153" y="834"/>
                    </a:lnTo>
                    <a:lnTo>
                      <a:pt x="153" y="833"/>
                    </a:lnTo>
                    <a:lnTo>
                      <a:pt x="153" y="829"/>
                    </a:lnTo>
                    <a:lnTo>
                      <a:pt x="168" y="808"/>
                    </a:lnTo>
                    <a:lnTo>
                      <a:pt x="168" y="822"/>
                    </a:lnTo>
                    <a:lnTo>
                      <a:pt x="170" y="822"/>
                    </a:lnTo>
                    <a:lnTo>
                      <a:pt x="174" y="818"/>
                    </a:lnTo>
                    <a:lnTo>
                      <a:pt x="176" y="818"/>
                    </a:lnTo>
                    <a:lnTo>
                      <a:pt x="178" y="816"/>
                    </a:lnTo>
                    <a:lnTo>
                      <a:pt x="180" y="814"/>
                    </a:lnTo>
                    <a:lnTo>
                      <a:pt x="185" y="812"/>
                    </a:lnTo>
                    <a:lnTo>
                      <a:pt x="185" y="816"/>
                    </a:lnTo>
                    <a:lnTo>
                      <a:pt x="187" y="818"/>
                    </a:lnTo>
                    <a:lnTo>
                      <a:pt x="189" y="816"/>
                    </a:lnTo>
                    <a:lnTo>
                      <a:pt x="192" y="816"/>
                    </a:lnTo>
                    <a:lnTo>
                      <a:pt x="196" y="814"/>
                    </a:lnTo>
                    <a:lnTo>
                      <a:pt x="196" y="812"/>
                    </a:lnTo>
                    <a:lnTo>
                      <a:pt x="195" y="809"/>
                    </a:lnTo>
                    <a:lnTo>
                      <a:pt x="200" y="808"/>
                    </a:lnTo>
                    <a:lnTo>
                      <a:pt x="201" y="807"/>
                    </a:lnTo>
                    <a:lnTo>
                      <a:pt x="204" y="805"/>
                    </a:lnTo>
                    <a:lnTo>
                      <a:pt x="204" y="802"/>
                    </a:lnTo>
                    <a:lnTo>
                      <a:pt x="205" y="802"/>
                    </a:lnTo>
                    <a:lnTo>
                      <a:pt x="206" y="800"/>
                    </a:lnTo>
                    <a:lnTo>
                      <a:pt x="207" y="798"/>
                    </a:lnTo>
                    <a:lnTo>
                      <a:pt x="210" y="800"/>
                    </a:lnTo>
                    <a:lnTo>
                      <a:pt x="214" y="800"/>
                    </a:lnTo>
                    <a:lnTo>
                      <a:pt x="214" y="797"/>
                    </a:lnTo>
                    <a:lnTo>
                      <a:pt x="213" y="793"/>
                    </a:lnTo>
                    <a:lnTo>
                      <a:pt x="214" y="793"/>
                    </a:lnTo>
                    <a:lnTo>
                      <a:pt x="214" y="792"/>
                    </a:lnTo>
                    <a:lnTo>
                      <a:pt x="214" y="791"/>
                    </a:lnTo>
                    <a:lnTo>
                      <a:pt x="213" y="788"/>
                    </a:lnTo>
                    <a:lnTo>
                      <a:pt x="211" y="788"/>
                    </a:lnTo>
                    <a:lnTo>
                      <a:pt x="214" y="781"/>
                    </a:lnTo>
                    <a:lnTo>
                      <a:pt x="216" y="783"/>
                    </a:lnTo>
                    <a:lnTo>
                      <a:pt x="214" y="785"/>
                    </a:lnTo>
                    <a:lnTo>
                      <a:pt x="216" y="787"/>
                    </a:lnTo>
                    <a:lnTo>
                      <a:pt x="218" y="790"/>
                    </a:lnTo>
                    <a:lnTo>
                      <a:pt x="221" y="790"/>
                    </a:lnTo>
                    <a:lnTo>
                      <a:pt x="223" y="790"/>
                    </a:lnTo>
                    <a:lnTo>
                      <a:pt x="224" y="790"/>
                    </a:lnTo>
                    <a:lnTo>
                      <a:pt x="225" y="787"/>
                    </a:lnTo>
                    <a:lnTo>
                      <a:pt x="223" y="785"/>
                    </a:lnTo>
                    <a:lnTo>
                      <a:pt x="223" y="782"/>
                    </a:lnTo>
                    <a:lnTo>
                      <a:pt x="224" y="781"/>
                    </a:lnTo>
                    <a:lnTo>
                      <a:pt x="228" y="777"/>
                    </a:lnTo>
                    <a:lnTo>
                      <a:pt x="230" y="775"/>
                    </a:lnTo>
                    <a:lnTo>
                      <a:pt x="232" y="778"/>
                    </a:lnTo>
                    <a:lnTo>
                      <a:pt x="232" y="779"/>
                    </a:lnTo>
                    <a:lnTo>
                      <a:pt x="233" y="780"/>
                    </a:lnTo>
                    <a:lnTo>
                      <a:pt x="238" y="780"/>
                    </a:lnTo>
                    <a:lnTo>
                      <a:pt x="239" y="779"/>
                    </a:lnTo>
                    <a:lnTo>
                      <a:pt x="247" y="776"/>
                    </a:lnTo>
                    <a:lnTo>
                      <a:pt x="247" y="775"/>
                    </a:lnTo>
                    <a:lnTo>
                      <a:pt x="247" y="774"/>
                    </a:lnTo>
                    <a:lnTo>
                      <a:pt x="247" y="772"/>
                    </a:lnTo>
                    <a:lnTo>
                      <a:pt x="246" y="772"/>
                    </a:lnTo>
                    <a:lnTo>
                      <a:pt x="245" y="771"/>
                    </a:lnTo>
                    <a:lnTo>
                      <a:pt x="236" y="769"/>
                    </a:lnTo>
                    <a:lnTo>
                      <a:pt x="236" y="767"/>
                    </a:lnTo>
                    <a:lnTo>
                      <a:pt x="241" y="765"/>
                    </a:lnTo>
                    <a:lnTo>
                      <a:pt x="242" y="767"/>
                    </a:lnTo>
                    <a:lnTo>
                      <a:pt x="246" y="766"/>
                    </a:lnTo>
                    <a:lnTo>
                      <a:pt x="249" y="769"/>
                    </a:lnTo>
                    <a:lnTo>
                      <a:pt x="252" y="769"/>
                    </a:lnTo>
                    <a:lnTo>
                      <a:pt x="252" y="768"/>
                    </a:lnTo>
                    <a:lnTo>
                      <a:pt x="252" y="766"/>
                    </a:lnTo>
                    <a:lnTo>
                      <a:pt x="251" y="763"/>
                    </a:lnTo>
                    <a:lnTo>
                      <a:pt x="252" y="762"/>
                    </a:lnTo>
                    <a:lnTo>
                      <a:pt x="254" y="758"/>
                    </a:lnTo>
                    <a:lnTo>
                      <a:pt x="257" y="761"/>
                    </a:lnTo>
                    <a:lnTo>
                      <a:pt x="259" y="759"/>
                    </a:lnTo>
                    <a:lnTo>
                      <a:pt x="261" y="754"/>
                    </a:lnTo>
                    <a:lnTo>
                      <a:pt x="263" y="749"/>
                    </a:lnTo>
                    <a:lnTo>
                      <a:pt x="267" y="735"/>
                    </a:lnTo>
                    <a:lnTo>
                      <a:pt x="274" y="731"/>
                    </a:lnTo>
                    <a:lnTo>
                      <a:pt x="282" y="727"/>
                    </a:lnTo>
                    <a:lnTo>
                      <a:pt x="283" y="721"/>
                    </a:lnTo>
                    <a:lnTo>
                      <a:pt x="293" y="717"/>
                    </a:lnTo>
                    <a:lnTo>
                      <a:pt x="305" y="704"/>
                    </a:lnTo>
                    <a:lnTo>
                      <a:pt x="311" y="703"/>
                    </a:lnTo>
                    <a:lnTo>
                      <a:pt x="313" y="703"/>
                    </a:lnTo>
                    <a:lnTo>
                      <a:pt x="318" y="703"/>
                    </a:lnTo>
                    <a:lnTo>
                      <a:pt x="321" y="699"/>
                    </a:lnTo>
                    <a:lnTo>
                      <a:pt x="326" y="695"/>
                    </a:lnTo>
                    <a:lnTo>
                      <a:pt x="333" y="674"/>
                    </a:lnTo>
                    <a:lnTo>
                      <a:pt x="342" y="672"/>
                    </a:lnTo>
                    <a:lnTo>
                      <a:pt x="342" y="668"/>
                    </a:lnTo>
                    <a:lnTo>
                      <a:pt x="349" y="659"/>
                    </a:lnTo>
                    <a:lnTo>
                      <a:pt x="349" y="653"/>
                    </a:lnTo>
                    <a:lnTo>
                      <a:pt x="348" y="653"/>
                    </a:lnTo>
                    <a:lnTo>
                      <a:pt x="348" y="652"/>
                    </a:lnTo>
                    <a:lnTo>
                      <a:pt x="346" y="647"/>
                    </a:lnTo>
                    <a:lnTo>
                      <a:pt x="345" y="647"/>
                    </a:lnTo>
                    <a:lnTo>
                      <a:pt x="345" y="646"/>
                    </a:lnTo>
                    <a:lnTo>
                      <a:pt x="340" y="647"/>
                    </a:lnTo>
                    <a:lnTo>
                      <a:pt x="338" y="634"/>
                    </a:lnTo>
                    <a:lnTo>
                      <a:pt x="345" y="634"/>
                    </a:lnTo>
                    <a:lnTo>
                      <a:pt x="346" y="632"/>
                    </a:lnTo>
                    <a:lnTo>
                      <a:pt x="345" y="625"/>
                    </a:lnTo>
                    <a:lnTo>
                      <a:pt x="342" y="624"/>
                    </a:lnTo>
                    <a:lnTo>
                      <a:pt x="340" y="625"/>
                    </a:lnTo>
                    <a:lnTo>
                      <a:pt x="338" y="625"/>
                    </a:lnTo>
                    <a:lnTo>
                      <a:pt x="338" y="624"/>
                    </a:lnTo>
                    <a:lnTo>
                      <a:pt x="340" y="622"/>
                    </a:lnTo>
                    <a:lnTo>
                      <a:pt x="342" y="620"/>
                    </a:lnTo>
                    <a:lnTo>
                      <a:pt x="345" y="619"/>
                    </a:lnTo>
                    <a:lnTo>
                      <a:pt x="347" y="618"/>
                    </a:lnTo>
                    <a:lnTo>
                      <a:pt x="353" y="614"/>
                    </a:lnTo>
                    <a:lnTo>
                      <a:pt x="356" y="608"/>
                    </a:lnTo>
                    <a:lnTo>
                      <a:pt x="362" y="599"/>
                    </a:lnTo>
                    <a:lnTo>
                      <a:pt x="371" y="580"/>
                    </a:lnTo>
                    <a:lnTo>
                      <a:pt x="371" y="579"/>
                    </a:lnTo>
                    <a:lnTo>
                      <a:pt x="377" y="580"/>
                    </a:lnTo>
                    <a:lnTo>
                      <a:pt x="377" y="581"/>
                    </a:lnTo>
                    <a:lnTo>
                      <a:pt x="379" y="582"/>
                    </a:lnTo>
                    <a:lnTo>
                      <a:pt x="380" y="584"/>
                    </a:lnTo>
                    <a:lnTo>
                      <a:pt x="384" y="588"/>
                    </a:lnTo>
                    <a:lnTo>
                      <a:pt x="382" y="601"/>
                    </a:lnTo>
                    <a:lnTo>
                      <a:pt x="380" y="604"/>
                    </a:lnTo>
                    <a:lnTo>
                      <a:pt x="379" y="628"/>
                    </a:lnTo>
                    <a:lnTo>
                      <a:pt x="379" y="629"/>
                    </a:lnTo>
                    <a:lnTo>
                      <a:pt x="377" y="630"/>
                    </a:lnTo>
                    <a:lnTo>
                      <a:pt x="384" y="644"/>
                    </a:lnTo>
                    <a:lnTo>
                      <a:pt x="391" y="646"/>
                    </a:lnTo>
                    <a:lnTo>
                      <a:pt x="391" y="644"/>
                    </a:lnTo>
                    <a:lnTo>
                      <a:pt x="404" y="639"/>
                    </a:lnTo>
                    <a:lnTo>
                      <a:pt x="406" y="639"/>
                    </a:lnTo>
                    <a:lnTo>
                      <a:pt x="442" y="616"/>
                    </a:lnTo>
                    <a:lnTo>
                      <a:pt x="448" y="598"/>
                    </a:lnTo>
                    <a:lnTo>
                      <a:pt x="466" y="591"/>
                    </a:lnTo>
                    <a:lnTo>
                      <a:pt x="493" y="598"/>
                    </a:lnTo>
                    <a:lnTo>
                      <a:pt x="507" y="578"/>
                    </a:lnTo>
                    <a:lnTo>
                      <a:pt x="531" y="565"/>
                    </a:lnTo>
                    <a:lnTo>
                      <a:pt x="553" y="572"/>
                    </a:lnTo>
                    <a:lnTo>
                      <a:pt x="569" y="576"/>
                    </a:lnTo>
                    <a:lnTo>
                      <a:pt x="564" y="586"/>
                    </a:lnTo>
                    <a:lnTo>
                      <a:pt x="571" y="591"/>
                    </a:lnTo>
                    <a:lnTo>
                      <a:pt x="574" y="588"/>
                    </a:lnTo>
                    <a:lnTo>
                      <a:pt x="581" y="578"/>
                    </a:lnTo>
                    <a:lnTo>
                      <a:pt x="613" y="568"/>
                    </a:lnTo>
                    <a:lnTo>
                      <a:pt x="617" y="567"/>
                    </a:lnTo>
                    <a:lnTo>
                      <a:pt x="662" y="573"/>
                    </a:lnTo>
                    <a:lnTo>
                      <a:pt x="662" y="574"/>
                    </a:lnTo>
                    <a:lnTo>
                      <a:pt x="671" y="575"/>
                    </a:lnTo>
                    <a:lnTo>
                      <a:pt x="681" y="574"/>
                    </a:lnTo>
                    <a:lnTo>
                      <a:pt x="707" y="585"/>
                    </a:lnTo>
                    <a:lnTo>
                      <a:pt x="715" y="587"/>
                    </a:lnTo>
                    <a:lnTo>
                      <a:pt x="729" y="592"/>
                    </a:lnTo>
                    <a:lnTo>
                      <a:pt x="739" y="594"/>
                    </a:lnTo>
                    <a:lnTo>
                      <a:pt x="748" y="600"/>
                    </a:lnTo>
                    <a:lnTo>
                      <a:pt x="749" y="606"/>
                    </a:lnTo>
                    <a:lnTo>
                      <a:pt x="761" y="612"/>
                    </a:lnTo>
                    <a:lnTo>
                      <a:pt x="770" y="616"/>
                    </a:lnTo>
                    <a:lnTo>
                      <a:pt x="780" y="620"/>
                    </a:lnTo>
                    <a:lnTo>
                      <a:pt x="784" y="622"/>
                    </a:lnTo>
                    <a:lnTo>
                      <a:pt x="786" y="623"/>
                    </a:lnTo>
                    <a:lnTo>
                      <a:pt x="788" y="624"/>
                    </a:lnTo>
                    <a:lnTo>
                      <a:pt x="793" y="627"/>
                    </a:lnTo>
                    <a:lnTo>
                      <a:pt x="796" y="625"/>
                    </a:lnTo>
                    <a:lnTo>
                      <a:pt x="795" y="628"/>
                    </a:lnTo>
                    <a:lnTo>
                      <a:pt x="796" y="630"/>
                    </a:lnTo>
                    <a:lnTo>
                      <a:pt x="798" y="639"/>
                    </a:lnTo>
                    <a:lnTo>
                      <a:pt x="801" y="641"/>
                    </a:lnTo>
                    <a:lnTo>
                      <a:pt x="804" y="644"/>
                    </a:lnTo>
                    <a:lnTo>
                      <a:pt x="808" y="646"/>
                    </a:lnTo>
                    <a:lnTo>
                      <a:pt x="810" y="652"/>
                    </a:lnTo>
                    <a:lnTo>
                      <a:pt x="814" y="655"/>
                    </a:lnTo>
                    <a:lnTo>
                      <a:pt x="831" y="677"/>
                    </a:lnTo>
                    <a:lnTo>
                      <a:pt x="871" y="707"/>
                    </a:lnTo>
                    <a:lnTo>
                      <a:pt x="878" y="712"/>
                    </a:lnTo>
                    <a:lnTo>
                      <a:pt x="885" y="717"/>
                    </a:lnTo>
                    <a:lnTo>
                      <a:pt x="880" y="722"/>
                    </a:lnTo>
                    <a:lnTo>
                      <a:pt x="883" y="725"/>
                    </a:lnTo>
                    <a:lnTo>
                      <a:pt x="885" y="727"/>
                    </a:lnTo>
                    <a:lnTo>
                      <a:pt x="898" y="729"/>
                    </a:lnTo>
                    <a:lnTo>
                      <a:pt x="899" y="717"/>
                    </a:lnTo>
                    <a:lnTo>
                      <a:pt x="901" y="721"/>
                    </a:lnTo>
                    <a:lnTo>
                      <a:pt x="902" y="722"/>
                    </a:lnTo>
                    <a:lnTo>
                      <a:pt x="903" y="721"/>
                    </a:lnTo>
                    <a:lnTo>
                      <a:pt x="905" y="721"/>
                    </a:lnTo>
                    <a:lnTo>
                      <a:pt x="906" y="722"/>
                    </a:lnTo>
                    <a:lnTo>
                      <a:pt x="905" y="727"/>
                    </a:lnTo>
                    <a:lnTo>
                      <a:pt x="906" y="728"/>
                    </a:lnTo>
                    <a:lnTo>
                      <a:pt x="908" y="728"/>
                    </a:lnTo>
                    <a:lnTo>
                      <a:pt x="908" y="731"/>
                    </a:lnTo>
                    <a:lnTo>
                      <a:pt x="908" y="734"/>
                    </a:lnTo>
                    <a:lnTo>
                      <a:pt x="908" y="739"/>
                    </a:lnTo>
                    <a:lnTo>
                      <a:pt x="911" y="740"/>
                    </a:lnTo>
                    <a:lnTo>
                      <a:pt x="914" y="740"/>
                    </a:lnTo>
                    <a:lnTo>
                      <a:pt x="915" y="744"/>
                    </a:lnTo>
                    <a:lnTo>
                      <a:pt x="919" y="748"/>
                    </a:lnTo>
                    <a:lnTo>
                      <a:pt x="921" y="749"/>
                    </a:lnTo>
                    <a:lnTo>
                      <a:pt x="921" y="756"/>
                    </a:lnTo>
                    <a:lnTo>
                      <a:pt x="921" y="760"/>
                    </a:lnTo>
                    <a:lnTo>
                      <a:pt x="929" y="777"/>
                    </a:lnTo>
                    <a:lnTo>
                      <a:pt x="1013" y="742"/>
                    </a:lnTo>
                    <a:lnTo>
                      <a:pt x="1011" y="740"/>
                    </a:lnTo>
                    <a:lnTo>
                      <a:pt x="1015" y="734"/>
                    </a:lnTo>
                    <a:lnTo>
                      <a:pt x="1019" y="724"/>
                    </a:lnTo>
                    <a:lnTo>
                      <a:pt x="1020" y="711"/>
                    </a:lnTo>
                    <a:lnTo>
                      <a:pt x="1021" y="707"/>
                    </a:lnTo>
                    <a:lnTo>
                      <a:pt x="1013" y="699"/>
                    </a:lnTo>
                    <a:lnTo>
                      <a:pt x="1011" y="695"/>
                    </a:lnTo>
                    <a:lnTo>
                      <a:pt x="1010" y="690"/>
                    </a:lnTo>
                    <a:lnTo>
                      <a:pt x="1007" y="688"/>
                    </a:lnTo>
                    <a:lnTo>
                      <a:pt x="1006" y="685"/>
                    </a:lnTo>
                    <a:lnTo>
                      <a:pt x="1008" y="678"/>
                    </a:lnTo>
                    <a:lnTo>
                      <a:pt x="1006" y="674"/>
                    </a:lnTo>
                    <a:lnTo>
                      <a:pt x="1002" y="668"/>
                    </a:lnTo>
                    <a:lnTo>
                      <a:pt x="998" y="672"/>
                    </a:lnTo>
                    <a:lnTo>
                      <a:pt x="993" y="671"/>
                    </a:lnTo>
                    <a:lnTo>
                      <a:pt x="989" y="666"/>
                    </a:lnTo>
                    <a:lnTo>
                      <a:pt x="984" y="666"/>
                    </a:lnTo>
                    <a:lnTo>
                      <a:pt x="979" y="664"/>
                    </a:lnTo>
                    <a:lnTo>
                      <a:pt x="978" y="664"/>
                    </a:lnTo>
                    <a:lnTo>
                      <a:pt x="970" y="664"/>
                    </a:lnTo>
                    <a:lnTo>
                      <a:pt x="965" y="662"/>
                    </a:lnTo>
                    <a:lnTo>
                      <a:pt x="960" y="661"/>
                    </a:lnTo>
                    <a:lnTo>
                      <a:pt x="952" y="659"/>
                    </a:lnTo>
                    <a:lnTo>
                      <a:pt x="946" y="662"/>
                    </a:lnTo>
                    <a:lnTo>
                      <a:pt x="941" y="656"/>
                    </a:lnTo>
                    <a:lnTo>
                      <a:pt x="941" y="652"/>
                    </a:lnTo>
                    <a:lnTo>
                      <a:pt x="933" y="652"/>
                    </a:lnTo>
                    <a:lnTo>
                      <a:pt x="932" y="642"/>
                    </a:lnTo>
                    <a:lnTo>
                      <a:pt x="924" y="642"/>
                    </a:lnTo>
                    <a:lnTo>
                      <a:pt x="924" y="634"/>
                    </a:lnTo>
                    <a:lnTo>
                      <a:pt x="919" y="630"/>
                    </a:lnTo>
                    <a:lnTo>
                      <a:pt x="885" y="598"/>
                    </a:lnTo>
                    <a:lnTo>
                      <a:pt x="880" y="596"/>
                    </a:lnTo>
                    <a:lnTo>
                      <a:pt x="874" y="587"/>
                    </a:lnTo>
                    <a:lnTo>
                      <a:pt x="875" y="585"/>
                    </a:lnTo>
                    <a:lnTo>
                      <a:pt x="867" y="581"/>
                    </a:lnTo>
                    <a:lnTo>
                      <a:pt x="863" y="578"/>
                    </a:lnTo>
                    <a:lnTo>
                      <a:pt x="858" y="574"/>
                    </a:lnTo>
                    <a:lnTo>
                      <a:pt x="845" y="572"/>
                    </a:lnTo>
                    <a:lnTo>
                      <a:pt x="842" y="567"/>
                    </a:lnTo>
                    <a:lnTo>
                      <a:pt x="819" y="553"/>
                    </a:lnTo>
                    <a:lnTo>
                      <a:pt x="819" y="550"/>
                    </a:lnTo>
                    <a:lnTo>
                      <a:pt x="815" y="549"/>
                    </a:lnTo>
                    <a:lnTo>
                      <a:pt x="812" y="540"/>
                    </a:lnTo>
                    <a:lnTo>
                      <a:pt x="800" y="534"/>
                    </a:lnTo>
                    <a:lnTo>
                      <a:pt x="796" y="539"/>
                    </a:lnTo>
                    <a:lnTo>
                      <a:pt x="784" y="549"/>
                    </a:lnTo>
                    <a:lnTo>
                      <a:pt x="786" y="551"/>
                    </a:lnTo>
                    <a:lnTo>
                      <a:pt x="784" y="559"/>
                    </a:lnTo>
                    <a:lnTo>
                      <a:pt x="781" y="559"/>
                    </a:lnTo>
                    <a:lnTo>
                      <a:pt x="783" y="568"/>
                    </a:lnTo>
                    <a:lnTo>
                      <a:pt x="782" y="574"/>
                    </a:lnTo>
                    <a:lnTo>
                      <a:pt x="761" y="592"/>
                    </a:lnTo>
                    <a:lnTo>
                      <a:pt x="754" y="577"/>
                    </a:lnTo>
                    <a:lnTo>
                      <a:pt x="720" y="556"/>
                    </a:lnTo>
                    <a:lnTo>
                      <a:pt x="718" y="550"/>
                    </a:lnTo>
                    <a:lnTo>
                      <a:pt x="707" y="547"/>
                    </a:lnTo>
                    <a:lnTo>
                      <a:pt x="703" y="546"/>
                    </a:lnTo>
                    <a:lnTo>
                      <a:pt x="703" y="530"/>
                    </a:lnTo>
                    <a:lnTo>
                      <a:pt x="688" y="534"/>
                    </a:lnTo>
                    <a:lnTo>
                      <a:pt x="688" y="537"/>
                    </a:lnTo>
                    <a:lnTo>
                      <a:pt x="683" y="545"/>
                    </a:lnTo>
                    <a:lnTo>
                      <a:pt x="669" y="540"/>
                    </a:lnTo>
                    <a:lnTo>
                      <a:pt x="668" y="545"/>
                    </a:lnTo>
                    <a:lnTo>
                      <a:pt x="656" y="544"/>
                    </a:lnTo>
                    <a:lnTo>
                      <a:pt x="639" y="462"/>
                    </a:lnTo>
                    <a:lnTo>
                      <a:pt x="598" y="258"/>
                    </a:lnTo>
                    <a:lnTo>
                      <a:pt x="569" y="127"/>
                    </a:lnTo>
                    <a:lnTo>
                      <a:pt x="556" y="68"/>
                    </a:lnTo>
                    <a:lnTo>
                      <a:pt x="545" y="63"/>
                    </a:lnTo>
                    <a:lnTo>
                      <a:pt x="539" y="61"/>
                    </a:lnTo>
                    <a:lnTo>
                      <a:pt x="522" y="54"/>
                    </a:lnTo>
                    <a:lnTo>
                      <a:pt x="512" y="49"/>
                    </a:lnTo>
                    <a:lnTo>
                      <a:pt x="507" y="50"/>
                    </a:lnTo>
                    <a:lnTo>
                      <a:pt x="503" y="51"/>
                    </a:lnTo>
                    <a:lnTo>
                      <a:pt x="490" y="57"/>
                    </a:lnTo>
                    <a:lnTo>
                      <a:pt x="486" y="61"/>
                    </a:lnTo>
                    <a:lnTo>
                      <a:pt x="483" y="61"/>
                    </a:lnTo>
                    <a:lnTo>
                      <a:pt x="476" y="59"/>
                    </a:lnTo>
                    <a:lnTo>
                      <a:pt x="472" y="57"/>
                    </a:lnTo>
                    <a:lnTo>
                      <a:pt x="466" y="54"/>
                    </a:lnTo>
                    <a:lnTo>
                      <a:pt x="460" y="54"/>
                    </a:lnTo>
                    <a:lnTo>
                      <a:pt x="450" y="52"/>
                    </a:lnTo>
                    <a:lnTo>
                      <a:pt x="446" y="50"/>
                    </a:lnTo>
                    <a:lnTo>
                      <a:pt x="444" y="49"/>
                    </a:lnTo>
                    <a:lnTo>
                      <a:pt x="442" y="50"/>
                    </a:lnTo>
                    <a:lnTo>
                      <a:pt x="440" y="48"/>
                    </a:lnTo>
                    <a:lnTo>
                      <a:pt x="437" y="45"/>
                    </a:lnTo>
                    <a:lnTo>
                      <a:pt x="433" y="45"/>
                    </a:lnTo>
                    <a:lnTo>
                      <a:pt x="430" y="45"/>
                    </a:lnTo>
                    <a:lnTo>
                      <a:pt x="428" y="43"/>
                    </a:lnTo>
                    <a:lnTo>
                      <a:pt x="425" y="41"/>
                    </a:lnTo>
                    <a:lnTo>
                      <a:pt x="423" y="43"/>
                    </a:lnTo>
                    <a:lnTo>
                      <a:pt x="419" y="43"/>
                    </a:lnTo>
                    <a:lnTo>
                      <a:pt x="417" y="44"/>
                    </a:lnTo>
                    <a:lnTo>
                      <a:pt x="417" y="46"/>
                    </a:lnTo>
                    <a:lnTo>
                      <a:pt x="413" y="44"/>
                    </a:lnTo>
                    <a:lnTo>
                      <a:pt x="410" y="43"/>
                    </a:lnTo>
                    <a:lnTo>
                      <a:pt x="409" y="43"/>
                    </a:lnTo>
                    <a:lnTo>
                      <a:pt x="396" y="39"/>
                    </a:lnTo>
                    <a:lnTo>
                      <a:pt x="391" y="40"/>
                    </a:lnTo>
                    <a:lnTo>
                      <a:pt x="391" y="41"/>
                    </a:lnTo>
                    <a:lnTo>
                      <a:pt x="388" y="40"/>
                    </a:lnTo>
                    <a:lnTo>
                      <a:pt x="384" y="41"/>
                    </a:lnTo>
                    <a:lnTo>
                      <a:pt x="383" y="43"/>
                    </a:lnTo>
                    <a:lnTo>
                      <a:pt x="380" y="43"/>
                    </a:lnTo>
                    <a:lnTo>
                      <a:pt x="376" y="43"/>
                    </a:lnTo>
                    <a:lnTo>
                      <a:pt x="374" y="45"/>
                    </a:lnTo>
                    <a:lnTo>
                      <a:pt x="369" y="46"/>
                    </a:lnTo>
                    <a:lnTo>
                      <a:pt x="364" y="46"/>
                    </a:lnTo>
                    <a:lnTo>
                      <a:pt x="364" y="43"/>
                    </a:lnTo>
                    <a:lnTo>
                      <a:pt x="352" y="28"/>
                    </a:lnTo>
                    <a:lnTo>
                      <a:pt x="348" y="25"/>
                    </a:lnTo>
                    <a:lnTo>
                      <a:pt x="342" y="25"/>
                    </a:lnTo>
                    <a:lnTo>
                      <a:pt x="338" y="22"/>
                    </a:lnTo>
                    <a:lnTo>
                      <a:pt x="324" y="25"/>
                    </a:lnTo>
                    <a:lnTo>
                      <a:pt x="323" y="25"/>
                    </a:lnTo>
                    <a:lnTo>
                      <a:pt x="280" y="0"/>
                    </a:lnTo>
                    <a:lnTo>
                      <a:pt x="272" y="3"/>
                    </a:lnTo>
                    <a:lnTo>
                      <a:pt x="265" y="12"/>
                    </a:lnTo>
                    <a:lnTo>
                      <a:pt x="261" y="17"/>
                    </a:lnTo>
                    <a:lnTo>
                      <a:pt x="255" y="23"/>
                    </a:lnTo>
                    <a:lnTo>
                      <a:pt x="255" y="24"/>
                    </a:lnTo>
                    <a:lnTo>
                      <a:pt x="254" y="25"/>
                    </a:lnTo>
                    <a:lnTo>
                      <a:pt x="247" y="28"/>
                    </a:lnTo>
                    <a:lnTo>
                      <a:pt x="242" y="27"/>
                    </a:lnTo>
                    <a:lnTo>
                      <a:pt x="241" y="25"/>
                    </a:lnTo>
                    <a:lnTo>
                      <a:pt x="239" y="22"/>
                    </a:lnTo>
                    <a:lnTo>
                      <a:pt x="236" y="22"/>
                    </a:lnTo>
                    <a:lnTo>
                      <a:pt x="233" y="22"/>
                    </a:lnTo>
                    <a:lnTo>
                      <a:pt x="223" y="25"/>
                    </a:lnTo>
                    <a:lnTo>
                      <a:pt x="203" y="45"/>
                    </a:lnTo>
                    <a:lnTo>
                      <a:pt x="192" y="51"/>
                    </a:lnTo>
                    <a:lnTo>
                      <a:pt x="180" y="49"/>
                    </a:lnTo>
                    <a:lnTo>
                      <a:pt x="168" y="58"/>
                    </a:lnTo>
                    <a:lnTo>
                      <a:pt x="158" y="71"/>
                    </a:lnTo>
                    <a:lnTo>
                      <a:pt x="154" y="76"/>
                    </a:lnTo>
                    <a:lnTo>
                      <a:pt x="149" y="95"/>
                    </a:lnTo>
                    <a:lnTo>
                      <a:pt x="149" y="97"/>
                    </a:lnTo>
                    <a:lnTo>
                      <a:pt x="141" y="109"/>
                    </a:lnTo>
                    <a:lnTo>
                      <a:pt x="135" y="112"/>
                    </a:lnTo>
                    <a:lnTo>
                      <a:pt x="126" y="115"/>
                    </a:lnTo>
                    <a:lnTo>
                      <a:pt x="121" y="115"/>
                    </a:lnTo>
                    <a:lnTo>
                      <a:pt x="114" y="115"/>
                    </a:lnTo>
                    <a:lnTo>
                      <a:pt x="107" y="115"/>
                    </a:lnTo>
                    <a:lnTo>
                      <a:pt x="105" y="115"/>
                    </a:lnTo>
                    <a:lnTo>
                      <a:pt x="104" y="115"/>
                    </a:lnTo>
                    <a:lnTo>
                      <a:pt x="90" y="112"/>
                    </a:lnTo>
                    <a:lnTo>
                      <a:pt x="89" y="113"/>
                    </a:lnTo>
                    <a:lnTo>
                      <a:pt x="88" y="126"/>
                    </a:lnTo>
                    <a:lnTo>
                      <a:pt x="81" y="136"/>
                    </a:lnTo>
                    <a:lnTo>
                      <a:pt x="78" y="137"/>
                    </a:lnTo>
                    <a:lnTo>
                      <a:pt x="76" y="138"/>
                    </a:lnTo>
                    <a:lnTo>
                      <a:pt x="72" y="140"/>
                    </a:lnTo>
                    <a:lnTo>
                      <a:pt x="74" y="144"/>
                    </a:lnTo>
                    <a:lnTo>
                      <a:pt x="82" y="146"/>
                    </a:lnTo>
                    <a:lnTo>
                      <a:pt x="88" y="151"/>
                    </a:lnTo>
                    <a:lnTo>
                      <a:pt x="89" y="156"/>
                    </a:lnTo>
                    <a:lnTo>
                      <a:pt x="96" y="159"/>
                    </a:lnTo>
                    <a:lnTo>
                      <a:pt x="120" y="186"/>
                    </a:lnTo>
                    <a:lnTo>
                      <a:pt x="123" y="206"/>
                    </a:lnTo>
                    <a:lnTo>
                      <a:pt x="121" y="207"/>
                    </a:lnTo>
                    <a:lnTo>
                      <a:pt x="126" y="213"/>
                    </a:lnTo>
                    <a:lnTo>
                      <a:pt x="139" y="221"/>
                    </a:lnTo>
                    <a:lnTo>
                      <a:pt x="143" y="222"/>
                    </a:lnTo>
                    <a:lnTo>
                      <a:pt x="126" y="236"/>
                    </a:lnTo>
                    <a:lnTo>
                      <a:pt x="120" y="235"/>
                    </a:lnTo>
                    <a:lnTo>
                      <a:pt x="108" y="234"/>
                    </a:lnTo>
                    <a:lnTo>
                      <a:pt x="58" y="252"/>
                    </a:lnTo>
                    <a:lnTo>
                      <a:pt x="27" y="265"/>
                    </a:lnTo>
                    <a:lnTo>
                      <a:pt x="22" y="268"/>
                    </a:lnTo>
                    <a:lnTo>
                      <a:pt x="25" y="280"/>
                    </a:lnTo>
                    <a:lnTo>
                      <a:pt x="28" y="281"/>
                    </a:lnTo>
                    <a:lnTo>
                      <a:pt x="44" y="294"/>
                    </a:lnTo>
                    <a:lnTo>
                      <a:pt x="40" y="300"/>
                    </a:lnTo>
                    <a:lnTo>
                      <a:pt x="49" y="317"/>
                    </a:lnTo>
                    <a:lnTo>
                      <a:pt x="47" y="327"/>
                    </a:lnTo>
                    <a:lnTo>
                      <a:pt x="51" y="335"/>
                    </a:lnTo>
                    <a:lnTo>
                      <a:pt x="50" y="340"/>
                    </a:lnTo>
                    <a:lnTo>
                      <a:pt x="54" y="340"/>
                    </a:lnTo>
                    <a:lnTo>
                      <a:pt x="56" y="337"/>
                    </a:lnTo>
                    <a:lnTo>
                      <a:pt x="69" y="343"/>
                    </a:lnTo>
                    <a:lnTo>
                      <a:pt x="72" y="343"/>
                    </a:lnTo>
                    <a:lnTo>
                      <a:pt x="76" y="345"/>
                    </a:lnTo>
                    <a:lnTo>
                      <a:pt x="88" y="346"/>
                    </a:lnTo>
                    <a:lnTo>
                      <a:pt x="105" y="345"/>
                    </a:lnTo>
                    <a:lnTo>
                      <a:pt x="112" y="349"/>
                    </a:lnTo>
                    <a:lnTo>
                      <a:pt x="118" y="356"/>
                    </a:lnTo>
                    <a:lnTo>
                      <a:pt x="126" y="360"/>
                    </a:lnTo>
                    <a:lnTo>
                      <a:pt x="130" y="359"/>
                    </a:lnTo>
                    <a:lnTo>
                      <a:pt x="134" y="355"/>
                    </a:lnTo>
                    <a:lnTo>
                      <a:pt x="136" y="350"/>
                    </a:lnTo>
                    <a:lnTo>
                      <a:pt x="139" y="349"/>
                    </a:lnTo>
                    <a:lnTo>
                      <a:pt x="149" y="356"/>
                    </a:lnTo>
                    <a:lnTo>
                      <a:pt x="156" y="362"/>
                    </a:lnTo>
                    <a:lnTo>
                      <a:pt x="158" y="362"/>
                    </a:lnTo>
                    <a:lnTo>
                      <a:pt x="164" y="364"/>
                    </a:lnTo>
                    <a:lnTo>
                      <a:pt x="165" y="367"/>
                    </a:lnTo>
                    <a:lnTo>
                      <a:pt x="164" y="374"/>
                    </a:lnTo>
                    <a:lnTo>
                      <a:pt x="168" y="389"/>
                    </a:lnTo>
                    <a:lnTo>
                      <a:pt x="168" y="393"/>
                    </a:lnTo>
                    <a:lnTo>
                      <a:pt x="157" y="405"/>
                    </a:lnTo>
                    <a:lnTo>
                      <a:pt x="149" y="405"/>
                    </a:lnTo>
                    <a:lnTo>
                      <a:pt x="145" y="405"/>
                    </a:lnTo>
                    <a:lnTo>
                      <a:pt x="136" y="396"/>
                    </a:lnTo>
                    <a:lnTo>
                      <a:pt x="133" y="393"/>
                    </a:lnTo>
                    <a:lnTo>
                      <a:pt x="128" y="391"/>
                    </a:lnTo>
                    <a:lnTo>
                      <a:pt x="124" y="393"/>
                    </a:lnTo>
                    <a:lnTo>
                      <a:pt x="123" y="399"/>
                    </a:lnTo>
                    <a:lnTo>
                      <a:pt x="130" y="402"/>
                    </a:lnTo>
                    <a:lnTo>
                      <a:pt x="124" y="411"/>
                    </a:lnTo>
                    <a:lnTo>
                      <a:pt x="120" y="414"/>
                    </a:lnTo>
                    <a:lnTo>
                      <a:pt x="116" y="418"/>
                    </a:lnTo>
                    <a:lnTo>
                      <a:pt x="108" y="421"/>
                    </a:lnTo>
                    <a:lnTo>
                      <a:pt x="96" y="409"/>
                    </a:lnTo>
                    <a:lnTo>
                      <a:pt x="88" y="407"/>
                    </a:lnTo>
                    <a:lnTo>
                      <a:pt x="81" y="409"/>
                    </a:lnTo>
                    <a:lnTo>
                      <a:pt x="74" y="415"/>
                    </a:lnTo>
                    <a:lnTo>
                      <a:pt x="70" y="418"/>
                    </a:lnTo>
                    <a:lnTo>
                      <a:pt x="69" y="424"/>
                    </a:lnTo>
                    <a:lnTo>
                      <a:pt x="69" y="425"/>
                    </a:lnTo>
                    <a:lnTo>
                      <a:pt x="67" y="426"/>
                    </a:lnTo>
                    <a:lnTo>
                      <a:pt x="67" y="428"/>
                    </a:lnTo>
                    <a:lnTo>
                      <a:pt x="67" y="433"/>
                    </a:lnTo>
                    <a:lnTo>
                      <a:pt x="65" y="434"/>
                    </a:lnTo>
                    <a:lnTo>
                      <a:pt x="61" y="435"/>
                    </a:lnTo>
                    <a:lnTo>
                      <a:pt x="60" y="440"/>
                    </a:lnTo>
                    <a:lnTo>
                      <a:pt x="58" y="441"/>
                    </a:lnTo>
                    <a:lnTo>
                      <a:pt x="52" y="450"/>
                    </a:lnTo>
                    <a:lnTo>
                      <a:pt x="34" y="464"/>
                    </a:lnTo>
                    <a:lnTo>
                      <a:pt x="33" y="475"/>
                    </a:lnTo>
                    <a:lnTo>
                      <a:pt x="31" y="477"/>
                    </a:lnTo>
                    <a:lnTo>
                      <a:pt x="25" y="489"/>
                    </a:lnTo>
                    <a:lnTo>
                      <a:pt x="28" y="497"/>
                    </a:lnTo>
                    <a:lnTo>
                      <a:pt x="31" y="502"/>
                    </a:lnTo>
                    <a:lnTo>
                      <a:pt x="34" y="508"/>
                    </a:lnTo>
                    <a:lnTo>
                      <a:pt x="37" y="520"/>
                    </a:lnTo>
                    <a:lnTo>
                      <a:pt x="42" y="523"/>
                    </a:lnTo>
                    <a:lnTo>
                      <a:pt x="46" y="520"/>
                    </a:lnTo>
                    <a:lnTo>
                      <a:pt x="45" y="525"/>
                    </a:lnTo>
                    <a:lnTo>
                      <a:pt x="45" y="528"/>
                    </a:lnTo>
                    <a:lnTo>
                      <a:pt x="47" y="532"/>
                    </a:lnTo>
                    <a:lnTo>
                      <a:pt x="46" y="535"/>
                    </a:lnTo>
                    <a:lnTo>
                      <a:pt x="47" y="537"/>
                    </a:lnTo>
                    <a:lnTo>
                      <a:pt x="44" y="540"/>
                    </a:lnTo>
                    <a:lnTo>
                      <a:pt x="41" y="542"/>
                    </a:lnTo>
                    <a:lnTo>
                      <a:pt x="38" y="542"/>
                    </a:lnTo>
                    <a:lnTo>
                      <a:pt x="36" y="546"/>
                    </a:lnTo>
                    <a:lnTo>
                      <a:pt x="38" y="550"/>
                    </a:lnTo>
                    <a:lnTo>
                      <a:pt x="41" y="553"/>
                    </a:lnTo>
                    <a:lnTo>
                      <a:pt x="52" y="565"/>
                    </a:lnTo>
                    <a:lnTo>
                      <a:pt x="54" y="569"/>
                    </a:lnTo>
                    <a:lnTo>
                      <a:pt x="60" y="580"/>
                    </a:lnTo>
                    <a:lnTo>
                      <a:pt x="61" y="590"/>
                    </a:lnTo>
                    <a:lnTo>
                      <a:pt x="66" y="596"/>
                    </a:lnTo>
                    <a:lnTo>
                      <a:pt x="67" y="598"/>
                    </a:lnTo>
                    <a:lnTo>
                      <a:pt x="68" y="600"/>
                    </a:lnTo>
                    <a:lnTo>
                      <a:pt x="74" y="598"/>
                    </a:lnTo>
                    <a:lnTo>
                      <a:pt x="74" y="596"/>
                    </a:lnTo>
                    <a:lnTo>
                      <a:pt x="73" y="596"/>
                    </a:lnTo>
                    <a:lnTo>
                      <a:pt x="69" y="594"/>
                    </a:lnTo>
                    <a:lnTo>
                      <a:pt x="83" y="596"/>
                    </a:lnTo>
                    <a:lnTo>
                      <a:pt x="86" y="596"/>
                    </a:lnTo>
                    <a:lnTo>
                      <a:pt x="91" y="594"/>
                    </a:lnTo>
                    <a:lnTo>
                      <a:pt x="92" y="596"/>
                    </a:lnTo>
                    <a:lnTo>
                      <a:pt x="100" y="593"/>
                    </a:lnTo>
                    <a:lnTo>
                      <a:pt x="102" y="592"/>
                    </a:lnTo>
                    <a:lnTo>
                      <a:pt x="104" y="591"/>
                    </a:lnTo>
                    <a:lnTo>
                      <a:pt x="105" y="592"/>
                    </a:lnTo>
                    <a:lnTo>
                      <a:pt x="109" y="593"/>
                    </a:lnTo>
                    <a:lnTo>
                      <a:pt x="109" y="594"/>
                    </a:lnTo>
                    <a:lnTo>
                      <a:pt x="109" y="596"/>
                    </a:lnTo>
                    <a:lnTo>
                      <a:pt x="116" y="596"/>
                    </a:lnTo>
                    <a:lnTo>
                      <a:pt x="120" y="615"/>
                    </a:lnTo>
                    <a:lnTo>
                      <a:pt x="119" y="616"/>
                    </a:lnTo>
                    <a:lnTo>
                      <a:pt x="117" y="618"/>
                    </a:lnTo>
                    <a:lnTo>
                      <a:pt x="117" y="619"/>
                    </a:lnTo>
                    <a:lnTo>
                      <a:pt x="116" y="620"/>
                    </a:lnTo>
                    <a:lnTo>
                      <a:pt x="117" y="638"/>
                    </a:lnTo>
                    <a:lnTo>
                      <a:pt x="119" y="641"/>
                    </a:lnTo>
                    <a:lnTo>
                      <a:pt x="119" y="644"/>
                    </a:lnTo>
                    <a:lnTo>
                      <a:pt x="119" y="649"/>
                    </a:lnTo>
                    <a:lnTo>
                      <a:pt x="117" y="652"/>
                    </a:lnTo>
                    <a:lnTo>
                      <a:pt x="116" y="652"/>
                    </a:lnTo>
                    <a:lnTo>
                      <a:pt x="112" y="653"/>
                    </a:lnTo>
                    <a:lnTo>
                      <a:pt x="109" y="654"/>
                    </a:lnTo>
                    <a:lnTo>
                      <a:pt x="108" y="655"/>
                    </a:lnTo>
                    <a:lnTo>
                      <a:pt x="109" y="660"/>
                    </a:lnTo>
                    <a:lnTo>
                      <a:pt x="113" y="661"/>
                    </a:lnTo>
                    <a:lnTo>
                      <a:pt x="117" y="662"/>
                    </a:lnTo>
                    <a:lnTo>
                      <a:pt x="120" y="665"/>
                    </a:lnTo>
                    <a:lnTo>
                      <a:pt x="121" y="665"/>
                    </a:lnTo>
                    <a:lnTo>
                      <a:pt x="131" y="661"/>
                    </a:lnTo>
                    <a:lnTo>
                      <a:pt x="134" y="660"/>
                    </a:lnTo>
                    <a:lnTo>
                      <a:pt x="135" y="662"/>
                    </a:lnTo>
                    <a:lnTo>
                      <a:pt x="135" y="666"/>
                    </a:lnTo>
                    <a:lnTo>
                      <a:pt x="139" y="668"/>
                    </a:lnTo>
                    <a:lnTo>
                      <a:pt x="142" y="668"/>
                    </a:lnTo>
                    <a:lnTo>
                      <a:pt x="143" y="667"/>
                    </a:lnTo>
                    <a:lnTo>
                      <a:pt x="152" y="652"/>
                    </a:lnTo>
                    <a:lnTo>
                      <a:pt x="149" y="649"/>
                    </a:lnTo>
                    <a:lnTo>
                      <a:pt x="152" y="647"/>
                    </a:lnTo>
                    <a:lnTo>
                      <a:pt x="158" y="644"/>
                    </a:lnTo>
                    <a:lnTo>
                      <a:pt x="157" y="647"/>
                    </a:lnTo>
                    <a:lnTo>
                      <a:pt x="160" y="650"/>
                    </a:lnTo>
                    <a:lnTo>
                      <a:pt x="160" y="654"/>
                    </a:lnTo>
                    <a:lnTo>
                      <a:pt x="163" y="655"/>
                    </a:lnTo>
                    <a:lnTo>
                      <a:pt x="165" y="655"/>
                    </a:lnTo>
                    <a:lnTo>
                      <a:pt x="170" y="659"/>
                    </a:lnTo>
                    <a:lnTo>
                      <a:pt x="176" y="656"/>
                    </a:lnTo>
                    <a:lnTo>
                      <a:pt x="180" y="656"/>
                    </a:lnTo>
                    <a:lnTo>
                      <a:pt x="189" y="678"/>
                    </a:lnTo>
                    <a:lnTo>
                      <a:pt x="192" y="680"/>
                    </a:lnTo>
                    <a:lnTo>
                      <a:pt x="197" y="680"/>
                    </a:lnTo>
                    <a:lnTo>
                      <a:pt x="201" y="678"/>
                    </a:lnTo>
                    <a:lnTo>
                      <a:pt x="204" y="676"/>
                    </a:lnTo>
                    <a:lnTo>
                      <a:pt x="204" y="674"/>
                    </a:lnTo>
                    <a:lnTo>
                      <a:pt x="219" y="673"/>
                    </a:lnTo>
                    <a:lnTo>
                      <a:pt x="228" y="687"/>
                    </a:lnTo>
                    <a:lnTo>
                      <a:pt x="229" y="690"/>
                    </a:lnTo>
                    <a:lnTo>
                      <a:pt x="228" y="699"/>
                    </a:lnTo>
                    <a:lnTo>
                      <a:pt x="226" y="705"/>
                    </a:lnTo>
                    <a:lnTo>
                      <a:pt x="223" y="719"/>
                    </a:lnTo>
                    <a:lnTo>
                      <a:pt x="214" y="729"/>
                    </a:lnTo>
                    <a:lnTo>
                      <a:pt x="211" y="730"/>
                    </a:lnTo>
                    <a:lnTo>
                      <a:pt x="207" y="735"/>
                    </a:lnTo>
                    <a:lnTo>
                      <a:pt x="206" y="736"/>
                    </a:lnTo>
                    <a:lnTo>
                      <a:pt x="195" y="751"/>
                    </a:lnTo>
                    <a:lnTo>
                      <a:pt x="192" y="754"/>
                    </a:lnTo>
                    <a:lnTo>
                      <a:pt x="180" y="761"/>
                    </a:lnTo>
                    <a:lnTo>
                      <a:pt x="160" y="772"/>
                    </a:lnTo>
                    <a:lnTo>
                      <a:pt x="155" y="775"/>
                    </a:lnTo>
                    <a:lnTo>
                      <a:pt x="143" y="787"/>
                    </a:lnTo>
                    <a:lnTo>
                      <a:pt x="127" y="794"/>
                    </a:lnTo>
                    <a:lnTo>
                      <a:pt x="124" y="794"/>
                    </a:lnTo>
                    <a:lnTo>
                      <a:pt x="112" y="797"/>
                    </a:lnTo>
                    <a:lnTo>
                      <a:pt x="100" y="800"/>
                    </a:lnTo>
                    <a:lnTo>
                      <a:pt x="99" y="802"/>
                    </a:lnTo>
                    <a:lnTo>
                      <a:pt x="95" y="805"/>
                    </a:lnTo>
                    <a:lnTo>
                      <a:pt x="82" y="816"/>
                    </a:lnTo>
                    <a:lnTo>
                      <a:pt x="73" y="822"/>
                    </a:lnTo>
                    <a:lnTo>
                      <a:pt x="67" y="825"/>
                    </a:lnTo>
                    <a:lnTo>
                      <a:pt x="54" y="834"/>
                    </a:lnTo>
                    <a:lnTo>
                      <a:pt x="51" y="836"/>
                    </a:lnTo>
                    <a:lnTo>
                      <a:pt x="47" y="837"/>
                    </a:lnTo>
                    <a:lnTo>
                      <a:pt x="38" y="836"/>
                    </a:lnTo>
                    <a:lnTo>
                      <a:pt x="33" y="840"/>
                    </a:lnTo>
                    <a:lnTo>
                      <a:pt x="24" y="841"/>
                    </a:lnTo>
                    <a:lnTo>
                      <a:pt x="23" y="841"/>
                    </a:lnTo>
                    <a:lnTo>
                      <a:pt x="14" y="844"/>
                    </a:lnTo>
                    <a:lnTo>
                      <a:pt x="14" y="845"/>
                    </a:lnTo>
                    <a:lnTo>
                      <a:pt x="11" y="849"/>
                    </a:lnTo>
                    <a:lnTo>
                      <a:pt x="8" y="853"/>
                    </a:lnTo>
                    <a:lnTo>
                      <a:pt x="4" y="854"/>
                    </a:lnTo>
                    <a:lnTo>
                      <a:pt x="1" y="856"/>
                    </a:lnTo>
                    <a:lnTo>
                      <a:pt x="0" y="856"/>
                    </a:lnTo>
                    <a:lnTo>
                      <a:pt x="0" y="858"/>
                    </a:lnTo>
                    <a:lnTo>
                      <a:pt x="8" y="871"/>
                    </a:lnTo>
                    <a:lnTo>
                      <a:pt x="13" y="871"/>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43" name="Freeform 202"/>
              <p:cNvSpPr>
                <a:spLocks/>
              </p:cNvSpPr>
              <p:nvPr/>
            </p:nvSpPr>
            <p:spPr bwMode="auto">
              <a:xfrm>
                <a:off x="544" y="3829"/>
                <a:ext cx="6" cy="6"/>
              </a:xfrm>
              <a:custGeom>
                <a:avLst/>
                <a:gdLst>
                  <a:gd name="T0" fmla="*/ 1 w 7"/>
                  <a:gd name="T1" fmla="*/ 3 h 7"/>
                  <a:gd name="T2" fmla="*/ 0 w 7"/>
                  <a:gd name="T3" fmla="*/ 3 h 7"/>
                  <a:gd name="T4" fmla="*/ 0 w 7"/>
                  <a:gd name="T5" fmla="*/ 2 h 7"/>
                  <a:gd name="T6" fmla="*/ 2 w 7"/>
                  <a:gd name="T7" fmla="*/ 0 h 7"/>
                  <a:gd name="T8" fmla="*/ 3 w 7"/>
                  <a:gd name="T9" fmla="*/ 0 h 7"/>
                  <a:gd name="T10" fmla="*/ 3 w 7"/>
                  <a:gd name="T11" fmla="*/ 2 h 7"/>
                  <a:gd name="T12" fmla="*/ 3 w 7"/>
                  <a:gd name="T13" fmla="*/ 3 h 7"/>
                  <a:gd name="T14" fmla="*/ 3 w 7"/>
                  <a:gd name="T15" fmla="*/ 3 h 7"/>
                  <a:gd name="T16" fmla="*/ 3 w 7"/>
                  <a:gd name="T17" fmla="*/ 3 h 7"/>
                  <a:gd name="T18" fmla="*/ 1 w 7"/>
                  <a:gd name="T19" fmla="*/ 3 h 7"/>
                  <a:gd name="T20" fmla="*/ 1 w 7"/>
                  <a:gd name="T21" fmla="*/ 3 h 7"/>
                  <a:gd name="T22" fmla="*/ 1 w 7"/>
                  <a:gd name="T23" fmla="*/ 3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7"/>
                  <a:gd name="T38" fmla="*/ 7 w 7"/>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7">
                    <a:moveTo>
                      <a:pt x="1" y="6"/>
                    </a:moveTo>
                    <a:lnTo>
                      <a:pt x="0" y="4"/>
                    </a:lnTo>
                    <a:lnTo>
                      <a:pt x="0" y="2"/>
                    </a:lnTo>
                    <a:lnTo>
                      <a:pt x="2" y="0"/>
                    </a:lnTo>
                    <a:lnTo>
                      <a:pt x="4" y="0"/>
                    </a:lnTo>
                    <a:lnTo>
                      <a:pt x="6" y="2"/>
                    </a:lnTo>
                    <a:lnTo>
                      <a:pt x="6" y="4"/>
                    </a:lnTo>
                    <a:lnTo>
                      <a:pt x="4" y="6"/>
                    </a:lnTo>
                    <a:lnTo>
                      <a:pt x="1" y="6"/>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44" name="Freeform 203"/>
              <p:cNvSpPr>
                <a:spLocks/>
              </p:cNvSpPr>
              <p:nvPr/>
            </p:nvSpPr>
            <p:spPr bwMode="auto">
              <a:xfrm>
                <a:off x="544" y="3829"/>
                <a:ext cx="6" cy="6"/>
              </a:xfrm>
              <a:custGeom>
                <a:avLst/>
                <a:gdLst>
                  <a:gd name="T0" fmla="*/ 1 w 7"/>
                  <a:gd name="T1" fmla="*/ 3 h 7"/>
                  <a:gd name="T2" fmla="*/ 0 w 7"/>
                  <a:gd name="T3" fmla="*/ 3 h 7"/>
                  <a:gd name="T4" fmla="*/ 0 w 7"/>
                  <a:gd name="T5" fmla="*/ 2 h 7"/>
                  <a:gd name="T6" fmla="*/ 2 w 7"/>
                  <a:gd name="T7" fmla="*/ 0 h 7"/>
                  <a:gd name="T8" fmla="*/ 3 w 7"/>
                  <a:gd name="T9" fmla="*/ 0 h 7"/>
                  <a:gd name="T10" fmla="*/ 3 w 7"/>
                  <a:gd name="T11" fmla="*/ 2 h 7"/>
                  <a:gd name="T12" fmla="*/ 3 w 7"/>
                  <a:gd name="T13" fmla="*/ 3 h 7"/>
                  <a:gd name="T14" fmla="*/ 3 w 7"/>
                  <a:gd name="T15" fmla="*/ 3 h 7"/>
                  <a:gd name="T16" fmla="*/ 3 w 7"/>
                  <a:gd name="T17" fmla="*/ 3 h 7"/>
                  <a:gd name="T18" fmla="*/ 1 w 7"/>
                  <a:gd name="T19" fmla="*/ 3 h 7"/>
                  <a:gd name="T20" fmla="*/ 1 w 7"/>
                  <a:gd name="T21" fmla="*/ 3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7"/>
                  <a:gd name="T35" fmla="*/ 7 w 7"/>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7">
                    <a:moveTo>
                      <a:pt x="1" y="6"/>
                    </a:moveTo>
                    <a:lnTo>
                      <a:pt x="0" y="4"/>
                    </a:lnTo>
                    <a:lnTo>
                      <a:pt x="0" y="2"/>
                    </a:lnTo>
                    <a:lnTo>
                      <a:pt x="2" y="0"/>
                    </a:lnTo>
                    <a:lnTo>
                      <a:pt x="4" y="0"/>
                    </a:lnTo>
                    <a:lnTo>
                      <a:pt x="6" y="2"/>
                    </a:lnTo>
                    <a:lnTo>
                      <a:pt x="6" y="4"/>
                    </a:lnTo>
                    <a:lnTo>
                      <a:pt x="4" y="6"/>
                    </a:lnTo>
                    <a:lnTo>
                      <a:pt x="1" y="6"/>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45" name="Freeform 204"/>
              <p:cNvSpPr>
                <a:spLocks/>
              </p:cNvSpPr>
              <p:nvPr/>
            </p:nvSpPr>
            <p:spPr bwMode="auto">
              <a:xfrm>
                <a:off x="740" y="3644"/>
                <a:ext cx="7" cy="7"/>
              </a:xfrm>
              <a:custGeom>
                <a:avLst/>
                <a:gdLst>
                  <a:gd name="T0" fmla="*/ 3 w 7"/>
                  <a:gd name="T1" fmla="*/ 4 h 8"/>
                  <a:gd name="T2" fmla="*/ 1 w 7"/>
                  <a:gd name="T3" fmla="*/ 4 h 8"/>
                  <a:gd name="T4" fmla="*/ 0 w 7"/>
                  <a:gd name="T5" fmla="*/ 4 h 8"/>
                  <a:gd name="T6" fmla="*/ 0 w 7"/>
                  <a:gd name="T7" fmla="*/ 3 h 8"/>
                  <a:gd name="T8" fmla="*/ 2 w 7"/>
                  <a:gd name="T9" fmla="*/ 1 h 8"/>
                  <a:gd name="T10" fmla="*/ 4 w 7"/>
                  <a:gd name="T11" fmla="*/ 0 h 8"/>
                  <a:gd name="T12" fmla="*/ 6 w 7"/>
                  <a:gd name="T13" fmla="*/ 1 h 8"/>
                  <a:gd name="T14" fmla="*/ 6 w 7"/>
                  <a:gd name="T15" fmla="*/ 4 h 8"/>
                  <a:gd name="T16" fmla="*/ 5 w 7"/>
                  <a:gd name="T17" fmla="*/ 4 h 8"/>
                  <a:gd name="T18" fmla="*/ 3 w 7"/>
                  <a:gd name="T19" fmla="*/ 4 h 8"/>
                  <a:gd name="T20" fmla="*/ 3 w 7"/>
                  <a:gd name="T21" fmla="*/ 4 h 8"/>
                  <a:gd name="T22" fmla="*/ 3 w 7"/>
                  <a:gd name="T23" fmla="*/ 4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8"/>
                  <a:gd name="T38" fmla="*/ 7 w 7"/>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8">
                    <a:moveTo>
                      <a:pt x="3" y="7"/>
                    </a:moveTo>
                    <a:lnTo>
                      <a:pt x="1" y="7"/>
                    </a:lnTo>
                    <a:lnTo>
                      <a:pt x="0" y="4"/>
                    </a:lnTo>
                    <a:lnTo>
                      <a:pt x="0" y="3"/>
                    </a:lnTo>
                    <a:lnTo>
                      <a:pt x="2" y="1"/>
                    </a:lnTo>
                    <a:lnTo>
                      <a:pt x="4" y="0"/>
                    </a:lnTo>
                    <a:lnTo>
                      <a:pt x="6" y="1"/>
                    </a:lnTo>
                    <a:lnTo>
                      <a:pt x="6" y="4"/>
                    </a:lnTo>
                    <a:lnTo>
                      <a:pt x="5" y="7"/>
                    </a:lnTo>
                    <a:lnTo>
                      <a:pt x="3" y="7"/>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46" name="Freeform 205"/>
              <p:cNvSpPr>
                <a:spLocks/>
              </p:cNvSpPr>
              <p:nvPr/>
            </p:nvSpPr>
            <p:spPr bwMode="auto">
              <a:xfrm>
                <a:off x="740" y="3644"/>
                <a:ext cx="7" cy="7"/>
              </a:xfrm>
              <a:custGeom>
                <a:avLst/>
                <a:gdLst>
                  <a:gd name="T0" fmla="*/ 3 w 7"/>
                  <a:gd name="T1" fmla="*/ 4 h 8"/>
                  <a:gd name="T2" fmla="*/ 1 w 7"/>
                  <a:gd name="T3" fmla="*/ 4 h 8"/>
                  <a:gd name="T4" fmla="*/ 0 w 7"/>
                  <a:gd name="T5" fmla="*/ 4 h 8"/>
                  <a:gd name="T6" fmla="*/ 0 w 7"/>
                  <a:gd name="T7" fmla="*/ 3 h 8"/>
                  <a:gd name="T8" fmla="*/ 2 w 7"/>
                  <a:gd name="T9" fmla="*/ 1 h 8"/>
                  <a:gd name="T10" fmla="*/ 4 w 7"/>
                  <a:gd name="T11" fmla="*/ 0 h 8"/>
                  <a:gd name="T12" fmla="*/ 6 w 7"/>
                  <a:gd name="T13" fmla="*/ 1 h 8"/>
                  <a:gd name="T14" fmla="*/ 6 w 7"/>
                  <a:gd name="T15" fmla="*/ 4 h 8"/>
                  <a:gd name="T16" fmla="*/ 5 w 7"/>
                  <a:gd name="T17" fmla="*/ 4 h 8"/>
                  <a:gd name="T18" fmla="*/ 3 w 7"/>
                  <a:gd name="T19" fmla="*/ 4 h 8"/>
                  <a:gd name="T20" fmla="*/ 3 w 7"/>
                  <a:gd name="T21" fmla="*/ 4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8"/>
                  <a:gd name="T35" fmla="*/ 7 w 7"/>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8">
                    <a:moveTo>
                      <a:pt x="3" y="7"/>
                    </a:moveTo>
                    <a:lnTo>
                      <a:pt x="1" y="7"/>
                    </a:lnTo>
                    <a:lnTo>
                      <a:pt x="0" y="4"/>
                    </a:lnTo>
                    <a:lnTo>
                      <a:pt x="0" y="3"/>
                    </a:lnTo>
                    <a:lnTo>
                      <a:pt x="2" y="1"/>
                    </a:lnTo>
                    <a:lnTo>
                      <a:pt x="4" y="0"/>
                    </a:lnTo>
                    <a:lnTo>
                      <a:pt x="6" y="1"/>
                    </a:lnTo>
                    <a:lnTo>
                      <a:pt x="6" y="4"/>
                    </a:lnTo>
                    <a:lnTo>
                      <a:pt x="5" y="7"/>
                    </a:lnTo>
                    <a:lnTo>
                      <a:pt x="3" y="7"/>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47" name="Freeform 206"/>
              <p:cNvSpPr>
                <a:spLocks/>
              </p:cNvSpPr>
              <p:nvPr/>
            </p:nvSpPr>
            <p:spPr bwMode="auto">
              <a:xfrm>
                <a:off x="532" y="3827"/>
                <a:ext cx="6" cy="8"/>
              </a:xfrm>
              <a:custGeom>
                <a:avLst/>
                <a:gdLst>
                  <a:gd name="T0" fmla="*/ 2 w 7"/>
                  <a:gd name="T1" fmla="*/ 4 h 9"/>
                  <a:gd name="T2" fmla="*/ 3 w 7"/>
                  <a:gd name="T3" fmla="*/ 4 h 9"/>
                  <a:gd name="T4" fmla="*/ 3 w 7"/>
                  <a:gd name="T5" fmla="*/ 4 h 9"/>
                  <a:gd name="T6" fmla="*/ 3 w 7"/>
                  <a:gd name="T7" fmla="*/ 0 h 9"/>
                  <a:gd name="T8" fmla="*/ 2 w 7"/>
                  <a:gd name="T9" fmla="*/ 0 h 9"/>
                  <a:gd name="T10" fmla="*/ 0 w 7"/>
                  <a:gd name="T11" fmla="*/ 2 h 9"/>
                  <a:gd name="T12" fmla="*/ 0 w 7"/>
                  <a:gd name="T13" fmla="*/ 4 h 9"/>
                  <a:gd name="T14" fmla="*/ 2 w 7"/>
                  <a:gd name="T15" fmla="*/ 4 h 9"/>
                  <a:gd name="T16" fmla="*/ 2 w 7"/>
                  <a:gd name="T17" fmla="*/ 4 h 9"/>
                  <a:gd name="T18" fmla="*/ 2 w 7"/>
                  <a:gd name="T19" fmla="*/ 4 h 9"/>
                  <a:gd name="T20" fmla="*/ 2 w 7"/>
                  <a:gd name="T21" fmla="*/ 4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9"/>
                  <a:gd name="T35" fmla="*/ 7 w 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9">
                    <a:moveTo>
                      <a:pt x="2" y="8"/>
                    </a:moveTo>
                    <a:lnTo>
                      <a:pt x="5" y="6"/>
                    </a:lnTo>
                    <a:lnTo>
                      <a:pt x="6" y="4"/>
                    </a:lnTo>
                    <a:lnTo>
                      <a:pt x="6" y="0"/>
                    </a:lnTo>
                    <a:lnTo>
                      <a:pt x="2" y="0"/>
                    </a:lnTo>
                    <a:lnTo>
                      <a:pt x="0" y="2"/>
                    </a:lnTo>
                    <a:lnTo>
                      <a:pt x="0" y="4"/>
                    </a:lnTo>
                    <a:lnTo>
                      <a:pt x="2" y="6"/>
                    </a:lnTo>
                    <a:lnTo>
                      <a:pt x="2" y="8"/>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48" name="Freeform 207"/>
              <p:cNvSpPr>
                <a:spLocks/>
              </p:cNvSpPr>
              <p:nvPr/>
            </p:nvSpPr>
            <p:spPr bwMode="auto">
              <a:xfrm>
                <a:off x="532" y="3827"/>
                <a:ext cx="6" cy="8"/>
              </a:xfrm>
              <a:custGeom>
                <a:avLst/>
                <a:gdLst>
                  <a:gd name="T0" fmla="*/ 2 w 7"/>
                  <a:gd name="T1" fmla="*/ 4 h 9"/>
                  <a:gd name="T2" fmla="*/ 3 w 7"/>
                  <a:gd name="T3" fmla="*/ 4 h 9"/>
                  <a:gd name="T4" fmla="*/ 3 w 7"/>
                  <a:gd name="T5" fmla="*/ 4 h 9"/>
                  <a:gd name="T6" fmla="*/ 3 w 7"/>
                  <a:gd name="T7" fmla="*/ 0 h 9"/>
                  <a:gd name="T8" fmla="*/ 2 w 7"/>
                  <a:gd name="T9" fmla="*/ 0 h 9"/>
                  <a:gd name="T10" fmla="*/ 0 w 7"/>
                  <a:gd name="T11" fmla="*/ 2 h 9"/>
                  <a:gd name="T12" fmla="*/ 0 w 7"/>
                  <a:gd name="T13" fmla="*/ 4 h 9"/>
                  <a:gd name="T14" fmla="*/ 2 w 7"/>
                  <a:gd name="T15" fmla="*/ 4 h 9"/>
                  <a:gd name="T16" fmla="*/ 2 w 7"/>
                  <a:gd name="T17" fmla="*/ 4 h 9"/>
                  <a:gd name="T18" fmla="*/ 2 w 7"/>
                  <a:gd name="T19" fmla="*/ 4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9"/>
                  <a:gd name="T32" fmla="*/ 7 w 7"/>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9">
                    <a:moveTo>
                      <a:pt x="2" y="8"/>
                    </a:moveTo>
                    <a:lnTo>
                      <a:pt x="5" y="6"/>
                    </a:lnTo>
                    <a:lnTo>
                      <a:pt x="6" y="4"/>
                    </a:lnTo>
                    <a:lnTo>
                      <a:pt x="6" y="0"/>
                    </a:lnTo>
                    <a:lnTo>
                      <a:pt x="2" y="0"/>
                    </a:lnTo>
                    <a:lnTo>
                      <a:pt x="0" y="2"/>
                    </a:lnTo>
                    <a:lnTo>
                      <a:pt x="0" y="4"/>
                    </a:lnTo>
                    <a:lnTo>
                      <a:pt x="2" y="6"/>
                    </a:lnTo>
                    <a:lnTo>
                      <a:pt x="2" y="8"/>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49" name="Freeform 208"/>
              <p:cNvSpPr>
                <a:spLocks/>
              </p:cNvSpPr>
              <p:nvPr/>
            </p:nvSpPr>
            <p:spPr bwMode="auto">
              <a:xfrm>
                <a:off x="522" y="3816"/>
                <a:ext cx="10" cy="8"/>
              </a:xfrm>
              <a:custGeom>
                <a:avLst/>
                <a:gdLst>
                  <a:gd name="T0" fmla="*/ 5 w 11"/>
                  <a:gd name="T1" fmla="*/ 4 h 9"/>
                  <a:gd name="T2" fmla="*/ 1 w 11"/>
                  <a:gd name="T3" fmla="*/ 4 h 9"/>
                  <a:gd name="T4" fmla="*/ 0 w 11"/>
                  <a:gd name="T5" fmla="*/ 3 h 9"/>
                  <a:gd name="T6" fmla="*/ 1 w 11"/>
                  <a:gd name="T7" fmla="*/ 1 h 9"/>
                  <a:gd name="T8" fmla="*/ 5 w 11"/>
                  <a:gd name="T9" fmla="*/ 0 h 9"/>
                  <a:gd name="T10" fmla="*/ 5 w 11"/>
                  <a:gd name="T11" fmla="*/ 3 h 9"/>
                  <a:gd name="T12" fmla="*/ 5 w 11"/>
                  <a:gd name="T13" fmla="*/ 4 h 9"/>
                  <a:gd name="T14" fmla="*/ 5 w 11"/>
                  <a:gd name="T15" fmla="*/ 4 h 9"/>
                  <a:gd name="T16" fmla="*/ 5 w 11"/>
                  <a:gd name="T17" fmla="*/ 4 h 9"/>
                  <a:gd name="T18" fmla="*/ 5 w 11"/>
                  <a:gd name="T19" fmla="*/ 4 h 9"/>
                  <a:gd name="T20" fmla="*/ 5 w 11"/>
                  <a:gd name="T21" fmla="*/ 4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9"/>
                  <a:gd name="T35" fmla="*/ 11 w 11"/>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9">
                    <a:moveTo>
                      <a:pt x="6" y="8"/>
                    </a:moveTo>
                    <a:lnTo>
                      <a:pt x="1" y="6"/>
                    </a:lnTo>
                    <a:lnTo>
                      <a:pt x="0" y="3"/>
                    </a:lnTo>
                    <a:lnTo>
                      <a:pt x="1" y="1"/>
                    </a:lnTo>
                    <a:lnTo>
                      <a:pt x="6" y="0"/>
                    </a:lnTo>
                    <a:lnTo>
                      <a:pt x="10" y="3"/>
                    </a:lnTo>
                    <a:lnTo>
                      <a:pt x="9" y="5"/>
                    </a:lnTo>
                    <a:lnTo>
                      <a:pt x="6" y="6"/>
                    </a:lnTo>
                    <a:lnTo>
                      <a:pt x="6" y="8"/>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50" name="Freeform 209"/>
              <p:cNvSpPr>
                <a:spLocks/>
              </p:cNvSpPr>
              <p:nvPr/>
            </p:nvSpPr>
            <p:spPr bwMode="auto">
              <a:xfrm>
                <a:off x="522" y="3816"/>
                <a:ext cx="10" cy="8"/>
              </a:xfrm>
              <a:custGeom>
                <a:avLst/>
                <a:gdLst>
                  <a:gd name="T0" fmla="*/ 5 w 11"/>
                  <a:gd name="T1" fmla="*/ 4 h 9"/>
                  <a:gd name="T2" fmla="*/ 1 w 11"/>
                  <a:gd name="T3" fmla="*/ 4 h 9"/>
                  <a:gd name="T4" fmla="*/ 0 w 11"/>
                  <a:gd name="T5" fmla="*/ 3 h 9"/>
                  <a:gd name="T6" fmla="*/ 1 w 11"/>
                  <a:gd name="T7" fmla="*/ 1 h 9"/>
                  <a:gd name="T8" fmla="*/ 5 w 11"/>
                  <a:gd name="T9" fmla="*/ 0 h 9"/>
                  <a:gd name="T10" fmla="*/ 5 w 11"/>
                  <a:gd name="T11" fmla="*/ 3 h 9"/>
                  <a:gd name="T12" fmla="*/ 5 w 11"/>
                  <a:gd name="T13" fmla="*/ 4 h 9"/>
                  <a:gd name="T14" fmla="*/ 5 w 11"/>
                  <a:gd name="T15" fmla="*/ 4 h 9"/>
                  <a:gd name="T16" fmla="*/ 5 w 11"/>
                  <a:gd name="T17" fmla="*/ 4 h 9"/>
                  <a:gd name="T18" fmla="*/ 5 w 11"/>
                  <a:gd name="T19" fmla="*/ 4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9"/>
                  <a:gd name="T32" fmla="*/ 11 w 11"/>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9">
                    <a:moveTo>
                      <a:pt x="6" y="8"/>
                    </a:moveTo>
                    <a:lnTo>
                      <a:pt x="1" y="6"/>
                    </a:lnTo>
                    <a:lnTo>
                      <a:pt x="0" y="3"/>
                    </a:lnTo>
                    <a:lnTo>
                      <a:pt x="1" y="1"/>
                    </a:lnTo>
                    <a:lnTo>
                      <a:pt x="6" y="0"/>
                    </a:lnTo>
                    <a:lnTo>
                      <a:pt x="10" y="3"/>
                    </a:lnTo>
                    <a:lnTo>
                      <a:pt x="9" y="5"/>
                    </a:lnTo>
                    <a:lnTo>
                      <a:pt x="6" y="6"/>
                    </a:lnTo>
                    <a:lnTo>
                      <a:pt x="6" y="8"/>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51" name="Freeform 210"/>
              <p:cNvSpPr>
                <a:spLocks/>
              </p:cNvSpPr>
              <p:nvPr/>
            </p:nvSpPr>
            <p:spPr bwMode="auto">
              <a:xfrm>
                <a:off x="576" y="3813"/>
                <a:ext cx="16" cy="9"/>
              </a:xfrm>
              <a:custGeom>
                <a:avLst/>
                <a:gdLst>
                  <a:gd name="T0" fmla="*/ 8 w 17"/>
                  <a:gd name="T1" fmla="*/ 5 h 10"/>
                  <a:gd name="T2" fmla="*/ 8 w 17"/>
                  <a:gd name="T3" fmla="*/ 5 h 10"/>
                  <a:gd name="T4" fmla="*/ 8 w 17"/>
                  <a:gd name="T5" fmla="*/ 5 h 10"/>
                  <a:gd name="T6" fmla="*/ 8 w 17"/>
                  <a:gd name="T7" fmla="*/ 5 h 10"/>
                  <a:gd name="T8" fmla="*/ 8 w 17"/>
                  <a:gd name="T9" fmla="*/ 4 h 10"/>
                  <a:gd name="T10" fmla="*/ 8 w 17"/>
                  <a:gd name="T11" fmla="*/ 3 h 10"/>
                  <a:gd name="T12" fmla="*/ 8 w 17"/>
                  <a:gd name="T13" fmla="*/ 3 h 10"/>
                  <a:gd name="T14" fmla="*/ 7 w 17"/>
                  <a:gd name="T15" fmla="*/ 4 h 10"/>
                  <a:gd name="T16" fmla="*/ 6 w 17"/>
                  <a:gd name="T17" fmla="*/ 0 h 10"/>
                  <a:gd name="T18" fmla="*/ 3 w 17"/>
                  <a:gd name="T19" fmla="*/ 0 h 10"/>
                  <a:gd name="T20" fmla="*/ 1 w 17"/>
                  <a:gd name="T21" fmla="*/ 4 h 10"/>
                  <a:gd name="T22" fmla="*/ 0 w 17"/>
                  <a:gd name="T23" fmla="*/ 5 h 10"/>
                  <a:gd name="T24" fmla="*/ 3 w 17"/>
                  <a:gd name="T25" fmla="*/ 5 h 10"/>
                  <a:gd name="T26" fmla="*/ 3 w 17"/>
                  <a:gd name="T27" fmla="*/ 5 h 10"/>
                  <a:gd name="T28" fmla="*/ 6 w 17"/>
                  <a:gd name="T29" fmla="*/ 5 h 10"/>
                  <a:gd name="T30" fmla="*/ 8 w 17"/>
                  <a:gd name="T31" fmla="*/ 5 h 10"/>
                  <a:gd name="T32" fmla="*/ 8 w 17"/>
                  <a:gd name="T33" fmla="*/ 5 h 10"/>
                  <a:gd name="T34" fmla="*/ 8 w 17"/>
                  <a:gd name="T35" fmla="*/ 5 h 1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10"/>
                  <a:gd name="T56" fmla="*/ 17 w 17"/>
                  <a:gd name="T57" fmla="*/ 10 h 1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10">
                    <a:moveTo>
                      <a:pt x="9" y="9"/>
                    </a:moveTo>
                    <a:lnTo>
                      <a:pt x="11" y="9"/>
                    </a:lnTo>
                    <a:lnTo>
                      <a:pt x="14" y="9"/>
                    </a:lnTo>
                    <a:lnTo>
                      <a:pt x="16" y="6"/>
                    </a:lnTo>
                    <a:lnTo>
                      <a:pt x="15" y="4"/>
                    </a:lnTo>
                    <a:lnTo>
                      <a:pt x="14" y="3"/>
                    </a:lnTo>
                    <a:lnTo>
                      <a:pt x="11" y="3"/>
                    </a:lnTo>
                    <a:lnTo>
                      <a:pt x="7" y="4"/>
                    </a:lnTo>
                    <a:lnTo>
                      <a:pt x="6" y="0"/>
                    </a:lnTo>
                    <a:lnTo>
                      <a:pt x="3" y="0"/>
                    </a:lnTo>
                    <a:lnTo>
                      <a:pt x="1" y="4"/>
                    </a:lnTo>
                    <a:lnTo>
                      <a:pt x="0" y="6"/>
                    </a:lnTo>
                    <a:lnTo>
                      <a:pt x="3" y="9"/>
                    </a:lnTo>
                    <a:lnTo>
                      <a:pt x="6" y="9"/>
                    </a:lnTo>
                    <a:lnTo>
                      <a:pt x="9" y="9"/>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52" name="Freeform 211"/>
              <p:cNvSpPr>
                <a:spLocks/>
              </p:cNvSpPr>
              <p:nvPr/>
            </p:nvSpPr>
            <p:spPr bwMode="auto">
              <a:xfrm>
                <a:off x="576" y="3813"/>
                <a:ext cx="16" cy="9"/>
              </a:xfrm>
              <a:custGeom>
                <a:avLst/>
                <a:gdLst>
                  <a:gd name="T0" fmla="*/ 8 w 17"/>
                  <a:gd name="T1" fmla="*/ 5 h 10"/>
                  <a:gd name="T2" fmla="*/ 8 w 17"/>
                  <a:gd name="T3" fmla="*/ 5 h 10"/>
                  <a:gd name="T4" fmla="*/ 8 w 17"/>
                  <a:gd name="T5" fmla="*/ 5 h 10"/>
                  <a:gd name="T6" fmla="*/ 8 w 17"/>
                  <a:gd name="T7" fmla="*/ 5 h 10"/>
                  <a:gd name="T8" fmla="*/ 8 w 17"/>
                  <a:gd name="T9" fmla="*/ 4 h 10"/>
                  <a:gd name="T10" fmla="*/ 8 w 17"/>
                  <a:gd name="T11" fmla="*/ 3 h 10"/>
                  <a:gd name="T12" fmla="*/ 8 w 17"/>
                  <a:gd name="T13" fmla="*/ 3 h 10"/>
                  <a:gd name="T14" fmla="*/ 7 w 17"/>
                  <a:gd name="T15" fmla="*/ 4 h 10"/>
                  <a:gd name="T16" fmla="*/ 6 w 17"/>
                  <a:gd name="T17" fmla="*/ 0 h 10"/>
                  <a:gd name="T18" fmla="*/ 3 w 17"/>
                  <a:gd name="T19" fmla="*/ 0 h 10"/>
                  <a:gd name="T20" fmla="*/ 1 w 17"/>
                  <a:gd name="T21" fmla="*/ 4 h 10"/>
                  <a:gd name="T22" fmla="*/ 0 w 17"/>
                  <a:gd name="T23" fmla="*/ 5 h 10"/>
                  <a:gd name="T24" fmla="*/ 3 w 17"/>
                  <a:gd name="T25" fmla="*/ 5 h 10"/>
                  <a:gd name="T26" fmla="*/ 3 w 17"/>
                  <a:gd name="T27" fmla="*/ 5 h 10"/>
                  <a:gd name="T28" fmla="*/ 6 w 17"/>
                  <a:gd name="T29" fmla="*/ 5 h 10"/>
                  <a:gd name="T30" fmla="*/ 8 w 17"/>
                  <a:gd name="T31" fmla="*/ 5 h 10"/>
                  <a:gd name="T32" fmla="*/ 8 w 17"/>
                  <a:gd name="T33" fmla="*/ 5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
                  <a:gd name="T52" fmla="*/ 0 h 10"/>
                  <a:gd name="T53" fmla="*/ 17 w 17"/>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 h="10">
                    <a:moveTo>
                      <a:pt x="9" y="9"/>
                    </a:moveTo>
                    <a:lnTo>
                      <a:pt x="11" y="9"/>
                    </a:lnTo>
                    <a:lnTo>
                      <a:pt x="14" y="9"/>
                    </a:lnTo>
                    <a:lnTo>
                      <a:pt x="16" y="6"/>
                    </a:lnTo>
                    <a:lnTo>
                      <a:pt x="15" y="4"/>
                    </a:lnTo>
                    <a:lnTo>
                      <a:pt x="14" y="3"/>
                    </a:lnTo>
                    <a:lnTo>
                      <a:pt x="11" y="3"/>
                    </a:lnTo>
                    <a:lnTo>
                      <a:pt x="7" y="4"/>
                    </a:lnTo>
                    <a:lnTo>
                      <a:pt x="6" y="0"/>
                    </a:lnTo>
                    <a:lnTo>
                      <a:pt x="3" y="0"/>
                    </a:lnTo>
                    <a:lnTo>
                      <a:pt x="1" y="4"/>
                    </a:lnTo>
                    <a:lnTo>
                      <a:pt x="0" y="6"/>
                    </a:lnTo>
                    <a:lnTo>
                      <a:pt x="3" y="9"/>
                    </a:lnTo>
                    <a:lnTo>
                      <a:pt x="6" y="9"/>
                    </a:lnTo>
                    <a:lnTo>
                      <a:pt x="9" y="9"/>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53" name="Freeform 212"/>
              <p:cNvSpPr>
                <a:spLocks/>
              </p:cNvSpPr>
              <p:nvPr/>
            </p:nvSpPr>
            <p:spPr bwMode="auto">
              <a:xfrm>
                <a:off x="739" y="3670"/>
                <a:ext cx="13" cy="13"/>
              </a:xfrm>
              <a:custGeom>
                <a:avLst/>
                <a:gdLst>
                  <a:gd name="T0" fmla="*/ 3 w 15"/>
                  <a:gd name="T1" fmla="*/ 7 h 14"/>
                  <a:gd name="T2" fmla="*/ 3 w 15"/>
                  <a:gd name="T3" fmla="*/ 7 h 14"/>
                  <a:gd name="T4" fmla="*/ 3 w 15"/>
                  <a:gd name="T5" fmla="*/ 7 h 14"/>
                  <a:gd name="T6" fmla="*/ 3 w 15"/>
                  <a:gd name="T7" fmla="*/ 7 h 14"/>
                  <a:gd name="T8" fmla="*/ 3 w 15"/>
                  <a:gd name="T9" fmla="*/ 5 h 14"/>
                  <a:gd name="T10" fmla="*/ 3 w 15"/>
                  <a:gd name="T11" fmla="*/ 3 h 14"/>
                  <a:gd name="T12" fmla="*/ 3 w 15"/>
                  <a:gd name="T13" fmla="*/ 2 h 14"/>
                  <a:gd name="T14" fmla="*/ 3 w 15"/>
                  <a:gd name="T15" fmla="*/ 0 h 14"/>
                  <a:gd name="T16" fmla="*/ 1 w 15"/>
                  <a:gd name="T17" fmla="*/ 2 h 14"/>
                  <a:gd name="T18" fmla="*/ 0 w 15"/>
                  <a:gd name="T19" fmla="*/ 5 h 14"/>
                  <a:gd name="T20" fmla="*/ 1 w 15"/>
                  <a:gd name="T21" fmla="*/ 7 h 14"/>
                  <a:gd name="T22" fmla="*/ 3 w 15"/>
                  <a:gd name="T23" fmla="*/ 7 h 14"/>
                  <a:gd name="T24" fmla="*/ 3 w 15"/>
                  <a:gd name="T25" fmla="*/ 7 h 14"/>
                  <a:gd name="T26" fmla="*/ 3 w 15"/>
                  <a:gd name="T27" fmla="*/ 7 h 14"/>
                  <a:gd name="T28" fmla="*/ 3 w 15"/>
                  <a:gd name="T29" fmla="*/ 7 h 14"/>
                  <a:gd name="T30" fmla="*/ 3 w 15"/>
                  <a:gd name="T31" fmla="*/ 7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
                  <a:gd name="T49" fmla="*/ 0 h 14"/>
                  <a:gd name="T50" fmla="*/ 15 w 15"/>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 h="14">
                    <a:moveTo>
                      <a:pt x="7" y="13"/>
                    </a:moveTo>
                    <a:lnTo>
                      <a:pt x="9" y="12"/>
                    </a:lnTo>
                    <a:lnTo>
                      <a:pt x="10" y="10"/>
                    </a:lnTo>
                    <a:lnTo>
                      <a:pt x="14" y="8"/>
                    </a:lnTo>
                    <a:lnTo>
                      <a:pt x="14" y="5"/>
                    </a:lnTo>
                    <a:lnTo>
                      <a:pt x="12" y="3"/>
                    </a:lnTo>
                    <a:lnTo>
                      <a:pt x="8" y="2"/>
                    </a:lnTo>
                    <a:lnTo>
                      <a:pt x="4" y="0"/>
                    </a:lnTo>
                    <a:lnTo>
                      <a:pt x="1" y="2"/>
                    </a:lnTo>
                    <a:lnTo>
                      <a:pt x="0" y="5"/>
                    </a:lnTo>
                    <a:lnTo>
                      <a:pt x="1" y="7"/>
                    </a:lnTo>
                    <a:lnTo>
                      <a:pt x="3" y="8"/>
                    </a:lnTo>
                    <a:lnTo>
                      <a:pt x="5" y="12"/>
                    </a:lnTo>
                    <a:lnTo>
                      <a:pt x="7" y="13"/>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54" name="Freeform 213"/>
              <p:cNvSpPr>
                <a:spLocks/>
              </p:cNvSpPr>
              <p:nvPr/>
            </p:nvSpPr>
            <p:spPr bwMode="auto">
              <a:xfrm>
                <a:off x="739" y="3670"/>
                <a:ext cx="13" cy="13"/>
              </a:xfrm>
              <a:custGeom>
                <a:avLst/>
                <a:gdLst>
                  <a:gd name="T0" fmla="*/ 3 w 15"/>
                  <a:gd name="T1" fmla="*/ 7 h 14"/>
                  <a:gd name="T2" fmla="*/ 3 w 15"/>
                  <a:gd name="T3" fmla="*/ 7 h 14"/>
                  <a:gd name="T4" fmla="*/ 3 w 15"/>
                  <a:gd name="T5" fmla="*/ 7 h 14"/>
                  <a:gd name="T6" fmla="*/ 3 w 15"/>
                  <a:gd name="T7" fmla="*/ 7 h 14"/>
                  <a:gd name="T8" fmla="*/ 3 w 15"/>
                  <a:gd name="T9" fmla="*/ 5 h 14"/>
                  <a:gd name="T10" fmla="*/ 3 w 15"/>
                  <a:gd name="T11" fmla="*/ 3 h 14"/>
                  <a:gd name="T12" fmla="*/ 3 w 15"/>
                  <a:gd name="T13" fmla="*/ 2 h 14"/>
                  <a:gd name="T14" fmla="*/ 3 w 15"/>
                  <a:gd name="T15" fmla="*/ 0 h 14"/>
                  <a:gd name="T16" fmla="*/ 1 w 15"/>
                  <a:gd name="T17" fmla="*/ 2 h 14"/>
                  <a:gd name="T18" fmla="*/ 0 w 15"/>
                  <a:gd name="T19" fmla="*/ 5 h 14"/>
                  <a:gd name="T20" fmla="*/ 1 w 15"/>
                  <a:gd name="T21" fmla="*/ 7 h 14"/>
                  <a:gd name="T22" fmla="*/ 3 w 15"/>
                  <a:gd name="T23" fmla="*/ 7 h 14"/>
                  <a:gd name="T24" fmla="*/ 3 w 15"/>
                  <a:gd name="T25" fmla="*/ 7 h 14"/>
                  <a:gd name="T26" fmla="*/ 3 w 15"/>
                  <a:gd name="T27" fmla="*/ 7 h 14"/>
                  <a:gd name="T28" fmla="*/ 3 w 15"/>
                  <a:gd name="T29" fmla="*/ 7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
                  <a:gd name="T46" fmla="*/ 0 h 14"/>
                  <a:gd name="T47" fmla="*/ 15 w 15"/>
                  <a:gd name="T48" fmla="*/ 14 h 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 h="14">
                    <a:moveTo>
                      <a:pt x="7" y="13"/>
                    </a:moveTo>
                    <a:lnTo>
                      <a:pt x="9" y="12"/>
                    </a:lnTo>
                    <a:lnTo>
                      <a:pt x="10" y="10"/>
                    </a:lnTo>
                    <a:lnTo>
                      <a:pt x="14" y="8"/>
                    </a:lnTo>
                    <a:lnTo>
                      <a:pt x="14" y="5"/>
                    </a:lnTo>
                    <a:lnTo>
                      <a:pt x="12" y="3"/>
                    </a:lnTo>
                    <a:lnTo>
                      <a:pt x="8" y="2"/>
                    </a:lnTo>
                    <a:lnTo>
                      <a:pt x="4" y="0"/>
                    </a:lnTo>
                    <a:lnTo>
                      <a:pt x="1" y="2"/>
                    </a:lnTo>
                    <a:lnTo>
                      <a:pt x="0" y="5"/>
                    </a:lnTo>
                    <a:lnTo>
                      <a:pt x="1" y="7"/>
                    </a:lnTo>
                    <a:lnTo>
                      <a:pt x="3" y="8"/>
                    </a:lnTo>
                    <a:lnTo>
                      <a:pt x="5" y="12"/>
                    </a:lnTo>
                    <a:lnTo>
                      <a:pt x="7" y="13"/>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55" name="Freeform 214"/>
              <p:cNvSpPr>
                <a:spLocks/>
              </p:cNvSpPr>
              <p:nvPr/>
            </p:nvSpPr>
            <p:spPr bwMode="auto">
              <a:xfrm>
                <a:off x="652" y="3844"/>
                <a:ext cx="14" cy="11"/>
              </a:xfrm>
              <a:custGeom>
                <a:avLst/>
                <a:gdLst>
                  <a:gd name="T0" fmla="*/ 5 w 15"/>
                  <a:gd name="T1" fmla="*/ 3 h 13"/>
                  <a:gd name="T2" fmla="*/ 0 w 15"/>
                  <a:gd name="T3" fmla="*/ 3 h 13"/>
                  <a:gd name="T4" fmla="*/ 0 w 15"/>
                  <a:gd name="T5" fmla="*/ 3 h 13"/>
                  <a:gd name="T6" fmla="*/ 5 w 15"/>
                  <a:gd name="T7" fmla="*/ 3 h 13"/>
                  <a:gd name="T8" fmla="*/ 7 w 15"/>
                  <a:gd name="T9" fmla="*/ 0 h 13"/>
                  <a:gd name="T10" fmla="*/ 7 w 15"/>
                  <a:gd name="T11" fmla="*/ 0 h 13"/>
                  <a:gd name="T12" fmla="*/ 7 w 15"/>
                  <a:gd name="T13" fmla="*/ 3 h 13"/>
                  <a:gd name="T14" fmla="*/ 7 w 15"/>
                  <a:gd name="T15" fmla="*/ 3 h 13"/>
                  <a:gd name="T16" fmla="*/ 7 w 15"/>
                  <a:gd name="T17" fmla="*/ 3 h 13"/>
                  <a:gd name="T18" fmla="*/ 7 w 15"/>
                  <a:gd name="T19" fmla="*/ 3 h 13"/>
                  <a:gd name="T20" fmla="*/ 5 w 15"/>
                  <a:gd name="T21" fmla="*/ 3 h 13"/>
                  <a:gd name="T22" fmla="*/ 5 w 15"/>
                  <a:gd name="T23" fmla="*/ 3 h 13"/>
                  <a:gd name="T24" fmla="*/ 5 w 15"/>
                  <a:gd name="T25" fmla="*/ 3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13"/>
                  <a:gd name="T41" fmla="*/ 15 w 15"/>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13">
                    <a:moveTo>
                      <a:pt x="5" y="12"/>
                    </a:moveTo>
                    <a:lnTo>
                      <a:pt x="0" y="10"/>
                    </a:lnTo>
                    <a:lnTo>
                      <a:pt x="0" y="3"/>
                    </a:lnTo>
                    <a:lnTo>
                      <a:pt x="5" y="3"/>
                    </a:lnTo>
                    <a:lnTo>
                      <a:pt x="7" y="0"/>
                    </a:lnTo>
                    <a:lnTo>
                      <a:pt x="10" y="0"/>
                    </a:lnTo>
                    <a:lnTo>
                      <a:pt x="14" y="3"/>
                    </a:lnTo>
                    <a:lnTo>
                      <a:pt x="12" y="6"/>
                    </a:lnTo>
                    <a:lnTo>
                      <a:pt x="10" y="7"/>
                    </a:lnTo>
                    <a:lnTo>
                      <a:pt x="8" y="11"/>
                    </a:lnTo>
                    <a:lnTo>
                      <a:pt x="5" y="12"/>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56" name="Freeform 215"/>
              <p:cNvSpPr>
                <a:spLocks/>
              </p:cNvSpPr>
              <p:nvPr/>
            </p:nvSpPr>
            <p:spPr bwMode="auto">
              <a:xfrm>
                <a:off x="652" y="3844"/>
                <a:ext cx="14" cy="11"/>
              </a:xfrm>
              <a:custGeom>
                <a:avLst/>
                <a:gdLst>
                  <a:gd name="T0" fmla="*/ 5 w 15"/>
                  <a:gd name="T1" fmla="*/ 3 h 13"/>
                  <a:gd name="T2" fmla="*/ 0 w 15"/>
                  <a:gd name="T3" fmla="*/ 3 h 13"/>
                  <a:gd name="T4" fmla="*/ 0 w 15"/>
                  <a:gd name="T5" fmla="*/ 3 h 13"/>
                  <a:gd name="T6" fmla="*/ 5 w 15"/>
                  <a:gd name="T7" fmla="*/ 3 h 13"/>
                  <a:gd name="T8" fmla="*/ 7 w 15"/>
                  <a:gd name="T9" fmla="*/ 0 h 13"/>
                  <a:gd name="T10" fmla="*/ 7 w 15"/>
                  <a:gd name="T11" fmla="*/ 0 h 13"/>
                  <a:gd name="T12" fmla="*/ 7 w 15"/>
                  <a:gd name="T13" fmla="*/ 3 h 13"/>
                  <a:gd name="T14" fmla="*/ 7 w 15"/>
                  <a:gd name="T15" fmla="*/ 3 h 13"/>
                  <a:gd name="T16" fmla="*/ 7 w 15"/>
                  <a:gd name="T17" fmla="*/ 3 h 13"/>
                  <a:gd name="T18" fmla="*/ 7 w 15"/>
                  <a:gd name="T19" fmla="*/ 3 h 13"/>
                  <a:gd name="T20" fmla="*/ 5 w 15"/>
                  <a:gd name="T21" fmla="*/ 3 h 13"/>
                  <a:gd name="T22" fmla="*/ 5 w 15"/>
                  <a:gd name="T23" fmla="*/ 3 h 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
                  <a:gd name="T37" fmla="*/ 0 h 13"/>
                  <a:gd name="T38" fmla="*/ 15 w 15"/>
                  <a:gd name="T39" fmla="*/ 13 h 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 h="13">
                    <a:moveTo>
                      <a:pt x="5" y="12"/>
                    </a:moveTo>
                    <a:lnTo>
                      <a:pt x="0" y="10"/>
                    </a:lnTo>
                    <a:lnTo>
                      <a:pt x="0" y="3"/>
                    </a:lnTo>
                    <a:lnTo>
                      <a:pt x="5" y="3"/>
                    </a:lnTo>
                    <a:lnTo>
                      <a:pt x="7" y="0"/>
                    </a:lnTo>
                    <a:lnTo>
                      <a:pt x="10" y="0"/>
                    </a:lnTo>
                    <a:lnTo>
                      <a:pt x="14" y="3"/>
                    </a:lnTo>
                    <a:lnTo>
                      <a:pt x="12" y="6"/>
                    </a:lnTo>
                    <a:lnTo>
                      <a:pt x="10" y="7"/>
                    </a:lnTo>
                    <a:lnTo>
                      <a:pt x="8" y="11"/>
                    </a:lnTo>
                    <a:lnTo>
                      <a:pt x="5" y="12"/>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57" name="Freeform 216"/>
              <p:cNvSpPr>
                <a:spLocks/>
              </p:cNvSpPr>
              <p:nvPr/>
            </p:nvSpPr>
            <p:spPr bwMode="auto">
              <a:xfrm>
                <a:off x="666" y="3843"/>
                <a:ext cx="14" cy="12"/>
              </a:xfrm>
              <a:custGeom>
                <a:avLst/>
                <a:gdLst>
                  <a:gd name="T0" fmla="*/ 4 w 15"/>
                  <a:gd name="T1" fmla="*/ 6 h 13"/>
                  <a:gd name="T2" fmla="*/ 7 w 15"/>
                  <a:gd name="T3" fmla="*/ 6 h 13"/>
                  <a:gd name="T4" fmla="*/ 7 w 15"/>
                  <a:gd name="T5" fmla="*/ 6 h 13"/>
                  <a:gd name="T6" fmla="*/ 7 w 15"/>
                  <a:gd name="T7" fmla="*/ 6 h 13"/>
                  <a:gd name="T8" fmla="*/ 7 w 15"/>
                  <a:gd name="T9" fmla="*/ 4 h 13"/>
                  <a:gd name="T10" fmla="*/ 7 w 15"/>
                  <a:gd name="T11" fmla="*/ 1 h 13"/>
                  <a:gd name="T12" fmla="*/ 7 w 15"/>
                  <a:gd name="T13" fmla="*/ 0 h 13"/>
                  <a:gd name="T14" fmla="*/ 7 w 15"/>
                  <a:gd name="T15" fmla="*/ 0 h 13"/>
                  <a:gd name="T16" fmla="*/ 4 w 15"/>
                  <a:gd name="T17" fmla="*/ 2 h 13"/>
                  <a:gd name="T18" fmla="*/ 0 w 15"/>
                  <a:gd name="T19" fmla="*/ 6 h 13"/>
                  <a:gd name="T20" fmla="*/ 2 w 15"/>
                  <a:gd name="T21" fmla="*/ 6 h 13"/>
                  <a:gd name="T22" fmla="*/ 4 w 15"/>
                  <a:gd name="T23" fmla="*/ 6 h 13"/>
                  <a:gd name="T24" fmla="*/ 4 w 15"/>
                  <a:gd name="T25" fmla="*/ 6 h 13"/>
                  <a:gd name="T26" fmla="*/ 4 w 15"/>
                  <a:gd name="T27" fmla="*/ 6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13"/>
                  <a:gd name="T44" fmla="*/ 15 w 15"/>
                  <a:gd name="T45" fmla="*/ 13 h 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13">
                    <a:moveTo>
                      <a:pt x="4" y="12"/>
                    </a:moveTo>
                    <a:lnTo>
                      <a:pt x="7" y="10"/>
                    </a:lnTo>
                    <a:lnTo>
                      <a:pt x="12" y="10"/>
                    </a:lnTo>
                    <a:lnTo>
                      <a:pt x="14" y="6"/>
                    </a:lnTo>
                    <a:lnTo>
                      <a:pt x="14" y="4"/>
                    </a:lnTo>
                    <a:lnTo>
                      <a:pt x="14" y="1"/>
                    </a:lnTo>
                    <a:lnTo>
                      <a:pt x="12" y="0"/>
                    </a:lnTo>
                    <a:lnTo>
                      <a:pt x="7" y="0"/>
                    </a:lnTo>
                    <a:lnTo>
                      <a:pt x="4" y="2"/>
                    </a:lnTo>
                    <a:lnTo>
                      <a:pt x="0" y="7"/>
                    </a:lnTo>
                    <a:lnTo>
                      <a:pt x="2" y="11"/>
                    </a:lnTo>
                    <a:lnTo>
                      <a:pt x="4" y="12"/>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58" name="Freeform 217"/>
              <p:cNvSpPr>
                <a:spLocks/>
              </p:cNvSpPr>
              <p:nvPr/>
            </p:nvSpPr>
            <p:spPr bwMode="auto">
              <a:xfrm>
                <a:off x="666" y="3843"/>
                <a:ext cx="14" cy="12"/>
              </a:xfrm>
              <a:custGeom>
                <a:avLst/>
                <a:gdLst>
                  <a:gd name="T0" fmla="*/ 4 w 15"/>
                  <a:gd name="T1" fmla="*/ 6 h 13"/>
                  <a:gd name="T2" fmla="*/ 7 w 15"/>
                  <a:gd name="T3" fmla="*/ 6 h 13"/>
                  <a:gd name="T4" fmla="*/ 7 w 15"/>
                  <a:gd name="T5" fmla="*/ 6 h 13"/>
                  <a:gd name="T6" fmla="*/ 7 w 15"/>
                  <a:gd name="T7" fmla="*/ 6 h 13"/>
                  <a:gd name="T8" fmla="*/ 7 w 15"/>
                  <a:gd name="T9" fmla="*/ 4 h 13"/>
                  <a:gd name="T10" fmla="*/ 7 w 15"/>
                  <a:gd name="T11" fmla="*/ 1 h 13"/>
                  <a:gd name="T12" fmla="*/ 7 w 15"/>
                  <a:gd name="T13" fmla="*/ 0 h 13"/>
                  <a:gd name="T14" fmla="*/ 7 w 15"/>
                  <a:gd name="T15" fmla="*/ 0 h 13"/>
                  <a:gd name="T16" fmla="*/ 4 w 15"/>
                  <a:gd name="T17" fmla="*/ 2 h 13"/>
                  <a:gd name="T18" fmla="*/ 0 w 15"/>
                  <a:gd name="T19" fmla="*/ 6 h 13"/>
                  <a:gd name="T20" fmla="*/ 2 w 15"/>
                  <a:gd name="T21" fmla="*/ 6 h 13"/>
                  <a:gd name="T22" fmla="*/ 4 w 15"/>
                  <a:gd name="T23" fmla="*/ 6 h 13"/>
                  <a:gd name="T24" fmla="*/ 4 w 15"/>
                  <a:gd name="T25" fmla="*/ 6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13"/>
                  <a:gd name="T41" fmla="*/ 15 w 15"/>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13">
                    <a:moveTo>
                      <a:pt x="4" y="12"/>
                    </a:moveTo>
                    <a:lnTo>
                      <a:pt x="7" y="10"/>
                    </a:lnTo>
                    <a:lnTo>
                      <a:pt x="12" y="10"/>
                    </a:lnTo>
                    <a:lnTo>
                      <a:pt x="14" y="6"/>
                    </a:lnTo>
                    <a:lnTo>
                      <a:pt x="14" y="4"/>
                    </a:lnTo>
                    <a:lnTo>
                      <a:pt x="14" y="1"/>
                    </a:lnTo>
                    <a:lnTo>
                      <a:pt x="12" y="0"/>
                    </a:lnTo>
                    <a:lnTo>
                      <a:pt x="7" y="0"/>
                    </a:lnTo>
                    <a:lnTo>
                      <a:pt x="4" y="2"/>
                    </a:lnTo>
                    <a:lnTo>
                      <a:pt x="0" y="7"/>
                    </a:lnTo>
                    <a:lnTo>
                      <a:pt x="2" y="11"/>
                    </a:lnTo>
                    <a:lnTo>
                      <a:pt x="4" y="12"/>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59" name="Freeform 218"/>
              <p:cNvSpPr>
                <a:spLocks/>
              </p:cNvSpPr>
              <p:nvPr/>
            </p:nvSpPr>
            <p:spPr bwMode="auto">
              <a:xfrm>
                <a:off x="614" y="3844"/>
                <a:ext cx="15" cy="11"/>
              </a:xfrm>
              <a:custGeom>
                <a:avLst/>
                <a:gdLst>
                  <a:gd name="T0" fmla="*/ 6 w 16"/>
                  <a:gd name="T1" fmla="*/ 3 h 13"/>
                  <a:gd name="T2" fmla="*/ 0 w 16"/>
                  <a:gd name="T3" fmla="*/ 3 h 13"/>
                  <a:gd name="T4" fmla="*/ 0 w 16"/>
                  <a:gd name="T5" fmla="*/ 3 h 13"/>
                  <a:gd name="T6" fmla="*/ 3 w 16"/>
                  <a:gd name="T7" fmla="*/ 0 h 13"/>
                  <a:gd name="T8" fmla="*/ 8 w 16"/>
                  <a:gd name="T9" fmla="*/ 0 h 13"/>
                  <a:gd name="T10" fmla="*/ 8 w 16"/>
                  <a:gd name="T11" fmla="*/ 3 h 13"/>
                  <a:gd name="T12" fmla="*/ 8 w 16"/>
                  <a:gd name="T13" fmla="*/ 3 h 13"/>
                  <a:gd name="T14" fmla="*/ 8 w 16"/>
                  <a:gd name="T15" fmla="*/ 3 h 13"/>
                  <a:gd name="T16" fmla="*/ 6 w 16"/>
                  <a:gd name="T17" fmla="*/ 3 h 13"/>
                  <a:gd name="T18" fmla="*/ 6 w 16"/>
                  <a:gd name="T19" fmla="*/ 3 h 13"/>
                  <a:gd name="T20" fmla="*/ 6 w 16"/>
                  <a:gd name="T21" fmla="*/ 3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13"/>
                  <a:gd name="T35" fmla="*/ 16 w 16"/>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13">
                    <a:moveTo>
                      <a:pt x="6" y="12"/>
                    </a:moveTo>
                    <a:lnTo>
                      <a:pt x="0" y="10"/>
                    </a:lnTo>
                    <a:lnTo>
                      <a:pt x="0" y="6"/>
                    </a:lnTo>
                    <a:lnTo>
                      <a:pt x="3" y="0"/>
                    </a:lnTo>
                    <a:lnTo>
                      <a:pt x="10" y="0"/>
                    </a:lnTo>
                    <a:lnTo>
                      <a:pt x="14" y="3"/>
                    </a:lnTo>
                    <a:lnTo>
                      <a:pt x="15" y="7"/>
                    </a:lnTo>
                    <a:lnTo>
                      <a:pt x="13" y="10"/>
                    </a:lnTo>
                    <a:lnTo>
                      <a:pt x="6" y="12"/>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60" name="Freeform 219"/>
              <p:cNvSpPr>
                <a:spLocks/>
              </p:cNvSpPr>
              <p:nvPr/>
            </p:nvSpPr>
            <p:spPr bwMode="auto">
              <a:xfrm>
                <a:off x="614" y="3844"/>
                <a:ext cx="15" cy="11"/>
              </a:xfrm>
              <a:custGeom>
                <a:avLst/>
                <a:gdLst>
                  <a:gd name="T0" fmla="*/ 6 w 16"/>
                  <a:gd name="T1" fmla="*/ 3 h 13"/>
                  <a:gd name="T2" fmla="*/ 0 w 16"/>
                  <a:gd name="T3" fmla="*/ 3 h 13"/>
                  <a:gd name="T4" fmla="*/ 0 w 16"/>
                  <a:gd name="T5" fmla="*/ 3 h 13"/>
                  <a:gd name="T6" fmla="*/ 3 w 16"/>
                  <a:gd name="T7" fmla="*/ 0 h 13"/>
                  <a:gd name="T8" fmla="*/ 8 w 16"/>
                  <a:gd name="T9" fmla="*/ 0 h 13"/>
                  <a:gd name="T10" fmla="*/ 8 w 16"/>
                  <a:gd name="T11" fmla="*/ 3 h 13"/>
                  <a:gd name="T12" fmla="*/ 8 w 16"/>
                  <a:gd name="T13" fmla="*/ 3 h 13"/>
                  <a:gd name="T14" fmla="*/ 8 w 16"/>
                  <a:gd name="T15" fmla="*/ 3 h 13"/>
                  <a:gd name="T16" fmla="*/ 6 w 16"/>
                  <a:gd name="T17" fmla="*/ 3 h 13"/>
                  <a:gd name="T18" fmla="*/ 6 w 16"/>
                  <a:gd name="T19" fmla="*/ 3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13"/>
                  <a:gd name="T32" fmla="*/ 16 w 16"/>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13">
                    <a:moveTo>
                      <a:pt x="6" y="12"/>
                    </a:moveTo>
                    <a:lnTo>
                      <a:pt x="0" y="10"/>
                    </a:lnTo>
                    <a:lnTo>
                      <a:pt x="0" y="6"/>
                    </a:lnTo>
                    <a:lnTo>
                      <a:pt x="3" y="0"/>
                    </a:lnTo>
                    <a:lnTo>
                      <a:pt x="10" y="0"/>
                    </a:lnTo>
                    <a:lnTo>
                      <a:pt x="14" y="3"/>
                    </a:lnTo>
                    <a:lnTo>
                      <a:pt x="15" y="7"/>
                    </a:lnTo>
                    <a:lnTo>
                      <a:pt x="13" y="10"/>
                    </a:lnTo>
                    <a:lnTo>
                      <a:pt x="6" y="12"/>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61" name="Freeform 220"/>
              <p:cNvSpPr>
                <a:spLocks/>
              </p:cNvSpPr>
              <p:nvPr/>
            </p:nvSpPr>
            <p:spPr bwMode="auto">
              <a:xfrm>
                <a:off x="729" y="3640"/>
                <a:ext cx="15" cy="14"/>
              </a:xfrm>
              <a:custGeom>
                <a:avLst/>
                <a:gdLst>
                  <a:gd name="T0" fmla="*/ 2 w 18"/>
                  <a:gd name="T1" fmla="*/ 4 h 16"/>
                  <a:gd name="T2" fmla="*/ 0 w 18"/>
                  <a:gd name="T3" fmla="*/ 4 h 16"/>
                  <a:gd name="T4" fmla="*/ 0 w 18"/>
                  <a:gd name="T5" fmla="*/ 4 h 16"/>
                  <a:gd name="T6" fmla="*/ 1 w 18"/>
                  <a:gd name="T7" fmla="*/ 4 h 16"/>
                  <a:gd name="T8" fmla="*/ 2 w 18"/>
                  <a:gd name="T9" fmla="*/ 4 h 16"/>
                  <a:gd name="T10" fmla="*/ 2 w 18"/>
                  <a:gd name="T11" fmla="*/ 4 h 16"/>
                  <a:gd name="T12" fmla="*/ 1 w 18"/>
                  <a:gd name="T13" fmla="*/ 4 h 16"/>
                  <a:gd name="T14" fmla="*/ 1 w 18"/>
                  <a:gd name="T15" fmla="*/ 4 h 16"/>
                  <a:gd name="T16" fmla="*/ 2 w 18"/>
                  <a:gd name="T17" fmla="*/ 2 h 16"/>
                  <a:gd name="T18" fmla="*/ 2 w 18"/>
                  <a:gd name="T19" fmla="*/ 2 h 16"/>
                  <a:gd name="T20" fmla="*/ 2 w 18"/>
                  <a:gd name="T21" fmla="*/ 0 h 16"/>
                  <a:gd name="T22" fmla="*/ 2 w 18"/>
                  <a:gd name="T23" fmla="*/ 2 h 16"/>
                  <a:gd name="T24" fmla="*/ 2 w 18"/>
                  <a:gd name="T25" fmla="*/ 2 h 16"/>
                  <a:gd name="T26" fmla="*/ 2 w 18"/>
                  <a:gd name="T27" fmla="*/ 0 h 16"/>
                  <a:gd name="T28" fmla="*/ 2 w 18"/>
                  <a:gd name="T29" fmla="*/ 0 h 16"/>
                  <a:gd name="T30" fmla="*/ 2 w 18"/>
                  <a:gd name="T31" fmla="*/ 2 h 16"/>
                  <a:gd name="T32" fmla="*/ 2 w 18"/>
                  <a:gd name="T33" fmla="*/ 3 h 16"/>
                  <a:gd name="T34" fmla="*/ 2 w 18"/>
                  <a:gd name="T35" fmla="*/ 4 h 16"/>
                  <a:gd name="T36" fmla="*/ 2 w 18"/>
                  <a:gd name="T37" fmla="*/ 4 h 16"/>
                  <a:gd name="T38" fmla="*/ 2 w 18"/>
                  <a:gd name="T39" fmla="*/ 4 h 16"/>
                  <a:gd name="T40" fmla="*/ 2 w 18"/>
                  <a:gd name="T41" fmla="*/ 4 h 16"/>
                  <a:gd name="T42" fmla="*/ 2 w 18"/>
                  <a:gd name="T43" fmla="*/ 4 h 16"/>
                  <a:gd name="T44" fmla="*/ 2 w 18"/>
                  <a:gd name="T45" fmla="*/ 4 h 16"/>
                  <a:gd name="T46" fmla="*/ 2 w 18"/>
                  <a:gd name="T47" fmla="*/ 4 h 16"/>
                  <a:gd name="T48" fmla="*/ 2 w 18"/>
                  <a:gd name="T49" fmla="*/ 4 h 16"/>
                  <a:gd name="T50" fmla="*/ 2 w 18"/>
                  <a:gd name="T51" fmla="*/ 4 h 16"/>
                  <a:gd name="T52" fmla="*/ 2 w 18"/>
                  <a:gd name="T53" fmla="*/ 4 h 1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8"/>
                  <a:gd name="T82" fmla="*/ 0 h 16"/>
                  <a:gd name="T83" fmla="*/ 18 w 18"/>
                  <a:gd name="T84" fmla="*/ 16 h 1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8" h="16">
                    <a:moveTo>
                      <a:pt x="2" y="15"/>
                    </a:moveTo>
                    <a:lnTo>
                      <a:pt x="0" y="15"/>
                    </a:lnTo>
                    <a:lnTo>
                      <a:pt x="0" y="11"/>
                    </a:lnTo>
                    <a:lnTo>
                      <a:pt x="1" y="11"/>
                    </a:lnTo>
                    <a:lnTo>
                      <a:pt x="4" y="10"/>
                    </a:lnTo>
                    <a:lnTo>
                      <a:pt x="2" y="10"/>
                    </a:lnTo>
                    <a:lnTo>
                      <a:pt x="1" y="7"/>
                    </a:lnTo>
                    <a:lnTo>
                      <a:pt x="1" y="4"/>
                    </a:lnTo>
                    <a:lnTo>
                      <a:pt x="2" y="2"/>
                    </a:lnTo>
                    <a:lnTo>
                      <a:pt x="4" y="2"/>
                    </a:lnTo>
                    <a:lnTo>
                      <a:pt x="8" y="0"/>
                    </a:lnTo>
                    <a:lnTo>
                      <a:pt x="10" y="2"/>
                    </a:lnTo>
                    <a:lnTo>
                      <a:pt x="11" y="2"/>
                    </a:lnTo>
                    <a:lnTo>
                      <a:pt x="12" y="0"/>
                    </a:lnTo>
                    <a:lnTo>
                      <a:pt x="13" y="0"/>
                    </a:lnTo>
                    <a:lnTo>
                      <a:pt x="15" y="2"/>
                    </a:lnTo>
                    <a:lnTo>
                      <a:pt x="17" y="3"/>
                    </a:lnTo>
                    <a:lnTo>
                      <a:pt x="15" y="5"/>
                    </a:lnTo>
                    <a:lnTo>
                      <a:pt x="13" y="7"/>
                    </a:lnTo>
                    <a:lnTo>
                      <a:pt x="13" y="8"/>
                    </a:lnTo>
                    <a:lnTo>
                      <a:pt x="11" y="11"/>
                    </a:lnTo>
                    <a:lnTo>
                      <a:pt x="10" y="12"/>
                    </a:lnTo>
                    <a:lnTo>
                      <a:pt x="7" y="12"/>
                    </a:lnTo>
                    <a:lnTo>
                      <a:pt x="5" y="15"/>
                    </a:lnTo>
                    <a:lnTo>
                      <a:pt x="2" y="15"/>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62" name="Freeform 221"/>
              <p:cNvSpPr>
                <a:spLocks/>
              </p:cNvSpPr>
              <p:nvPr/>
            </p:nvSpPr>
            <p:spPr bwMode="auto">
              <a:xfrm>
                <a:off x="729" y="3640"/>
                <a:ext cx="15" cy="14"/>
              </a:xfrm>
              <a:custGeom>
                <a:avLst/>
                <a:gdLst>
                  <a:gd name="T0" fmla="*/ 2 w 18"/>
                  <a:gd name="T1" fmla="*/ 4 h 16"/>
                  <a:gd name="T2" fmla="*/ 0 w 18"/>
                  <a:gd name="T3" fmla="*/ 4 h 16"/>
                  <a:gd name="T4" fmla="*/ 0 w 18"/>
                  <a:gd name="T5" fmla="*/ 4 h 16"/>
                  <a:gd name="T6" fmla="*/ 1 w 18"/>
                  <a:gd name="T7" fmla="*/ 4 h 16"/>
                  <a:gd name="T8" fmla="*/ 2 w 18"/>
                  <a:gd name="T9" fmla="*/ 4 h 16"/>
                  <a:gd name="T10" fmla="*/ 2 w 18"/>
                  <a:gd name="T11" fmla="*/ 4 h 16"/>
                  <a:gd name="T12" fmla="*/ 1 w 18"/>
                  <a:gd name="T13" fmla="*/ 4 h 16"/>
                  <a:gd name="T14" fmla="*/ 1 w 18"/>
                  <a:gd name="T15" fmla="*/ 4 h 16"/>
                  <a:gd name="T16" fmla="*/ 2 w 18"/>
                  <a:gd name="T17" fmla="*/ 2 h 16"/>
                  <a:gd name="T18" fmla="*/ 2 w 18"/>
                  <a:gd name="T19" fmla="*/ 2 h 16"/>
                  <a:gd name="T20" fmla="*/ 2 w 18"/>
                  <a:gd name="T21" fmla="*/ 0 h 16"/>
                  <a:gd name="T22" fmla="*/ 2 w 18"/>
                  <a:gd name="T23" fmla="*/ 2 h 16"/>
                  <a:gd name="T24" fmla="*/ 2 w 18"/>
                  <a:gd name="T25" fmla="*/ 2 h 16"/>
                  <a:gd name="T26" fmla="*/ 2 w 18"/>
                  <a:gd name="T27" fmla="*/ 0 h 16"/>
                  <a:gd name="T28" fmla="*/ 2 w 18"/>
                  <a:gd name="T29" fmla="*/ 0 h 16"/>
                  <a:gd name="T30" fmla="*/ 2 w 18"/>
                  <a:gd name="T31" fmla="*/ 2 h 16"/>
                  <a:gd name="T32" fmla="*/ 2 w 18"/>
                  <a:gd name="T33" fmla="*/ 3 h 16"/>
                  <a:gd name="T34" fmla="*/ 2 w 18"/>
                  <a:gd name="T35" fmla="*/ 4 h 16"/>
                  <a:gd name="T36" fmla="*/ 2 w 18"/>
                  <a:gd name="T37" fmla="*/ 4 h 16"/>
                  <a:gd name="T38" fmla="*/ 2 w 18"/>
                  <a:gd name="T39" fmla="*/ 4 h 16"/>
                  <a:gd name="T40" fmla="*/ 2 w 18"/>
                  <a:gd name="T41" fmla="*/ 4 h 16"/>
                  <a:gd name="T42" fmla="*/ 2 w 18"/>
                  <a:gd name="T43" fmla="*/ 4 h 16"/>
                  <a:gd name="T44" fmla="*/ 2 w 18"/>
                  <a:gd name="T45" fmla="*/ 4 h 16"/>
                  <a:gd name="T46" fmla="*/ 2 w 18"/>
                  <a:gd name="T47" fmla="*/ 4 h 16"/>
                  <a:gd name="T48" fmla="*/ 2 w 18"/>
                  <a:gd name="T49" fmla="*/ 4 h 16"/>
                  <a:gd name="T50" fmla="*/ 2 w 18"/>
                  <a:gd name="T51" fmla="*/ 4 h 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
                  <a:gd name="T79" fmla="*/ 0 h 16"/>
                  <a:gd name="T80" fmla="*/ 18 w 18"/>
                  <a:gd name="T81" fmla="*/ 16 h 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 h="16">
                    <a:moveTo>
                      <a:pt x="2" y="15"/>
                    </a:moveTo>
                    <a:lnTo>
                      <a:pt x="0" y="15"/>
                    </a:lnTo>
                    <a:lnTo>
                      <a:pt x="0" y="11"/>
                    </a:lnTo>
                    <a:lnTo>
                      <a:pt x="1" y="11"/>
                    </a:lnTo>
                    <a:lnTo>
                      <a:pt x="4" y="10"/>
                    </a:lnTo>
                    <a:lnTo>
                      <a:pt x="2" y="10"/>
                    </a:lnTo>
                    <a:lnTo>
                      <a:pt x="1" y="7"/>
                    </a:lnTo>
                    <a:lnTo>
                      <a:pt x="1" y="4"/>
                    </a:lnTo>
                    <a:lnTo>
                      <a:pt x="2" y="2"/>
                    </a:lnTo>
                    <a:lnTo>
                      <a:pt x="4" y="2"/>
                    </a:lnTo>
                    <a:lnTo>
                      <a:pt x="8" y="0"/>
                    </a:lnTo>
                    <a:lnTo>
                      <a:pt x="10" y="2"/>
                    </a:lnTo>
                    <a:lnTo>
                      <a:pt x="11" y="2"/>
                    </a:lnTo>
                    <a:lnTo>
                      <a:pt x="12" y="0"/>
                    </a:lnTo>
                    <a:lnTo>
                      <a:pt x="13" y="0"/>
                    </a:lnTo>
                    <a:lnTo>
                      <a:pt x="15" y="2"/>
                    </a:lnTo>
                    <a:lnTo>
                      <a:pt x="17" y="3"/>
                    </a:lnTo>
                    <a:lnTo>
                      <a:pt x="15" y="5"/>
                    </a:lnTo>
                    <a:lnTo>
                      <a:pt x="13" y="7"/>
                    </a:lnTo>
                    <a:lnTo>
                      <a:pt x="13" y="8"/>
                    </a:lnTo>
                    <a:lnTo>
                      <a:pt x="11" y="11"/>
                    </a:lnTo>
                    <a:lnTo>
                      <a:pt x="10" y="12"/>
                    </a:lnTo>
                    <a:lnTo>
                      <a:pt x="7" y="12"/>
                    </a:lnTo>
                    <a:lnTo>
                      <a:pt x="5" y="15"/>
                    </a:lnTo>
                    <a:lnTo>
                      <a:pt x="2" y="15"/>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63" name="Freeform 222"/>
              <p:cNvSpPr>
                <a:spLocks/>
              </p:cNvSpPr>
              <p:nvPr/>
            </p:nvSpPr>
            <p:spPr bwMode="auto">
              <a:xfrm>
                <a:off x="584" y="3827"/>
                <a:ext cx="16" cy="15"/>
              </a:xfrm>
              <a:custGeom>
                <a:avLst/>
                <a:gdLst>
                  <a:gd name="T0" fmla="*/ 8 w 17"/>
                  <a:gd name="T1" fmla="*/ 4 h 17"/>
                  <a:gd name="T2" fmla="*/ 7 w 17"/>
                  <a:gd name="T3" fmla="*/ 4 h 17"/>
                  <a:gd name="T4" fmla="*/ 2 w 17"/>
                  <a:gd name="T5" fmla="*/ 4 h 17"/>
                  <a:gd name="T6" fmla="*/ 0 w 17"/>
                  <a:gd name="T7" fmla="*/ 4 h 17"/>
                  <a:gd name="T8" fmla="*/ 0 w 17"/>
                  <a:gd name="T9" fmla="*/ 4 h 17"/>
                  <a:gd name="T10" fmla="*/ 0 w 17"/>
                  <a:gd name="T11" fmla="*/ 4 h 17"/>
                  <a:gd name="T12" fmla="*/ 2 w 17"/>
                  <a:gd name="T13" fmla="*/ 4 h 17"/>
                  <a:gd name="T14" fmla="*/ 0 w 17"/>
                  <a:gd name="T15" fmla="*/ 4 h 17"/>
                  <a:gd name="T16" fmla="*/ 0 w 17"/>
                  <a:gd name="T17" fmla="*/ 2 h 17"/>
                  <a:gd name="T18" fmla="*/ 3 w 17"/>
                  <a:gd name="T19" fmla="*/ 0 h 17"/>
                  <a:gd name="T20" fmla="*/ 6 w 17"/>
                  <a:gd name="T21" fmla="*/ 0 h 17"/>
                  <a:gd name="T22" fmla="*/ 8 w 17"/>
                  <a:gd name="T23" fmla="*/ 2 h 17"/>
                  <a:gd name="T24" fmla="*/ 8 w 17"/>
                  <a:gd name="T25" fmla="*/ 4 h 17"/>
                  <a:gd name="T26" fmla="*/ 8 w 17"/>
                  <a:gd name="T27" fmla="*/ 4 h 17"/>
                  <a:gd name="T28" fmla="*/ 8 w 17"/>
                  <a:gd name="T29" fmla="*/ 4 h 17"/>
                  <a:gd name="T30" fmla="*/ 8 w 17"/>
                  <a:gd name="T31" fmla="*/ 4 h 17"/>
                  <a:gd name="T32" fmla="*/ 8 w 17"/>
                  <a:gd name="T33" fmla="*/ 4 h 17"/>
                  <a:gd name="T34" fmla="*/ 8 w 17"/>
                  <a:gd name="T35" fmla="*/ 4 h 17"/>
                  <a:gd name="T36" fmla="*/ 8 w 17"/>
                  <a:gd name="T37" fmla="*/ 4 h 17"/>
                  <a:gd name="T38" fmla="*/ 8 w 17"/>
                  <a:gd name="T39" fmla="*/ 4 h 17"/>
                  <a:gd name="T40" fmla="*/ 8 w 17"/>
                  <a:gd name="T41" fmla="*/ 4 h 17"/>
                  <a:gd name="T42" fmla="*/ 8 w 17"/>
                  <a:gd name="T43" fmla="*/ 4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17"/>
                  <a:gd name="T68" fmla="*/ 17 w 17"/>
                  <a:gd name="T69" fmla="*/ 17 h 1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17">
                    <a:moveTo>
                      <a:pt x="12" y="16"/>
                    </a:moveTo>
                    <a:lnTo>
                      <a:pt x="7" y="15"/>
                    </a:lnTo>
                    <a:lnTo>
                      <a:pt x="2" y="15"/>
                    </a:lnTo>
                    <a:lnTo>
                      <a:pt x="0" y="15"/>
                    </a:lnTo>
                    <a:lnTo>
                      <a:pt x="0" y="13"/>
                    </a:lnTo>
                    <a:lnTo>
                      <a:pt x="0" y="10"/>
                    </a:lnTo>
                    <a:lnTo>
                      <a:pt x="2" y="6"/>
                    </a:lnTo>
                    <a:lnTo>
                      <a:pt x="0" y="4"/>
                    </a:lnTo>
                    <a:lnTo>
                      <a:pt x="0" y="2"/>
                    </a:lnTo>
                    <a:lnTo>
                      <a:pt x="3" y="0"/>
                    </a:lnTo>
                    <a:lnTo>
                      <a:pt x="6" y="0"/>
                    </a:lnTo>
                    <a:lnTo>
                      <a:pt x="10" y="2"/>
                    </a:lnTo>
                    <a:lnTo>
                      <a:pt x="10" y="4"/>
                    </a:lnTo>
                    <a:lnTo>
                      <a:pt x="12" y="6"/>
                    </a:lnTo>
                    <a:lnTo>
                      <a:pt x="13" y="6"/>
                    </a:lnTo>
                    <a:lnTo>
                      <a:pt x="15" y="8"/>
                    </a:lnTo>
                    <a:lnTo>
                      <a:pt x="16" y="10"/>
                    </a:lnTo>
                    <a:lnTo>
                      <a:pt x="16" y="14"/>
                    </a:lnTo>
                    <a:lnTo>
                      <a:pt x="15" y="15"/>
                    </a:lnTo>
                    <a:lnTo>
                      <a:pt x="12" y="16"/>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64" name="Freeform 223"/>
              <p:cNvSpPr>
                <a:spLocks/>
              </p:cNvSpPr>
              <p:nvPr/>
            </p:nvSpPr>
            <p:spPr bwMode="auto">
              <a:xfrm>
                <a:off x="584" y="3827"/>
                <a:ext cx="16" cy="15"/>
              </a:xfrm>
              <a:custGeom>
                <a:avLst/>
                <a:gdLst>
                  <a:gd name="T0" fmla="*/ 8 w 17"/>
                  <a:gd name="T1" fmla="*/ 4 h 17"/>
                  <a:gd name="T2" fmla="*/ 7 w 17"/>
                  <a:gd name="T3" fmla="*/ 4 h 17"/>
                  <a:gd name="T4" fmla="*/ 2 w 17"/>
                  <a:gd name="T5" fmla="*/ 4 h 17"/>
                  <a:gd name="T6" fmla="*/ 0 w 17"/>
                  <a:gd name="T7" fmla="*/ 4 h 17"/>
                  <a:gd name="T8" fmla="*/ 0 w 17"/>
                  <a:gd name="T9" fmla="*/ 4 h 17"/>
                  <a:gd name="T10" fmla="*/ 0 w 17"/>
                  <a:gd name="T11" fmla="*/ 4 h 17"/>
                  <a:gd name="T12" fmla="*/ 2 w 17"/>
                  <a:gd name="T13" fmla="*/ 4 h 17"/>
                  <a:gd name="T14" fmla="*/ 0 w 17"/>
                  <a:gd name="T15" fmla="*/ 4 h 17"/>
                  <a:gd name="T16" fmla="*/ 0 w 17"/>
                  <a:gd name="T17" fmla="*/ 2 h 17"/>
                  <a:gd name="T18" fmla="*/ 3 w 17"/>
                  <a:gd name="T19" fmla="*/ 0 h 17"/>
                  <a:gd name="T20" fmla="*/ 6 w 17"/>
                  <a:gd name="T21" fmla="*/ 0 h 17"/>
                  <a:gd name="T22" fmla="*/ 8 w 17"/>
                  <a:gd name="T23" fmla="*/ 2 h 17"/>
                  <a:gd name="T24" fmla="*/ 8 w 17"/>
                  <a:gd name="T25" fmla="*/ 4 h 17"/>
                  <a:gd name="T26" fmla="*/ 8 w 17"/>
                  <a:gd name="T27" fmla="*/ 4 h 17"/>
                  <a:gd name="T28" fmla="*/ 8 w 17"/>
                  <a:gd name="T29" fmla="*/ 4 h 17"/>
                  <a:gd name="T30" fmla="*/ 8 w 17"/>
                  <a:gd name="T31" fmla="*/ 4 h 17"/>
                  <a:gd name="T32" fmla="*/ 8 w 17"/>
                  <a:gd name="T33" fmla="*/ 4 h 17"/>
                  <a:gd name="T34" fmla="*/ 8 w 17"/>
                  <a:gd name="T35" fmla="*/ 4 h 17"/>
                  <a:gd name="T36" fmla="*/ 8 w 17"/>
                  <a:gd name="T37" fmla="*/ 4 h 17"/>
                  <a:gd name="T38" fmla="*/ 8 w 17"/>
                  <a:gd name="T39" fmla="*/ 4 h 17"/>
                  <a:gd name="T40" fmla="*/ 8 w 17"/>
                  <a:gd name="T41" fmla="*/ 4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17"/>
                  <a:gd name="T65" fmla="*/ 17 w 17"/>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17">
                    <a:moveTo>
                      <a:pt x="12" y="16"/>
                    </a:moveTo>
                    <a:lnTo>
                      <a:pt x="7" y="15"/>
                    </a:lnTo>
                    <a:lnTo>
                      <a:pt x="2" y="15"/>
                    </a:lnTo>
                    <a:lnTo>
                      <a:pt x="0" y="15"/>
                    </a:lnTo>
                    <a:lnTo>
                      <a:pt x="0" y="13"/>
                    </a:lnTo>
                    <a:lnTo>
                      <a:pt x="0" y="10"/>
                    </a:lnTo>
                    <a:lnTo>
                      <a:pt x="2" y="6"/>
                    </a:lnTo>
                    <a:lnTo>
                      <a:pt x="0" y="4"/>
                    </a:lnTo>
                    <a:lnTo>
                      <a:pt x="0" y="2"/>
                    </a:lnTo>
                    <a:lnTo>
                      <a:pt x="3" y="0"/>
                    </a:lnTo>
                    <a:lnTo>
                      <a:pt x="6" y="0"/>
                    </a:lnTo>
                    <a:lnTo>
                      <a:pt x="10" y="2"/>
                    </a:lnTo>
                    <a:lnTo>
                      <a:pt x="10" y="4"/>
                    </a:lnTo>
                    <a:lnTo>
                      <a:pt x="12" y="6"/>
                    </a:lnTo>
                    <a:lnTo>
                      <a:pt x="13" y="6"/>
                    </a:lnTo>
                    <a:lnTo>
                      <a:pt x="15" y="8"/>
                    </a:lnTo>
                    <a:lnTo>
                      <a:pt x="16" y="10"/>
                    </a:lnTo>
                    <a:lnTo>
                      <a:pt x="16" y="14"/>
                    </a:lnTo>
                    <a:lnTo>
                      <a:pt x="15" y="15"/>
                    </a:lnTo>
                    <a:lnTo>
                      <a:pt x="12" y="16"/>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65" name="Freeform 224"/>
              <p:cNvSpPr>
                <a:spLocks/>
              </p:cNvSpPr>
              <p:nvPr/>
            </p:nvSpPr>
            <p:spPr bwMode="auto">
              <a:xfrm>
                <a:off x="686" y="3831"/>
                <a:ext cx="25" cy="20"/>
              </a:xfrm>
              <a:custGeom>
                <a:avLst/>
                <a:gdLst>
                  <a:gd name="T0" fmla="*/ 6 w 27"/>
                  <a:gd name="T1" fmla="*/ 3 h 23"/>
                  <a:gd name="T2" fmla="*/ 6 w 27"/>
                  <a:gd name="T3" fmla="*/ 3 h 23"/>
                  <a:gd name="T4" fmla="*/ 6 w 27"/>
                  <a:gd name="T5" fmla="*/ 3 h 23"/>
                  <a:gd name="T6" fmla="*/ 6 w 27"/>
                  <a:gd name="T7" fmla="*/ 3 h 23"/>
                  <a:gd name="T8" fmla="*/ 6 w 27"/>
                  <a:gd name="T9" fmla="*/ 3 h 23"/>
                  <a:gd name="T10" fmla="*/ 6 w 27"/>
                  <a:gd name="T11" fmla="*/ 3 h 23"/>
                  <a:gd name="T12" fmla="*/ 6 w 27"/>
                  <a:gd name="T13" fmla="*/ 3 h 23"/>
                  <a:gd name="T14" fmla="*/ 6 w 27"/>
                  <a:gd name="T15" fmla="*/ 3 h 23"/>
                  <a:gd name="T16" fmla="*/ 6 w 27"/>
                  <a:gd name="T17" fmla="*/ 3 h 23"/>
                  <a:gd name="T18" fmla="*/ 6 w 27"/>
                  <a:gd name="T19" fmla="*/ 3 h 23"/>
                  <a:gd name="T20" fmla="*/ 6 w 27"/>
                  <a:gd name="T21" fmla="*/ 3 h 23"/>
                  <a:gd name="T22" fmla="*/ 6 w 27"/>
                  <a:gd name="T23" fmla="*/ 2 h 23"/>
                  <a:gd name="T24" fmla="*/ 6 w 27"/>
                  <a:gd name="T25" fmla="*/ 0 h 23"/>
                  <a:gd name="T26" fmla="*/ 6 w 27"/>
                  <a:gd name="T27" fmla="*/ 0 h 23"/>
                  <a:gd name="T28" fmla="*/ 6 w 27"/>
                  <a:gd name="T29" fmla="*/ 2 h 23"/>
                  <a:gd name="T30" fmla="*/ 6 w 27"/>
                  <a:gd name="T31" fmla="*/ 3 h 23"/>
                  <a:gd name="T32" fmla="*/ 6 w 27"/>
                  <a:gd name="T33" fmla="*/ 3 h 23"/>
                  <a:gd name="T34" fmla="*/ 6 w 27"/>
                  <a:gd name="T35" fmla="*/ 3 h 23"/>
                  <a:gd name="T36" fmla="*/ 6 w 27"/>
                  <a:gd name="T37" fmla="*/ 3 h 23"/>
                  <a:gd name="T38" fmla="*/ 6 w 27"/>
                  <a:gd name="T39" fmla="*/ 3 h 23"/>
                  <a:gd name="T40" fmla="*/ 6 w 27"/>
                  <a:gd name="T41" fmla="*/ 3 h 23"/>
                  <a:gd name="T42" fmla="*/ 6 w 27"/>
                  <a:gd name="T43" fmla="*/ 3 h 23"/>
                  <a:gd name="T44" fmla="*/ 6 w 27"/>
                  <a:gd name="T45" fmla="*/ 3 h 23"/>
                  <a:gd name="T46" fmla="*/ 5 w 27"/>
                  <a:gd name="T47" fmla="*/ 3 h 23"/>
                  <a:gd name="T48" fmla="*/ 4 w 27"/>
                  <a:gd name="T49" fmla="*/ 3 h 23"/>
                  <a:gd name="T50" fmla="*/ 5 w 27"/>
                  <a:gd name="T51" fmla="*/ 3 h 23"/>
                  <a:gd name="T52" fmla="*/ 4 w 27"/>
                  <a:gd name="T53" fmla="*/ 3 h 23"/>
                  <a:gd name="T54" fmla="*/ 3 w 27"/>
                  <a:gd name="T55" fmla="*/ 3 h 23"/>
                  <a:gd name="T56" fmla="*/ 0 w 27"/>
                  <a:gd name="T57" fmla="*/ 3 h 23"/>
                  <a:gd name="T58" fmla="*/ 3 w 27"/>
                  <a:gd name="T59" fmla="*/ 3 h 23"/>
                  <a:gd name="T60" fmla="*/ 6 w 27"/>
                  <a:gd name="T61" fmla="*/ 3 h 23"/>
                  <a:gd name="T62" fmla="*/ 6 w 27"/>
                  <a:gd name="T63" fmla="*/ 3 h 23"/>
                  <a:gd name="T64" fmla="*/ 6 w 27"/>
                  <a:gd name="T65" fmla="*/ 3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
                  <a:gd name="T100" fmla="*/ 0 h 23"/>
                  <a:gd name="T101" fmla="*/ 27 w 27"/>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 h="23">
                    <a:moveTo>
                      <a:pt x="7" y="22"/>
                    </a:moveTo>
                    <a:lnTo>
                      <a:pt x="11" y="20"/>
                    </a:lnTo>
                    <a:lnTo>
                      <a:pt x="14" y="20"/>
                    </a:lnTo>
                    <a:lnTo>
                      <a:pt x="17" y="22"/>
                    </a:lnTo>
                    <a:lnTo>
                      <a:pt x="21" y="22"/>
                    </a:lnTo>
                    <a:lnTo>
                      <a:pt x="22" y="20"/>
                    </a:lnTo>
                    <a:lnTo>
                      <a:pt x="23" y="17"/>
                    </a:lnTo>
                    <a:lnTo>
                      <a:pt x="22" y="11"/>
                    </a:lnTo>
                    <a:lnTo>
                      <a:pt x="26" y="9"/>
                    </a:lnTo>
                    <a:lnTo>
                      <a:pt x="26" y="5"/>
                    </a:lnTo>
                    <a:lnTo>
                      <a:pt x="24" y="4"/>
                    </a:lnTo>
                    <a:lnTo>
                      <a:pt x="22" y="2"/>
                    </a:lnTo>
                    <a:lnTo>
                      <a:pt x="22" y="0"/>
                    </a:lnTo>
                    <a:lnTo>
                      <a:pt x="19" y="0"/>
                    </a:lnTo>
                    <a:lnTo>
                      <a:pt x="17" y="2"/>
                    </a:lnTo>
                    <a:lnTo>
                      <a:pt x="17" y="4"/>
                    </a:lnTo>
                    <a:lnTo>
                      <a:pt x="18" y="6"/>
                    </a:lnTo>
                    <a:lnTo>
                      <a:pt x="17" y="9"/>
                    </a:lnTo>
                    <a:lnTo>
                      <a:pt x="17" y="10"/>
                    </a:lnTo>
                    <a:lnTo>
                      <a:pt x="14" y="10"/>
                    </a:lnTo>
                    <a:lnTo>
                      <a:pt x="14" y="9"/>
                    </a:lnTo>
                    <a:lnTo>
                      <a:pt x="12" y="6"/>
                    </a:lnTo>
                    <a:lnTo>
                      <a:pt x="9" y="6"/>
                    </a:lnTo>
                    <a:lnTo>
                      <a:pt x="5" y="9"/>
                    </a:lnTo>
                    <a:lnTo>
                      <a:pt x="4" y="11"/>
                    </a:lnTo>
                    <a:lnTo>
                      <a:pt x="5" y="13"/>
                    </a:lnTo>
                    <a:lnTo>
                      <a:pt x="4" y="13"/>
                    </a:lnTo>
                    <a:lnTo>
                      <a:pt x="3" y="15"/>
                    </a:lnTo>
                    <a:lnTo>
                      <a:pt x="0" y="18"/>
                    </a:lnTo>
                    <a:lnTo>
                      <a:pt x="3" y="21"/>
                    </a:lnTo>
                    <a:lnTo>
                      <a:pt x="7" y="22"/>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66" name="Freeform 225"/>
              <p:cNvSpPr>
                <a:spLocks/>
              </p:cNvSpPr>
              <p:nvPr/>
            </p:nvSpPr>
            <p:spPr bwMode="auto">
              <a:xfrm>
                <a:off x="686" y="3831"/>
                <a:ext cx="25" cy="20"/>
              </a:xfrm>
              <a:custGeom>
                <a:avLst/>
                <a:gdLst>
                  <a:gd name="T0" fmla="*/ 6 w 27"/>
                  <a:gd name="T1" fmla="*/ 3 h 23"/>
                  <a:gd name="T2" fmla="*/ 6 w 27"/>
                  <a:gd name="T3" fmla="*/ 3 h 23"/>
                  <a:gd name="T4" fmla="*/ 6 w 27"/>
                  <a:gd name="T5" fmla="*/ 3 h 23"/>
                  <a:gd name="T6" fmla="*/ 6 w 27"/>
                  <a:gd name="T7" fmla="*/ 3 h 23"/>
                  <a:gd name="T8" fmla="*/ 6 w 27"/>
                  <a:gd name="T9" fmla="*/ 3 h 23"/>
                  <a:gd name="T10" fmla="*/ 6 w 27"/>
                  <a:gd name="T11" fmla="*/ 3 h 23"/>
                  <a:gd name="T12" fmla="*/ 6 w 27"/>
                  <a:gd name="T13" fmla="*/ 3 h 23"/>
                  <a:gd name="T14" fmla="*/ 6 w 27"/>
                  <a:gd name="T15" fmla="*/ 3 h 23"/>
                  <a:gd name="T16" fmla="*/ 6 w 27"/>
                  <a:gd name="T17" fmla="*/ 3 h 23"/>
                  <a:gd name="T18" fmla="*/ 6 w 27"/>
                  <a:gd name="T19" fmla="*/ 3 h 23"/>
                  <a:gd name="T20" fmla="*/ 6 w 27"/>
                  <a:gd name="T21" fmla="*/ 3 h 23"/>
                  <a:gd name="T22" fmla="*/ 6 w 27"/>
                  <a:gd name="T23" fmla="*/ 2 h 23"/>
                  <a:gd name="T24" fmla="*/ 6 w 27"/>
                  <a:gd name="T25" fmla="*/ 0 h 23"/>
                  <a:gd name="T26" fmla="*/ 6 w 27"/>
                  <a:gd name="T27" fmla="*/ 0 h 23"/>
                  <a:gd name="T28" fmla="*/ 6 w 27"/>
                  <a:gd name="T29" fmla="*/ 2 h 23"/>
                  <a:gd name="T30" fmla="*/ 6 w 27"/>
                  <a:gd name="T31" fmla="*/ 3 h 23"/>
                  <a:gd name="T32" fmla="*/ 6 w 27"/>
                  <a:gd name="T33" fmla="*/ 3 h 23"/>
                  <a:gd name="T34" fmla="*/ 6 w 27"/>
                  <a:gd name="T35" fmla="*/ 3 h 23"/>
                  <a:gd name="T36" fmla="*/ 6 w 27"/>
                  <a:gd name="T37" fmla="*/ 3 h 23"/>
                  <a:gd name="T38" fmla="*/ 6 w 27"/>
                  <a:gd name="T39" fmla="*/ 3 h 23"/>
                  <a:gd name="T40" fmla="*/ 6 w 27"/>
                  <a:gd name="T41" fmla="*/ 3 h 23"/>
                  <a:gd name="T42" fmla="*/ 6 w 27"/>
                  <a:gd name="T43" fmla="*/ 3 h 23"/>
                  <a:gd name="T44" fmla="*/ 6 w 27"/>
                  <a:gd name="T45" fmla="*/ 3 h 23"/>
                  <a:gd name="T46" fmla="*/ 5 w 27"/>
                  <a:gd name="T47" fmla="*/ 3 h 23"/>
                  <a:gd name="T48" fmla="*/ 4 w 27"/>
                  <a:gd name="T49" fmla="*/ 3 h 23"/>
                  <a:gd name="T50" fmla="*/ 5 w 27"/>
                  <a:gd name="T51" fmla="*/ 3 h 23"/>
                  <a:gd name="T52" fmla="*/ 4 w 27"/>
                  <a:gd name="T53" fmla="*/ 3 h 23"/>
                  <a:gd name="T54" fmla="*/ 3 w 27"/>
                  <a:gd name="T55" fmla="*/ 3 h 23"/>
                  <a:gd name="T56" fmla="*/ 0 w 27"/>
                  <a:gd name="T57" fmla="*/ 3 h 23"/>
                  <a:gd name="T58" fmla="*/ 3 w 27"/>
                  <a:gd name="T59" fmla="*/ 3 h 23"/>
                  <a:gd name="T60" fmla="*/ 6 w 27"/>
                  <a:gd name="T61" fmla="*/ 3 h 23"/>
                  <a:gd name="T62" fmla="*/ 6 w 27"/>
                  <a:gd name="T63" fmla="*/ 3 h 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7"/>
                  <a:gd name="T97" fmla="*/ 0 h 23"/>
                  <a:gd name="T98" fmla="*/ 27 w 27"/>
                  <a:gd name="T99" fmla="*/ 23 h 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7" h="23">
                    <a:moveTo>
                      <a:pt x="7" y="22"/>
                    </a:moveTo>
                    <a:lnTo>
                      <a:pt x="11" y="20"/>
                    </a:lnTo>
                    <a:lnTo>
                      <a:pt x="14" y="20"/>
                    </a:lnTo>
                    <a:lnTo>
                      <a:pt x="17" y="22"/>
                    </a:lnTo>
                    <a:lnTo>
                      <a:pt x="21" y="22"/>
                    </a:lnTo>
                    <a:lnTo>
                      <a:pt x="22" y="20"/>
                    </a:lnTo>
                    <a:lnTo>
                      <a:pt x="23" y="17"/>
                    </a:lnTo>
                    <a:lnTo>
                      <a:pt x="22" y="11"/>
                    </a:lnTo>
                    <a:lnTo>
                      <a:pt x="26" y="9"/>
                    </a:lnTo>
                    <a:lnTo>
                      <a:pt x="26" y="5"/>
                    </a:lnTo>
                    <a:lnTo>
                      <a:pt x="24" y="4"/>
                    </a:lnTo>
                    <a:lnTo>
                      <a:pt x="22" y="2"/>
                    </a:lnTo>
                    <a:lnTo>
                      <a:pt x="22" y="0"/>
                    </a:lnTo>
                    <a:lnTo>
                      <a:pt x="19" y="0"/>
                    </a:lnTo>
                    <a:lnTo>
                      <a:pt x="17" y="2"/>
                    </a:lnTo>
                    <a:lnTo>
                      <a:pt x="17" y="4"/>
                    </a:lnTo>
                    <a:lnTo>
                      <a:pt x="18" y="6"/>
                    </a:lnTo>
                    <a:lnTo>
                      <a:pt x="17" y="9"/>
                    </a:lnTo>
                    <a:lnTo>
                      <a:pt x="17" y="10"/>
                    </a:lnTo>
                    <a:lnTo>
                      <a:pt x="14" y="10"/>
                    </a:lnTo>
                    <a:lnTo>
                      <a:pt x="14" y="9"/>
                    </a:lnTo>
                    <a:lnTo>
                      <a:pt x="12" y="6"/>
                    </a:lnTo>
                    <a:lnTo>
                      <a:pt x="9" y="6"/>
                    </a:lnTo>
                    <a:lnTo>
                      <a:pt x="5" y="9"/>
                    </a:lnTo>
                    <a:lnTo>
                      <a:pt x="4" y="11"/>
                    </a:lnTo>
                    <a:lnTo>
                      <a:pt x="5" y="13"/>
                    </a:lnTo>
                    <a:lnTo>
                      <a:pt x="4" y="13"/>
                    </a:lnTo>
                    <a:lnTo>
                      <a:pt x="3" y="15"/>
                    </a:lnTo>
                    <a:lnTo>
                      <a:pt x="0" y="18"/>
                    </a:lnTo>
                    <a:lnTo>
                      <a:pt x="3" y="21"/>
                    </a:lnTo>
                    <a:lnTo>
                      <a:pt x="7" y="22"/>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67" name="Freeform 226"/>
              <p:cNvSpPr>
                <a:spLocks/>
              </p:cNvSpPr>
              <p:nvPr/>
            </p:nvSpPr>
            <p:spPr bwMode="auto">
              <a:xfrm>
                <a:off x="409" y="3820"/>
                <a:ext cx="35" cy="14"/>
              </a:xfrm>
              <a:custGeom>
                <a:avLst/>
                <a:gdLst>
                  <a:gd name="T0" fmla="*/ 4 w 39"/>
                  <a:gd name="T1" fmla="*/ 7 h 15"/>
                  <a:gd name="T2" fmla="*/ 0 w 39"/>
                  <a:gd name="T3" fmla="*/ 7 h 15"/>
                  <a:gd name="T4" fmla="*/ 0 w 39"/>
                  <a:gd name="T5" fmla="*/ 5 h 15"/>
                  <a:gd name="T6" fmla="*/ 4 w 39"/>
                  <a:gd name="T7" fmla="*/ 5 h 15"/>
                  <a:gd name="T8" fmla="*/ 4 w 39"/>
                  <a:gd name="T9" fmla="*/ 3 h 15"/>
                  <a:gd name="T10" fmla="*/ 4 w 39"/>
                  <a:gd name="T11" fmla="*/ 1 h 15"/>
                  <a:gd name="T12" fmla="*/ 4 w 39"/>
                  <a:gd name="T13" fmla="*/ 0 h 15"/>
                  <a:gd name="T14" fmla="*/ 4 w 39"/>
                  <a:gd name="T15" fmla="*/ 0 h 15"/>
                  <a:gd name="T16" fmla="*/ 6 w 39"/>
                  <a:gd name="T17" fmla="*/ 2 h 15"/>
                  <a:gd name="T18" fmla="*/ 6 w 39"/>
                  <a:gd name="T19" fmla="*/ 7 h 15"/>
                  <a:gd name="T20" fmla="*/ 5 w 39"/>
                  <a:gd name="T21" fmla="*/ 7 h 15"/>
                  <a:gd name="T22" fmla="*/ 4 w 39"/>
                  <a:gd name="T23" fmla="*/ 7 h 15"/>
                  <a:gd name="T24" fmla="*/ 4 w 39"/>
                  <a:gd name="T25" fmla="*/ 7 h 15"/>
                  <a:gd name="T26" fmla="*/ 4 w 39"/>
                  <a:gd name="T27" fmla="*/ 7 h 15"/>
                  <a:gd name="T28" fmla="*/ 4 w 39"/>
                  <a:gd name="T29" fmla="*/ 7 h 15"/>
                  <a:gd name="T30" fmla="*/ 4 w 39"/>
                  <a:gd name="T31" fmla="*/ 7 h 15"/>
                  <a:gd name="T32" fmla="*/ 4 w 39"/>
                  <a:gd name="T33" fmla="*/ 7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
                  <a:gd name="T52" fmla="*/ 0 h 15"/>
                  <a:gd name="T53" fmla="*/ 39 w 39"/>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 h="15">
                    <a:moveTo>
                      <a:pt x="11" y="14"/>
                    </a:moveTo>
                    <a:lnTo>
                      <a:pt x="0" y="10"/>
                    </a:lnTo>
                    <a:lnTo>
                      <a:pt x="0" y="5"/>
                    </a:lnTo>
                    <a:lnTo>
                      <a:pt x="9" y="5"/>
                    </a:lnTo>
                    <a:lnTo>
                      <a:pt x="18" y="3"/>
                    </a:lnTo>
                    <a:lnTo>
                      <a:pt x="21" y="1"/>
                    </a:lnTo>
                    <a:lnTo>
                      <a:pt x="23" y="0"/>
                    </a:lnTo>
                    <a:lnTo>
                      <a:pt x="32" y="0"/>
                    </a:lnTo>
                    <a:lnTo>
                      <a:pt x="38" y="2"/>
                    </a:lnTo>
                    <a:lnTo>
                      <a:pt x="37" y="7"/>
                    </a:lnTo>
                    <a:lnTo>
                      <a:pt x="33" y="8"/>
                    </a:lnTo>
                    <a:lnTo>
                      <a:pt x="28" y="10"/>
                    </a:lnTo>
                    <a:lnTo>
                      <a:pt x="24" y="8"/>
                    </a:lnTo>
                    <a:lnTo>
                      <a:pt x="15" y="12"/>
                    </a:lnTo>
                    <a:lnTo>
                      <a:pt x="11" y="14"/>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68" name="Freeform 227"/>
              <p:cNvSpPr>
                <a:spLocks/>
              </p:cNvSpPr>
              <p:nvPr/>
            </p:nvSpPr>
            <p:spPr bwMode="auto">
              <a:xfrm>
                <a:off x="409" y="3820"/>
                <a:ext cx="35" cy="14"/>
              </a:xfrm>
              <a:custGeom>
                <a:avLst/>
                <a:gdLst>
                  <a:gd name="T0" fmla="*/ 4 w 39"/>
                  <a:gd name="T1" fmla="*/ 7 h 15"/>
                  <a:gd name="T2" fmla="*/ 0 w 39"/>
                  <a:gd name="T3" fmla="*/ 7 h 15"/>
                  <a:gd name="T4" fmla="*/ 0 w 39"/>
                  <a:gd name="T5" fmla="*/ 5 h 15"/>
                  <a:gd name="T6" fmla="*/ 4 w 39"/>
                  <a:gd name="T7" fmla="*/ 5 h 15"/>
                  <a:gd name="T8" fmla="*/ 4 w 39"/>
                  <a:gd name="T9" fmla="*/ 3 h 15"/>
                  <a:gd name="T10" fmla="*/ 4 w 39"/>
                  <a:gd name="T11" fmla="*/ 1 h 15"/>
                  <a:gd name="T12" fmla="*/ 4 w 39"/>
                  <a:gd name="T13" fmla="*/ 0 h 15"/>
                  <a:gd name="T14" fmla="*/ 4 w 39"/>
                  <a:gd name="T15" fmla="*/ 0 h 15"/>
                  <a:gd name="T16" fmla="*/ 6 w 39"/>
                  <a:gd name="T17" fmla="*/ 2 h 15"/>
                  <a:gd name="T18" fmla="*/ 6 w 39"/>
                  <a:gd name="T19" fmla="*/ 7 h 15"/>
                  <a:gd name="T20" fmla="*/ 5 w 39"/>
                  <a:gd name="T21" fmla="*/ 7 h 15"/>
                  <a:gd name="T22" fmla="*/ 4 w 39"/>
                  <a:gd name="T23" fmla="*/ 7 h 15"/>
                  <a:gd name="T24" fmla="*/ 4 w 39"/>
                  <a:gd name="T25" fmla="*/ 7 h 15"/>
                  <a:gd name="T26" fmla="*/ 4 w 39"/>
                  <a:gd name="T27" fmla="*/ 7 h 15"/>
                  <a:gd name="T28" fmla="*/ 4 w 39"/>
                  <a:gd name="T29" fmla="*/ 7 h 15"/>
                  <a:gd name="T30" fmla="*/ 4 w 39"/>
                  <a:gd name="T31" fmla="*/ 7 h 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9"/>
                  <a:gd name="T49" fmla="*/ 0 h 15"/>
                  <a:gd name="T50" fmla="*/ 39 w 39"/>
                  <a:gd name="T51" fmla="*/ 15 h 1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9" h="15">
                    <a:moveTo>
                      <a:pt x="11" y="14"/>
                    </a:moveTo>
                    <a:lnTo>
                      <a:pt x="0" y="10"/>
                    </a:lnTo>
                    <a:lnTo>
                      <a:pt x="0" y="5"/>
                    </a:lnTo>
                    <a:lnTo>
                      <a:pt x="9" y="5"/>
                    </a:lnTo>
                    <a:lnTo>
                      <a:pt x="18" y="3"/>
                    </a:lnTo>
                    <a:lnTo>
                      <a:pt x="21" y="1"/>
                    </a:lnTo>
                    <a:lnTo>
                      <a:pt x="23" y="0"/>
                    </a:lnTo>
                    <a:lnTo>
                      <a:pt x="32" y="0"/>
                    </a:lnTo>
                    <a:lnTo>
                      <a:pt x="38" y="2"/>
                    </a:lnTo>
                    <a:lnTo>
                      <a:pt x="37" y="7"/>
                    </a:lnTo>
                    <a:lnTo>
                      <a:pt x="33" y="8"/>
                    </a:lnTo>
                    <a:lnTo>
                      <a:pt x="28" y="10"/>
                    </a:lnTo>
                    <a:lnTo>
                      <a:pt x="24" y="8"/>
                    </a:lnTo>
                    <a:lnTo>
                      <a:pt x="15" y="12"/>
                    </a:lnTo>
                    <a:lnTo>
                      <a:pt x="11" y="14"/>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69" name="Freeform 228"/>
              <p:cNvSpPr>
                <a:spLocks/>
              </p:cNvSpPr>
              <p:nvPr/>
            </p:nvSpPr>
            <p:spPr bwMode="auto">
              <a:xfrm>
                <a:off x="596" y="3811"/>
                <a:ext cx="36" cy="19"/>
              </a:xfrm>
              <a:custGeom>
                <a:avLst/>
                <a:gdLst>
                  <a:gd name="T0" fmla="*/ 5 w 40"/>
                  <a:gd name="T1" fmla="*/ 5 h 21"/>
                  <a:gd name="T2" fmla="*/ 5 w 40"/>
                  <a:gd name="T3" fmla="*/ 5 h 21"/>
                  <a:gd name="T4" fmla="*/ 5 w 40"/>
                  <a:gd name="T5" fmla="*/ 5 h 21"/>
                  <a:gd name="T6" fmla="*/ 5 w 40"/>
                  <a:gd name="T7" fmla="*/ 5 h 21"/>
                  <a:gd name="T8" fmla="*/ 5 w 40"/>
                  <a:gd name="T9" fmla="*/ 5 h 21"/>
                  <a:gd name="T10" fmla="*/ 6 w 40"/>
                  <a:gd name="T11" fmla="*/ 5 h 21"/>
                  <a:gd name="T12" fmla="*/ 6 w 40"/>
                  <a:gd name="T13" fmla="*/ 5 h 21"/>
                  <a:gd name="T14" fmla="*/ 6 w 40"/>
                  <a:gd name="T15" fmla="*/ 5 h 21"/>
                  <a:gd name="T16" fmla="*/ 6 w 40"/>
                  <a:gd name="T17" fmla="*/ 5 h 21"/>
                  <a:gd name="T18" fmla="*/ 5 w 40"/>
                  <a:gd name="T19" fmla="*/ 5 h 21"/>
                  <a:gd name="T20" fmla="*/ 5 w 40"/>
                  <a:gd name="T21" fmla="*/ 5 h 21"/>
                  <a:gd name="T22" fmla="*/ 5 w 40"/>
                  <a:gd name="T23" fmla="*/ 0 h 21"/>
                  <a:gd name="T24" fmla="*/ 5 w 40"/>
                  <a:gd name="T25" fmla="*/ 1 h 21"/>
                  <a:gd name="T26" fmla="*/ 5 w 40"/>
                  <a:gd name="T27" fmla="*/ 5 h 21"/>
                  <a:gd name="T28" fmla="*/ 2 w 40"/>
                  <a:gd name="T29" fmla="*/ 5 h 21"/>
                  <a:gd name="T30" fmla="*/ 0 w 40"/>
                  <a:gd name="T31" fmla="*/ 5 h 21"/>
                  <a:gd name="T32" fmla="*/ 0 w 40"/>
                  <a:gd name="T33" fmla="*/ 5 h 21"/>
                  <a:gd name="T34" fmla="*/ 0 w 40"/>
                  <a:gd name="T35" fmla="*/ 5 h 21"/>
                  <a:gd name="T36" fmla="*/ 3 w 40"/>
                  <a:gd name="T37" fmla="*/ 5 h 21"/>
                  <a:gd name="T38" fmla="*/ 4 w 40"/>
                  <a:gd name="T39" fmla="*/ 5 h 21"/>
                  <a:gd name="T40" fmla="*/ 3 w 40"/>
                  <a:gd name="T41" fmla="*/ 5 h 21"/>
                  <a:gd name="T42" fmla="*/ 3 w 40"/>
                  <a:gd name="T43" fmla="*/ 5 h 21"/>
                  <a:gd name="T44" fmla="*/ 5 w 40"/>
                  <a:gd name="T45" fmla="*/ 5 h 21"/>
                  <a:gd name="T46" fmla="*/ 5 w 40"/>
                  <a:gd name="T47" fmla="*/ 5 h 21"/>
                  <a:gd name="T48" fmla="*/ 5 w 40"/>
                  <a:gd name="T49" fmla="*/ 5 h 21"/>
                  <a:gd name="T50" fmla="*/ 5 w 40"/>
                  <a:gd name="T51" fmla="*/ 5 h 21"/>
                  <a:gd name="T52" fmla="*/ 5 w 40"/>
                  <a:gd name="T53" fmla="*/ 5 h 21"/>
                  <a:gd name="T54" fmla="*/ 5 w 40"/>
                  <a:gd name="T55" fmla="*/ 5 h 21"/>
                  <a:gd name="T56" fmla="*/ 5 w 40"/>
                  <a:gd name="T57" fmla="*/ 5 h 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0"/>
                  <a:gd name="T88" fmla="*/ 0 h 21"/>
                  <a:gd name="T89" fmla="*/ 40 w 40"/>
                  <a:gd name="T90" fmla="*/ 21 h 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0" h="21">
                    <a:moveTo>
                      <a:pt x="21" y="20"/>
                    </a:moveTo>
                    <a:lnTo>
                      <a:pt x="23" y="18"/>
                    </a:lnTo>
                    <a:lnTo>
                      <a:pt x="26" y="18"/>
                    </a:lnTo>
                    <a:lnTo>
                      <a:pt x="34" y="15"/>
                    </a:lnTo>
                    <a:lnTo>
                      <a:pt x="37" y="17"/>
                    </a:lnTo>
                    <a:lnTo>
                      <a:pt x="39" y="15"/>
                    </a:lnTo>
                    <a:lnTo>
                      <a:pt x="39" y="11"/>
                    </a:lnTo>
                    <a:lnTo>
                      <a:pt x="37" y="10"/>
                    </a:lnTo>
                    <a:lnTo>
                      <a:pt x="34" y="6"/>
                    </a:lnTo>
                    <a:lnTo>
                      <a:pt x="33" y="5"/>
                    </a:lnTo>
                    <a:lnTo>
                      <a:pt x="16" y="0"/>
                    </a:lnTo>
                    <a:lnTo>
                      <a:pt x="14" y="1"/>
                    </a:lnTo>
                    <a:lnTo>
                      <a:pt x="8" y="5"/>
                    </a:lnTo>
                    <a:lnTo>
                      <a:pt x="2" y="6"/>
                    </a:lnTo>
                    <a:lnTo>
                      <a:pt x="0" y="7"/>
                    </a:lnTo>
                    <a:lnTo>
                      <a:pt x="0" y="10"/>
                    </a:lnTo>
                    <a:lnTo>
                      <a:pt x="3" y="11"/>
                    </a:lnTo>
                    <a:lnTo>
                      <a:pt x="4" y="11"/>
                    </a:lnTo>
                    <a:lnTo>
                      <a:pt x="3" y="13"/>
                    </a:lnTo>
                    <a:lnTo>
                      <a:pt x="3" y="15"/>
                    </a:lnTo>
                    <a:lnTo>
                      <a:pt x="7" y="17"/>
                    </a:lnTo>
                    <a:lnTo>
                      <a:pt x="15" y="17"/>
                    </a:lnTo>
                    <a:lnTo>
                      <a:pt x="16" y="17"/>
                    </a:lnTo>
                    <a:lnTo>
                      <a:pt x="19" y="20"/>
                    </a:lnTo>
                    <a:lnTo>
                      <a:pt x="21" y="2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70" name="Freeform 229"/>
              <p:cNvSpPr>
                <a:spLocks/>
              </p:cNvSpPr>
              <p:nvPr/>
            </p:nvSpPr>
            <p:spPr bwMode="auto">
              <a:xfrm>
                <a:off x="596" y="3811"/>
                <a:ext cx="36" cy="19"/>
              </a:xfrm>
              <a:custGeom>
                <a:avLst/>
                <a:gdLst>
                  <a:gd name="T0" fmla="*/ 5 w 40"/>
                  <a:gd name="T1" fmla="*/ 5 h 21"/>
                  <a:gd name="T2" fmla="*/ 5 w 40"/>
                  <a:gd name="T3" fmla="*/ 5 h 21"/>
                  <a:gd name="T4" fmla="*/ 5 w 40"/>
                  <a:gd name="T5" fmla="*/ 5 h 21"/>
                  <a:gd name="T6" fmla="*/ 5 w 40"/>
                  <a:gd name="T7" fmla="*/ 5 h 21"/>
                  <a:gd name="T8" fmla="*/ 5 w 40"/>
                  <a:gd name="T9" fmla="*/ 5 h 21"/>
                  <a:gd name="T10" fmla="*/ 6 w 40"/>
                  <a:gd name="T11" fmla="*/ 5 h 21"/>
                  <a:gd name="T12" fmla="*/ 6 w 40"/>
                  <a:gd name="T13" fmla="*/ 5 h 21"/>
                  <a:gd name="T14" fmla="*/ 6 w 40"/>
                  <a:gd name="T15" fmla="*/ 5 h 21"/>
                  <a:gd name="T16" fmla="*/ 6 w 40"/>
                  <a:gd name="T17" fmla="*/ 5 h 21"/>
                  <a:gd name="T18" fmla="*/ 5 w 40"/>
                  <a:gd name="T19" fmla="*/ 5 h 21"/>
                  <a:gd name="T20" fmla="*/ 5 w 40"/>
                  <a:gd name="T21" fmla="*/ 5 h 21"/>
                  <a:gd name="T22" fmla="*/ 5 w 40"/>
                  <a:gd name="T23" fmla="*/ 0 h 21"/>
                  <a:gd name="T24" fmla="*/ 5 w 40"/>
                  <a:gd name="T25" fmla="*/ 1 h 21"/>
                  <a:gd name="T26" fmla="*/ 5 w 40"/>
                  <a:gd name="T27" fmla="*/ 5 h 21"/>
                  <a:gd name="T28" fmla="*/ 2 w 40"/>
                  <a:gd name="T29" fmla="*/ 5 h 21"/>
                  <a:gd name="T30" fmla="*/ 0 w 40"/>
                  <a:gd name="T31" fmla="*/ 5 h 21"/>
                  <a:gd name="T32" fmla="*/ 0 w 40"/>
                  <a:gd name="T33" fmla="*/ 5 h 21"/>
                  <a:gd name="T34" fmla="*/ 0 w 40"/>
                  <a:gd name="T35" fmla="*/ 5 h 21"/>
                  <a:gd name="T36" fmla="*/ 3 w 40"/>
                  <a:gd name="T37" fmla="*/ 5 h 21"/>
                  <a:gd name="T38" fmla="*/ 4 w 40"/>
                  <a:gd name="T39" fmla="*/ 5 h 21"/>
                  <a:gd name="T40" fmla="*/ 3 w 40"/>
                  <a:gd name="T41" fmla="*/ 5 h 21"/>
                  <a:gd name="T42" fmla="*/ 3 w 40"/>
                  <a:gd name="T43" fmla="*/ 5 h 21"/>
                  <a:gd name="T44" fmla="*/ 5 w 40"/>
                  <a:gd name="T45" fmla="*/ 5 h 21"/>
                  <a:gd name="T46" fmla="*/ 5 w 40"/>
                  <a:gd name="T47" fmla="*/ 5 h 21"/>
                  <a:gd name="T48" fmla="*/ 5 w 40"/>
                  <a:gd name="T49" fmla="*/ 5 h 21"/>
                  <a:gd name="T50" fmla="*/ 5 w 40"/>
                  <a:gd name="T51" fmla="*/ 5 h 21"/>
                  <a:gd name="T52" fmla="*/ 5 w 40"/>
                  <a:gd name="T53" fmla="*/ 5 h 21"/>
                  <a:gd name="T54" fmla="*/ 5 w 40"/>
                  <a:gd name="T55" fmla="*/ 5 h 2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0"/>
                  <a:gd name="T85" fmla="*/ 0 h 21"/>
                  <a:gd name="T86" fmla="*/ 40 w 40"/>
                  <a:gd name="T87" fmla="*/ 21 h 2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0" h="21">
                    <a:moveTo>
                      <a:pt x="21" y="20"/>
                    </a:moveTo>
                    <a:lnTo>
                      <a:pt x="23" y="18"/>
                    </a:lnTo>
                    <a:lnTo>
                      <a:pt x="26" y="18"/>
                    </a:lnTo>
                    <a:lnTo>
                      <a:pt x="34" y="15"/>
                    </a:lnTo>
                    <a:lnTo>
                      <a:pt x="37" y="17"/>
                    </a:lnTo>
                    <a:lnTo>
                      <a:pt x="39" y="15"/>
                    </a:lnTo>
                    <a:lnTo>
                      <a:pt x="39" y="11"/>
                    </a:lnTo>
                    <a:lnTo>
                      <a:pt x="37" y="10"/>
                    </a:lnTo>
                    <a:lnTo>
                      <a:pt x="34" y="6"/>
                    </a:lnTo>
                    <a:lnTo>
                      <a:pt x="33" y="5"/>
                    </a:lnTo>
                    <a:lnTo>
                      <a:pt x="16" y="0"/>
                    </a:lnTo>
                    <a:lnTo>
                      <a:pt x="14" y="1"/>
                    </a:lnTo>
                    <a:lnTo>
                      <a:pt x="8" y="5"/>
                    </a:lnTo>
                    <a:lnTo>
                      <a:pt x="2" y="6"/>
                    </a:lnTo>
                    <a:lnTo>
                      <a:pt x="0" y="7"/>
                    </a:lnTo>
                    <a:lnTo>
                      <a:pt x="0" y="10"/>
                    </a:lnTo>
                    <a:lnTo>
                      <a:pt x="3" y="11"/>
                    </a:lnTo>
                    <a:lnTo>
                      <a:pt x="4" y="11"/>
                    </a:lnTo>
                    <a:lnTo>
                      <a:pt x="3" y="13"/>
                    </a:lnTo>
                    <a:lnTo>
                      <a:pt x="3" y="15"/>
                    </a:lnTo>
                    <a:lnTo>
                      <a:pt x="7" y="17"/>
                    </a:lnTo>
                    <a:lnTo>
                      <a:pt x="15" y="17"/>
                    </a:lnTo>
                    <a:lnTo>
                      <a:pt x="16" y="17"/>
                    </a:lnTo>
                    <a:lnTo>
                      <a:pt x="19" y="20"/>
                    </a:lnTo>
                    <a:lnTo>
                      <a:pt x="21" y="2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71" name="Freeform 230"/>
              <p:cNvSpPr>
                <a:spLocks/>
              </p:cNvSpPr>
              <p:nvPr/>
            </p:nvSpPr>
            <p:spPr bwMode="auto">
              <a:xfrm>
                <a:off x="452" y="3816"/>
                <a:ext cx="158" cy="45"/>
              </a:xfrm>
              <a:custGeom>
                <a:avLst/>
                <a:gdLst>
                  <a:gd name="T0" fmla="*/ 34 w 173"/>
                  <a:gd name="T1" fmla="*/ 6 h 51"/>
                  <a:gd name="T2" fmla="*/ 34 w 173"/>
                  <a:gd name="T3" fmla="*/ 5 h 51"/>
                  <a:gd name="T4" fmla="*/ 31 w 173"/>
                  <a:gd name="T5" fmla="*/ 5 h 51"/>
                  <a:gd name="T6" fmla="*/ 28 w 173"/>
                  <a:gd name="T7" fmla="*/ 4 h 51"/>
                  <a:gd name="T8" fmla="*/ 26 w 173"/>
                  <a:gd name="T9" fmla="*/ 4 h 51"/>
                  <a:gd name="T10" fmla="*/ 24 w 173"/>
                  <a:gd name="T11" fmla="*/ 4 h 51"/>
                  <a:gd name="T12" fmla="*/ 23 w 173"/>
                  <a:gd name="T13" fmla="*/ 4 h 51"/>
                  <a:gd name="T14" fmla="*/ 20 w 173"/>
                  <a:gd name="T15" fmla="*/ 4 h 51"/>
                  <a:gd name="T16" fmla="*/ 18 w 173"/>
                  <a:gd name="T17" fmla="*/ 4 h 51"/>
                  <a:gd name="T18" fmla="*/ 15 w 173"/>
                  <a:gd name="T19" fmla="*/ 4 h 51"/>
                  <a:gd name="T20" fmla="*/ 13 w 173"/>
                  <a:gd name="T21" fmla="*/ 4 h 51"/>
                  <a:gd name="T22" fmla="*/ 11 w 173"/>
                  <a:gd name="T23" fmla="*/ 4 h 51"/>
                  <a:gd name="T24" fmla="*/ 9 w 173"/>
                  <a:gd name="T25" fmla="*/ 4 h 51"/>
                  <a:gd name="T26" fmla="*/ 7 w 173"/>
                  <a:gd name="T27" fmla="*/ 4 h 51"/>
                  <a:gd name="T28" fmla="*/ 7 w 173"/>
                  <a:gd name="T29" fmla="*/ 4 h 51"/>
                  <a:gd name="T30" fmla="*/ 9 w 173"/>
                  <a:gd name="T31" fmla="*/ 4 h 51"/>
                  <a:gd name="T32" fmla="*/ 8 w 173"/>
                  <a:gd name="T33" fmla="*/ 4 h 51"/>
                  <a:gd name="T34" fmla="*/ 7 w 173"/>
                  <a:gd name="T35" fmla="*/ 4 h 51"/>
                  <a:gd name="T36" fmla="*/ 5 w 173"/>
                  <a:gd name="T37" fmla="*/ 4 h 51"/>
                  <a:gd name="T38" fmla="*/ 5 w 173"/>
                  <a:gd name="T39" fmla="*/ 4 h 51"/>
                  <a:gd name="T40" fmla="*/ 5 w 173"/>
                  <a:gd name="T41" fmla="*/ 4 h 51"/>
                  <a:gd name="T42" fmla="*/ 5 w 173"/>
                  <a:gd name="T43" fmla="*/ 4 h 51"/>
                  <a:gd name="T44" fmla="*/ 4 w 173"/>
                  <a:gd name="T45" fmla="*/ 4 h 51"/>
                  <a:gd name="T46" fmla="*/ 0 w 173"/>
                  <a:gd name="T47" fmla="*/ 4 h 51"/>
                  <a:gd name="T48" fmla="*/ 4 w 173"/>
                  <a:gd name="T49" fmla="*/ 4 h 51"/>
                  <a:gd name="T50" fmla="*/ 0 w 173"/>
                  <a:gd name="T51" fmla="*/ 4 h 51"/>
                  <a:gd name="T52" fmla="*/ 3 w 173"/>
                  <a:gd name="T53" fmla="*/ 0 h 51"/>
                  <a:gd name="T54" fmla="*/ 5 w 173"/>
                  <a:gd name="T55" fmla="*/ 0 h 51"/>
                  <a:gd name="T56" fmla="*/ 5 w 173"/>
                  <a:gd name="T57" fmla="*/ 4 h 51"/>
                  <a:gd name="T58" fmla="*/ 5 w 173"/>
                  <a:gd name="T59" fmla="*/ 4 h 51"/>
                  <a:gd name="T60" fmla="*/ 5 w 173"/>
                  <a:gd name="T61" fmla="*/ 4 h 51"/>
                  <a:gd name="T62" fmla="*/ 6 w 173"/>
                  <a:gd name="T63" fmla="*/ 4 h 51"/>
                  <a:gd name="T64" fmla="*/ 8 w 173"/>
                  <a:gd name="T65" fmla="*/ 4 h 51"/>
                  <a:gd name="T66" fmla="*/ 9 w 173"/>
                  <a:gd name="T67" fmla="*/ 4 h 51"/>
                  <a:gd name="T68" fmla="*/ 10 w 173"/>
                  <a:gd name="T69" fmla="*/ 4 h 51"/>
                  <a:gd name="T70" fmla="*/ 12 w 173"/>
                  <a:gd name="T71" fmla="*/ 4 h 51"/>
                  <a:gd name="T72" fmla="*/ 13 w 173"/>
                  <a:gd name="T73" fmla="*/ 4 h 51"/>
                  <a:gd name="T74" fmla="*/ 13 w 173"/>
                  <a:gd name="T75" fmla="*/ 4 h 51"/>
                  <a:gd name="T76" fmla="*/ 14 w 173"/>
                  <a:gd name="T77" fmla="*/ 4 h 51"/>
                  <a:gd name="T78" fmla="*/ 15 w 173"/>
                  <a:gd name="T79" fmla="*/ 4 h 51"/>
                  <a:gd name="T80" fmla="*/ 16 w 173"/>
                  <a:gd name="T81" fmla="*/ 4 h 51"/>
                  <a:gd name="T82" fmla="*/ 16 w 173"/>
                  <a:gd name="T83" fmla="*/ 4 h 51"/>
                  <a:gd name="T84" fmla="*/ 16 w 173"/>
                  <a:gd name="T85" fmla="*/ 4 h 51"/>
                  <a:gd name="T86" fmla="*/ 18 w 173"/>
                  <a:gd name="T87" fmla="*/ 4 h 51"/>
                  <a:gd name="T88" fmla="*/ 20 w 173"/>
                  <a:gd name="T89" fmla="*/ 4 h 51"/>
                  <a:gd name="T90" fmla="*/ 21 w 173"/>
                  <a:gd name="T91" fmla="*/ 4 h 51"/>
                  <a:gd name="T92" fmla="*/ 24 w 173"/>
                  <a:gd name="T93" fmla="*/ 4 h 51"/>
                  <a:gd name="T94" fmla="*/ 26 w 173"/>
                  <a:gd name="T95" fmla="*/ 4 h 51"/>
                  <a:gd name="T96" fmla="*/ 26 w 173"/>
                  <a:gd name="T97" fmla="*/ 4 h 51"/>
                  <a:gd name="T98" fmla="*/ 30 w 173"/>
                  <a:gd name="T99" fmla="*/ 4 h 51"/>
                  <a:gd name="T100" fmla="*/ 29 w 173"/>
                  <a:gd name="T101" fmla="*/ 4 h 51"/>
                  <a:gd name="T102" fmla="*/ 32 w 173"/>
                  <a:gd name="T103" fmla="*/ 4 h 51"/>
                  <a:gd name="T104" fmla="*/ 33 w 173"/>
                  <a:gd name="T105" fmla="*/ 4 h 51"/>
                  <a:gd name="T106" fmla="*/ 34 w 173"/>
                  <a:gd name="T107" fmla="*/ 4 h 51"/>
                  <a:gd name="T108" fmla="*/ 34 w 173"/>
                  <a:gd name="T109" fmla="*/ 4 h 51"/>
                  <a:gd name="T110" fmla="*/ 37 w 173"/>
                  <a:gd name="T111" fmla="*/ 5 h 51"/>
                  <a:gd name="T112" fmla="*/ 36 w 173"/>
                  <a:gd name="T113" fmla="*/ 6 h 51"/>
                  <a:gd name="T114" fmla="*/ 34 w 173"/>
                  <a:gd name="T115" fmla="*/ 6 h 51"/>
                  <a:gd name="T116" fmla="*/ 34 w 173"/>
                  <a:gd name="T117" fmla="*/ 6 h 5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3"/>
                  <a:gd name="T178" fmla="*/ 0 h 51"/>
                  <a:gd name="T179" fmla="*/ 173 w 173"/>
                  <a:gd name="T180" fmla="*/ 51 h 5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3" h="51">
                    <a:moveTo>
                      <a:pt x="160" y="50"/>
                    </a:moveTo>
                    <a:lnTo>
                      <a:pt x="158" y="50"/>
                    </a:lnTo>
                    <a:lnTo>
                      <a:pt x="158" y="49"/>
                    </a:lnTo>
                    <a:lnTo>
                      <a:pt x="157" y="46"/>
                    </a:lnTo>
                    <a:lnTo>
                      <a:pt x="147" y="45"/>
                    </a:lnTo>
                    <a:lnTo>
                      <a:pt x="142" y="43"/>
                    </a:lnTo>
                    <a:lnTo>
                      <a:pt x="133" y="37"/>
                    </a:lnTo>
                    <a:lnTo>
                      <a:pt x="130" y="37"/>
                    </a:lnTo>
                    <a:lnTo>
                      <a:pt x="125" y="35"/>
                    </a:lnTo>
                    <a:lnTo>
                      <a:pt x="123" y="37"/>
                    </a:lnTo>
                    <a:lnTo>
                      <a:pt x="119" y="37"/>
                    </a:lnTo>
                    <a:lnTo>
                      <a:pt x="114" y="35"/>
                    </a:lnTo>
                    <a:lnTo>
                      <a:pt x="111" y="36"/>
                    </a:lnTo>
                    <a:lnTo>
                      <a:pt x="106" y="32"/>
                    </a:lnTo>
                    <a:lnTo>
                      <a:pt x="100" y="32"/>
                    </a:lnTo>
                    <a:lnTo>
                      <a:pt x="92" y="30"/>
                    </a:lnTo>
                    <a:lnTo>
                      <a:pt x="89" y="30"/>
                    </a:lnTo>
                    <a:lnTo>
                      <a:pt x="87" y="30"/>
                    </a:lnTo>
                    <a:lnTo>
                      <a:pt x="80" y="30"/>
                    </a:lnTo>
                    <a:lnTo>
                      <a:pt x="70" y="33"/>
                    </a:lnTo>
                    <a:lnTo>
                      <a:pt x="61" y="32"/>
                    </a:lnTo>
                    <a:lnTo>
                      <a:pt x="60" y="33"/>
                    </a:lnTo>
                    <a:lnTo>
                      <a:pt x="52" y="32"/>
                    </a:lnTo>
                    <a:lnTo>
                      <a:pt x="47" y="32"/>
                    </a:lnTo>
                    <a:lnTo>
                      <a:pt x="46" y="34"/>
                    </a:lnTo>
                    <a:lnTo>
                      <a:pt x="41" y="33"/>
                    </a:lnTo>
                    <a:lnTo>
                      <a:pt x="38" y="35"/>
                    </a:lnTo>
                    <a:lnTo>
                      <a:pt x="33" y="32"/>
                    </a:lnTo>
                    <a:lnTo>
                      <a:pt x="33" y="28"/>
                    </a:lnTo>
                    <a:lnTo>
                      <a:pt x="35" y="26"/>
                    </a:lnTo>
                    <a:lnTo>
                      <a:pt x="39" y="23"/>
                    </a:lnTo>
                    <a:lnTo>
                      <a:pt x="39" y="21"/>
                    </a:lnTo>
                    <a:lnTo>
                      <a:pt x="41" y="19"/>
                    </a:lnTo>
                    <a:lnTo>
                      <a:pt x="38" y="19"/>
                    </a:lnTo>
                    <a:lnTo>
                      <a:pt x="38" y="22"/>
                    </a:lnTo>
                    <a:lnTo>
                      <a:pt x="33" y="26"/>
                    </a:lnTo>
                    <a:lnTo>
                      <a:pt x="32" y="27"/>
                    </a:lnTo>
                    <a:lnTo>
                      <a:pt x="26" y="26"/>
                    </a:lnTo>
                    <a:lnTo>
                      <a:pt x="25" y="22"/>
                    </a:lnTo>
                    <a:lnTo>
                      <a:pt x="22" y="23"/>
                    </a:lnTo>
                    <a:lnTo>
                      <a:pt x="19" y="22"/>
                    </a:lnTo>
                    <a:lnTo>
                      <a:pt x="19" y="23"/>
                    </a:lnTo>
                    <a:lnTo>
                      <a:pt x="14" y="21"/>
                    </a:lnTo>
                    <a:lnTo>
                      <a:pt x="11" y="19"/>
                    </a:lnTo>
                    <a:lnTo>
                      <a:pt x="10" y="23"/>
                    </a:lnTo>
                    <a:lnTo>
                      <a:pt x="4" y="22"/>
                    </a:lnTo>
                    <a:lnTo>
                      <a:pt x="3" y="19"/>
                    </a:lnTo>
                    <a:lnTo>
                      <a:pt x="0" y="15"/>
                    </a:lnTo>
                    <a:lnTo>
                      <a:pt x="0" y="13"/>
                    </a:lnTo>
                    <a:lnTo>
                      <a:pt x="4" y="10"/>
                    </a:lnTo>
                    <a:lnTo>
                      <a:pt x="3" y="8"/>
                    </a:lnTo>
                    <a:lnTo>
                      <a:pt x="0" y="6"/>
                    </a:lnTo>
                    <a:lnTo>
                      <a:pt x="1" y="2"/>
                    </a:lnTo>
                    <a:lnTo>
                      <a:pt x="3" y="0"/>
                    </a:lnTo>
                    <a:lnTo>
                      <a:pt x="4" y="0"/>
                    </a:lnTo>
                    <a:lnTo>
                      <a:pt x="9" y="0"/>
                    </a:lnTo>
                    <a:lnTo>
                      <a:pt x="14" y="2"/>
                    </a:lnTo>
                    <a:lnTo>
                      <a:pt x="16" y="5"/>
                    </a:lnTo>
                    <a:lnTo>
                      <a:pt x="17" y="7"/>
                    </a:lnTo>
                    <a:lnTo>
                      <a:pt x="22" y="10"/>
                    </a:lnTo>
                    <a:lnTo>
                      <a:pt x="25" y="10"/>
                    </a:lnTo>
                    <a:lnTo>
                      <a:pt x="22" y="14"/>
                    </a:lnTo>
                    <a:lnTo>
                      <a:pt x="28" y="14"/>
                    </a:lnTo>
                    <a:lnTo>
                      <a:pt x="31" y="14"/>
                    </a:lnTo>
                    <a:lnTo>
                      <a:pt x="32" y="10"/>
                    </a:lnTo>
                    <a:lnTo>
                      <a:pt x="36" y="8"/>
                    </a:lnTo>
                    <a:lnTo>
                      <a:pt x="43" y="13"/>
                    </a:lnTo>
                    <a:lnTo>
                      <a:pt x="42" y="17"/>
                    </a:lnTo>
                    <a:lnTo>
                      <a:pt x="43" y="17"/>
                    </a:lnTo>
                    <a:lnTo>
                      <a:pt x="46" y="13"/>
                    </a:lnTo>
                    <a:lnTo>
                      <a:pt x="48" y="13"/>
                    </a:lnTo>
                    <a:lnTo>
                      <a:pt x="52" y="13"/>
                    </a:lnTo>
                    <a:lnTo>
                      <a:pt x="55" y="13"/>
                    </a:lnTo>
                    <a:lnTo>
                      <a:pt x="57" y="14"/>
                    </a:lnTo>
                    <a:lnTo>
                      <a:pt x="57" y="15"/>
                    </a:lnTo>
                    <a:lnTo>
                      <a:pt x="57" y="21"/>
                    </a:lnTo>
                    <a:lnTo>
                      <a:pt x="65" y="22"/>
                    </a:lnTo>
                    <a:lnTo>
                      <a:pt x="65" y="14"/>
                    </a:lnTo>
                    <a:lnTo>
                      <a:pt x="68" y="13"/>
                    </a:lnTo>
                    <a:lnTo>
                      <a:pt x="70" y="10"/>
                    </a:lnTo>
                    <a:lnTo>
                      <a:pt x="73" y="13"/>
                    </a:lnTo>
                    <a:lnTo>
                      <a:pt x="76" y="14"/>
                    </a:lnTo>
                    <a:lnTo>
                      <a:pt x="76" y="15"/>
                    </a:lnTo>
                    <a:lnTo>
                      <a:pt x="76" y="17"/>
                    </a:lnTo>
                    <a:lnTo>
                      <a:pt x="79" y="17"/>
                    </a:lnTo>
                    <a:lnTo>
                      <a:pt x="79" y="21"/>
                    </a:lnTo>
                    <a:lnTo>
                      <a:pt x="82" y="22"/>
                    </a:lnTo>
                    <a:lnTo>
                      <a:pt x="86" y="26"/>
                    </a:lnTo>
                    <a:lnTo>
                      <a:pt x="89" y="23"/>
                    </a:lnTo>
                    <a:lnTo>
                      <a:pt x="92" y="26"/>
                    </a:lnTo>
                    <a:lnTo>
                      <a:pt x="93" y="23"/>
                    </a:lnTo>
                    <a:lnTo>
                      <a:pt x="98" y="23"/>
                    </a:lnTo>
                    <a:lnTo>
                      <a:pt x="109" y="24"/>
                    </a:lnTo>
                    <a:lnTo>
                      <a:pt x="111" y="24"/>
                    </a:lnTo>
                    <a:lnTo>
                      <a:pt x="114" y="23"/>
                    </a:lnTo>
                    <a:lnTo>
                      <a:pt x="119" y="23"/>
                    </a:lnTo>
                    <a:lnTo>
                      <a:pt x="123" y="22"/>
                    </a:lnTo>
                    <a:lnTo>
                      <a:pt x="125" y="17"/>
                    </a:lnTo>
                    <a:lnTo>
                      <a:pt x="133" y="15"/>
                    </a:lnTo>
                    <a:lnTo>
                      <a:pt x="141" y="19"/>
                    </a:lnTo>
                    <a:lnTo>
                      <a:pt x="141" y="27"/>
                    </a:lnTo>
                    <a:lnTo>
                      <a:pt x="137" y="31"/>
                    </a:lnTo>
                    <a:lnTo>
                      <a:pt x="145" y="33"/>
                    </a:lnTo>
                    <a:lnTo>
                      <a:pt x="150" y="33"/>
                    </a:lnTo>
                    <a:lnTo>
                      <a:pt x="151" y="34"/>
                    </a:lnTo>
                    <a:lnTo>
                      <a:pt x="152" y="34"/>
                    </a:lnTo>
                    <a:lnTo>
                      <a:pt x="155" y="35"/>
                    </a:lnTo>
                    <a:lnTo>
                      <a:pt x="155" y="37"/>
                    </a:lnTo>
                    <a:lnTo>
                      <a:pt x="157" y="39"/>
                    </a:lnTo>
                    <a:lnTo>
                      <a:pt x="158" y="39"/>
                    </a:lnTo>
                    <a:lnTo>
                      <a:pt x="167" y="42"/>
                    </a:lnTo>
                    <a:lnTo>
                      <a:pt x="172" y="43"/>
                    </a:lnTo>
                    <a:lnTo>
                      <a:pt x="172" y="45"/>
                    </a:lnTo>
                    <a:lnTo>
                      <a:pt x="167" y="48"/>
                    </a:lnTo>
                    <a:lnTo>
                      <a:pt x="161" y="48"/>
                    </a:lnTo>
                    <a:lnTo>
                      <a:pt x="160" y="5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72" name="Freeform 231"/>
              <p:cNvSpPr>
                <a:spLocks/>
              </p:cNvSpPr>
              <p:nvPr/>
            </p:nvSpPr>
            <p:spPr bwMode="auto">
              <a:xfrm>
                <a:off x="452" y="3816"/>
                <a:ext cx="158" cy="45"/>
              </a:xfrm>
              <a:custGeom>
                <a:avLst/>
                <a:gdLst>
                  <a:gd name="T0" fmla="*/ 34 w 173"/>
                  <a:gd name="T1" fmla="*/ 6 h 51"/>
                  <a:gd name="T2" fmla="*/ 34 w 173"/>
                  <a:gd name="T3" fmla="*/ 5 h 51"/>
                  <a:gd name="T4" fmla="*/ 31 w 173"/>
                  <a:gd name="T5" fmla="*/ 5 h 51"/>
                  <a:gd name="T6" fmla="*/ 28 w 173"/>
                  <a:gd name="T7" fmla="*/ 4 h 51"/>
                  <a:gd name="T8" fmla="*/ 26 w 173"/>
                  <a:gd name="T9" fmla="*/ 4 h 51"/>
                  <a:gd name="T10" fmla="*/ 24 w 173"/>
                  <a:gd name="T11" fmla="*/ 4 h 51"/>
                  <a:gd name="T12" fmla="*/ 23 w 173"/>
                  <a:gd name="T13" fmla="*/ 4 h 51"/>
                  <a:gd name="T14" fmla="*/ 20 w 173"/>
                  <a:gd name="T15" fmla="*/ 4 h 51"/>
                  <a:gd name="T16" fmla="*/ 18 w 173"/>
                  <a:gd name="T17" fmla="*/ 4 h 51"/>
                  <a:gd name="T18" fmla="*/ 15 w 173"/>
                  <a:gd name="T19" fmla="*/ 4 h 51"/>
                  <a:gd name="T20" fmla="*/ 13 w 173"/>
                  <a:gd name="T21" fmla="*/ 4 h 51"/>
                  <a:gd name="T22" fmla="*/ 11 w 173"/>
                  <a:gd name="T23" fmla="*/ 4 h 51"/>
                  <a:gd name="T24" fmla="*/ 9 w 173"/>
                  <a:gd name="T25" fmla="*/ 4 h 51"/>
                  <a:gd name="T26" fmla="*/ 7 w 173"/>
                  <a:gd name="T27" fmla="*/ 4 h 51"/>
                  <a:gd name="T28" fmla="*/ 7 w 173"/>
                  <a:gd name="T29" fmla="*/ 4 h 51"/>
                  <a:gd name="T30" fmla="*/ 9 w 173"/>
                  <a:gd name="T31" fmla="*/ 4 h 51"/>
                  <a:gd name="T32" fmla="*/ 8 w 173"/>
                  <a:gd name="T33" fmla="*/ 4 h 51"/>
                  <a:gd name="T34" fmla="*/ 7 w 173"/>
                  <a:gd name="T35" fmla="*/ 4 h 51"/>
                  <a:gd name="T36" fmla="*/ 5 w 173"/>
                  <a:gd name="T37" fmla="*/ 4 h 51"/>
                  <a:gd name="T38" fmla="*/ 5 w 173"/>
                  <a:gd name="T39" fmla="*/ 4 h 51"/>
                  <a:gd name="T40" fmla="*/ 5 w 173"/>
                  <a:gd name="T41" fmla="*/ 4 h 51"/>
                  <a:gd name="T42" fmla="*/ 5 w 173"/>
                  <a:gd name="T43" fmla="*/ 4 h 51"/>
                  <a:gd name="T44" fmla="*/ 4 w 173"/>
                  <a:gd name="T45" fmla="*/ 4 h 51"/>
                  <a:gd name="T46" fmla="*/ 0 w 173"/>
                  <a:gd name="T47" fmla="*/ 4 h 51"/>
                  <a:gd name="T48" fmla="*/ 4 w 173"/>
                  <a:gd name="T49" fmla="*/ 4 h 51"/>
                  <a:gd name="T50" fmla="*/ 0 w 173"/>
                  <a:gd name="T51" fmla="*/ 4 h 51"/>
                  <a:gd name="T52" fmla="*/ 3 w 173"/>
                  <a:gd name="T53" fmla="*/ 0 h 51"/>
                  <a:gd name="T54" fmla="*/ 5 w 173"/>
                  <a:gd name="T55" fmla="*/ 0 h 51"/>
                  <a:gd name="T56" fmla="*/ 5 w 173"/>
                  <a:gd name="T57" fmla="*/ 4 h 51"/>
                  <a:gd name="T58" fmla="*/ 5 w 173"/>
                  <a:gd name="T59" fmla="*/ 4 h 51"/>
                  <a:gd name="T60" fmla="*/ 5 w 173"/>
                  <a:gd name="T61" fmla="*/ 4 h 51"/>
                  <a:gd name="T62" fmla="*/ 6 w 173"/>
                  <a:gd name="T63" fmla="*/ 4 h 51"/>
                  <a:gd name="T64" fmla="*/ 8 w 173"/>
                  <a:gd name="T65" fmla="*/ 4 h 51"/>
                  <a:gd name="T66" fmla="*/ 9 w 173"/>
                  <a:gd name="T67" fmla="*/ 4 h 51"/>
                  <a:gd name="T68" fmla="*/ 10 w 173"/>
                  <a:gd name="T69" fmla="*/ 4 h 51"/>
                  <a:gd name="T70" fmla="*/ 12 w 173"/>
                  <a:gd name="T71" fmla="*/ 4 h 51"/>
                  <a:gd name="T72" fmla="*/ 13 w 173"/>
                  <a:gd name="T73" fmla="*/ 4 h 51"/>
                  <a:gd name="T74" fmla="*/ 13 w 173"/>
                  <a:gd name="T75" fmla="*/ 4 h 51"/>
                  <a:gd name="T76" fmla="*/ 14 w 173"/>
                  <a:gd name="T77" fmla="*/ 4 h 51"/>
                  <a:gd name="T78" fmla="*/ 15 w 173"/>
                  <a:gd name="T79" fmla="*/ 4 h 51"/>
                  <a:gd name="T80" fmla="*/ 16 w 173"/>
                  <a:gd name="T81" fmla="*/ 4 h 51"/>
                  <a:gd name="T82" fmla="*/ 16 w 173"/>
                  <a:gd name="T83" fmla="*/ 4 h 51"/>
                  <a:gd name="T84" fmla="*/ 16 w 173"/>
                  <a:gd name="T85" fmla="*/ 4 h 51"/>
                  <a:gd name="T86" fmla="*/ 18 w 173"/>
                  <a:gd name="T87" fmla="*/ 4 h 51"/>
                  <a:gd name="T88" fmla="*/ 20 w 173"/>
                  <a:gd name="T89" fmla="*/ 4 h 51"/>
                  <a:gd name="T90" fmla="*/ 21 w 173"/>
                  <a:gd name="T91" fmla="*/ 4 h 51"/>
                  <a:gd name="T92" fmla="*/ 24 w 173"/>
                  <a:gd name="T93" fmla="*/ 4 h 51"/>
                  <a:gd name="T94" fmla="*/ 26 w 173"/>
                  <a:gd name="T95" fmla="*/ 4 h 51"/>
                  <a:gd name="T96" fmla="*/ 26 w 173"/>
                  <a:gd name="T97" fmla="*/ 4 h 51"/>
                  <a:gd name="T98" fmla="*/ 30 w 173"/>
                  <a:gd name="T99" fmla="*/ 4 h 51"/>
                  <a:gd name="T100" fmla="*/ 29 w 173"/>
                  <a:gd name="T101" fmla="*/ 4 h 51"/>
                  <a:gd name="T102" fmla="*/ 32 w 173"/>
                  <a:gd name="T103" fmla="*/ 4 h 51"/>
                  <a:gd name="T104" fmla="*/ 33 w 173"/>
                  <a:gd name="T105" fmla="*/ 4 h 51"/>
                  <a:gd name="T106" fmla="*/ 34 w 173"/>
                  <a:gd name="T107" fmla="*/ 4 h 51"/>
                  <a:gd name="T108" fmla="*/ 34 w 173"/>
                  <a:gd name="T109" fmla="*/ 4 h 51"/>
                  <a:gd name="T110" fmla="*/ 37 w 173"/>
                  <a:gd name="T111" fmla="*/ 5 h 51"/>
                  <a:gd name="T112" fmla="*/ 36 w 173"/>
                  <a:gd name="T113" fmla="*/ 6 h 51"/>
                  <a:gd name="T114" fmla="*/ 34 w 173"/>
                  <a:gd name="T115" fmla="*/ 6 h 5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3"/>
                  <a:gd name="T175" fmla="*/ 0 h 51"/>
                  <a:gd name="T176" fmla="*/ 173 w 173"/>
                  <a:gd name="T177" fmla="*/ 51 h 5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3" h="51">
                    <a:moveTo>
                      <a:pt x="160" y="50"/>
                    </a:moveTo>
                    <a:lnTo>
                      <a:pt x="158" y="50"/>
                    </a:lnTo>
                    <a:lnTo>
                      <a:pt x="158" y="49"/>
                    </a:lnTo>
                    <a:lnTo>
                      <a:pt x="157" y="46"/>
                    </a:lnTo>
                    <a:lnTo>
                      <a:pt x="147" y="45"/>
                    </a:lnTo>
                    <a:lnTo>
                      <a:pt x="142" y="43"/>
                    </a:lnTo>
                    <a:lnTo>
                      <a:pt x="133" y="37"/>
                    </a:lnTo>
                    <a:lnTo>
                      <a:pt x="130" y="37"/>
                    </a:lnTo>
                    <a:lnTo>
                      <a:pt x="125" y="35"/>
                    </a:lnTo>
                    <a:lnTo>
                      <a:pt x="123" y="37"/>
                    </a:lnTo>
                    <a:lnTo>
                      <a:pt x="119" y="37"/>
                    </a:lnTo>
                    <a:lnTo>
                      <a:pt x="114" y="35"/>
                    </a:lnTo>
                    <a:lnTo>
                      <a:pt x="111" y="36"/>
                    </a:lnTo>
                    <a:lnTo>
                      <a:pt x="106" y="32"/>
                    </a:lnTo>
                    <a:lnTo>
                      <a:pt x="100" y="32"/>
                    </a:lnTo>
                    <a:lnTo>
                      <a:pt x="92" y="30"/>
                    </a:lnTo>
                    <a:lnTo>
                      <a:pt x="89" y="30"/>
                    </a:lnTo>
                    <a:lnTo>
                      <a:pt x="87" y="30"/>
                    </a:lnTo>
                    <a:lnTo>
                      <a:pt x="80" y="30"/>
                    </a:lnTo>
                    <a:lnTo>
                      <a:pt x="70" y="33"/>
                    </a:lnTo>
                    <a:lnTo>
                      <a:pt x="61" y="32"/>
                    </a:lnTo>
                    <a:lnTo>
                      <a:pt x="60" y="33"/>
                    </a:lnTo>
                    <a:lnTo>
                      <a:pt x="52" y="32"/>
                    </a:lnTo>
                    <a:lnTo>
                      <a:pt x="47" y="32"/>
                    </a:lnTo>
                    <a:lnTo>
                      <a:pt x="46" y="34"/>
                    </a:lnTo>
                    <a:lnTo>
                      <a:pt x="41" y="33"/>
                    </a:lnTo>
                    <a:lnTo>
                      <a:pt x="38" y="35"/>
                    </a:lnTo>
                    <a:lnTo>
                      <a:pt x="33" y="32"/>
                    </a:lnTo>
                    <a:lnTo>
                      <a:pt x="33" y="28"/>
                    </a:lnTo>
                    <a:lnTo>
                      <a:pt x="35" y="26"/>
                    </a:lnTo>
                    <a:lnTo>
                      <a:pt x="39" y="23"/>
                    </a:lnTo>
                    <a:lnTo>
                      <a:pt x="39" y="21"/>
                    </a:lnTo>
                    <a:lnTo>
                      <a:pt x="41" y="19"/>
                    </a:lnTo>
                    <a:lnTo>
                      <a:pt x="38" y="19"/>
                    </a:lnTo>
                    <a:lnTo>
                      <a:pt x="38" y="22"/>
                    </a:lnTo>
                    <a:lnTo>
                      <a:pt x="33" y="26"/>
                    </a:lnTo>
                    <a:lnTo>
                      <a:pt x="32" y="27"/>
                    </a:lnTo>
                    <a:lnTo>
                      <a:pt x="26" y="26"/>
                    </a:lnTo>
                    <a:lnTo>
                      <a:pt x="25" y="22"/>
                    </a:lnTo>
                    <a:lnTo>
                      <a:pt x="22" y="23"/>
                    </a:lnTo>
                    <a:lnTo>
                      <a:pt x="19" y="22"/>
                    </a:lnTo>
                    <a:lnTo>
                      <a:pt x="19" y="23"/>
                    </a:lnTo>
                    <a:lnTo>
                      <a:pt x="14" y="21"/>
                    </a:lnTo>
                    <a:lnTo>
                      <a:pt x="11" y="19"/>
                    </a:lnTo>
                    <a:lnTo>
                      <a:pt x="10" y="23"/>
                    </a:lnTo>
                    <a:lnTo>
                      <a:pt x="4" y="22"/>
                    </a:lnTo>
                    <a:lnTo>
                      <a:pt x="3" y="19"/>
                    </a:lnTo>
                    <a:lnTo>
                      <a:pt x="0" y="15"/>
                    </a:lnTo>
                    <a:lnTo>
                      <a:pt x="0" y="13"/>
                    </a:lnTo>
                    <a:lnTo>
                      <a:pt x="4" y="10"/>
                    </a:lnTo>
                    <a:lnTo>
                      <a:pt x="3" y="8"/>
                    </a:lnTo>
                    <a:lnTo>
                      <a:pt x="0" y="6"/>
                    </a:lnTo>
                    <a:lnTo>
                      <a:pt x="1" y="2"/>
                    </a:lnTo>
                    <a:lnTo>
                      <a:pt x="3" y="0"/>
                    </a:lnTo>
                    <a:lnTo>
                      <a:pt x="4" y="0"/>
                    </a:lnTo>
                    <a:lnTo>
                      <a:pt x="9" y="0"/>
                    </a:lnTo>
                    <a:lnTo>
                      <a:pt x="14" y="2"/>
                    </a:lnTo>
                    <a:lnTo>
                      <a:pt x="16" y="5"/>
                    </a:lnTo>
                    <a:lnTo>
                      <a:pt x="17" y="7"/>
                    </a:lnTo>
                    <a:lnTo>
                      <a:pt x="22" y="10"/>
                    </a:lnTo>
                    <a:lnTo>
                      <a:pt x="25" y="10"/>
                    </a:lnTo>
                    <a:lnTo>
                      <a:pt x="22" y="14"/>
                    </a:lnTo>
                    <a:lnTo>
                      <a:pt x="28" y="14"/>
                    </a:lnTo>
                    <a:lnTo>
                      <a:pt x="31" y="14"/>
                    </a:lnTo>
                    <a:lnTo>
                      <a:pt x="32" y="10"/>
                    </a:lnTo>
                    <a:lnTo>
                      <a:pt x="36" y="8"/>
                    </a:lnTo>
                    <a:lnTo>
                      <a:pt x="43" y="13"/>
                    </a:lnTo>
                    <a:lnTo>
                      <a:pt x="42" y="17"/>
                    </a:lnTo>
                    <a:lnTo>
                      <a:pt x="43" y="17"/>
                    </a:lnTo>
                    <a:lnTo>
                      <a:pt x="46" y="13"/>
                    </a:lnTo>
                    <a:lnTo>
                      <a:pt x="48" y="13"/>
                    </a:lnTo>
                    <a:lnTo>
                      <a:pt x="52" y="13"/>
                    </a:lnTo>
                    <a:lnTo>
                      <a:pt x="55" y="13"/>
                    </a:lnTo>
                    <a:lnTo>
                      <a:pt x="57" y="14"/>
                    </a:lnTo>
                    <a:lnTo>
                      <a:pt x="57" y="15"/>
                    </a:lnTo>
                    <a:lnTo>
                      <a:pt x="57" y="21"/>
                    </a:lnTo>
                    <a:lnTo>
                      <a:pt x="65" y="22"/>
                    </a:lnTo>
                    <a:lnTo>
                      <a:pt x="65" y="14"/>
                    </a:lnTo>
                    <a:lnTo>
                      <a:pt x="68" y="13"/>
                    </a:lnTo>
                    <a:lnTo>
                      <a:pt x="70" y="10"/>
                    </a:lnTo>
                    <a:lnTo>
                      <a:pt x="73" y="13"/>
                    </a:lnTo>
                    <a:lnTo>
                      <a:pt x="76" y="14"/>
                    </a:lnTo>
                    <a:lnTo>
                      <a:pt x="76" y="15"/>
                    </a:lnTo>
                    <a:lnTo>
                      <a:pt x="76" y="17"/>
                    </a:lnTo>
                    <a:lnTo>
                      <a:pt x="79" y="17"/>
                    </a:lnTo>
                    <a:lnTo>
                      <a:pt x="79" y="21"/>
                    </a:lnTo>
                    <a:lnTo>
                      <a:pt x="82" y="22"/>
                    </a:lnTo>
                    <a:lnTo>
                      <a:pt x="86" y="26"/>
                    </a:lnTo>
                    <a:lnTo>
                      <a:pt x="89" y="23"/>
                    </a:lnTo>
                    <a:lnTo>
                      <a:pt x="92" y="26"/>
                    </a:lnTo>
                    <a:lnTo>
                      <a:pt x="93" y="23"/>
                    </a:lnTo>
                    <a:lnTo>
                      <a:pt x="98" y="23"/>
                    </a:lnTo>
                    <a:lnTo>
                      <a:pt x="109" y="24"/>
                    </a:lnTo>
                    <a:lnTo>
                      <a:pt x="111" y="24"/>
                    </a:lnTo>
                    <a:lnTo>
                      <a:pt x="114" y="23"/>
                    </a:lnTo>
                    <a:lnTo>
                      <a:pt x="119" y="23"/>
                    </a:lnTo>
                    <a:lnTo>
                      <a:pt x="123" y="22"/>
                    </a:lnTo>
                    <a:lnTo>
                      <a:pt x="125" y="17"/>
                    </a:lnTo>
                    <a:lnTo>
                      <a:pt x="133" y="15"/>
                    </a:lnTo>
                    <a:lnTo>
                      <a:pt x="141" y="19"/>
                    </a:lnTo>
                    <a:lnTo>
                      <a:pt x="141" y="27"/>
                    </a:lnTo>
                    <a:lnTo>
                      <a:pt x="137" y="31"/>
                    </a:lnTo>
                    <a:lnTo>
                      <a:pt x="145" y="33"/>
                    </a:lnTo>
                    <a:lnTo>
                      <a:pt x="150" y="33"/>
                    </a:lnTo>
                    <a:lnTo>
                      <a:pt x="151" y="34"/>
                    </a:lnTo>
                    <a:lnTo>
                      <a:pt x="152" y="34"/>
                    </a:lnTo>
                    <a:lnTo>
                      <a:pt x="155" y="35"/>
                    </a:lnTo>
                    <a:lnTo>
                      <a:pt x="155" y="37"/>
                    </a:lnTo>
                    <a:lnTo>
                      <a:pt x="157" y="39"/>
                    </a:lnTo>
                    <a:lnTo>
                      <a:pt x="158" y="39"/>
                    </a:lnTo>
                    <a:lnTo>
                      <a:pt x="167" y="42"/>
                    </a:lnTo>
                    <a:lnTo>
                      <a:pt x="172" y="43"/>
                    </a:lnTo>
                    <a:lnTo>
                      <a:pt x="172" y="45"/>
                    </a:lnTo>
                    <a:lnTo>
                      <a:pt x="167" y="48"/>
                    </a:lnTo>
                    <a:lnTo>
                      <a:pt x="161" y="48"/>
                    </a:lnTo>
                    <a:lnTo>
                      <a:pt x="160" y="5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73" name="Freeform 232"/>
              <p:cNvSpPr>
                <a:spLocks/>
              </p:cNvSpPr>
              <p:nvPr/>
            </p:nvSpPr>
            <p:spPr bwMode="auto">
              <a:xfrm>
                <a:off x="710" y="3492"/>
                <a:ext cx="6" cy="7"/>
              </a:xfrm>
              <a:custGeom>
                <a:avLst/>
                <a:gdLst>
                  <a:gd name="T0" fmla="*/ 3 w 7"/>
                  <a:gd name="T1" fmla="*/ 4 h 8"/>
                  <a:gd name="T2" fmla="*/ 3 w 7"/>
                  <a:gd name="T3" fmla="*/ 3 h 8"/>
                  <a:gd name="T4" fmla="*/ 3 w 7"/>
                  <a:gd name="T5" fmla="*/ 0 h 8"/>
                  <a:gd name="T6" fmla="*/ 0 w 7"/>
                  <a:gd name="T7" fmla="*/ 2 h 8"/>
                  <a:gd name="T8" fmla="*/ 0 w 7"/>
                  <a:gd name="T9" fmla="*/ 3 h 8"/>
                  <a:gd name="T10" fmla="*/ 2 w 7"/>
                  <a:gd name="T11" fmla="*/ 4 h 8"/>
                  <a:gd name="T12" fmla="*/ 3 w 7"/>
                  <a:gd name="T13" fmla="*/ 4 h 8"/>
                  <a:gd name="T14" fmla="*/ 3 w 7"/>
                  <a:gd name="T15" fmla="*/ 4 h 8"/>
                  <a:gd name="T16" fmla="*/ 3 w 7"/>
                  <a:gd name="T17" fmla="*/ 4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8"/>
                  <a:gd name="T29" fmla="*/ 7 w 7"/>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8">
                    <a:moveTo>
                      <a:pt x="4" y="7"/>
                    </a:moveTo>
                    <a:lnTo>
                      <a:pt x="6" y="3"/>
                    </a:lnTo>
                    <a:lnTo>
                      <a:pt x="4" y="0"/>
                    </a:lnTo>
                    <a:lnTo>
                      <a:pt x="0" y="2"/>
                    </a:lnTo>
                    <a:lnTo>
                      <a:pt x="0" y="3"/>
                    </a:lnTo>
                    <a:lnTo>
                      <a:pt x="2" y="7"/>
                    </a:lnTo>
                    <a:lnTo>
                      <a:pt x="4" y="7"/>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74" name="Freeform 233"/>
              <p:cNvSpPr>
                <a:spLocks/>
              </p:cNvSpPr>
              <p:nvPr/>
            </p:nvSpPr>
            <p:spPr bwMode="auto">
              <a:xfrm>
                <a:off x="710" y="3492"/>
                <a:ext cx="6" cy="7"/>
              </a:xfrm>
              <a:custGeom>
                <a:avLst/>
                <a:gdLst>
                  <a:gd name="T0" fmla="*/ 3 w 7"/>
                  <a:gd name="T1" fmla="*/ 4 h 8"/>
                  <a:gd name="T2" fmla="*/ 3 w 7"/>
                  <a:gd name="T3" fmla="*/ 3 h 8"/>
                  <a:gd name="T4" fmla="*/ 3 w 7"/>
                  <a:gd name="T5" fmla="*/ 0 h 8"/>
                  <a:gd name="T6" fmla="*/ 0 w 7"/>
                  <a:gd name="T7" fmla="*/ 2 h 8"/>
                  <a:gd name="T8" fmla="*/ 0 w 7"/>
                  <a:gd name="T9" fmla="*/ 3 h 8"/>
                  <a:gd name="T10" fmla="*/ 2 w 7"/>
                  <a:gd name="T11" fmla="*/ 4 h 8"/>
                  <a:gd name="T12" fmla="*/ 3 w 7"/>
                  <a:gd name="T13" fmla="*/ 4 h 8"/>
                  <a:gd name="T14" fmla="*/ 3 w 7"/>
                  <a:gd name="T15" fmla="*/ 4 h 8"/>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8"/>
                  <a:gd name="T26" fmla="*/ 7 w 7"/>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8">
                    <a:moveTo>
                      <a:pt x="4" y="7"/>
                    </a:moveTo>
                    <a:lnTo>
                      <a:pt x="6" y="3"/>
                    </a:lnTo>
                    <a:lnTo>
                      <a:pt x="4" y="0"/>
                    </a:lnTo>
                    <a:lnTo>
                      <a:pt x="0" y="2"/>
                    </a:lnTo>
                    <a:lnTo>
                      <a:pt x="0" y="3"/>
                    </a:lnTo>
                    <a:lnTo>
                      <a:pt x="2" y="7"/>
                    </a:lnTo>
                    <a:lnTo>
                      <a:pt x="4" y="7"/>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75" name="Freeform 234"/>
              <p:cNvSpPr>
                <a:spLocks/>
              </p:cNvSpPr>
              <p:nvPr/>
            </p:nvSpPr>
            <p:spPr bwMode="auto">
              <a:xfrm>
                <a:off x="706" y="3469"/>
                <a:ext cx="23" cy="28"/>
              </a:xfrm>
              <a:custGeom>
                <a:avLst/>
                <a:gdLst>
                  <a:gd name="T0" fmla="*/ 6 w 25"/>
                  <a:gd name="T1" fmla="*/ 4 h 32"/>
                  <a:gd name="T2" fmla="*/ 6 w 25"/>
                  <a:gd name="T3" fmla="*/ 4 h 32"/>
                  <a:gd name="T4" fmla="*/ 6 w 25"/>
                  <a:gd name="T5" fmla="*/ 4 h 32"/>
                  <a:gd name="T6" fmla="*/ 6 w 25"/>
                  <a:gd name="T7" fmla="*/ 4 h 32"/>
                  <a:gd name="T8" fmla="*/ 6 w 25"/>
                  <a:gd name="T9" fmla="*/ 4 h 32"/>
                  <a:gd name="T10" fmla="*/ 6 w 25"/>
                  <a:gd name="T11" fmla="*/ 4 h 32"/>
                  <a:gd name="T12" fmla="*/ 5 w 25"/>
                  <a:gd name="T13" fmla="*/ 4 h 32"/>
                  <a:gd name="T14" fmla="*/ 1 w 25"/>
                  <a:gd name="T15" fmla="*/ 4 h 32"/>
                  <a:gd name="T16" fmla="*/ 0 w 25"/>
                  <a:gd name="T17" fmla="*/ 4 h 32"/>
                  <a:gd name="T18" fmla="*/ 1 w 25"/>
                  <a:gd name="T19" fmla="*/ 4 h 32"/>
                  <a:gd name="T20" fmla="*/ 1 w 25"/>
                  <a:gd name="T21" fmla="*/ 4 h 32"/>
                  <a:gd name="T22" fmla="*/ 1 w 25"/>
                  <a:gd name="T23" fmla="*/ 3 h 32"/>
                  <a:gd name="T24" fmla="*/ 6 w 25"/>
                  <a:gd name="T25" fmla="*/ 0 h 32"/>
                  <a:gd name="T26" fmla="*/ 6 w 25"/>
                  <a:gd name="T27" fmla="*/ 4 h 32"/>
                  <a:gd name="T28" fmla="*/ 6 w 25"/>
                  <a:gd name="T29" fmla="*/ 4 h 32"/>
                  <a:gd name="T30" fmla="*/ 6 w 25"/>
                  <a:gd name="T31" fmla="*/ 4 h 32"/>
                  <a:gd name="T32" fmla="*/ 6 w 25"/>
                  <a:gd name="T33" fmla="*/ 4 h 32"/>
                  <a:gd name="T34" fmla="*/ 6 w 25"/>
                  <a:gd name="T35" fmla="*/ 4 h 32"/>
                  <a:gd name="T36" fmla="*/ 6 w 25"/>
                  <a:gd name="T37" fmla="*/ 4 h 32"/>
                  <a:gd name="T38" fmla="*/ 6 w 25"/>
                  <a:gd name="T39" fmla="*/ 4 h 32"/>
                  <a:gd name="T40" fmla="*/ 6 w 25"/>
                  <a:gd name="T41" fmla="*/ 4 h 32"/>
                  <a:gd name="T42" fmla="*/ 6 w 25"/>
                  <a:gd name="T43" fmla="*/ 4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
                  <a:gd name="T67" fmla="*/ 0 h 32"/>
                  <a:gd name="T68" fmla="*/ 25 w 25"/>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 h="32">
                    <a:moveTo>
                      <a:pt x="22" y="31"/>
                    </a:moveTo>
                    <a:lnTo>
                      <a:pt x="19" y="31"/>
                    </a:lnTo>
                    <a:lnTo>
                      <a:pt x="17" y="29"/>
                    </a:lnTo>
                    <a:lnTo>
                      <a:pt x="15" y="26"/>
                    </a:lnTo>
                    <a:lnTo>
                      <a:pt x="12" y="28"/>
                    </a:lnTo>
                    <a:lnTo>
                      <a:pt x="6" y="19"/>
                    </a:lnTo>
                    <a:lnTo>
                      <a:pt x="5" y="18"/>
                    </a:lnTo>
                    <a:lnTo>
                      <a:pt x="1" y="14"/>
                    </a:lnTo>
                    <a:lnTo>
                      <a:pt x="0" y="12"/>
                    </a:lnTo>
                    <a:lnTo>
                      <a:pt x="1" y="11"/>
                    </a:lnTo>
                    <a:lnTo>
                      <a:pt x="1" y="10"/>
                    </a:lnTo>
                    <a:lnTo>
                      <a:pt x="1" y="3"/>
                    </a:lnTo>
                    <a:lnTo>
                      <a:pt x="6" y="0"/>
                    </a:lnTo>
                    <a:lnTo>
                      <a:pt x="9" y="7"/>
                    </a:lnTo>
                    <a:lnTo>
                      <a:pt x="11" y="12"/>
                    </a:lnTo>
                    <a:lnTo>
                      <a:pt x="13" y="17"/>
                    </a:lnTo>
                    <a:lnTo>
                      <a:pt x="15" y="19"/>
                    </a:lnTo>
                    <a:lnTo>
                      <a:pt x="19" y="21"/>
                    </a:lnTo>
                    <a:lnTo>
                      <a:pt x="24" y="29"/>
                    </a:lnTo>
                    <a:lnTo>
                      <a:pt x="22" y="31"/>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76" name="Freeform 235"/>
              <p:cNvSpPr>
                <a:spLocks/>
              </p:cNvSpPr>
              <p:nvPr/>
            </p:nvSpPr>
            <p:spPr bwMode="auto">
              <a:xfrm>
                <a:off x="706" y="3469"/>
                <a:ext cx="23" cy="28"/>
              </a:xfrm>
              <a:custGeom>
                <a:avLst/>
                <a:gdLst>
                  <a:gd name="T0" fmla="*/ 6 w 25"/>
                  <a:gd name="T1" fmla="*/ 4 h 32"/>
                  <a:gd name="T2" fmla="*/ 6 w 25"/>
                  <a:gd name="T3" fmla="*/ 4 h 32"/>
                  <a:gd name="T4" fmla="*/ 6 w 25"/>
                  <a:gd name="T5" fmla="*/ 4 h 32"/>
                  <a:gd name="T6" fmla="*/ 6 w 25"/>
                  <a:gd name="T7" fmla="*/ 4 h 32"/>
                  <a:gd name="T8" fmla="*/ 6 w 25"/>
                  <a:gd name="T9" fmla="*/ 4 h 32"/>
                  <a:gd name="T10" fmla="*/ 6 w 25"/>
                  <a:gd name="T11" fmla="*/ 4 h 32"/>
                  <a:gd name="T12" fmla="*/ 5 w 25"/>
                  <a:gd name="T13" fmla="*/ 4 h 32"/>
                  <a:gd name="T14" fmla="*/ 1 w 25"/>
                  <a:gd name="T15" fmla="*/ 4 h 32"/>
                  <a:gd name="T16" fmla="*/ 0 w 25"/>
                  <a:gd name="T17" fmla="*/ 4 h 32"/>
                  <a:gd name="T18" fmla="*/ 1 w 25"/>
                  <a:gd name="T19" fmla="*/ 4 h 32"/>
                  <a:gd name="T20" fmla="*/ 1 w 25"/>
                  <a:gd name="T21" fmla="*/ 4 h 32"/>
                  <a:gd name="T22" fmla="*/ 1 w 25"/>
                  <a:gd name="T23" fmla="*/ 3 h 32"/>
                  <a:gd name="T24" fmla="*/ 6 w 25"/>
                  <a:gd name="T25" fmla="*/ 0 h 32"/>
                  <a:gd name="T26" fmla="*/ 6 w 25"/>
                  <a:gd name="T27" fmla="*/ 4 h 32"/>
                  <a:gd name="T28" fmla="*/ 6 w 25"/>
                  <a:gd name="T29" fmla="*/ 4 h 32"/>
                  <a:gd name="T30" fmla="*/ 6 w 25"/>
                  <a:gd name="T31" fmla="*/ 4 h 32"/>
                  <a:gd name="T32" fmla="*/ 6 w 25"/>
                  <a:gd name="T33" fmla="*/ 4 h 32"/>
                  <a:gd name="T34" fmla="*/ 6 w 25"/>
                  <a:gd name="T35" fmla="*/ 4 h 32"/>
                  <a:gd name="T36" fmla="*/ 6 w 25"/>
                  <a:gd name="T37" fmla="*/ 4 h 32"/>
                  <a:gd name="T38" fmla="*/ 6 w 25"/>
                  <a:gd name="T39" fmla="*/ 4 h 32"/>
                  <a:gd name="T40" fmla="*/ 6 w 25"/>
                  <a:gd name="T41" fmla="*/ 4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
                  <a:gd name="T64" fmla="*/ 0 h 32"/>
                  <a:gd name="T65" fmla="*/ 25 w 25"/>
                  <a:gd name="T66" fmla="*/ 32 h 3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 h="32">
                    <a:moveTo>
                      <a:pt x="22" y="31"/>
                    </a:moveTo>
                    <a:lnTo>
                      <a:pt x="19" y="31"/>
                    </a:lnTo>
                    <a:lnTo>
                      <a:pt x="17" y="29"/>
                    </a:lnTo>
                    <a:lnTo>
                      <a:pt x="15" y="26"/>
                    </a:lnTo>
                    <a:lnTo>
                      <a:pt x="12" y="28"/>
                    </a:lnTo>
                    <a:lnTo>
                      <a:pt x="6" y="19"/>
                    </a:lnTo>
                    <a:lnTo>
                      <a:pt x="5" y="18"/>
                    </a:lnTo>
                    <a:lnTo>
                      <a:pt x="1" y="14"/>
                    </a:lnTo>
                    <a:lnTo>
                      <a:pt x="0" y="12"/>
                    </a:lnTo>
                    <a:lnTo>
                      <a:pt x="1" y="11"/>
                    </a:lnTo>
                    <a:lnTo>
                      <a:pt x="1" y="10"/>
                    </a:lnTo>
                    <a:lnTo>
                      <a:pt x="1" y="3"/>
                    </a:lnTo>
                    <a:lnTo>
                      <a:pt x="6" y="0"/>
                    </a:lnTo>
                    <a:lnTo>
                      <a:pt x="9" y="7"/>
                    </a:lnTo>
                    <a:lnTo>
                      <a:pt x="11" y="12"/>
                    </a:lnTo>
                    <a:lnTo>
                      <a:pt x="13" y="17"/>
                    </a:lnTo>
                    <a:lnTo>
                      <a:pt x="15" y="19"/>
                    </a:lnTo>
                    <a:lnTo>
                      <a:pt x="19" y="21"/>
                    </a:lnTo>
                    <a:lnTo>
                      <a:pt x="24" y="29"/>
                    </a:lnTo>
                    <a:lnTo>
                      <a:pt x="22" y="31"/>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77" name="Freeform 236"/>
              <p:cNvSpPr>
                <a:spLocks/>
              </p:cNvSpPr>
              <p:nvPr/>
            </p:nvSpPr>
            <p:spPr bwMode="auto">
              <a:xfrm>
                <a:off x="832" y="3514"/>
                <a:ext cx="44" cy="35"/>
              </a:xfrm>
              <a:custGeom>
                <a:avLst/>
                <a:gdLst>
                  <a:gd name="T0" fmla="*/ 5 w 49"/>
                  <a:gd name="T1" fmla="*/ 4 h 40"/>
                  <a:gd name="T2" fmla="*/ 4 w 49"/>
                  <a:gd name="T3" fmla="*/ 4 h 40"/>
                  <a:gd name="T4" fmla="*/ 4 w 49"/>
                  <a:gd name="T5" fmla="*/ 4 h 40"/>
                  <a:gd name="T6" fmla="*/ 3 w 49"/>
                  <a:gd name="T7" fmla="*/ 4 h 40"/>
                  <a:gd name="T8" fmla="*/ 0 w 49"/>
                  <a:gd name="T9" fmla="*/ 4 h 40"/>
                  <a:gd name="T10" fmla="*/ 4 w 49"/>
                  <a:gd name="T11" fmla="*/ 3 h 40"/>
                  <a:gd name="T12" fmla="*/ 4 w 49"/>
                  <a:gd name="T13" fmla="*/ 4 h 40"/>
                  <a:gd name="T14" fmla="*/ 4 w 49"/>
                  <a:gd name="T15" fmla="*/ 3 h 40"/>
                  <a:gd name="T16" fmla="*/ 4 w 49"/>
                  <a:gd name="T17" fmla="*/ 2 h 40"/>
                  <a:gd name="T18" fmla="*/ 5 w 49"/>
                  <a:gd name="T19" fmla="*/ 0 h 40"/>
                  <a:gd name="T20" fmla="*/ 6 w 49"/>
                  <a:gd name="T21" fmla="*/ 4 h 40"/>
                  <a:gd name="T22" fmla="*/ 7 w 49"/>
                  <a:gd name="T23" fmla="*/ 4 h 40"/>
                  <a:gd name="T24" fmla="*/ 7 w 49"/>
                  <a:gd name="T25" fmla="*/ 4 h 40"/>
                  <a:gd name="T26" fmla="*/ 8 w 49"/>
                  <a:gd name="T27" fmla="*/ 4 h 40"/>
                  <a:gd name="T28" fmla="*/ 8 w 49"/>
                  <a:gd name="T29" fmla="*/ 4 h 40"/>
                  <a:gd name="T30" fmla="*/ 7 w 49"/>
                  <a:gd name="T31" fmla="*/ 4 h 40"/>
                  <a:gd name="T32" fmla="*/ 6 w 49"/>
                  <a:gd name="T33" fmla="*/ 4 h 40"/>
                  <a:gd name="T34" fmla="*/ 5 w 49"/>
                  <a:gd name="T35" fmla="*/ 4 h 40"/>
                  <a:gd name="T36" fmla="*/ 5 w 49"/>
                  <a:gd name="T37" fmla="*/ 4 h 40"/>
                  <a:gd name="T38" fmla="*/ 5 w 49"/>
                  <a:gd name="T39" fmla="*/ 4 h 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9"/>
                  <a:gd name="T61" fmla="*/ 0 h 40"/>
                  <a:gd name="T62" fmla="*/ 49 w 49"/>
                  <a:gd name="T63" fmla="*/ 40 h 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9" h="40">
                    <a:moveTo>
                      <a:pt x="36" y="39"/>
                    </a:moveTo>
                    <a:lnTo>
                      <a:pt x="27" y="38"/>
                    </a:lnTo>
                    <a:lnTo>
                      <a:pt x="25" y="35"/>
                    </a:lnTo>
                    <a:lnTo>
                      <a:pt x="3" y="21"/>
                    </a:lnTo>
                    <a:lnTo>
                      <a:pt x="0" y="9"/>
                    </a:lnTo>
                    <a:lnTo>
                      <a:pt x="25" y="3"/>
                    </a:lnTo>
                    <a:lnTo>
                      <a:pt x="30" y="4"/>
                    </a:lnTo>
                    <a:lnTo>
                      <a:pt x="32" y="3"/>
                    </a:lnTo>
                    <a:lnTo>
                      <a:pt x="32" y="2"/>
                    </a:lnTo>
                    <a:lnTo>
                      <a:pt x="36" y="0"/>
                    </a:lnTo>
                    <a:lnTo>
                      <a:pt x="39" y="9"/>
                    </a:lnTo>
                    <a:lnTo>
                      <a:pt x="41" y="7"/>
                    </a:lnTo>
                    <a:lnTo>
                      <a:pt x="44" y="7"/>
                    </a:lnTo>
                    <a:lnTo>
                      <a:pt x="48" y="27"/>
                    </a:lnTo>
                    <a:lnTo>
                      <a:pt x="48" y="36"/>
                    </a:lnTo>
                    <a:lnTo>
                      <a:pt x="44" y="37"/>
                    </a:lnTo>
                    <a:lnTo>
                      <a:pt x="40" y="37"/>
                    </a:lnTo>
                    <a:lnTo>
                      <a:pt x="36" y="39"/>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78" name="Freeform 237"/>
              <p:cNvSpPr>
                <a:spLocks/>
              </p:cNvSpPr>
              <p:nvPr/>
            </p:nvSpPr>
            <p:spPr bwMode="auto">
              <a:xfrm>
                <a:off x="832" y="3514"/>
                <a:ext cx="44" cy="35"/>
              </a:xfrm>
              <a:custGeom>
                <a:avLst/>
                <a:gdLst>
                  <a:gd name="T0" fmla="*/ 5 w 49"/>
                  <a:gd name="T1" fmla="*/ 4 h 40"/>
                  <a:gd name="T2" fmla="*/ 4 w 49"/>
                  <a:gd name="T3" fmla="*/ 4 h 40"/>
                  <a:gd name="T4" fmla="*/ 4 w 49"/>
                  <a:gd name="T5" fmla="*/ 4 h 40"/>
                  <a:gd name="T6" fmla="*/ 3 w 49"/>
                  <a:gd name="T7" fmla="*/ 4 h 40"/>
                  <a:gd name="T8" fmla="*/ 0 w 49"/>
                  <a:gd name="T9" fmla="*/ 4 h 40"/>
                  <a:gd name="T10" fmla="*/ 4 w 49"/>
                  <a:gd name="T11" fmla="*/ 3 h 40"/>
                  <a:gd name="T12" fmla="*/ 4 w 49"/>
                  <a:gd name="T13" fmla="*/ 4 h 40"/>
                  <a:gd name="T14" fmla="*/ 4 w 49"/>
                  <a:gd name="T15" fmla="*/ 3 h 40"/>
                  <a:gd name="T16" fmla="*/ 4 w 49"/>
                  <a:gd name="T17" fmla="*/ 2 h 40"/>
                  <a:gd name="T18" fmla="*/ 5 w 49"/>
                  <a:gd name="T19" fmla="*/ 0 h 40"/>
                  <a:gd name="T20" fmla="*/ 6 w 49"/>
                  <a:gd name="T21" fmla="*/ 4 h 40"/>
                  <a:gd name="T22" fmla="*/ 7 w 49"/>
                  <a:gd name="T23" fmla="*/ 4 h 40"/>
                  <a:gd name="T24" fmla="*/ 7 w 49"/>
                  <a:gd name="T25" fmla="*/ 4 h 40"/>
                  <a:gd name="T26" fmla="*/ 8 w 49"/>
                  <a:gd name="T27" fmla="*/ 4 h 40"/>
                  <a:gd name="T28" fmla="*/ 8 w 49"/>
                  <a:gd name="T29" fmla="*/ 4 h 40"/>
                  <a:gd name="T30" fmla="*/ 7 w 49"/>
                  <a:gd name="T31" fmla="*/ 4 h 40"/>
                  <a:gd name="T32" fmla="*/ 6 w 49"/>
                  <a:gd name="T33" fmla="*/ 4 h 40"/>
                  <a:gd name="T34" fmla="*/ 5 w 49"/>
                  <a:gd name="T35" fmla="*/ 4 h 40"/>
                  <a:gd name="T36" fmla="*/ 5 w 49"/>
                  <a:gd name="T37" fmla="*/ 4 h 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9"/>
                  <a:gd name="T58" fmla="*/ 0 h 40"/>
                  <a:gd name="T59" fmla="*/ 49 w 49"/>
                  <a:gd name="T60" fmla="*/ 40 h 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9" h="40">
                    <a:moveTo>
                      <a:pt x="36" y="39"/>
                    </a:moveTo>
                    <a:lnTo>
                      <a:pt x="27" y="38"/>
                    </a:lnTo>
                    <a:lnTo>
                      <a:pt x="25" y="35"/>
                    </a:lnTo>
                    <a:lnTo>
                      <a:pt x="3" y="21"/>
                    </a:lnTo>
                    <a:lnTo>
                      <a:pt x="0" y="9"/>
                    </a:lnTo>
                    <a:lnTo>
                      <a:pt x="25" y="3"/>
                    </a:lnTo>
                    <a:lnTo>
                      <a:pt x="30" y="4"/>
                    </a:lnTo>
                    <a:lnTo>
                      <a:pt x="32" y="3"/>
                    </a:lnTo>
                    <a:lnTo>
                      <a:pt x="32" y="2"/>
                    </a:lnTo>
                    <a:lnTo>
                      <a:pt x="36" y="0"/>
                    </a:lnTo>
                    <a:lnTo>
                      <a:pt x="39" y="9"/>
                    </a:lnTo>
                    <a:lnTo>
                      <a:pt x="41" y="7"/>
                    </a:lnTo>
                    <a:lnTo>
                      <a:pt x="44" y="7"/>
                    </a:lnTo>
                    <a:lnTo>
                      <a:pt x="48" y="27"/>
                    </a:lnTo>
                    <a:lnTo>
                      <a:pt x="48" y="36"/>
                    </a:lnTo>
                    <a:lnTo>
                      <a:pt x="44" y="37"/>
                    </a:lnTo>
                    <a:lnTo>
                      <a:pt x="40" y="37"/>
                    </a:lnTo>
                    <a:lnTo>
                      <a:pt x="36" y="39"/>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79" name="Freeform 238"/>
              <p:cNvSpPr>
                <a:spLocks/>
              </p:cNvSpPr>
              <p:nvPr/>
            </p:nvSpPr>
            <p:spPr bwMode="auto">
              <a:xfrm>
                <a:off x="996" y="3616"/>
                <a:ext cx="7" cy="8"/>
              </a:xfrm>
              <a:custGeom>
                <a:avLst/>
                <a:gdLst>
                  <a:gd name="T0" fmla="*/ 3 w 7"/>
                  <a:gd name="T1" fmla="*/ 7 h 8"/>
                  <a:gd name="T2" fmla="*/ 0 w 7"/>
                  <a:gd name="T3" fmla="*/ 4 h 8"/>
                  <a:gd name="T4" fmla="*/ 1 w 7"/>
                  <a:gd name="T5" fmla="*/ 1 h 8"/>
                  <a:gd name="T6" fmla="*/ 4 w 7"/>
                  <a:gd name="T7" fmla="*/ 0 h 8"/>
                  <a:gd name="T8" fmla="*/ 6 w 7"/>
                  <a:gd name="T9" fmla="*/ 1 h 8"/>
                  <a:gd name="T10" fmla="*/ 6 w 7"/>
                  <a:gd name="T11" fmla="*/ 4 h 8"/>
                  <a:gd name="T12" fmla="*/ 6 w 7"/>
                  <a:gd name="T13" fmla="*/ 7 h 8"/>
                  <a:gd name="T14" fmla="*/ 3 w 7"/>
                  <a:gd name="T15" fmla="*/ 7 h 8"/>
                  <a:gd name="T16" fmla="*/ 3 w 7"/>
                  <a:gd name="T17" fmla="*/ 7 h 8"/>
                  <a:gd name="T18" fmla="*/ 3 w 7"/>
                  <a:gd name="T19" fmla="*/ 7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8"/>
                  <a:gd name="T32" fmla="*/ 7 w 7"/>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8">
                    <a:moveTo>
                      <a:pt x="3" y="7"/>
                    </a:moveTo>
                    <a:lnTo>
                      <a:pt x="0" y="4"/>
                    </a:lnTo>
                    <a:lnTo>
                      <a:pt x="1" y="1"/>
                    </a:lnTo>
                    <a:lnTo>
                      <a:pt x="4" y="0"/>
                    </a:lnTo>
                    <a:lnTo>
                      <a:pt x="6" y="1"/>
                    </a:lnTo>
                    <a:lnTo>
                      <a:pt x="6" y="4"/>
                    </a:lnTo>
                    <a:lnTo>
                      <a:pt x="6" y="7"/>
                    </a:lnTo>
                    <a:lnTo>
                      <a:pt x="3" y="7"/>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80" name="Freeform 239"/>
              <p:cNvSpPr>
                <a:spLocks/>
              </p:cNvSpPr>
              <p:nvPr/>
            </p:nvSpPr>
            <p:spPr bwMode="auto">
              <a:xfrm>
                <a:off x="996" y="3616"/>
                <a:ext cx="7" cy="8"/>
              </a:xfrm>
              <a:custGeom>
                <a:avLst/>
                <a:gdLst>
                  <a:gd name="T0" fmla="*/ 3 w 7"/>
                  <a:gd name="T1" fmla="*/ 7 h 8"/>
                  <a:gd name="T2" fmla="*/ 0 w 7"/>
                  <a:gd name="T3" fmla="*/ 4 h 8"/>
                  <a:gd name="T4" fmla="*/ 1 w 7"/>
                  <a:gd name="T5" fmla="*/ 1 h 8"/>
                  <a:gd name="T6" fmla="*/ 4 w 7"/>
                  <a:gd name="T7" fmla="*/ 0 h 8"/>
                  <a:gd name="T8" fmla="*/ 6 w 7"/>
                  <a:gd name="T9" fmla="*/ 1 h 8"/>
                  <a:gd name="T10" fmla="*/ 6 w 7"/>
                  <a:gd name="T11" fmla="*/ 4 h 8"/>
                  <a:gd name="T12" fmla="*/ 6 w 7"/>
                  <a:gd name="T13" fmla="*/ 7 h 8"/>
                  <a:gd name="T14" fmla="*/ 3 w 7"/>
                  <a:gd name="T15" fmla="*/ 7 h 8"/>
                  <a:gd name="T16" fmla="*/ 3 w 7"/>
                  <a:gd name="T17" fmla="*/ 7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8"/>
                  <a:gd name="T29" fmla="*/ 7 w 7"/>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8">
                    <a:moveTo>
                      <a:pt x="3" y="7"/>
                    </a:moveTo>
                    <a:lnTo>
                      <a:pt x="0" y="4"/>
                    </a:lnTo>
                    <a:lnTo>
                      <a:pt x="1" y="1"/>
                    </a:lnTo>
                    <a:lnTo>
                      <a:pt x="4" y="0"/>
                    </a:lnTo>
                    <a:lnTo>
                      <a:pt x="6" y="1"/>
                    </a:lnTo>
                    <a:lnTo>
                      <a:pt x="6" y="4"/>
                    </a:lnTo>
                    <a:lnTo>
                      <a:pt x="6" y="7"/>
                    </a:lnTo>
                    <a:lnTo>
                      <a:pt x="3" y="7"/>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81" name="Freeform 240"/>
              <p:cNvSpPr>
                <a:spLocks/>
              </p:cNvSpPr>
              <p:nvPr/>
            </p:nvSpPr>
            <p:spPr bwMode="auto">
              <a:xfrm>
                <a:off x="986" y="3610"/>
                <a:ext cx="12" cy="14"/>
              </a:xfrm>
              <a:custGeom>
                <a:avLst/>
                <a:gdLst>
                  <a:gd name="T0" fmla="*/ 5 w 13"/>
                  <a:gd name="T1" fmla="*/ 7 h 15"/>
                  <a:gd name="T2" fmla="*/ 3 w 13"/>
                  <a:gd name="T3" fmla="*/ 7 h 15"/>
                  <a:gd name="T4" fmla="*/ 4 w 13"/>
                  <a:gd name="T5" fmla="*/ 7 h 15"/>
                  <a:gd name="T6" fmla="*/ 0 w 13"/>
                  <a:gd name="T7" fmla="*/ 7 h 15"/>
                  <a:gd name="T8" fmla="*/ 0 w 13"/>
                  <a:gd name="T9" fmla="*/ 2 h 15"/>
                  <a:gd name="T10" fmla="*/ 2 w 13"/>
                  <a:gd name="T11" fmla="*/ 1 h 15"/>
                  <a:gd name="T12" fmla="*/ 4 w 13"/>
                  <a:gd name="T13" fmla="*/ 0 h 15"/>
                  <a:gd name="T14" fmla="*/ 6 w 13"/>
                  <a:gd name="T15" fmla="*/ 2 h 15"/>
                  <a:gd name="T16" fmla="*/ 6 w 13"/>
                  <a:gd name="T17" fmla="*/ 5 h 15"/>
                  <a:gd name="T18" fmla="*/ 6 w 13"/>
                  <a:gd name="T19" fmla="*/ 5 h 15"/>
                  <a:gd name="T20" fmla="*/ 6 w 13"/>
                  <a:gd name="T21" fmla="*/ 7 h 15"/>
                  <a:gd name="T22" fmla="*/ 6 w 13"/>
                  <a:gd name="T23" fmla="*/ 7 h 15"/>
                  <a:gd name="T24" fmla="*/ 6 w 13"/>
                  <a:gd name="T25" fmla="*/ 7 h 15"/>
                  <a:gd name="T26" fmla="*/ 5 w 13"/>
                  <a:gd name="T27" fmla="*/ 7 h 15"/>
                  <a:gd name="T28" fmla="*/ 5 w 13"/>
                  <a:gd name="T29" fmla="*/ 7 h 15"/>
                  <a:gd name="T30" fmla="*/ 5 w 13"/>
                  <a:gd name="T31" fmla="*/ 7 h 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
                  <a:gd name="T49" fmla="*/ 0 h 15"/>
                  <a:gd name="T50" fmla="*/ 13 w 13"/>
                  <a:gd name="T51" fmla="*/ 15 h 1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 h="15">
                    <a:moveTo>
                      <a:pt x="5" y="14"/>
                    </a:moveTo>
                    <a:lnTo>
                      <a:pt x="3" y="11"/>
                    </a:lnTo>
                    <a:lnTo>
                      <a:pt x="4" y="10"/>
                    </a:lnTo>
                    <a:lnTo>
                      <a:pt x="0" y="7"/>
                    </a:lnTo>
                    <a:lnTo>
                      <a:pt x="0" y="2"/>
                    </a:lnTo>
                    <a:lnTo>
                      <a:pt x="2" y="1"/>
                    </a:lnTo>
                    <a:lnTo>
                      <a:pt x="4" y="0"/>
                    </a:lnTo>
                    <a:lnTo>
                      <a:pt x="11" y="2"/>
                    </a:lnTo>
                    <a:lnTo>
                      <a:pt x="11" y="5"/>
                    </a:lnTo>
                    <a:lnTo>
                      <a:pt x="12" y="5"/>
                    </a:lnTo>
                    <a:lnTo>
                      <a:pt x="10" y="7"/>
                    </a:lnTo>
                    <a:lnTo>
                      <a:pt x="10" y="8"/>
                    </a:lnTo>
                    <a:lnTo>
                      <a:pt x="7" y="12"/>
                    </a:lnTo>
                    <a:lnTo>
                      <a:pt x="5" y="14"/>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82" name="Freeform 241"/>
              <p:cNvSpPr>
                <a:spLocks/>
              </p:cNvSpPr>
              <p:nvPr/>
            </p:nvSpPr>
            <p:spPr bwMode="auto">
              <a:xfrm>
                <a:off x="986" y="3610"/>
                <a:ext cx="12" cy="14"/>
              </a:xfrm>
              <a:custGeom>
                <a:avLst/>
                <a:gdLst>
                  <a:gd name="T0" fmla="*/ 5 w 13"/>
                  <a:gd name="T1" fmla="*/ 7 h 15"/>
                  <a:gd name="T2" fmla="*/ 3 w 13"/>
                  <a:gd name="T3" fmla="*/ 7 h 15"/>
                  <a:gd name="T4" fmla="*/ 4 w 13"/>
                  <a:gd name="T5" fmla="*/ 7 h 15"/>
                  <a:gd name="T6" fmla="*/ 0 w 13"/>
                  <a:gd name="T7" fmla="*/ 7 h 15"/>
                  <a:gd name="T8" fmla="*/ 0 w 13"/>
                  <a:gd name="T9" fmla="*/ 2 h 15"/>
                  <a:gd name="T10" fmla="*/ 2 w 13"/>
                  <a:gd name="T11" fmla="*/ 1 h 15"/>
                  <a:gd name="T12" fmla="*/ 4 w 13"/>
                  <a:gd name="T13" fmla="*/ 0 h 15"/>
                  <a:gd name="T14" fmla="*/ 6 w 13"/>
                  <a:gd name="T15" fmla="*/ 2 h 15"/>
                  <a:gd name="T16" fmla="*/ 6 w 13"/>
                  <a:gd name="T17" fmla="*/ 5 h 15"/>
                  <a:gd name="T18" fmla="*/ 6 w 13"/>
                  <a:gd name="T19" fmla="*/ 5 h 15"/>
                  <a:gd name="T20" fmla="*/ 6 w 13"/>
                  <a:gd name="T21" fmla="*/ 7 h 15"/>
                  <a:gd name="T22" fmla="*/ 6 w 13"/>
                  <a:gd name="T23" fmla="*/ 7 h 15"/>
                  <a:gd name="T24" fmla="*/ 6 w 13"/>
                  <a:gd name="T25" fmla="*/ 7 h 15"/>
                  <a:gd name="T26" fmla="*/ 5 w 13"/>
                  <a:gd name="T27" fmla="*/ 7 h 15"/>
                  <a:gd name="T28" fmla="*/ 5 w 13"/>
                  <a:gd name="T29" fmla="*/ 7 h 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
                  <a:gd name="T46" fmla="*/ 0 h 15"/>
                  <a:gd name="T47" fmla="*/ 13 w 13"/>
                  <a:gd name="T48" fmla="*/ 15 h 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 h="15">
                    <a:moveTo>
                      <a:pt x="5" y="14"/>
                    </a:moveTo>
                    <a:lnTo>
                      <a:pt x="3" y="11"/>
                    </a:lnTo>
                    <a:lnTo>
                      <a:pt x="4" y="10"/>
                    </a:lnTo>
                    <a:lnTo>
                      <a:pt x="0" y="7"/>
                    </a:lnTo>
                    <a:lnTo>
                      <a:pt x="0" y="2"/>
                    </a:lnTo>
                    <a:lnTo>
                      <a:pt x="2" y="1"/>
                    </a:lnTo>
                    <a:lnTo>
                      <a:pt x="4" y="0"/>
                    </a:lnTo>
                    <a:lnTo>
                      <a:pt x="11" y="2"/>
                    </a:lnTo>
                    <a:lnTo>
                      <a:pt x="11" y="5"/>
                    </a:lnTo>
                    <a:lnTo>
                      <a:pt x="12" y="5"/>
                    </a:lnTo>
                    <a:lnTo>
                      <a:pt x="10" y="7"/>
                    </a:lnTo>
                    <a:lnTo>
                      <a:pt x="10" y="8"/>
                    </a:lnTo>
                    <a:lnTo>
                      <a:pt x="7" y="12"/>
                    </a:lnTo>
                    <a:lnTo>
                      <a:pt x="5" y="14"/>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83" name="Freeform 242"/>
              <p:cNvSpPr>
                <a:spLocks/>
              </p:cNvSpPr>
              <p:nvPr/>
            </p:nvSpPr>
            <p:spPr bwMode="auto">
              <a:xfrm>
                <a:off x="1071" y="3730"/>
                <a:ext cx="9" cy="14"/>
              </a:xfrm>
              <a:custGeom>
                <a:avLst/>
                <a:gdLst>
                  <a:gd name="T0" fmla="*/ 2 w 10"/>
                  <a:gd name="T1" fmla="*/ 4 h 16"/>
                  <a:gd name="T2" fmla="*/ 2 w 10"/>
                  <a:gd name="T3" fmla="*/ 4 h 16"/>
                  <a:gd name="T4" fmla="*/ 2 w 10"/>
                  <a:gd name="T5" fmla="*/ 4 h 16"/>
                  <a:gd name="T6" fmla="*/ 0 w 10"/>
                  <a:gd name="T7" fmla="*/ 4 h 16"/>
                  <a:gd name="T8" fmla="*/ 0 w 10"/>
                  <a:gd name="T9" fmla="*/ 2 h 16"/>
                  <a:gd name="T10" fmla="*/ 1 w 10"/>
                  <a:gd name="T11" fmla="*/ 1 h 16"/>
                  <a:gd name="T12" fmla="*/ 1 w 10"/>
                  <a:gd name="T13" fmla="*/ 0 h 16"/>
                  <a:gd name="T14" fmla="*/ 5 w 10"/>
                  <a:gd name="T15" fmla="*/ 2 h 16"/>
                  <a:gd name="T16" fmla="*/ 5 w 10"/>
                  <a:gd name="T17" fmla="*/ 4 h 16"/>
                  <a:gd name="T18" fmla="*/ 5 w 10"/>
                  <a:gd name="T19" fmla="*/ 4 h 16"/>
                  <a:gd name="T20" fmla="*/ 5 w 10"/>
                  <a:gd name="T21" fmla="*/ 4 h 16"/>
                  <a:gd name="T22" fmla="*/ 5 w 10"/>
                  <a:gd name="T23" fmla="*/ 4 h 16"/>
                  <a:gd name="T24" fmla="*/ 5 w 10"/>
                  <a:gd name="T25" fmla="*/ 4 h 16"/>
                  <a:gd name="T26" fmla="*/ 2 w 10"/>
                  <a:gd name="T27" fmla="*/ 4 h 16"/>
                  <a:gd name="T28" fmla="*/ 2 w 10"/>
                  <a:gd name="T29" fmla="*/ 4 h 16"/>
                  <a:gd name="T30" fmla="*/ 2 w 10"/>
                  <a:gd name="T31" fmla="*/ 4 h 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
                  <a:gd name="T49" fmla="*/ 0 h 16"/>
                  <a:gd name="T50" fmla="*/ 10 w 10"/>
                  <a:gd name="T51" fmla="*/ 16 h 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 h="16">
                    <a:moveTo>
                      <a:pt x="2" y="15"/>
                    </a:moveTo>
                    <a:lnTo>
                      <a:pt x="2" y="10"/>
                    </a:lnTo>
                    <a:lnTo>
                      <a:pt x="2" y="8"/>
                    </a:lnTo>
                    <a:lnTo>
                      <a:pt x="0" y="6"/>
                    </a:lnTo>
                    <a:lnTo>
                      <a:pt x="0" y="2"/>
                    </a:lnTo>
                    <a:lnTo>
                      <a:pt x="1" y="1"/>
                    </a:lnTo>
                    <a:lnTo>
                      <a:pt x="1" y="0"/>
                    </a:lnTo>
                    <a:lnTo>
                      <a:pt x="8" y="2"/>
                    </a:lnTo>
                    <a:lnTo>
                      <a:pt x="6" y="5"/>
                    </a:lnTo>
                    <a:lnTo>
                      <a:pt x="8" y="6"/>
                    </a:lnTo>
                    <a:lnTo>
                      <a:pt x="9" y="7"/>
                    </a:lnTo>
                    <a:lnTo>
                      <a:pt x="9" y="12"/>
                    </a:lnTo>
                    <a:lnTo>
                      <a:pt x="8" y="15"/>
                    </a:lnTo>
                    <a:lnTo>
                      <a:pt x="2" y="15"/>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84" name="Freeform 243"/>
              <p:cNvSpPr>
                <a:spLocks/>
              </p:cNvSpPr>
              <p:nvPr/>
            </p:nvSpPr>
            <p:spPr bwMode="auto">
              <a:xfrm>
                <a:off x="1071" y="3730"/>
                <a:ext cx="9" cy="14"/>
              </a:xfrm>
              <a:custGeom>
                <a:avLst/>
                <a:gdLst>
                  <a:gd name="T0" fmla="*/ 2 w 10"/>
                  <a:gd name="T1" fmla="*/ 4 h 16"/>
                  <a:gd name="T2" fmla="*/ 2 w 10"/>
                  <a:gd name="T3" fmla="*/ 4 h 16"/>
                  <a:gd name="T4" fmla="*/ 2 w 10"/>
                  <a:gd name="T5" fmla="*/ 4 h 16"/>
                  <a:gd name="T6" fmla="*/ 0 w 10"/>
                  <a:gd name="T7" fmla="*/ 4 h 16"/>
                  <a:gd name="T8" fmla="*/ 0 w 10"/>
                  <a:gd name="T9" fmla="*/ 2 h 16"/>
                  <a:gd name="T10" fmla="*/ 1 w 10"/>
                  <a:gd name="T11" fmla="*/ 1 h 16"/>
                  <a:gd name="T12" fmla="*/ 1 w 10"/>
                  <a:gd name="T13" fmla="*/ 0 h 16"/>
                  <a:gd name="T14" fmla="*/ 5 w 10"/>
                  <a:gd name="T15" fmla="*/ 2 h 16"/>
                  <a:gd name="T16" fmla="*/ 5 w 10"/>
                  <a:gd name="T17" fmla="*/ 4 h 16"/>
                  <a:gd name="T18" fmla="*/ 5 w 10"/>
                  <a:gd name="T19" fmla="*/ 4 h 16"/>
                  <a:gd name="T20" fmla="*/ 5 w 10"/>
                  <a:gd name="T21" fmla="*/ 4 h 16"/>
                  <a:gd name="T22" fmla="*/ 5 w 10"/>
                  <a:gd name="T23" fmla="*/ 4 h 16"/>
                  <a:gd name="T24" fmla="*/ 5 w 10"/>
                  <a:gd name="T25" fmla="*/ 4 h 16"/>
                  <a:gd name="T26" fmla="*/ 2 w 10"/>
                  <a:gd name="T27" fmla="*/ 4 h 16"/>
                  <a:gd name="T28" fmla="*/ 2 w 10"/>
                  <a:gd name="T29" fmla="*/ 4 h 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
                  <a:gd name="T46" fmla="*/ 0 h 16"/>
                  <a:gd name="T47" fmla="*/ 10 w 10"/>
                  <a:gd name="T48" fmla="*/ 16 h 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 h="16">
                    <a:moveTo>
                      <a:pt x="2" y="15"/>
                    </a:moveTo>
                    <a:lnTo>
                      <a:pt x="2" y="10"/>
                    </a:lnTo>
                    <a:lnTo>
                      <a:pt x="2" y="8"/>
                    </a:lnTo>
                    <a:lnTo>
                      <a:pt x="0" y="6"/>
                    </a:lnTo>
                    <a:lnTo>
                      <a:pt x="0" y="2"/>
                    </a:lnTo>
                    <a:lnTo>
                      <a:pt x="1" y="1"/>
                    </a:lnTo>
                    <a:lnTo>
                      <a:pt x="1" y="0"/>
                    </a:lnTo>
                    <a:lnTo>
                      <a:pt x="8" y="2"/>
                    </a:lnTo>
                    <a:lnTo>
                      <a:pt x="6" y="5"/>
                    </a:lnTo>
                    <a:lnTo>
                      <a:pt x="8" y="6"/>
                    </a:lnTo>
                    <a:lnTo>
                      <a:pt x="9" y="7"/>
                    </a:lnTo>
                    <a:lnTo>
                      <a:pt x="9" y="12"/>
                    </a:lnTo>
                    <a:lnTo>
                      <a:pt x="8" y="15"/>
                    </a:lnTo>
                    <a:lnTo>
                      <a:pt x="2" y="15"/>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85" name="Freeform 244"/>
              <p:cNvSpPr>
                <a:spLocks/>
              </p:cNvSpPr>
              <p:nvPr/>
            </p:nvSpPr>
            <p:spPr bwMode="auto">
              <a:xfrm>
                <a:off x="1183" y="3604"/>
                <a:ext cx="14" cy="9"/>
              </a:xfrm>
              <a:custGeom>
                <a:avLst/>
                <a:gdLst>
                  <a:gd name="T0" fmla="*/ 4 w 16"/>
                  <a:gd name="T1" fmla="*/ 5 h 10"/>
                  <a:gd name="T2" fmla="*/ 0 w 16"/>
                  <a:gd name="T3" fmla="*/ 5 h 10"/>
                  <a:gd name="T4" fmla="*/ 0 w 16"/>
                  <a:gd name="T5" fmla="*/ 3 h 10"/>
                  <a:gd name="T6" fmla="*/ 4 w 16"/>
                  <a:gd name="T7" fmla="*/ 0 h 10"/>
                  <a:gd name="T8" fmla="*/ 4 w 16"/>
                  <a:gd name="T9" fmla="*/ 0 h 10"/>
                  <a:gd name="T10" fmla="*/ 4 w 16"/>
                  <a:gd name="T11" fmla="*/ 0 h 10"/>
                  <a:gd name="T12" fmla="*/ 4 w 16"/>
                  <a:gd name="T13" fmla="*/ 0 h 10"/>
                  <a:gd name="T14" fmla="*/ 4 w 16"/>
                  <a:gd name="T15" fmla="*/ 1 h 10"/>
                  <a:gd name="T16" fmla="*/ 4 w 16"/>
                  <a:gd name="T17" fmla="*/ 5 h 10"/>
                  <a:gd name="T18" fmla="*/ 4 w 16"/>
                  <a:gd name="T19" fmla="*/ 5 h 10"/>
                  <a:gd name="T20" fmla="*/ 4 w 16"/>
                  <a:gd name="T21" fmla="*/ 5 h 10"/>
                  <a:gd name="T22" fmla="*/ 4 w 16"/>
                  <a:gd name="T23" fmla="*/ 5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
                  <a:gd name="T37" fmla="*/ 0 h 10"/>
                  <a:gd name="T38" fmla="*/ 16 w 16"/>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 h="10">
                    <a:moveTo>
                      <a:pt x="4" y="9"/>
                    </a:moveTo>
                    <a:lnTo>
                      <a:pt x="0" y="5"/>
                    </a:lnTo>
                    <a:lnTo>
                      <a:pt x="0" y="3"/>
                    </a:lnTo>
                    <a:lnTo>
                      <a:pt x="4" y="0"/>
                    </a:lnTo>
                    <a:lnTo>
                      <a:pt x="10" y="0"/>
                    </a:lnTo>
                    <a:lnTo>
                      <a:pt x="11" y="0"/>
                    </a:lnTo>
                    <a:lnTo>
                      <a:pt x="14" y="1"/>
                    </a:lnTo>
                    <a:lnTo>
                      <a:pt x="15" y="8"/>
                    </a:lnTo>
                    <a:lnTo>
                      <a:pt x="4" y="9"/>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86" name="Freeform 245"/>
              <p:cNvSpPr>
                <a:spLocks/>
              </p:cNvSpPr>
              <p:nvPr/>
            </p:nvSpPr>
            <p:spPr bwMode="auto">
              <a:xfrm>
                <a:off x="1183" y="3604"/>
                <a:ext cx="14" cy="9"/>
              </a:xfrm>
              <a:custGeom>
                <a:avLst/>
                <a:gdLst>
                  <a:gd name="T0" fmla="*/ 4 w 16"/>
                  <a:gd name="T1" fmla="*/ 5 h 10"/>
                  <a:gd name="T2" fmla="*/ 0 w 16"/>
                  <a:gd name="T3" fmla="*/ 5 h 10"/>
                  <a:gd name="T4" fmla="*/ 0 w 16"/>
                  <a:gd name="T5" fmla="*/ 3 h 10"/>
                  <a:gd name="T6" fmla="*/ 4 w 16"/>
                  <a:gd name="T7" fmla="*/ 0 h 10"/>
                  <a:gd name="T8" fmla="*/ 4 w 16"/>
                  <a:gd name="T9" fmla="*/ 0 h 10"/>
                  <a:gd name="T10" fmla="*/ 4 w 16"/>
                  <a:gd name="T11" fmla="*/ 0 h 10"/>
                  <a:gd name="T12" fmla="*/ 4 w 16"/>
                  <a:gd name="T13" fmla="*/ 0 h 10"/>
                  <a:gd name="T14" fmla="*/ 4 w 16"/>
                  <a:gd name="T15" fmla="*/ 1 h 10"/>
                  <a:gd name="T16" fmla="*/ 4 w 16"/>
                  <a:gd name="T17" fmla="*/ 5 h 10"/>
                  <a:gd name="T18" fmla="*/ 4 w 16"/>
                  <a:gd name="T19" fmla="*/ 5 h 10"/>
                  <a:gd name="T20" fmla="*/ 4 w 16"/>
                  <a:gd name="T21" fmla="*/ 5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10"/>
                  <a:gd name="T35" fmla="*/ 16 w 16"/>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10">
                    <a:moveTo>
                      <a:pt x="4" y="9"/>
                    </a:moveTo>
                    <a:lnTo>
                      <a:pt x="0" y="5"/>
                    </a:lnTo>
                    <a:lnTo>
                      <a:pt x="0" y="3"/>
                    </a:lnTo>
                    <a:lnTo>
                      <a:pt x="4" y="0"/>
                    </a:lnTo>
                    <a:lnTo>
                      <a:pt x="10" y="0"/>
                    </a:lnTo>
                    <a:lnTo>
                      <a:pt x="11" y="0"/>
                    </a:lnTo>
                    <a:lnTo>
                      <a:pt x="14" y="1"/>
                    </a:lnTo>
                    <a:lnTo>
                      <a:pt x="15" y="8"/>
                    </a:lnTo>
                    <a:lnTo>
                      <a:pt x="4" y="9"/>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87" name="Freeform 246"/>
              <p:cNvSpPr>
                <a:spLocks/>
              </p:cNvSpPr>
              <p:nvPr/>
            </p:nvSpPr>
            <p:spPr bwMode="auto">
              <a:xfrm>
                <a:off x="1123" y="3616"/>
                <a:ext cx="79" cy="111"/>
              </a:xfrm>
              <a:custGeom>
                <a:avLst/>
                <a:gdLst>
                  <a:gd name="T0" fmla="*/ 2 w 87"/>
                  <a:gd name="T1" fmla="*/ 16 h 125"/>
                  <a:gd name="T2" fmla="*/ 5 w 87"/>
                  <a:gd name="T3" fmla="*/ 14 h 125"/>
                  <a:gd name="T4" fmla="*/ 0 w 87"/>
                  <a:gd name="T5" fmla="*/ 11 h 125"/>
                  <a:gd name="T6" fmla="*/ 4 w 87"/>
                  <a:gd name="T7" fmla="*/ 9 h 125"/>
                  <a:gd name="T8" fmla="*/ 5 w 87"/>
                  <a:gd name="T9" fmla="*/ 8 h 125"/>
                  <a:gd name="T10" fmla="*/ 5 w 87"/>
                  <a:gd name="T11" fmla="*/ 7 h 125"/>
                  <a:gd name="T12" fmla="*/ 8 w 87"/>
                  <a:gd name="T13" fmla="*/ 5 h 125"/>
                  <a:gd name="T14" fmla="*/ 10 w 87"/>
                  <a:gd name="T15" fmla="*/ 4 h 125"/>
                  <a:gd name="T16" fmla="*/ 10 w 87"/>
                  <a:gd name="T17" fmla="*/ 4 h 125"/>
                  <a:gd name="T18" fmla="*/ 12 w 87"/>
                  <a:gd name="T19" fmla="*/ 4 h 125"/>
                  <a:gd name="T20" fmla="*/ 13 w 87"/>
                  <a:gd name="T21" fmla="*/ 1 h 125"/>
                  <a:gd name="T22" fmla="*/ 14 w 87"/>
                  <a:gd name="T23" fmla="*/ 3 h 125"/>
                  <a:gd name="T24" fmla="*/ 14 w 87"/>
                  <a:gd name="T25" fmla="*/ 4 h 125"/>
                  <a:gd name="T26" fmla="*/ 15 w 87"/>
                  <a:gd name="T27" fmla="*/ 4 h 125"/>
                  <a:gd name="T28" fmla="*/ 15 w 87"/>
                  <a:gd name="T29" fmla="*/ 4 h 125"/>
                  <a:gd name="T30" fmla="*/ 17 w 87"/>
                  <a:gd name="T31" fmla="*/ 4 h 125"/>
                  <a:gd name="T32" fmla="*/ 15 w 87"/>
                  <a:gd name="T33" fmla="*/ 4 h 125"/>
                  <a:gd name="T34" fmla="*/ 14 w 87"/>
                  <a:gd name="T35" fmla="*/ 5 h 125"/>
                  <a:gd name="T36" fmla="*/ 14 w 87"/>
                  <a:gd name="T37" fmla="*/ 6 h 125"/>
                  <a:gd name="T38" fmla="*/ 15 w 87"/>
                  <a:gd name="T39" fmla="*/ 9 h 125"/>
                  <a:gd name="T40" fmla="*/ 14 w 87"/>
                  <a:gd name="T41" fmla="*/ 10 h 125"/>
                  <a:gd name="T42" fmla="*/ 14 w 87"/>
                  <a:gd name="T43" fmla="*/ 10 h 125"/>
                  <a:gd name="T44" fmla="*/ 12 w 87"/>
                  <a:gd name="T45" fmla="*/ 11 h 125"/>
                  <a:gd name="T46" fmla="*/ 12 w 87"/>
                  <a:gd name="T47" fmla="*/ 12 h 125"/>
                  <a:gd name="T48" fmla="*/ 10 w 87"/>
                  <a:gd name="T49" fmla="*/ 12 h 125"/>
                  <a:gd name="T50" fmla="*/ 9 w 87"/>
                  <a:gd name="T51" fmla="*/ 12 h 125"/>
                  <a:gd name="T52" fmla="*/ 6 w 87"/>
                  <a:gd name="T53" fmla="*/ 14 h 125"/>
                  <a:gd name="T54" fmla="*/ 5 w 87"/>
                  <a:gd name="T55" fmla="*/ 14 h 125"/>
                  <a:gd name="T56" fmla="*/ 6 w 87"/>
                  <a:gd name="T57" fmla="*/ 15 h 125"/>
                  <a:gd name="T58" fmla="*/ 5 w 87"/>
                  <a:gd name="T59" fmla="*/ 16 h 125"/>
                  <a:gd name="T60" fmla="*/ 5 w 87"/>
                  <a:gd name="T61" fmla="*/ 16 h 125"/>
                  <a:gd name="T62" fmla="*/ 5 w 87"/>
                  <a:gd name="T63" fmla="*/ 16 h 125"/>
                  <a:gd name="T64" fmla="*/ 5 w 87"/>
                  <a:gd name="T65" fmla="*/ 16 h 125"/>
                  <a:gd name="T66" fmla="*/ 5 w 87"/>
                  <a:gd name="T67" fmla="*/ 16 h 12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7"/>
                  <a:gd name="T103" fmla="*/ 0 h 125"/>
                  <a:gd name="T104" fmla="*/ 87 w 87"/>
                  <a:gd name="T105" fmla="*/ 125 h 12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7" h="125">
                    <a:moveTo>
                      <a:pt x="6" y="124"/>
                    </a:moveTo>
                    <a:lnTo>
                      <a:pt x="2" y="120"/>
                    </a:lnTo>
                    <a:lnTo>
                      <a:pt x="11" y="110"/>
                    </a:lnTo>
                    <a:lnTo>
                      <a:pt x="19" y="108"/>
                    </a:lnTo>
                    <a:lnTo>
                      <a:pt x="8" y="83"/>
                    </a:lnTo>
                    <a:lnTo>
                      <a:pt x="0" y="78"/>
                    </a:lnTo>
                    <a:lnTo>
                      <a:pt x="2" y="70"/>
                    </a:lnTo>
                    <a:lnTo>
                      <a:pt x="4" y="67"/>
                    </a:lnTo>
                    <a:lnTo>
                      <a:pt x="9" y="61"/>
                    </a:lnTo>
                    <a:lnTo>
                      <a:pt x="11" y="60"/>
                    </a:lnTo>
                    <a:lnTo>
                      <a:pt x="18" y="54"/>
                    </a:lnTo>
                    <a:lnTo>
                      <a:pt x="21" y="52"/>
                    </a:lnTo>
                    <a:lnTo>
                      <a:pt x="26" y="45"/>
                    </a:lnTo>
                    <a:lnTo>
                      <a:pt x="39" y="39"/>
                    </a:lnTo>
                    <a:lnTo>
                      <a:pt x="42" y="31"/>
                    </a:lnTo>
                    <a:lnTo>
                      <a:pt x="46" y="27"/>
                    </a:lnTo>
                    <a:lnTo>
                      <a:pt x="46" y="26"/>
                    </a:lnTo>
                    <a:lnTo>
                      <a:pt x="49" y="23"/>
                    </a:lnTo>
                    <a:lnTo>
                      <a:pt x="51" y="20"/>
                    </a:lnTo>
                    <a:lnTo>
                      <a:pt x="57" y="11"/>
                    </a:lnTo>
                    <a:lnTo>
                      <a:pt x="59" y="5"/>
                    </a:lnTo>
                    <a:lnTo>
                      <a:pt x="62" y="1"/>
                    </a:lnTo>
                    <a:lnTo>
                      <a:pt x="66" y="0"/>
                    </a:lnTo>
                    <a:lnTo>
                      <a:pt x="68" y="3"/>
                    </a:lnTo>
                    <a:lnTo>
                      <a:pt x="73" y="4"/>
                    </a:lnTo>
                    <a:lnTo>
                      <a:pt x="74" y="8"/>
                    </a:lnTo>
                    <a:lnTo>
                      <a:pt x="76" y="11"/>
                    </a:lnTo>
                    <a:lnTo>
                      <a:pt x="74" y="15"/>
                    </a:lnTo>
                    <a:lnTo>
                      <a:pt x="80" y="20"/>
                    </a:lnTo>
                    <a:lnTo>
                      <a:pt x="85" y="19"/>
                    </a:lnTo>
                    <a:lnTo>
                      <a:pt x="86" y="29"/>
                    </a:lnTo>
                    <a:lnTo>
                      <a:pt x="84" y="32"/>
                    </a:lnTo>
                    <a:lnTo>
                      <a:pt x="81" y="30"/>
                    </a:lnTo>
                    <a:lnTo>
                      <a:pt x="72" y="35"/>
                    </a:lnTo>
                    <a:lnTo>
                      <a:pt x="70" y="38"/>
                    </a:lnTo>
                    <a:lnTo>
                      <a:pt x="68" y="38"/>
                    </a:lnTo>
                    <a:lnTo>
                      <a:pt x="74" y="44"/>
                    </a:lnTo>
                    <a:lnTo>
                      <a:pt x="79" y="60"/>
                    </a:lnTo>
                    <a:lnTo>
                      <a:pt x="77" y="63"/>
                    </a:lnTo>
                    <a:lnTo>
                      <a:pt x="76" y="68"/>
                    </a:lnTo>
                    <a:lnTo>
                      <a:pt x="74" y="74"/>
                    </a:lnTo>
                    <a:lnTo>
                      <a:pt x="71" y="74"/>
                    </a:lnTo>
                    <a:lnTo>
                      <a:pt x="70" y="73"/>
                    </a:lnTo>
                    <a:lnTo>
                      <a:pt x="68" y="71"/>
                    </a:lnTo>
                    <a:lnTo>
                      <a:pt x="59" y="80"/>
                    </a:lnTo>
                    <a:lnTo>
                      <a:pt x="59" y="81"/>
                    </a:lnTo>
                    <a:lnTo>
                      <a:pt x="56" y="88"/>
                    </a:lnTo>
                    <a:lnTo>
                      <a:pt x="54" y="88"/>
                    </a:lnTo>
                    <a:lnTo>
                      <a:pt x="48" y="95"/>
                    </a:lnTo>
                    <a:lnTo>
                      <a:pt x="45" y="95"/>
                    </a:lnTo>
                    <a:lnTo>
                      <a:pt x="42" y="95"/>
                    </a:lnTo>
                    <a:lnTo>
                      <a:pt x="39" y="99"/>
                    </a:lnTo>
                    <a:lnTo>
                      <a:pt x="32" y="107"/>
                    </a:lnTo>
                    <a:lnTo>
                      <a:pt x="30" y="108"/>
                    </a:lnTo>
                    <a:lnTo>
                      <a:pt x="26" y="110"/>
                    </a:lnTo>
                    <a:lnTo>
                      <a:pt x="32" y="111"/>
                    </a:lnTo>
                    <a:lnTo>
                      <a:pt x="32" y="116"/>
                    </a:lnTo>
                    <a:lnTo>
                      <a:pt x="30" y="119"/>
                    </a:lnTo>
                    <a:lnTo>
                      <a:pt x="26" y="120"/>
                    </a:lnTo>
                    <a:lnTo>
                      <a:pt x="23" y="120"/>
                    </a:lnTo>
                    <a:lnTo>
                      <a:pt x="21" y="119"/>
                    </a:lnTo>
                    <a:lnTo>
                      <a:pt x="20" y="120"/>
                    </a:lnTo>
                    <a:lnTo>
                      <a:pt x="13" y="120"/>
                    </a:lnTo>
                    <a:lnTo>
                      <a:pt x="6" y="124"/>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88" name="Freeform 247"/>
              <p:cNvSpPr>
                <a:spLocks/>
              </p:cNvSpPr>
              <p:nvPr/>
            </p:nvSpPr>
            <p:spPr bwMode="auto">
              <a:xfrm>
                <a:off x="1123" y="3616"/>
                <a:ext cx="79" cy="111"/>
              </a:xfrm>
              <a:custGeom>
                <a:avLst/>
                <a:gdLst>
                  <a:gd name="T0" fmla="*/ 2 w 87"/>
                  <a:gd name="T1" fmla="*/ 16 h 125"/>
                  <a:gd name="T2" fmla="*/ 5 w 87"/>
                  <a:gd name="T3" fmla="*/ 14 h 125"/>
                  <a:gd name="T4" fmla="*/ 0 w 87"/>
                  <a:gd name="T5" fmla="*/ 11 h 125"/>
                  <a:gd name="T6" fmla="*/ 4 w 87"/>
                  <a:gd name="T7" fmla="*/ 9 h 125"/>
                  <a:gd name="T8" fmla="*/ 5 w 87"/>
                  <a:gd name="T9" fmla="*/ 8 h 125"/>
                  <a:gd name="T10" fmla="*/ 5 w 87"/>
                  <a:gd name="T11" fmla="*/ 7 h 125"/>
                  <a:gd name="T12" fmla="*/ 8 w 87"/>
                  <a:gd name="T13" fmla="*/ 5 h 125"/>
                  <a:gd name="T14" fmla="*/ 10 w 87"/>
                  <a:gd name="T15" fmla="*/ 4 h 125"/>
                  <a:gd name="T16" fmla="*/ 10 w 87"/>
                  <a:gd name="T17" fmla="*/ 4 h 125"/>
                  <a:gd name="T18" fmla="*/ 12 w 87"/>
                  <a:gd name="T19" fmla="*/ 4 h 125"/>
                  <a:gd name="T20" fmla="*/ 13 w 87"/>
                  <a:gd name="T21" fmla="*/ 1 h 125"/>
                  <a:gd name="T22" fmla="*/ 14 w 87"/>
                  <a:gd name="T23" fmla="*/ 3 h 125"/>
                  <a:gd name="T24" fmla="*/ 14 w 87"/>
                  <a:gd name="T25" fmla="*/ 4 h 125"/>
                  <a:gd name="T26" fmla="*/ 15 w 87"/>
                  <a:gd name="T27" fmla="*/ 4 h 125"/>
                  <a:gd name="T28" fmla="*/ 15 w 87"/>
                  <a:gd name="T29" fmla="*/ 4 h 125"/>
                  <a:gd name="T30" fmla="*/ 17 w 87"/>
                  <a:gd name="T31" fmla="*/ 4 h 125"/>
                  <a:gd name="T32" fmla="*/ 15 w 87"/>
                  <a:gd name="T33" fmla="*/ 4 h 125"/>
                  <a:gd name="T34" fmla="*/ 14 w 87"/>
                  <a:gd name="T35" fmla="*/ 5 h 125"/>
                  <a:gd name="T36" fmla="*/ 14 w 87"/>
                  <a:gd name="T37" fmla="*/ 6 h 125"/>
                  <a:gd name="T38" fmla="*/ 15 w 87"/>
                  <a:gd name="T39" fmla="*/ 9 h 125"/>
                  <a:gd name="T40" fmla="*/ 14 w 87"/>
                  <a:gd name="T41" fmla="*/ 10 h 125"/>
                  <a:gd name="T42" fmla="*/ 14 w 87"/>
                  <a:gd name="T43" fmla="*/ 10 h 125"/>
                  <a:gd name="T44" fmla="*/ 12 w 87"/>
                  <a:gd name="T45" fmla="*/ 11 h 125"/>
                  <a:gd name="T46" fmla="*/ 12 w 87"/>
                  <a:gd name="T47" fmla="*/ 12 h 125"/>
                  <a:gd name="T48" fmla="*/ 10 w 87"/>
                  <a:gd name="T49" fmla="*/ 12 h 125"/>
                  <a:gd name="T50" fmla="*/ 9 w 87"/>
                  <a:gd name="T51" fmla="*/ 12 h 125"/>
                  <a:gd name="T52" fmla="*/ 6 w 87"/>
                  <a:gd name="T53" fmla="*/ 14 h 125"/>
                  <a:gd name="T54" fmla="*/ 5 w 87"/>
                  <a:gd name="T55" fmla="*/ 14 h 125"/>
                  <a:gd name="T56" fmla="*/ 6 w 87"/>
                  <a:gd name="T57" fmla="*/ 15 h 125"/>
                  <a:gd name="T58" fmla="*/ 5 w 87"/>
                  <a:gd name="T59" fmla="*/ 16 h 125"/>
                  <a:gd name="T60" fmla="*/ 5 w 87"/>
                  <a:gd name="T61" fmla="*/ 16 h 125"/>
                  <a:gd name="T62" fmla="*/ 5 w 87"/>
                  <a:gd name="T63" fmla="*/ 16 h 125"/>
                  <a:gd name="T64" fmla="*/ 5 w 87"/>
                  <a:gd name="T65" fmla="*/ 16 h 12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7"/>
                  <a:gd name="T100" fmla="*/ 0 h 125"/>
                  <a:gd name="T101" fmla="*/ 87 w 87"/>
                  <a:gd name="T102" fmla="*/ 125 h 12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7" h="125">
                    <a:moveTo>
                      <a:pt x="6" y="124"/>
                    </a:moveTo>
                    <a:lnTo>
                      <a:pt x="2" y="120"/>
                    </a:lnTo>
                    <a:lnTo>
                      <a:pt x="11" y="110"/>
                    </a:lnTo>
                    <a:lnTo>
                      <a:pt x="19" y="108"/>
                    </a:lnTo>
                    <a:lnTo>
                      <a:pt x="8" y="83"/>
                    </a:lnTo>
                    <a:lnTo>
                      <a:pt x="0" y="78"/>
                    </a:lnTo>
                    <a:lnTo>
                      <a:pt x="2" y="70"/>
                    </a:lnTo>
                    <a:lnTo>
                      <a:pt x="4" y="67"/>
                    </a:lnTo>
                    <a:lnTo>
                      <a:pt x="9" y="61"/>
                    </a:lnTo>
                    <a:lnTo>
                      <a:pt x="11" y="60"/>
                    </a:lnTo>
                    <a:lnTo>
                      <a:pt x="18" y="54"/>
                    </a:lnTo>
                    <a:lnTo>
                      <a:pt x="21" y="52"/>
                    </a:lnTo>
                    <a:lnTo>
                      <a:pt x="26" y="45"/>
                    </a:lnTo>
                    <a:lnTo>
                      <a:pt x="39" y="39"/>
                    </a:lnTo>
                    <a:lnTo>
                      <a:pt x="42" y="31"/>
                    </a:lnTo>
                    <a:lnTo>
                      <a:pt x="46" y="27"/>
                    </a:lnTo>
                    <a:lnTo>
                      <a:pt x="46" y="26"/>
                    </a:lnTo>
                    <a:lnTo>
                      <a:pt x="49" y="23"/>
                    </a:lnTo>
                    <a:lnTo>
                      <a:pt x="51" y="20"/>
                    </a:lnTo>
                    <a:lnTo>
                      <a:pt x="57" y="11"/>
                    </a:lnTo>
                    <a:lnTo>
                      <a:pt x="59" y="5"/>
                    </a:lnTo>
                    <a:lnTo>
                      <a:pt x="62" y="1"/>
                    </a:lnTo>
                    <a:lnTo>
                      <a:pt x="66" y="0"/>
                    </a:lnTo>
                    <a:lnTo>
                      <a:pt x="68" y="3"/>
                    </a:lnTo>
                    <a:lnTo>
                      <a:pt x="73" y="4"/>
                    </a:lnTo>
                    <a:lnTo>
                      <a:pt x="74" y="8"/>
                    </a:lnTo>
                    <a:lnTo>
                      <a:pt x="76" y="11"/>
                    </a:lnTo>
                    <a:lnTo>
                      <a:pt x="74" y="15"/>
                    </a:lnTo>
                    <a:lnTo>
                      <a:pt x="80" y="20"/>
                    </a:lnTo>
                    <a:lnTo>
                      <a:pt x="85" y="19"/>
                    </a:lnTo>
                    <a:lnTo>
                      <a:pt x="86" y="29"/>
                    </a:lnTo>
                    <a:lnTo>
                      <a:pt x="84" y="32"/>
                    </a:lnTo>
                    <a:lnTo>
                      <a:pt x="81" y="30"/>
                    </a:lnTo>
                    <a:lnTo>
                      <a:pt x="72" y="35"/>
                    </a:lnTo>
                    <a:lnTo>
                      <a:pt x="70" y="38"/>
                    </a:lnTo>
                    <a:lnTo>
                      <a:pt x="68" y="38"/>
                    </a:lnTo>
                    <a:lnTo>
                      <a:pt x="74" y="44"/>
                    </a:lnTo>
                    <a:lnTo>
                      <a:pt x="79" y="60"/>
                    </a:lnTo>
                    <a:lnTo>
                      <a:pt x="77" y="63"/>
                    </a:lnTo>
                    <a:lnTo>
                      <a:pt x="76" y="68"/>
                    </a:lnTo>
                    <a:lnTo>
                      <a:pt x="74" y="74"/>
                    </a:lnTo>
                    <a:lnTo>
                      <a:pt x="71" y="74"/>
                    </a:lnTo>
                    <a:lnTo>
                      <a:pt x="70" y="73"/>
                    </a:lnTo>
                    <a:lnTo>
                      <a:pt x="68" y="71"/>
                    </a:lnTo>
                    <a:lnTo>
                      <a:pt x="59" y="80"/>
                    </a:lnTo>
                    <a:lnTo>
                      <a:pt x="59" y="81"/>
                    </a:lnTo>
                    <a:lnTo>
                      <a:pt x="56" y="88"/>
                    </a:lnTo>
                    <a:lnTo>
                      <a:pt x="54" y="88"/>
                    </a:lnTo>
                    <a:lnTo>
                      <a:pt x="48" y="95"/>
                    </a:lnTo>
                    <a:lnTo>
                      <a:pt x="45" y="95"/>
                    </a:lnTo>
                    <a:lnTo>
                      <a:pt x="42" y="95"/>
                    </a:lnTo>
                    <a:lnTo>
                      <a:pt x="39" y="99"/>
                    </a:lnTo>
                    <a:lnTo>
                      <a:pt x="32" y="107"/>
                    </a:lnTo>
                    <a:lnTo>
                      <a:pt x="30" y="108"/>
                    </a:lnTo>
                    <a:lnTo>
                      <a:pt x="26" y="110"/>
                    </a:lnTo>
                    <a:lnTo>
                      <a:pt x="32" y="111"/>
                    </a:lnTo>
                    <a:lnTo>
                      <a:pt x="32" y="116"/>
                    </a:lnTo>
                    <a:lnTo>
                      <a:pt x="30" y="119"/>
                    </a:lnTo>
                    <a:lnTo>
                      <a:pt x="26" y="120"/>
                    </a:lnTo>
                    <a:lnTo>
                      <a:pt x="23" y="120"/>
                    </a:lnTo>
                    <a:lnTo>
                      <a:pt x="21" y="119"/>
                    </a:lnTo>
                    <a:lnTo>
                      <a:pt x="20" y="120"/>
                    </a:lnTo>
                    <a:lnTo>
                      <a:pt x="13" y="120"/>
                    </a:lnTo>
                    <a:lnTo>
                      <a:pt x="6" y="124"/>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89" name="Freeform 248"/>
              <p:cNvSpPr>
                <a:spLocks/>
              </p:cNvSpPr>
              <p:nvPr/>
            </p:nvSpPr>
            <p:spPr bwMode="auto">
              <a:xfrm>
                <a:off x="852" y="3265"/>
                <a:ext cx="6" cy="3"/>
              </a:xfrm>
              <a:custGeom>
                <a:avLst/>
                <a:gdLst>
                  <a:gd name="T0" fmla="*/ 2 w 6"/>
                  <a:gd name="T1" fmla="*/ 2 h 3"/>
                  <a:gd name="T2" fmla="*/ 4 w 6"/>
                  <a:gd name="T3" fmla="*/ 2 h 3"/>
                  <a:gd name="T4" fmla="*/ 5 w 6"/>
                  <a:gd name="T5" fmla="*/ 0 h 3"/>
                  <a:gd name="T6" fmla="*/ 0 w 6"/>
                  <a:gd name="T7" fmla="*/ 2 h 3"/>
                  <a:gd name="T8" fmla="*/ 2 w 6"/>
                  <a:gd name="T9" fmla="*/ 2 h 3"/>
                  <a:gd name="T10" fmla="*/ 2 w 6"/>
                  <a:gd name="T11" fmla="*/ 2 h 3"/>
                  <a:gd name="T12" fmla="*/ 2 w 6"/>
                  <a:gd name="T13" fmla="*/ 2 h 3"/>
                  <a:gd name="T14" fmla="*/ 0 60000 65536"/>
                  <a:gd name="T15" fmla="*/ 0 60000 65536"/>
                  <a:gd name="T16" fmla="*/ 0 60000 65536"/>
                  <a:gd name="T17" fmla="*/ 0 60000 65536"/>
                  <a:gd name="T18" fmla="*/ 0 60000 65536"/>
                  <a:gd name="T19" fmla="*/ 0 60000 65536"/>
                  <a:gd name="T20" fmla="*/ 0 60000 65536"/>
                  <a:gd name="T21" fmla="*/ 0 w 6"/>
                  <a:gd name="T22" fmla="*/ 0 h 3"/>
                  <a:gd name="T23" fmla="*/ 6 w 6"/>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3">
                    <a:moveTo>
                      <a:pt x="2" y="2"/>
                    </a:moveTo>
                    <a:lnTo>
                      <a:pt x="4" y="2"/>
                    </a:lnTo>
                    <a:lnTo>
                      <a:pt x="5" y="0"/>
                    </a:lnTo>
                    <a:lnTo>
                      <a:pt x="0" y="2"/>
                    </a:lnTo>
                    <a:lnTo>
                      <a:pt x="2" y="2"/>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90" name="Freeform 249"/>
              <p:cNvSpPr>
                <a:spLocks/>
              </p:cNvSpPr>
              <p:nvPr/>
            </p:nvSpPr>
            <p:spPr bwMode="auto">
              <a:xfrm>
                <a:off x="852" y="3265"/>
                <a:ext cx="6" cy="3"/>
              </a:xfrm>
              <a:custGeom>
                <a:avLst/>
                <a:gdLst>
                  <a:gd name="T0" fmla="*/ 2 w 6"/>
                  <a:gd name="T1" fmla="*/ 2 h 3"/>
                  <a:gd name="T2" fmla="*/ 4 w 6"/>
                  <a:gd name="T3" fmla="*/ 2 h 3"/>
                  <a:gd name="T4" fmla="*/ 5 w 6"/>
                  <a:gd name="T5" fmla="*/ 0 h 3"/>
                  <a:gd name="T6" fmla="*/ 0 w 6"/>
                  <a:gd name="T7" fmla="*/ 2 h 3"/>
                  <a:gd name="T8" fmla="*/ 2 w 6"/>
                  <a:gd name="T9" fmla="*/ 2 h 3"/>
                  <a:gd name="T10" fmla="*/ 2 w 6"/>
                  <a:gd name="T11" fmla="*/ 2 h 3"/>
                  <a:gd name="T12" fmla="*/ 0 60000 65536"/>
                  <a:gd name="T13" fmla="*/ 0 60000 65536"/>
                  <a:gd name="T14" fmla="*/ 0 60000 65536"/>
                  <a:gd name="T15" fmla="*/ 0 60000 65536"/>
                  <a:gd name="T16" fmla="*/ 0 60000 65536"/>
                  <a:gd name="T17" fmla="*/ 0 60000 65536"/>
                  <a:gd name="T18" fmla="*/ 0 w 6"/>
                  <a:gd name="T19" fmla="*/ 0 h 3"/>
                  <a:gd name="T20" fmla="*/ 6 w 6"/>
                  <a:gd name="T21" fmla="*/ 3 h 3"/>
                </a:gdLst>
                <a:ahLst/>
                <a:cxnLst>
                  <a:cxn ang="T12">
                    <a:pos x="T0" y="T1"/>
                  </a:cxn>
                  <a:cxn ang="T13">
                    <a:pos x="T2" y="T3"/>
                  </a:cxn>
                  <a:cxn ang="T14">
                    <a:pos x="T4" y="T5"/>
                  </a:cxn>
                  <a:cxn ang="T15">
                    <a:pos x="T6" y="T7"/>
                  </a:cxn>
                  <a:cxn ang="T16">
                    <a:pos x="T8" y="T9"/>
                  </a:cxn>
                  <a:cxn ang="T17">
                    <a:pos x="T10" y="T11"/>
                  </a:cxn>
                </a:cxnLst>
                <a:rect l="T18" t="T19" r="T20" b="T21"/>
                <a:pathLst>
                  <a:path w="6" h="3">
                    <a:moveTo>
                      <a:pt x="2" y="2"/>
                    </a:moveTo>
                    <a:lnTo>
                      <a:pt x="4" y="2"/>
                    </a:lnTo>
                    <a:lnTo>
                      <a:pt x="5" y="0"/>
                    </a:lnTo>
                    <a:lnTo>
                      <a:pt x="0" y="2"/>
                    </a:lnTo>
                    <a:lnTo>
                      <a:pt x="2" y="2"/>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91" name="Freeform 250"/>
              <p:cNvSpPr>
                <a:spLocks/>
              </p:cNvSpPr>
              <p:nvPr/>
            </p:nvSpPr>
            <p:spPr bwMode="auto">
              <a:xfrm>
                <a:off x="979" y="3383"/>
                <a:ext cx="5" cy="4"/>
              </a:xfrm>
              <a:custGeom>
                <a:avLst/>
                <a:gdLst>
                  <a:gd name="T0" fmla="*/ 2 w 5"/>
                  <a:gd name="T1" fmla="*/ 2 h 5"/>
                  <a:gd name="T2" fmla="*/ 0 w 5"/>
                  <a:gd name="T3" fmla="*/ 2 h 5"/>
                  <a:gd name="T4" fmla="*/ 0 w 5"/>
                  <a:gd name="T5" fmla="*/ 0 h 5"/>
                  <a:gd name="T6" fmla="*/ 4 w 5"/>
                  <a:gd name="T7" fmla="*/ 1 h 5"/>
                  <a:gd name="T8" fmla="*/ 4 w 5"/>
                  <a:gd name="T9" fmla="*/ 2 h 5"/>
                  <a:gd name="T10" fmla="*/ 2 w 5"/>
                  <a:gd name="T11" fmla="*/ 2 h 5"/>
                  <a:gd name="T12" fmla="*/ 2 w 5"/>
                  <a:gd name="T13" fmla="*/ 2 h 5"/>
                  <a:gd name="T14" fmla="*/ 2 w 5"/>
                  <a:gd name="T15" fmla="*/ 2 h 5"/>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5"/>
                  <a:gd name="T26" fmla="*/ 5 w 5"/>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5">
                    <a:moveTo>
                      <a:pt x="2" y="4"/>
                    </a:moveTo>
                    <a:lnTo>
                      <a:pt x="0" y="4"/>
                    </a:lnTo>
                    <a:lnTo>
                      <a:pt x="0" y="0"/>
                    </a:lnTo>
                    <a:lnTo>
                      <a:pt x="4" y="1"/>
                    </a:lnTo>
                    <a:lnTo>
                      <a:pt x="4" y="3"/>
                    </a:lnTo>
                    <a:lnTo>
                      <a:pt x="2" y="4"/>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92" name="Freeform 251"/>
              <p:cNvSpPr>
                <a:spLocks/>
              </p:cNvSpPr>
              <p:nvPr/>
            </p:nvSpPr>
            <p:spPr bwMode="auto">
              <a:xfrm>
                <a:off x="979" y="3383"/>
                <a:ext cx="5" cy="4"/>
              </a:xfrm>
              <a:custGeom>
                <a:avLst/>
                <a:gdLst>
                  <a:gd name="T0" fmla="*/ 2 w 5"/>
                  <a:gd name="T1" fmla="*/ 2 h 5"/>
                  <a:gd name="T2" fmla="*/ 0 w 5"/>
                  <a:gd name="T3" fmla="*/ 2 h 5"/>
                  <a:gd name="T4" fmla="*/ 0 w 5"/>
                  <a:gd name="T5" fmla="*/ 0 h 5"/>
                  <a:gd name="T6" fmla="*/ 4 w 5"/>
                  <a:gd name="T7" fmla="*/ 1 h 5"/>
                  <a:gd name="T8" fmla="*/ 4 w 5"/>
                  <a:gd name="T9" fmla="*/ 2 h 5"/>
                  <a:gd name="T10" fmla="*/ 2 w 5"/>
                  <a:gd name="T11" fmla="*/ 2 h 5"/>
                  <a:gd name="T12" fmla="*/ 2 w 5"/>
                  <a:gd name="T13" fmla="*/ 2 h 5"/>
                  <a:gd name="T14" fmla="*/ 0 60000 65536"/>
                  <a:gd name="T15" fmla="*/ 0 60000 65536"/>
                  <a:gd name="T16" fmla="*/ 0 60000 65536"/>
                  <a:gd name="T17" fmla="*/ 0 60000 65536"/>
                  <a:gd name="T18" fmla="*/ 0 60000 65536"/>
                  <a:gd name="T19" fmla="*/ 0 60000 65536"/>
                  <a:gd name="T20" fmla="*/ 0 60000 65536"/>
                  <a:gd name="T21" fmla="*/ 0 w 5"/>
                  <a:gd name="T22" fmla="*/ 0 h 5"/>
                  <a:gd name="T23" fmla="*/ 5 w 5"/>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5">
                    <a:moveTo>
                      <a:pt x="2" y="4"/>
                    </a:moveTo>
                    <a:lnTo>
                      <a:pt x="0" y="4"/>
                    </a:lnTo>
                    <a:lnTo>
                      <a:pt x="0" y="0"/>
                    </a:lnTo>
                    <a:lnTo>
                      <a:pt x="4" y="1"/>
                    </a:lnTo>
                    <a:lnTo>
                      <a:pt x="4" y="3"/>
                    </a:lnTo>
                    <a:lnTo>
                      <a:pt x="2" y="4"/>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93" name="Freeform 252"/>
              <p:cNvSpPr>
                <a:spLocks/>
              </p:cNvSpPr>
              <p:nvPr/>
            </p:nvSpPr>
            <p:spPr bwMode="auto">
              <a:xfrm>
                <a:off x="863" y="3300"/>
                <a:ext cx="4" cy="7"/>
              </a:xfrm>
              <a:custGeom>
                <a:avLst/>
                <a:gdLst>
                  <a:gd name="T0" fmla="*/ 0 w 5"/>
                  <a:gd name="T1" fmla="*/ 6 h 7"/>
                  <a:gd name="T2" fmla="*/ 0 w 5"/>
                  <a:gd name="T3" fmla="*/ 5 h 7"/>
                  <a:gd name="T4" fmla="*/ 2 w 5"/>
                  <a:gd name="T5" fmla="*/ 2 h 7"/>
                  <a:gd name="T6" fmla="*/ 2 w 5"/>
                  <a:gd name="T7" fmla="*/ 1 h 7"/>
                  <a:gd name="T8" fmla="*/ 0 w 5"/>
                  <a:gd name="T9" fmla="*/ 0 h 7"/>
                  <a:gd name="T10" fmla="*/ 0 w 5"/>
                  <a:gd name="T11" fmla="*/ 6 h 7"/>
                  <a:gd name="T12" fmla="*/ 0 w 5"/>
                  <a:gd name="T13" fmla="*/ 6 h 7"/>
                  <a:gd name="T14" fmla="*/ 0 w 5"/>
                  <a:gd name="T15" fmla="*/ 6 h 7"/>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7"/>
                  <a:gd name="T26" fmla="*/ 5 w 5"/>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7">
                    <a:moveTo>
                      <a:pt x="0" y="6"/>
                    </a:moveTo>
                    <a:lnTo>
                      <a:pt x="0" y="5"/>
                    </a:lnTo>
                    <a:lnTo>
                      <a:pt x="4" y="2"/>
                    </a:lnTo>
                    <a:lnTo>
                      <a:pt x="2" y="1"/>
                    </a:lnTo>
                    <a:lnTo>
                      <a:pt x="0" y="0"/>
                    </a:lnTo>
                    <a:lnTo>
                      <a:pt x="0" y="6"/>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94" name="Freeform 253"/>
              <p:cNvSpPr>
                <a:spLocks/>
              </p:cNvSpPr>
              <p:nvPr/>
            </p:nvSpPr>
            <p:spPr bwMode="auto">
              <a:xfrm>
                <a:off x="863" y="3300"/>
                <a:ext cx="4" cy="7"/>
              </a:xfrm>
              <a:custGeom>
                <a:avLst/>
                <a:gdLst>
                  <a:gd name="T0" fmla="*/ 0 w 5"/>
                  <a:gd name="T1" fmla="*/ 6 h 7"/>
                  <a:gd name="T2" fmla="*/ 0 w 5"/>
                  <a:gd name="T3" fmla="*/ 5 h 7"/>
                  <a:gd name="T4" fmla="*/ 2 w 5"/>
                  <a:gd name="T5" fmla="*/ 2 h 7"/>
                  <a:gd name="T6" fmla="*/ 2 w 5"/>
                  <a:gd name="T7" fmla="*/ 1 h 7"/>
                  <a:gd name="T8" fmla="*/ 0 w 5"/>
                  <a:gd name="T9" fmla="*/ 0 h 7"/>
                  <a:gd name="T10" fmla="*/ 0 w 5"/>
                  <a:gd name="T11" fmla="*/ 6 h 7"/>
                  <a:gd name="T12" fmla="*/ 0 w 5"/>
                  <a:gd name="T13" fmla="*/ 6 h 7"/>
                  <a:gd name="T14" fmla="*/ 0 60000 65536"/>
                  <a:gd name="T15" fmla="*/ 0 60000 65536"/>
                  <a:gd name="T16" fmla="*/ 0 60000 65536"/>
                  <a:gd name="T17" fmla="*/ 0 60000 65536"/>
                  <a:gd name="T18" fmla="*/ 0 60000 65536"/>
                  <a:gd name="T19" fmla="*/ 0 60000 65536"/>
                  <a:gd name="T20" fmla="*/ 0 60000 65536"/>
                  <a:gd name="T21" fmla="*/ 0 w 5"/>
                  <a:gd name="T22" fmla="*/ 0 h 7"/>
                  <a:gd name="T23" fmla="*/ 5 w 5"/>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7">
                    <a:moveTo>
                      <a:pt x="0" y="6"/>
                    </a:moveTo>
                    <a:lnTo>
                      <a:pt x="0" y="5"/>
                    </a:lnTo>
                    <a:lnTo>
                      <a:pt x="4" y="2"/>
                    </a:lnTo>
                    <a:lnTo>
                      <a:pt x="2" y="1"/>
                    </a:lnTo>
                    <a:lnTo>
                      <a:pt x="0" y="0"/>
                    </a:lnTo>
                    <a:lnTo>
                      <a:pt x="0" y="6"/>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95" name="Freeform 254"/>
              <p:cNvSpPr>
                <a:spLocks/>
              </p:cNvSpPr>
              <p:nvPr/>
            </p:nvSpPr>
            <p:spPr bwMode="auto">
              <a:xfrm>
                <a:off x="771" y="3338"/>
                <a:ext cx="67" cy="53"/>
              </a:xfrm>
              <a:custGeom>
                <a:avLst/>
                <a:gdLst>
                  <a:gd name="T0" fmla="*/ 9 w 74"/>
                  <a:gd name="T1" fmla="*/ 6 h 61"/>
                  <a:gd name="T2" fmla="*/ 7 w 74"/>
                  <a:gd name="T3" fmla="*/ 5 h 61"/>
                  <a:gd name="T4" fmla="*/ 7 w 74"/>
                  <a:gd name="T5" fmla="*/ 5 h 61"/>
                  <a:gd name="T6" fmla="*/ 7 w 74"/>
                  <a:gd name="T7" fmla="*/ 4 h 61"/>
                  <a:gd name="T8" fmla="*/ 7 w 74"/>
                  <a:gd name="T9" fmla="*/ 4 h 61"/>
                  <a:gd name="T10" fmla="*/ 6 w 74"/>
                  <a:gd name="T11" fmla="*/ 4 h 61"/>
                  <a:gd name="T12" fmla="*/ 6 w 74"/>
                  <a:gd name="T13" fmla="*/ 4 h 61"/>
                  <a:gd name="T14" fmla="*/ 5 w 74"/>
                  <a:gd name="T15" fmla="*/ 3 h 61"/>
                  <a:gd name="T16" fmla="*/ 5 w 74"/>
                  <a:gd name="T17" fmla="*/ 3 h 61"/>
                  <a:gd name="T18" fmla="*/ 5 w 74"/>
                  <a:gd name="T19" fmla="*/ 3 h 61"/>
                  <a:gd name="T20" fmla="*/ 5 w 74"/>
                  <a:gd name="T21" fmla="*/ 3 h 61"/>
                  <a:gd name="T22" fmla="*/ 1 w 74"/>
                  <a:gd name="T23" fmla="*/ 3 h 61"/>
                  <a:gd name="T24" fmla="*/ 0 w 74"/>
                  <a:gd name="T25" fmla="*/ 3 h 61"/>
                  <a:gd name="T26" fmla="*/ 5 w 74"/>
                  <a:gd name="T27" fmla="*/ 0 h 61"/>
                  <a:gd name="T28" fmla="*/ 5 w 74"/>
                  <a:gd name="T29" fmla="*/ 0 h 61"/>
                  <a:gd name="T30" fmla="*/ 5 w 74"/>
                  <a:gd name="T31" fmla="*/ 3 h 61"/>
                  <a:gd name="T32" fmla="*/ 5 w 74"/>
                  <a:gd name="T33" fmla="*/ 3 h 61"/>
                  <a:gd name="T34" fmla="*/ 8 w 74"/>
                  <a:gd name="T35" fmla="*/ 3 h 61"/>
                  <a:gd name="T36" fmla="*/ 8 w 74"/>
                  <a:gd name="T37" fmla="*/ 3 h 61"/>
                  <a:gd name="T38" fmla="*/ 13 w 74"/>
                  <a:gd name="T39" fmla="*/ 3 h 61"/>
                  <a:gd name="T40" fmla="*/ 13 w 74"/>
                  <a:gd name="T41" fmla="*/ 3 h 61"/>
                  <a:gd name="T42" fmla="*/ 13 w 74"/>
                  <a:gd name="T43" fmla="*/ 4 h 61"/>
                  <a:gd name="T44" fmla="*/ 12 w 74"/>
                  <a:gd name="T45" fmla="*/ 6 h 61"/>
                  <a:gd name="T46" fmla="*/ 12 w 74"/>
                  <a:gd name="T47" fmla="*/ 5 h 61"/>
                  <a:gd name="T48" fmla="*/ 12 w 74"/>
                  <a:gd name="T49" fmla="*/ 5 h 61"/>
                  <a:gd name="T50" fmla="*/ 11 w 74"/>
                  <a:gd name="T51" fmla="*/ 4 h 61"/>
                  <a:gd name="T52" fmla="*/ 9 w 74"/>
                  <a:gd name="T53" fmla="*/ 6 h 61"/>
                  <a:gd name="T54" fmla="*/ 9 w 74"/>
                  <a:gd name="T55" fmla="*/ 6 h 61"/>
                  <a:gd name="T56" fmla="*/ 9 w 74"/>
                  <a:gd name="T57" fmla="*/ 6 h 6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4"/>
                  <a:gd name="T88" fmla="*/ 0 h 61"/>
                  <a:gd name="T89" fmla="*/ 74 w 74"/>
                  <a:gd name="T90" fmla="*/ 61 h 6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4" h="61">
                    <a:moveTo>
                      <a:pt x="47" y="60"/>
                    </a:moveTo>
                    <a:lnTo>
                      <a:pt x="39" y="53"/>
                    </a:lnTo>
                    <a:lnTo>
                      <a:pt x="39" y="51"/>
                    </a:lnTo>
                    <a:lnTo>
                      <a:pt x="39" y="49"/>
                    </a:lnTo>
                    <a:lnTo>
                      <a:pt x="38" y="48"/>
                    </a:lnTo>
                    <a:lnTo>
                      <a:pt x="35" y="46"/>
                    </a:lnTo>
                    <a:lnTo>
                      <a:pt x="35" y="44"/>
                    </a:lnTo>
                    <a:lnTo>
                      <a:pt x="30" y="41"/>
                    </a:lnTo>
                    <a:lnTo>
                      <a:pt x="15" y="29"/>
                    </a:lnTo>
                    <a:lnTo>
                      <a:pt x="12" y="31"/>
                    </a:lnTo>
                    <a:lnTo>
                      <a:pt x="6" y="29"/>
                    </a:lnTo>
                    <a:lnTo>
                      <a:pt x="1" y="26"/>
                    </a:lnTo>
                    <a:lnTo>
                      <a:pt x="0" y="25"/>
                    </a:lnTo>
                    <a:lnTo>
                      <a:pt x="8" y="0"/>
                    </a:lnTo>
                    <a:lnTo>
                      <a:pt x="9" y="0"/>
                    </a:lnTo>
                    <a:lnTo>
                      <a:pt x="26" y="15"/>
                    </a:lnTo>
                    <a:lnTo>
                      <a:pt x="28" y="13"/>
                    </a:lnTo>
                    <a:lnTo>
                      <a:pt x="44" y="20"/>
                    </a:lnTo>
                    <a:lnTo>
                      <a:pt x="44" y="21"/>
                    </a:lnTo>
                    <a:lnTo>
                      <a:pt x="70" y="41"/>
                    </a:lnTo>
                    <a:lnTo>
                      <a:pt x="73" y="42"/>
                    </a:lnTo>
                    <a:lnTo>
                      <a:pt x="72" y="46"/>
                    </a:lnTo>
                    <a:lnTo>
                      <a:pt x="63" y="59"/>
                    </a:lnTo>
                    <a:lnTo>
                      <a:pt x="61" y="55"/>
                    </a:lnTo>
                    <a:lnTo>
                      <a:pt x="61" y="51"/>
                    </a:lnTo>
                    <a:lnTo>
                      <a:pt x="57" y="50"/>
                    </a:lnTo>
                    <a:lnTo>
                      <a:pt x="47" y="6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96" name="Freeform 255"/>
              <p:cNvSpPr>
                <a:spLocks/>
              </p:cNvSpPr>
              <p:nvPr/>
            </p:nvSpPr>
            <p:spPr bwMode="auto">
              <a:xfrm>
                <a:off x="771" y="3338"/>
                <a:ext cx="67" cy="53"/>
              </a:xfrm>
              <a:custGeom>
                <a:avLst/>
                <a:gdLst>
                  <a:gd name="T0" fmla="*/ 9 w 74"/>
                  <a:gd name="T1" fmla="*/ 6 h 61"/>
                  <a:gd name="T2" fmla="*/ 7 w 74"/>
                  <a:gd name="T3" fmla="*/ 5 h 61"/>
                  <a:gd name="T4" fmla="*/ 7 w 74"/>
                  <a:gd name="T5" fmla="*/ 5 h 61"/>
                  <a:gd name="T6" fmla="*/ 7 w 74"/>
                  <a:gd name="T7" fmla="*/ 4 h 61"/>
                  <a:gd name="T8" fmla="*/ 7 w 74"/>
                  <a:gd name="T9" fmla="*/ 4 h 61"/>
                  <a:gd name="T10" fmla="*/ 6 w 74"/>
                  <a:gd name="T11" fmla="*/ 4 h 61"/>
                  <a:gd name="T12" fmla="*/ 6 w 74"/>
                  <a:gd name="T13" fmla="*/ 4 h 61"/>
                  <a:gd name="T14" fmla="*/ 5 w 74"/>
                  <a:gd name="T15" fmla="*/ 3 h 61"/>
                  <a:gd name="T16" fmla="*/ 5 w 74"/>
                  <a:gd name="T17" fmla="*/ 3 h 61"/>
                  <a:gd name="T18" fmla="*/ 5 w 74"/>
                  <a:gd name="T19" fmla="*/ 3 h 61"/>
                  <a:gd name="T20" fmla="*/ 5 w 74"/>
                  <a:gd name="T21" fmla="*/ 3 h 61"/>
                  <a:gd name="T22" fmla="*/ 1 w 74"/>
                  <a:gd name="T23" fmla="*/ 3 h 61"/>
                  <a:gd name="T24" fmla="*/ 0 w 74"/>
                  <a:gd name="T25" fmla="*/ 3 h 61"/>
                  <a:gd name="T26" fmla="*/ 5 w 74"/>
                  <a:gd name="T27" fmla="*/ 0 h 61"/>
                  <a:gd name="T28" fmla="*/ 5 w 74"/>
                  <a:gd name="T29" fmla="*/ 0 h 61"/>
                  <a:gd name="T30" fmla="*/ 5 w 74"/>
                  <a:gd name="T31" fmla="*/ 3 h 61"/>
                  <a:gd name="T32" fmla="*/ 5 w 74"/>
                  <a:gd name="T33" fmla="*/ 3 h 61"/>
                  <a:gd name="T34" fmla="*/ 8 w 74"/>
                  <a:gd name="T35" fmla="*/ 3 h 61"/>
                  <a:gd name="T36" fmla="*/ 8 w 74"/>
                  <a:gd name="T37" fmla="*/ 3 h 61"/>
                  <a:gd name="T38" fmla="*/ 13 w 74"/>
                  <a:gd name="T39" fmla="*/ 3 h 61"/>
                  <a:gd name="T40" fmla="*/ 13 w 74"/>
                  <a:gd name="T41" fmla="*/ 3 h 61"/>
                  <a:gd name="T42" fmla="*/ 13 w 74"/>
                  <a:gd name="T43" fmla="*/ 4 h 61"/>
                  <a:gd name="T44" fmla="*/ 12 w 74"/>
                  <a:gd name="T45" fmla="*/ 6 h 61"/>
                  <a:gd name="T46" fmla="*/ 12 w 74"/>
                  <a:gd name="T47" fmla="*/ 5 h 61"/>
                  <a:gd name="T48" fmla="*/ 12 w 74"/>
                  <a:gd name="T49" fmla="*/ 5 h 61"/>
                  <a:gd name="T50" fmla="*/ 11 w 74"/>
                  <a:gd name="T51" fmla="*/ 4 h 61"/>
                  <a:gd name="T52" fmla="*/ 9 w 74"/>
                  <a:gd name="T53" fmla="*/ 6 h 61"/>
                  <a:gd name="T54" fmla="*/ 9 w 74"/>
                  <a:gd name="T55" fmla="*/ 6 h 6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4"/>
                  <a:gd name="T85" fmla="*/ 0 h 61"/>
                  <a:gd name="T86" fmla="*/ 74 w 74"/>
                  <a:gd name="T87" fmla="*/ 61 h 6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4" h="61">
                    <a:moveTo>
                      <a:pt x="47" y="60"/>
                    </a:moveTo>
                    <a:lnTo>
                      <a:pt x="39" y="53"/>
                    </a:lnTo>
                    <a:lnTo>
                      <a:pt x="39" y="51"/>
                    </a:lnTo>
                    <a:lnTo>
                      <a:pt x="39" y="49"/>
                    </a:lnTo>
                    <a:lnTo>
                      <a:pt x="38" y="48"/>
                    </a:lnTo>
                    <a:lnTo>
                      <a:pt x="35" y="46"/>
                    </a:lnTo>
                    <a:lnTo>
                      <a:pt x="35" y="44"/>
                    </a:lnTo>
                    <a:lnTo>
                      <a:pt x="30" y="41"/>
                    </a:lnTo>
                    <a:lnTo>
                      <a:pt x="15" y="29"/>
                    </a:lnTo>
                    <a:lnTo>
                      <a:pt x="12" y="31"/>
                    </a:lnTo>
                    <a:lnTo>
                      <a:pt x="6" y="29"/>
                    </a:lnTo>
                    <a:lnTo>
                      <a:pt x="1" y="26"/>
                    </a:lnTo>
                    <a:lnTo>
                      <a:pt x="0" y="25"/>
                    </a:lnTo>
                    <a:lnTo>
                      <a:pt x="8" y="0"/>
                    </a:lnTo>
                    <a:lnTo>
                      <a:pt x="9" y="0"/>
                    </a:lnTo>
                    <a:lnTo>
                      <a:pt x="26" y="15"/>
                    </a:lnTo>
                    <a:lnTo>
                      <a:pt x="28" y="13"/>
                    </a:lnTo>
                    <a:lnTo>
                      <a:pt x="44" y="20"/>
                    </a:lnTo>
                    <a:lnTo>
                      <a:pt x="44" y="21"/>
                    </a:lnTo>
                    <a:lnTo>
                      <a:pt x="70" y="41"/>
                    </a:lnTo>
                    <a:lnTo>
                      <a:pt x="73" y="42"/>
                    </a:lnTo>
                    <a:lnTo>
                      <a:pt x="72" y="46"/>
                    </a:lnTo>
                    <a:lnTo>
                      <a:pt x="63" y="59"/>
                    </a:lnTo>
                    <a:lnTo>
                      <a:pt x="61" y="55"/>
                    </a:lnTo>
                    <a:lnTo>
                      <a:pt x="61" y="51"/>
                    </a:lnTo>
                    <a:lnTo>
                      <a:pt x="57" y="50"/>
                    </a:lnTo>
                    <a:lnTo>
                      <a:pt x="47" y="6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97" name="Freeform 256"/>
              <p:cNvSpPr>
                <a:spLocks/>
              </p:cNvSpPr>
              <p:nvPr/>
            </p:nvSpPr>
            <p:spPr bwMode="auto">
              <a:xfrm>
                <a:off x="2277" y="2727"/>
                <a:ext cx="1039" cy="1009"/>
              </a:xfrm>
              <a:custGeom>
                <a:avLst/>
                <a:gdLst>
                  <a:gd name="T0" fmla="*/ 222 w 1143"/>
                  <a:gd name="T1" fmla="*/ 89 h 1144"/>
                  <a:gd name="T2" fmla="*/ 217 w 1143"/>
                  <a:gd name="T3" fmla="*/ 89 h 1144"/>
                  <a:gd name="T4" fmla="*/ 205 w 1143"/>
                  <a:gd name="T5" fmla="*/ 93 h 1144"/>
                  <a:gd name="T6" fmla="*/ 208 w 1143"/>
                  <a:gd name="T7" fmla="*/ 90 h 1144"/>
                  <a:gd name="T8" fmla="*/ 208 w 1143"/>
                  <a:gd name="T9" fmla="*/ 90 h 1144"/>
                  <a:gd name="T10" fmla="*/ 204 w 1143"/>
                  <a:gd name="T11" fmla="*/ 90 h 1144"/>
                  <a:gd name="T12" fmla="*/ 205 w 1143"/>
                  <a:gd name="T13" fmla="*/ 89 h 1144"/>
                  <a:gd name="T14" fmla="*/ 203 w 1143"/>
                  <a:gd name="T15" fmla="*/ 88 h 1144"/>
                  <a:gd name="T16" fmla="*/ 202 w 1143"/>
                  <a:gd name="T17" fmla="*/ 89 h 1144"/>
                  <a:gd name="T18" fmla="*/ 202 w 1143"/>
                  <a:gd name="T19" fmla="*/ 89 h 1144"/>
                  <a:gd name="T20" fmla="*/ 201 w 1143"/>
                  <a:gd name="T21" fmla="*/ 90 h 1144"/>
                  <a:gd name="T22" fmla="*/ 202 w 1143"/>
                  <a:gd name="T23" fmla="*/ 92 h 1144"/>
                  <a:gd name="T24" fmla="*/ 198 w 1143"/>
                  <a:gd name="T25" fmla="*/ 95 h 1144"/>
                  <a:gd name="T26" fmla="*/ 177 w 1143"/>
                  <a:gd name="T27" fmla="*/ 103 h 1144"/>
                  <a:gd name="T28" fmla="*/ 163 w 1143"/>
                  <a:gd name="T29" fmla="*/ 110 h 1144"/>
                  <a:gd name="T30" fmla="*/ 161 w 1143"/>
                  <a:gd name="T31" fmla="*/ 114 h 1144"/>
                  <a:gd name="T32" fmla="*/ 156 w 1143"/>
                  <a:gd name="T33" fmla="*/ 122 h 1144"/>
                  <a:gd name="T34" fmla="*/ 161 w 1143"/>
                  <a:gd name="T35" fmla="*/ 131 h 1144"/>
                  <a:gd name="T36" fmla="*/ 156 w 1143"/>
                  <a:gd name="T37" fmla="*/ 135 h 1144"/>
                  <a:gd name="T38" fmla="*/ 152 w 1143"/>
                  <a:gd name="T39" fmla="*/ 133 h 1144"/>
                  <a:gd name="T40" fmla="*/ 140 w 1143"/>
                  <a:gd name="T41" fmla="*/ 131 h 1144"/>
                  <a:gd name="T42" fmla="*/ 139 w 1143"/>
                  <a:gd name="T43" fmla="*/ 131 h 1144"/>
                  <a:gd name="T44" fmla="*/ 133 w 1143"/>
                  <a:gd name="T45" fmla="*/ 130 h 1144"/>
                  <a:gd name="T46" fmla="*/ 132 w 1143"/>
                  <a:gd name="T47" fmla="*/ 129 h 1144"/>
                  <a:gd name="T48" fmla="*/ 124 w 1143"/>
                  <a:gd name="T49" fmla="*/ 125 h 1144"/>
                  <a:gd name="T50" fmla="*/ 120 w 1143"/>
                  <a:gd name="T51" fmla="*/ 121 h 1144"/>
                  <a:gd name="T52" fmla="*/ 116 w 1143"/>
                  <a:gd name="T53" fmla="*/ 114 h 1144"/>
                  <a:gd name="T54" fmla="*/ 110 w 1143"/>
                  <a:gd name="T55" fmla="*/ 108 h 1144"/>
                  <a:gd name="T56" fmla="*/ 105 w 1143"/>
                  <a:gd name="T57" fmla="*/ 102 h 1144"/>
                  <a:gd name="T58" fmla="*/ 99 w 1143"/>
                  <a:gd name="T59" fmla="*/ 94 h 1144"/>
                  <a:gd name="T60" fmla="*/ 96 w 1143"/>
                  <a:gd name="T61" fmla="*/ 92 h 1144"/>
                  <a:gd name="T62" fmla="*/ 94 w 1143"/>
                  <a:gd name="T63" fmla="*/ 89 h 1144"/>
                  <a:gd name="T64" fmla="*/ 90 w 1143"/>
                  <a:gd name="T65" fmla="*/ 86 h 1144"/>
                  <a:gd name="T66" fmla="*/ 86 w 1143"/>
                  <a:gd name="T67" fmla="*/ 86 h 1144"/>
                  <a:gd name="T68" fmla="*/ 71 w 1143"/>
                  <a:gd name="T69" fmla="*/ 84 h 1144"/>
                  <a:gd name="T70" fmla="*/ 65 w 1143"/>
                  <a:gd name="T71" fmla="*/ 84 h 1144"/>
                  <a:gd name="T72" fmla="*/ 59 w 1143"/>
                  <a:gd name="T73" fmla="*/ 89 h 1144"/>
                  <a:gd name="T74" fmla="*/ 56 w 1143"/>
                  <a:gd name="T75" fmla="*/ 93 h 1144"/>
                  <a:gd name="T76" fmla="*/ 54 w 1143"/>
                  <a:gd name="T77" fmla="*/ 93 h 1144"/>
                  <a:gd name="T78" fmla="*/ 48 w 1143"/>
                  <a:gd name="T79" fmla="*/ 91 h 1144"/>
                  <a:gd name="T80" fmla="*/ 45 w 1143"/>
                  <a:gd name="T81" fmla="*/ 89 h 1144"/>
                  <a:gd name="T82" fmla="*/ 37 w 1143"/>
                  <a:gd name="T83" fmla="*/ 87 h 1144"/>
                  <a:gd name="T84" fmla="*/ 32 w 1143"/>
                  <a:gd name="T85" fmla="*/ 84 h 1144"/>
                  <a:gd name="T86" fmla="*/ 29 w 1143"/>
                  <a:gd name="T87" fmla="*/ 76 h 1144"/>
                  <a:gd name="T88" fmla="*/ 27 w 1143"/>
                  <a:gd name="T89" fmla="*/ 72 h 1144"/>
                  <a:gd name="T90" fmla="*/ 19 w 1143"/>
                  <a:gd name="T91" fmla="*/ 67 h 1144"/>
                  <a:gd name="T92" fmla="*/ 13 w 1143"/>
                  <a:gd name="T93" fmla="*/ 64 h 1144"/>
                  <a:gd name="T94" fmla="*/ 7 w 1143"/>
                  <a:gd name="T95" fmla="*/ 60 h 1144"/>
                  <a:gd name="T96" fmla="*/ 5 w 1143"/>
                  <a:gd name="T97" fmla="*/ 56 h 1144"/>
                  <a:gd name="T98" fmla="*/ 5 w 1143"/>
                  <a:gd name="T99" fmla="*/ 55 h 1144"/>
                  <a:gd name="T100" fmla="*/ 59 w 1143"/>
                  <a:gd name="T101" fmla="*/ 56 h 1144"/>
                  <a:gd name="T102" fmla="*/ 120 w 1143"/>
                  <a:gd name="T103" fmla="*/ 4 h 1144"/>
                  <a:gd name="T104" fmla="*/ 156 w 1143"/>
                  <a:gd name="T105" fmla="*/ 34 h 1144"/>
                  <a:gd name="T106" fmla="*/ 164 w 1143"/>
                  <a:gd name="T107" fmla="*/ 38 h 1144"/>
                  <a:gd name="T108" fmla="*/ 177 w 1143"/>
                  <a:gd name="T109" fmla="*/ 38 h 1144"/>
                  <a:gd name="T110" fmla="*/ 208 w 1143"/>
                  <a:gd name="T111" fmla="*/ 39 h 1144"/>
                  <a:gd name="T112" fmla="*/ 217 w 1143"/>
                  <a:gd name="T113" fmla="*/ 48 h 1144"/>
                  <a:gd name="T114" fmla="*/ 226 w 1143"/>
                  <a:gd name="T115" fmla="*/ 70 h 1144"/>
                  <a:gd name="T116" fmla="*/ 226 w 1143"/>
                  <a:gd name="T117" fmla="*/ 74 h 11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43"/>
                  <a:gd name="T178" fmla="*/ 0 h 1144"/>
                  <a:gd name="T179" fmla="*/ 1143 w 1143"/>
                  <a:gd name="T180" fmla="*/ 1144 h 11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43" h="1144">
                    <a:moveTo>
                      <a:pt x="1142" y="622"/>
                    </a:moveTo>
                    <a:lnTo>
                      <a:pt x="1117" y="751"/>
                    </a:lnTo>
                    <a:lnTo>
                      <a:pt x="1113" y="747"/>
                    </a:lnTo>
                    <a:lnTo>
                      <a:pt x="1098" y="747"/>
                    </a:lnTo>
                    <a:lnTo>
                      <a:pt x="1047" y="771"/>
                    </a:lnTo>
                    <a:lnTo>
                      <a:pt x="1036" y="781"/>
                    </a:lnTo>
                    <a:lnTo>
                      <a:pt x="1032" y="780"/>
                    </a:lnTo>
                    <a:lnTo>
                      <a:pt x="1049" y="766"/>
                    </a:lnTo>
                    <a:lnTo>
                      <a:pt x="1057" y="765"/>
                    </a:lnTo>
                    <a:lnTo>
                      <a:pt x="1057" y="762"/>
                    </a:lnTo>
                    <a:lnTo>
                      <a:pt x="1047" y="762"/>
                    </a:lnTo>
                    <a:lnTo>
                      <a:pt x="1032" y="763"/>
                    </a:lnTo>
                    <a:lnTo>
                      <a:pt x="1038" y="754"/>
                    </a:lnTo>
                    <a:lnTo>
                      <a:pt x="1038" y="741"/>
                    </a:lnTo>
                    <a:lnTo>
                      <a:pt x="1034" y="736"/>
                    </a:lnTo>
                    <a:lnTo>
                      <a:pt x="1029" y="740"/>
                    </a:lnTo>
                    <a:lnTo>
                      <a:pt x="1023" y="747"/>
                    </a:lnTo>
                    <a:lnTo>
                      <a:pt x="1016" y="747"/>
                    </a:lnTo>
                    <a:lnTo>
                      <a:pt x="1016" y="754"/>
                    </a:lnTo>
                    <a:lnTo>
                      <a:pt x="1014" y="747"/>
                    </a:lnTo>
                    <a:lnTo>
                      <a:pt x="1011" y="754"/>
                    </a:lnTo>
                    <a:lnTo>
                      <a:pt x="1012" y="765"/>
                    </a:lnTo>
                    <a:lnTo>
                      <a:pt x="1020" y="766"/>
                    </a:lnTo>
                    <a:lnTo>
                      <a:pt x="1023" y="779"/>
                    </a:lnTo>
                    <a:lnTo>
                      <a:pt x="1037" y="784"/>
                    </a:lnTo>
                    <a:lnTo>
                      <a:pt x="1001" y="811"/>
                    </a:lnTo>
                    <a:lnTo>
                      <a:pt x="979" y="831"/>
                    </a:lnTo>
                    <a:lnTo>
                      <a:pt x="898" y="874"/>
                    </a:lnTo>
                    <a:lnTo>
                      <a:pt x="843" y="916"/>
                    </a:lnTo>
                    <a:lnTo>
                      <a:pt x="825" y="935"/>
                    </a:lnTo>
                    <a:lnTo>
                      <a:pt x="825" y="940"/>
                    </a:lnTo>
                    <a:lnTo>
                      <a:pt x="811" y="960"/>
                    </a:lnTo>
                    <a:lnTo>
                      <a:pt x="794" y="1000"/>
                    </a:lnTo>
                    <a:lnTo>
                      <a:pt x="792" y="1025"/>
                    </a:lnTo>
                    <a:lnTo>
                      <a:pt x="799" y="1067"/>
                    </a:lnTo>
                    <a:lnTo>
                      <a:pt x="809" y="1103"/>
                    </a:lnTo>
                    <a:lnTo>
                      <a:pt x="811" y="1130"/>
                    </a:lnTo>
                    <a:lnTo>
                      <a:pt x="791" y="1143"/>
                    </a:lnTo>
                    <a:lnTo>
                      <a:pt x="782" y="1143"/>
                    </a:lnTo>
                    <a:lnTo>
                      <a:pt x="767" y="1130"/>
                    </a:lnTo>
                    <a:lnTo>
                      <a:pt x="743" y="1121"/>
                    </a:lnTo>
                    <a:lnTo>
                      <a:pt x="709" y="1118"/>
                    </a:lnTo>
                    <a:lnTo>
                      <a:pt x="707" y="1113"/>
                    </a:lnTo>
                    <a:lnTo>
                      <a:pt x="701" y="1113"/>
                    </a:lnTo>
                    <a:lnTo>
                      <a:pt x="678" y="1100"/>
                    </a:lnTo>
                    <a:lnTo>
                      <a:pt x="668" y="1100"/>
                    </a:lnTo>
                    <a:lnTo>
                      <a:pt x="662" y="1096"/>
                    </a:lnTo>
                    <a:lnTo>
                      <a:pt x="662" y="1091"/>
                    </a:lnTo>
                    <a:lnTo>
                      <a:pt x="638" y="1083"/>
                    </a:lnTo>
                    <a:lnTo>
                      <a:pt x="625" y="1064"/>
                    </a:lnTo>
                    <a:lnTo>
                      <a:pt x="617" y="1040"/>
                    </a:lnTo>
                    <a:lnTo>
                      <a:pt x="604" y="1020"/>
                    </a:lnTo>
                    <a:lnTo>
                      <a:pt x="597" y="967"/>
                    </a:lnTo>
                    <a:lnTo>
                      <a:pt x="590" y="953"/>
                    </a:lnTo>
                    <a:lnTo>
                      <a:pt x="577" y="943"/>
                    </a:lnTo>
                    <a:lnTo>
                      <a:pt x="555" y="912"/>
                    </a:lnTo>
                    <a:lnTo>
                      <a:pt x="531" y="884"/>
                    </a:lnTo>
                    <a:lnTo>
                      <a:pt x="527" y="858"/>
                    </a:lnTo>
                    <a:lnTo>
                      <a:pt x="505" y="814"/>
                    </a:lnTo>
                    <a:lnTo>
                      <a:pt x="500" y="795"/>
                    </a:lnTo>
                    <a:lnTo>
                      <a:pt x="493" y="787"/>
                    </a:lnTo>
                    <a:lnTo>
                      <a:pt x="489" y="777"/>
                    </a:lnTo>
                    <a:lnTo>
                      <a:pt x="471" y="762"/>
                    </a:lnTo>
                    <a:lnTo>
                      <a:pt x="469" y="754"/>
                    </a:lnTo>
                    <a:lnTo>
                      <a:pt x="450" y="745"/>
                    </a:lnTo>
                    <a:lnTo>
                      <a:pt x="451" y="734"/>
                    </a:lnTo>
                    <a:lnTo>
                      <a:pt x="446" y="734"/>
                    </a:lnTo>
                    <a:lnTo>
                      <a:pt x="438" y="720"/>
                    </a:lnTo>
                    <a:lnTo>
                      <a:pt x="385" y="710"/>
                    </a:lnTo>
                    <a:lnTo>
                      <a:pt x="357" y="702"/>
                    </a:lnTo>
                    <a:lnTo>
                      <a:pt x="337" y="713"/>
                    </a:lnTo>
                    <a:lnTo>
                      <a:pt x="332" y="713"/>
                    </a:lnTo>
                    <a:lnTo>
                      <a:pt x="321" y="720"/>
                    </a:lnTo>
                    <a:lnTo>
                      <a:pt x="304" y="754"/>
                    </a:lnTo>
                    <a:lnTo>
                      <a:pt x="302" y="763"/>
                    </a:lnTo>
                    <a:lnTo>
                      <a:pt x="282" y="781"/>
                    </a:lnTo>
                    <a:lnTo>
                      <a:pt x="278" y="790"/>
                    </a:lnTo>
                    <a:lnTo>
                      <a:pt x="267" y="788"/>
                    </a:lnTo>
                    <a:lnTo>
                      <a:pt x="251" y="779"/>
                    </a:lnTo>
                    <a:lnTo>
                      <a:pt x="242" y="771"/>
                    </a:lnTo>
                    <a:lnTo>
                      <a:pt x="223" y="758"/>
                    </a:lnTo>
                    <a:lnTo>
                      <a:pt x="221" y="755"/>
                    </a:lnTo>
                    <a:lnTo>
                      <a:pt x="201" y="747"/>
                    </a:lnTo>
                    <a:lnTo>
                      <a:pt x="191" y="738"/>
                    </a:lnTo>
                    <a:lnTo>
                      <a:pt x="181" y="725"/>
                    </a:lnTo>
                    <a:lnTo>
                      <a:pt x="160" y="709"/>
                    </a:lnTo>
                    <a:lnTo>
                      <a:pt x="150" y="680"/>
                    </a:lnTo>
                    <a:lnTo>
                      <a:pt x="147" y="643"/>
                    </a:lnTo>
                    <a:lnTo>
                      <a:pt x="145" y="642"/>
                    </a:lnTo>
                    <a:lnTo>
                      <a:pt x="136" y="612"/>
                    </a:lnTo>
                    <a:lnTo>
                      <a:pt x="126" y="597"/>
                    </a:lnTo>
                    <a:lnTo>
                      <a:pt x="96" y="573"/>
                    </a:lnTo>
                    <a:lnTo>
                      <a:pt x="77" y="545"/>
                    </a:lnTo>
                    <a:lnTo>
                      <a:pt x="66" y="537"/>
                    </a:lnTo>
                    <a:lnTo>
                      <a:pt x="48" y="512"/>
                    </a:lnTo>
                    <a:lnTo>
                      <a:pt x="36" y="506"/>
                    </a:lnTo>
                    <a:lnTo>
                      <a:pt x="27" y="493"/>
                    </a:lnTo>
                    <a:lnTo>
                      <a:pt x="15" y="469"/>
                    </a:lnTo>
                    <a:lnTo>
                      <a:pt x="9" y="468"/>
                    </a:lnTo>
                    <a:lnTo>
                      <a:pt x="6" y="465"/>
                    </a:lnTo>
                    <a:lnTo>
                      <a:pt x="0" y="442"/>
                    </a:lnTo>
                    <a:lnTo>
                      <a:pt x="304" y="473"/>
                    </a:lnTo>
                    <a:lnTo>
                      <a:pt x="354" y="0"/>
                    </a:lnTo>
                    <a:lnTo>
                      <a:pt x="601" y="16"/>
                    </a:lnTo>
                    <a:lnTo>
                      <a:pt x="590" y="223"/>
                    </a:lnTo>
                    <a:lnTo>
                      <a:pt x="790" y="291"/>
                    </a:lnTo>
                    <a:lnTo>
                      <a:pt x="827" y="303"/>
                    </a:lnTo>
                    <a:lnTo>
                      <a:pt x="830" y="320"/>
                    </a:lnTo>
                    <a:lnTo>
                      <a:pt x="846" y="296"/>
                    </a:lnTo>
                    <a:lnTo>
                      <a:pt x="893" y="320"/>
                    </a:lnTo>
                    <a:lnTo>
                      <a:pt x="1001" y="299"/>
                    </a:lnTo>
                    <a:lnTo>
                      <a:pt x="1056" y="331"/>
                    </a:lnTo>
                    <a:lnTo>
                      <a:pt x="1093" y="339"/>
                    </a:lnTo>
                    <a:lnTo>
                      <a:pt x="1096" y="395"/>
                    </a:lnTo>
                    <a:lnTo>
                      <a:pt x="1096" y="502"/>
                    </a:lnTo>
                    <a:lnTo>
                      <a:pt x="1142" y="588"/>
                    </a:lnTo>
                    <a:lnTo>
                      <a:pt x="1142" y="622"/>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1298" name="Freeform 257"/>
              <p:cNvSpPr>
                <a:spLocks/>
              </p:cNvSpPr>
              <p:nvPr/>
            </p:nvSpPr>
            <p:spPr bwMode="auto">
              <a:xfrm>
                <a:off x="2277" y="2727"/>
                <a:ext cx="1039" cy="1009"/>
              </a:xfrm>
              <a:custGeom>
                <a:avLst/>
                <a:gdLst>
                  <a:gd name="T0" fmla="*/ 222 w 1143"/>
                  <a:gd name="T1" fmla="*/ 89 h 1144"/>
                  <a:gd name="T2" fmla="*/ 217 w 1143"/>
                  <a:gd name="T3" fmla="*/ 89 h 1144"/>
                  <a:gd name="T4" fmla="*/ 205 w 1143"/>
                  <a:gd name="T5" fmla="*/ 93 h 1144"/>
                  <a:gd name="T6" fmla="*/ 208 w 1143"/>
                  <a:gd name="T7" fmla="*/ 90 h 1144"/>
                  <a:gd name="T8" fmla="*/ 208 w 1143"/>
                  <a:gd name="T9" fmla="*/ 90 h 1144"/>
                  <a:gd name="T10" fmla="*/ 204 w 1143"/>
                  <a:gd name="T11" fmla="*/ 90 h 1144"/>
                  <a:gd name="T12" fmla="*/ 205 w 1143"/>
                  <a:gd name="T13" fmla="*/ 89 h 1144"/>
                  <a:gd name="T14" fmla="*/ 203 w 1143"/>
                  <a:gd name="T15" fmla="*/ 88 h 1144"/>
                  <a:gd name="T16" fmla="*/ 202 w 1143"/>
                  <a:gd name="T17" fmla="*/ 89 h 1144"/>
                  <a:gd name="T18" fmla="*/ 202 w 1143"/>
                  <a:gd name="T19" fmla="*/ 89 h 1144"/>
                  <a:gd name="T20" fmla="*/ 201 w 1143"/>
                  <a:gd name="T21" fmla="*/ 90 h 1144"/>
                  <a:gd name="T22" fmla="*/ 202 w 1143"/>
                  <a:gd name="T23" fmla="*/ 92 h 1144"/>
                  <a:gd name="T24" fmla="*/ 198 w 1143"/>
                  <a:gd name="T25" fmla="*/ 95 h 1144"/>
                  <a:gd name="T26" fmla="*/ 177 w 1143"/>
                  <a:gd name="T27" fmla="*/ 103 h 1144"/>
                  <a:gd name="T28" fmla="*/ 163 w 1143"/>
                  <a:gd name="T29" fmla="*/ 110 h 1144"/>
                  <a:gd name="T30" fmla="*/ 161 w 1143"/>
                  <a:gd name="T31" fmla="*/ 114 h 1144"/>
                  <a:gd name="T32" fmla="*/ 156 w 1143"/>
                  <a:gd name="T33" fmla="*/ 122 h 1144"/>
                  <a:gd name="T34" fmla="*/ 161 w 1143"/>
                  <a:gd name="T35" fmla="*/ 131 h 1144"/>
                  <a:gd name="T36" fmla="*/ 156 w 1143"/>
                  <a:gd name="T37" fmla="*/ 135 h 1144"/>
                  <a:gd name="T38" fmla="*/ 152 w 1143"/>
                  <a:gd name="T39" fmla="*/ 133 h 1144"/>
                  <a:gd name="T40" fmla="*/ 140 w 1143"/>
                  <a:gd name="T41" fmla="*/ 131 h 1144"/>
                  <a:gd name="T42" fmla="*/ 139 w 1143"/>
                  <a:gd name="T43" fmla="*/ 131 h 1144"/>
                  <a:gd name="T44" fmla="*/ 133 w 1143"/>
                  <a:gd name="T45" fmla="*/ 130 h 1144"/>
                  <a:gd name="T46" fmla="*/ 132 w 1143"/>
                  <a:gd name="T47" fmla="*/ 129 h 1144"/>
                  <a:gd name="T48" fmla="*/ 124 w 1143"/>
                  <a:gd name="T49" fmla="*/ 125 h 1144"/>
                  <a:gd name="T50" fmla="*/ 120 w 1143"/>
                  <a:gd name="T51" fmla="*/ 121 h 1144"/>
                  <a:gd name="T52" fmla="*/ 116 w 1143"/>
                  <a:gd name="T53" fmla="*/ 114 h 1144"/>
                  <a:gd name="T54" fmla="*/ 110 w 1143"/>
                  <a:gd name="T55" fmla="*/ 108 h 1144"/>
                  <a:gd name="T56" fmla="*/ 105 w 1143"/>
                  <a:gd name="T57" fmla="*/ 102 h 1144"/>
                  <a:gd name="T58" fmla="*/ 99 w 1143"/>
                  <a:gd name="T59" fmla="*/ 94 h 1144"/>
                  <a:gd name="T60" fmla="*/ 96 w 1143"/>
                  <a:gd name="T61" fmla="*/ 92 h 1144"/>
                  <a:gd name="T62" fmla="*/ 94 w 1143"/>
                  <a:gd name="T63" fmla="*/ 89 h 1144"/>
                  <a:gd name="T64" fmla="*/ 90 w 1143"/>
                  <a:gd name="T65" fmla="*/ 86 h 1144"/>
                  <a:gd name="T66" fmla="*/ 86 w 1143"/>
                  <a:gd name="T67" fmla="*/ 86 h 1144"/>
                  <a:gd name="T68" fmla="*/ 71 w 1143"/>
                  <a:gd name="T69" fmla="*/ 84 h 1144"/>
                  <a:gd name="T70" fmla="*/ 65 w 1143"/>
                  <a:gd name="T71" fmla="*/ 84 h 1144"/>
                  <a:gd name="T72" fmla="*/ 59 w 1143"/>
                  <a:gd name="T73" fmla="*/ 89 h 1144"/>
                  <a:gd name="T74" fmla="*/ 56 w 1143"/>
                  <a:gd name="T75" fmla="*/ 93 h 1144"/>
                  <a:gd name="T76" fmla="*/ 54 w 1143"/>
                  <a:gd name="T77" fmla="*/ 93 h 1144"/>
                  <a:gd name="T78" fmla="*/ 48 w 1143"/>
                  <a:gd name="T79" fmla="*/ 91 h 1144"/>
                  <a:gd name="T80" fmla="*/ 45 w 1143"/>
                  <a:gd name="T81" fmla="*/ 89 h 1144"/>
                  <a:gd name="T82" fmla="*/ 37 w 1143"/>
                  <a:gd name="T83" fmla="*/ 87 h 1144"/>
                  <a:gd name="T84" fmla="*/ 32 w 1143"/>
                  <a:gd name="T85" fmla="*/ 84 h 1144"/>
                  <a:gd name="T86" fmla="*/ 29 w 1143"/>
                  <a:gd name="T87" fmla="*/ 76 h 1144"/>
                  <a:gd name="T88" fmla="*/ 27 w 1143"/>
                  <a:gd name="T89" fmla="*/ 72 h 1144"/>
                  <a:gd name="T90" fmla="*/ 19 w 1143"/>
                  <a:gd name="T91" fmla="*/ 67 h 1144"/>
                  <a:gd name="T92" fmla="*/ 13 w 1143"/>
                  <a:gd name="T93" fmla="*/ 64 h 1144"/>
                  <a:gd name="T94" fmla="*/ 7 w 1143"/>
                  <a:gd name="T95" fmla="*/ 60 h 1144"/>
                  <a:gd name="T96" fmla="*/ 5 w 1143"/>
                  <a:gd name="T97" fmla="*/ 56 h 1144"/>
                  <a:gd name="T98" fmla="*/ 5 w 1143"/>
                  <a:gd name="T99" fmla="*/ 55 h 1144"/>
                  <a:gd name="T100" fmla="*/ 59 w 1143"/>
                  <a:gd name="T101" fmla="*/ 56 h 1144"/>
                  <a:gd name="T102" fmla="*/ 120 w 1143"/>
                  <a:gd name="T103" fmla="*/ 4 h 1144"/>
                  <a:gd name="T104" fmla="*/ 156 w 1143"/>
                  <a:gd name="T105" fmla="*/ 34 h 1144"/>
                  <a:gd name="T106" fmla="*/ 164 w 1143"/>
                  <a:gd name="T107" fmla="*/ 38 h 1144"/>
                  <a:gd name="T108" fmla="*/ 177 w 1143"/>
                  <a:gd name="T109" fmla="*/ 38 h 1144"/>
                  <a:gd name="T110" fmla="*/ 208 w 1143"/>
                  <a:gd name="T111" fmla="*/ 39 h 1144"/>
                  <a:gd name="T112" fmla="*/ 217 w 1143"/>
                  <a:gd name="T113" fmla="*/ 48 h 1144"/>
                  <a:gd name="T114" fmla="*/ 226 w 1143"/>
                  <a:gd name="T115" fmla="*/ 70 h 1144"/>
                  <a:gd name="T116" fmla="*/ 226 w 1143"/>
                  <a:gd name="T117" fmla="*/ 74 h 11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43"/>
                  <a:gd name="T178" fmla="*/ 0 h 1144"/>
                  <a:gd name="T179" fmla="*/ 1143 w 1143"/>
                  <a:gd name="T180" fmla="*/ 1144 h 11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43" h="1144">
                    <a:moveTo>
                      <a:pt x="1142" y="622"/>
                    </a:moveTo>
                    <a:lnTo>
                      <a:pt x="1117" y="751"/>
                    </a:lnTo>
                    <a:lnTo>
                      <a:pt x="1113" y="747"/>
                    </a:lnTo>
                    <a:lnTo>
                      <a:pt x="1098" y="747"/>
                    </a:lnTo>
                    <a:lnTo>
                      <a:pt x="1047" y="771"/>
                    </a:lnTo>
                    <a:lnTo>
                      <a:pt x="1036" y="781"/>
                    </a:lnTo>
                    <a:lnTo>
                      <a:pt x="1032" y="780"/>
                    </a:lnTo>
                    <a:lnTo>
                      <a:pt x="1049" y="766"/>
                    </a:lnTo>
                    <a:lnTo>
                      <a:pt x="1057" y="765"/>
                    </a:lnTo>
                    <a:lnTo>
                      <a:pt x="1057" y="762"/>
                    </a:lnTo>
                    <a:lnTo>
                      <a:pt x="1047" y="762"/>
                    </a:lnTo>
                    <a:lnTo>
                      <a:pt x="1032" y="763"/>
                    </a:lnTo>
                    <a:lnTo>
                      <a:pt x="1038" y="754"/>
                    </a:lnTo>
                    <a:lnTo>
                      <a:pt x="1038" y="741"/>
                    </a:lnTo>
                    <a:lnTo>
                      <a:pt x="1034" y="736"/>
                    </a:lnTo>
                    <a:lnTo>
                      <a:pt x="1029" y="740"/>
                    </a:lnTo>
                    <a:lnTo>
                      <a:pt x="1023" y="747"/>
                    </a:lnTo>
                    <a:lnTo>
                      <a:pt x="1016" y="747"/>
                    </a:lnTo>
                    <a:lnTo>
                      <a:pt x="1016" y="754"/>
                    </a:lnTo>
                    <a:lnTo>
                      <a:pt x="1014" y="747"/>
                    </a:lnTo>
                    <a:lnTo>
                      <a:pt x="1011" y="754"/>
                    </a:lnTo>
                    <a:lnTo>
                      <a:pt x="1012" y="765"/>
                    </a:lnTo>
                    <a:lnTo>
                      <a:pt x="1020" y="766"/>
                    </a:lnTo>
                    <a:lnTo>
                      <a:pt x="1023" y="779"/>
                    </a:lnTo>
                    <a:lnTo>
                      <a:pt x="1037" y="784"/>
                    </a:lnTo>
                    <a:lnTo>
                      <a:pt x="1001" y="811"/>
                    </a:lnTo>
                    <a:lnTo>
                      <a:pt x="979" y="831"/>
                    </a:lnTo>
                    <a:lnTo>
                      <a:pt x="898" y="874"/>
                    </a:lnTo>
                    <a:lnTo>
                      <a:pt x="843" y="916"/>
                    </a:lnTo>
                    <a:lnTo>
                      <a:pt x="825" y="935"/>
                    </a:lnTo>
                    <a:lnTo>
                      <a:pt x="825" y="940"/>
                    </a:lnTo>
                    <a:lnTo>
                      <a:pt x="811" y="960"/>
                    </a:lnTo>
                    <a:lnTo>
                      <a:pt x="794" y="1000"/>
                    </a:lnTo>
                    <a:lnTo>
                      <a:pt x="792" y="1025"/>
                    </a:lnTo>
                    <a:lnTo>
                      <a:pt x="799" y="1067"/>
                    </a:lnTo>
                    <a:lnTo>
                      <a:pt x="809" y="1103"/>
                    </a:lnTo>
                    <a:lnTo>
                      <a:pt x="811" y="1130"/>
                    </a:lnTo>
                    <a:lnTo>
                      <a:pt x="791" y="1143"/>
                    </a:lnTo>
                    <a:lnTo>
                      <a:pt x="782" y="1143"/>
                    </a:lnTo>
                    <a:lnTo>
                      <a:pt x="767" y="1130"/>
                    </a:lnTo>
                    <a:lnTo>
                      <a:pt x="743" y="1121"/>
                    </a:lnTo>
                    <a:lnTo>
                      <a:pt x="709" y="1118"/>
                    </a:lnTo>
                    <a:lnTo>
                      <a:pt x="707" y="1113"/>
                    </a:lnTo>
                    <a:lnTo>
                      <a:pt x="701" y="1113"/>
                    </a:lnTo>
                    <a:lnTo>
                      <a:pt x="678" y="1100"/>
                    </a:lnTo>
                    <a:lnTo>
                      <a:pt x="668" y="1100"/>
                    </a:lnTo>
                    <a:lnTo>
                      <a:pt x="662" y="1096"/>
                    </a:lnTo>
                    <a:lnTo>
                      <a:pt x="662" y="1091"/>
                    </a:lnTo>
                    <a:lnTo>
                      <a:pt x="638" y="1083"/>
                    </a:lnTo>
                    <a:lnTo>
                      <a:pt x="625" y="1064"/>
                    </a:lnTo>
                    <a:lnTo>
                      <a:pt x="617" y="1040"/>
                    </a:lnTo>
                    <a:lnTo>
                      <a:pt x="604" y="1020"/>
                    </a:lnTo>
                    <a:lnTo>
                      <a:pt x="597" y="967"/>
                    </a:lnTo>
                    <a:lnTo>
                      <a:pt x="590" y="953"/>
                    </a:lnTo>
                    <a:lnTo>
                      <a:pt x="577" y="943"/>
                    </a:lnTo>
                    <a:lnTo>
                      <a:pt x="555" y="912"/>
                    </a:lnTo>
                    <a:lnTo>
                      <a:pt x="531" y="884"/>
                    </a:lnTo>
                    <a:lnTo>
                      <a:pt x="527" y="858"/>
                    </a:lnTo>
                    <a:lnTo>
                      <a:pt x="505" y="814"/>
                    </a:lnTo>
                    <a:lnTo>
                      <a:pt x="500" y="795"/>
                    </a:lnTo>
                    <a:lnTo>
                      <a:pt x="493" y="787"/>
                    </a:lnTo>
                    <a:lnTo>
                      <a:pt x="489" y="777"/>
                    </a:lnTo>
                    <a:lnTo>
                      <a:pt x="471" y="762"/>
                    </a:lnTo>
                    <a:lnTo>
                      <a:pt x="469" y="754"/>
                    </a:lnTo>
                    <a:lnTo>
                      <a:pt x="450" y="745"/>
                    </a:lnTo>
                    <a:lnTo>
                      <a:pt x="451" y="734"/>
                    </a:lnTo>
                    <a:lnTo>
                      <a:pt x="446" y="734"/>
                    </a:lnTo>
                    <a:lnTo>
                      <a:pt x="438" y="720"/>
                    </a:lnTo>
                    <a:lnTo>
                      <a:pt x="385" y="710"/>
                    </a:lnTo>
                    <a:lnTo>
                      <a:pt x="357" y="702"/>
                    </a:lnTo>
                    <a:lnTo>
                      <a:pt x="337" y="713"/>
                    </a:lnTo>
                    <a:lnTo>
                      <a:pt x="332" y="713"/>
                    </a:lnTo>
                    <a:lnTo>
                      <a:pt x="321" y="720"/>
                    </a:lnTo>
                    <a:lnTo>
                      <a:pt x="304" y="754"/>
                    </a:lnTo>
                    <a:lnTo>
                      <a:pt x="302" y="763"/>
                    </a:lnTo>
                    <a:lnTo>
                      <a:pt x="282" y="781"/>
                    </a:lnTo>
                    <a:lnTo>
                      <a:pt x="278" y="790"/>
                    </a:lnTo>
                    <a:lnTo>
                      <a:pt x="267" y="788"/>
                    </a:lnTo>
                    <a:lnTo>
                      <a:pt x="251" y="779"/>
                    </a:lnTo>
                    <a:lnTo>
                      <a:pt x="242" y="771"/>
                    </a:lnTo>
                    <a:lnTo>
                      <a:pt x="223" y="758"/>
                    </a:lnTo>
                    <a:lnTo>
                      <a:pt x="221" y="755"/>
                    </a:lnTo>
                    <a:lnTo>
                      <a:pt x="201" y="747"/>
                    </a:lnTo>
                    <a:lnTo>
                      <a:pt x="191" y="738"/>
                    </a:lnTo>
                    <a:lnTo>
                      <a:pt x="181" y="725"/>
                    </a:lnTo>
                    <a:lnTo>
                      <a:pt x="160" y="709"/>
                    </a:lnTo>
                    <a:lnTo>
                      <a:pt x="150" y="680"/>
                    </a:lnTo>
                    <a:lnTo>
                      <a:pt x="147" y="643"/>
                    </a:lnTo>
                    <a:lnTo>
                      <a:pt x="145" y="642"/>
                    </a:lnTo>
                    <a:lnTo>
                      <a:pt x="136" y="612"/>
                    </a:lnTo>
                    <a:lnTo>
                      <a:pt x="126" y="597"/>
                    </a:lnTo>
                    <a:lnTo>
                      <a:pt x="96" y="573"/>
                    </a:lnTo>
                    <a:lnTo>
                      <a:pt x="77" y="545"/>
                    </a:lnTo>
                    <a:lnTo>
                      <a:pt x="66" y="537"/>
                    </a:lnTo>
                    <a:lnTo>
                      <a:pt x="48" y="512"/>
                    </a:lnTo>
                    <a:lnTo>
                      <a:pt x="36" y="506"/>
                    </a:lnTo>
                    <a:lnTo>
                      <a:pt x="27" y="493"/>
                    </a:lnTo>
                    <a:lnTo>
                      <a:pt x="15" y="469"/>
                    </a:lnTo>
                    <a:lnTo>
                      <a:pt x="9" y="468"/>
                    </a:lnTo>
                    <a:lnTo>
                      <a:pt x="6" y="465"/>
                    </a:lnTo>
                    <a:lnTo>
                      <a:pt x="0" y="442"/>
                    </a:lnTo>
                    <a:lnTo>
                      <a:pt x="304" y="473"/>
                    </a:lnTo>
                    <a:lnTo>
                      <a:pt x="354" y="0"/>
                    </a:lnTo>
                    <a:lnTo>
                      <a:pt x="601" y="16"/>
                    </a:lnTo>
                    <a:lnTo>
                      <a:pt x="590" y="223"/>
                    </a:lnTo>
                    <a:lnTo>
                      <a:pt x="790" y="291"/>
                    </a:lnTo>
                    <a:lnTo>
                      <a:pt x="827" y="303"/>
                    </a:lnTo>
                    <a:lnTo>
                      <a:pt x="830" y="320"/>
                    </a:lnTo>
                    <a:lnTo>
                      <a:pt x="846" y="296"/>
                    </a:lnTo>
                    <a:lnTo>
                      <a:pt x="893" y="320"/>
                    </a:lnTo>
                    <a:lnTo>
                      <a:pt x="1001" y="299"/>
                    </a:lnTo>
                    <a:lnTo>
                      <a:pt x="1056" y="331"/>
                    </a:lnTo>
                    <a:lnTo>
                      <a:pt x="1093" y="339"/>
                    </a:lnTo>
                    <a:lnTo>
                      <a:pt x="1096" y="395"/>
                    </a:lnTo>
                    <a:lnTo>
                      <a:pt x="1096" y="502"/>
                    </a:lnTo>
                    <a:lnTo>
                      <a:pt x="1142" y="588"/>
                    </a:lnTo>
                    <a:lnTo>
                      <a:pt x="1142" y="622"/>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grpSp>
        <p:graphicFrame>
          <p:nvGraphicFramePr>
            <p:cNvPr id="1026" name="Object 275"/>
            <p:cNvGraphicFramePr>
              <a:graphicFrameLocks noChangeAspect="1"/>
            </p:cNvGraphicFramePr>
            <p:nvPr/>
          </p:nvGraphicFramePr>
          <p:xfrm>
            <a:off x="1486" y="2094"/>
            <a:ext cx="721" cy="429"/>
          </p:xfrm>
          <a:graphic>
            <a:graphicData uri="http://schemas.openxmlformats.org/presentationml/2006/ole">
              <mc:AlternateContent xmlns:mc="http://schemas.openxmlformats.org/markup-compatibility/2006">
                <mc:Choice xmlns:v="urn:schemas-microsoft-com:vml" Requires="v">
                  <p:oleObj spid="_x0000_s1065" name="Image" r:id="rId4" imgW="1666667" imgH="1066667" progId="">
                    <p:embed/>
                  </p:oleObj>
                </mc:Choice>
                <mc:Fallback>
                  <p:oleObj name="Image" r:id="rId4" imgW="1666667" imgH="1066667"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6" y="2094"/>
                          <a:ext cx="721" cy="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31" name="Picture 276" descr="ok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8" y="3312"/>
              <a:ext cx="552" cy="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277" descr="ia logo_9_1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96" y="2640"/>
              <a:ext cx="619"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278" descr="ldafsea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68" y="3408"/>
              <a:ext cx="537"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279" descr="sd Image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42" y="1968"/>
              <a:ext cx="744"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280" descr="ncvetseal200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16" y="2928"/>
              <a:ext cx="541" cy="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281" descr="kdalogo"/>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12" y="2596"/>
              <a:ext cx="526" cy="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282" descr="az logo"/>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08" y="3360"/>
              <a:ext cx="534" cy="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283" descr="mo "/>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973" y="2640"/>
              <a:ext cx="578" cy="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284" descr="NEW_CDFA"/>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20" y="2345"/>
              <a:ext cx="631"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285" descr="v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464" y="2496"/>
              <a:ext cx="631" cy="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286" descr="ut"/>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757" y="2626"/>
              <a:ext cx="467"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287" descr="fl"/>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919" y="3434"/>
              <a:ext cx="457" cy="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288" descr="nv"/>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126" y="2805"/>
              <a:ext cx="538" cy="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289" descr="pa"/>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984" y="2016"/>
              <a:ext cx="563" cy="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290" descr="nm"/>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728" y="3264"/>
              <a:ext cx="564" cy="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293" descr="mi"/>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264" y="1920"/>
              <a:ext cx="588"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8" name="Rectangle 300"/>
          <p:cNvSpPr>
            <a:spLocks noGrp="1" noChangeArrowheads="1"/>
          </p:cNvSpPr>
          <p:nvPr>
            <p:ph type="title"/>
          </p:nvPr>
        </p:nvSpPr>
        <p:spPr/>
        <p:txBody>
          <a:bodyPr/>
          <a:lstStyle/>
          <a:p>
            <a:pPr eaLnBrk="1" hangingPunct="1"/>
            <a:r>
              <a:rPr lang="en-US" smtClean="0"/>
              <a:t>Accredited Veterinarians . . .</a:t>
            </a:r>
          </a:p>
        </p:txBody>
      </p:sp>
      <p:sp>
        <p:nvSpPr>
          <p:cNvPr id="1029" name="Rectangle 301"/>
          <p:cNvSpPr>
            <a:spLocks noGrp="1" noChangeArrowheads="1"/>
          </p:cNvSpPr>
          <p:nvPr>
            <p:ph type="body" idx="1"/>
          </p:nvPr>
        </p:nvSpPr>
        <p:spPr/>
        <p:txBody>
          <a:bodyPr/>
          <a:lstStyle/>
          <a:p>
            <a:pPr algn="ctr" eaLnBrk="1" hangingPunct="1">
              <a:buFont typeface="Wingdings" pitchFamily="2" charset="2"/>
              <a:buNone/>
            </a:pPr>
            <a:r>
              <a:rPr lang="en-US" smtClean="0"/>
              <a:t>Participate in State-Federal </a:t>
            </a:r>
          </a:p>
          <a:p>
            <a:pPr algn="ctr" eaLnBrk="1" hangingPunct="1">
              <a:buFont typeface="Wingdings" pitchFamily="2" charset="2"/>
              <a:buNone/>
            </a:pPr>
            <a:r>
              <a:rPr lang="en-US" smtClean="0"/>
              <a:t>Cooperative Programs</a:t>
            </a:r>
          </a:p>
        </p:txBody>
      </p:sp>
    </p:spTree>
    <p:extLst>
      <p:ext uri="{BB962C8B-B14F-4D97-AF65-F5344CB8AC3E}">
        <p14:creationId xmlns:p14="http://schemas.microsoft.com/office/powerpoint/2010/main" val="1170813036"/>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descr="cattle chu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4267200"/>
            <a:ext cx="4206875" cy="2290763"/>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387" name="Rectangle 6"/>
          <p:cNvSpPr>
            <a:spLocks noGrp="1" noChangeArrowheads="1"/>
          </p:cNvSpPr>
          <p:nvPr>
            <p:ph type="title"/>
          </p:nvPr>
        </p:nvSpPr>
        <p:spPr/>
        <p:txBody>
          <a:bodyPr/>
          <a:lstStyle/>
          <a:p>
            <a:pPr eaLnBrk="1" hangingPunct="1"/>
            <a:r>
              <a:rPr lang="en-US" smtClean="0"/>
              <a:t>Accredited Veterinarians . . .</a:t>
            </a:r>
          </a:p>
        </p:txBody>
      </p:sp>
      <p:sp>
        <p:nvSpPr>
          <p:cNvPr id="16388" name="Rectangle 7"/>
          <p:cNvSpPr>
            <a:spLocks noGrp="1" noChangeArrowheads="1"/>
          </p:cNvSpPr>
          <p:nvPr>
            <p:ph type="body" idx="1"/>
          </p:nvPr>
        </p:nvSpPr>
        <p:spPr>
          <a:xfrm>
            <a:off x="228600" y="1828800"/>
            <a:ext cx="8686800" cy="3276600"/>
          </a:xfrm>
        </p:spPr>
        <p:txBody>
          <a:bodyPr/>
          <a:lstStyle/>
          <a:p>
            <a:pPr eaLnBrk="1" hangingPunct="1">
              <a:buFont typeface="Wingdings" pitchFamily="2" charset="2"/>
              <a:buNone/>
            </a:pPr>
            <a:r>
              <a:rPr lang="en-US" smtClean="0"/>
              <a:t>Assess and document animal health through</a:t>
            </a:r>
          </a:p>
          <a:p>
            <a:pPr lvl="1" eaLnBrk="1" hangingPunct="1"/>
            <a:r>
              <a:rPr lang="en-US" sz="3000" smtClean="0"/>
              <a:t>Physical examinations</a:t>
            </a:r>
          </a:p>
          <a:p>
            <a:pPr lvl="1" eaLnBrk="1" hangingPunct="1"/>
            <a:r>
              <a:rPr lang="en-US" sz="3000" smtClean="0"/>
              <a:t>Diagnostic testing (e.g. TB tests)</a:t>
            </a:r>
          </a:p>
          <a:p>
            <a:pPr lvl="1" eaLnBrk="1" hangingPunct="1"/>
            <a:r>
              <a:rPr lang="en-US" sz="3000" smtClean="0"/>
              <a:t>Diagnostic sample submission</a:t>
            </a:r>
          </a:p>
          <a:p>
            <a:pPr lvl="1" eaLnBrk="1" hangingPunct="1"/>
            <a:r>
              <a:rPr lang="en-US" sz="3000" smtClean="0"/>
              <a:t>Documentation</a:t>
            </a:r>
          </a:p>
        </p:txBody>
      </p:sp>
    </p:spTree>
    <p:extLst>
      <p:ext uri="{BB962C8B-B14F-4D97-AF65-F5344CB8AC3E}">
        <p14:creationId xmlns:p14="http://schemas.microsoft.com/office/powerpoint/2010/main" val="4221992146"/>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04800" y="808038"/>
            <a:ext cx="8610600" cy="944562"/>
          </a:xfrm>
        </p:spPr>
        <p:txBody>
          <a:bodyPr/>
          <a:lstStyle/>
          <a:p>
            <a:pPr eaLnBrk="1" hangingPunct="1"/>
            <a:r>
              <a:rPr lang="en-US" smtClean="0"/>
              <a:t>Accredited Veterinarians . . .</a:t>
            </a:r>
          </a:p>
        </p:txBody>
      </p:sp>
      <p:pic>
        <p:nvPicPr>
          <p:cNvPr id="17411" name="Picture 4"/>
          <p:cNvPicPr>
            <a:picLocks noChangeAspect="1" noChangeArrowheads="1"/>
          </p:cNvPicPr>
          <p:nvPr/>
        </p:nvPicPr>
        <p:blipFill>
          <a:blip r:embed="rId3" cstate="print">
            <a:lum contrast="34000"/>
            <a:extLst>
              <a:ext uri="{28A0092B-C50C-407E-A947-70E740481C1C}">
                <a14:useLocalDpi xmlns:a14="http://schemas.microsoft.com/office/drawing/2010/main" val="0"/>
              </a:ext>
            </a:extLst>
          </a:blip>
          <a:srcRect/>
          <a:stretch>
            <a:fillRect/>
          </a:stretch>
        </p:blipFill>
        <p:spPr bwMode="auto">
          <a:xfrm>
            <a:off x="654050" y="1987550"/>
            <a:ext cx="4070350" cy="258445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412" name="Picture 5" descr="MVC-002F"/>
          <p:cNvPicPr>
            <a:picLocks noChangeAspect="1" noChangeArrowheads="1"/>
          </p:cNvPicPr>
          <p:nvPr/>
        </p:nvPicPr>
        <p:blipFill>
          <a:blip r:embed="rId4" cstate="print">
            <a:lum bright="38000" contrast="64000"/>
            <a:extLst>
              <a:ext uri="{28A0092B-C50C-407E-A947-70E740481C1C}">
                <a14:useLocalDpi xmlns:a14="http://schemas.microsoft.com/office/drawing/2010/main" val="0"/>
              </a:ext>
            </a:extLst>
          </a:blip>
          <a:srcRect l="20625" t="10001" r="21562" b="22501"/>
          <a:stretch>
            <a:fillRect/>
          </a:stretch>
        </p:blipFill>
        <p:spPr bwMode="auto">
          <a:xfrm>
            <a:off x="4953000" y="3781425"/>
            <a:ext cx="3657600" cy="2924175"/>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413" name="Rectangle 6"/>
          <p:cNvSpPr>
            <a:spLocks noChangeArrowheads="1"/>
          </p:cNvSpPr>
          <p:nvPr/>
        </p:nvSpPr>
        <p:spPr bwMode="auto">
          <a:xfrm>
            <a:off x="4876800" y="1828800"/>
            <a:ext cx="3962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fontAlgn="base">
              <a:spcBef>
                <a:spcPct val="20000"/>
              </a:spcBef>
              <a:spcAft>
                <a:spcPct val="0"/>
              </a:spcAft>
              <a:buClr>
                <a:srgbClr val="003300"/>
              </a:buClr>
              <a:buFont typeface="Wingdings" pitchFamily="2" charset="2"/>
              <a:buChar char="§"/>
            </a:pPr>
            <a:r>
              <a:rPr lang="en-US" sz="2800" smtClean="0">
                <a:solidFill>
                  <a:srgbClr val="000000"/>
                </a:solidFill>
                <a:ea typeface="Arial Unicode MS" pitchFamily="34" charset="-128"/>
                <a:cs typeface="Arial Unicode MS" pitchFamily="34" charset="-128"/>
              </a:rPr>
              <a:t>Assist with interstate and international movement of animals and animal products</a:t>
            </a:r>
          </a:p>
        </p:txBody>
      </p:sp>
      <p:sp>
        <p:nvSpPr>
          <p:cNvPr id="17414" name="Rectangle 3"/>
          <p:cNvSpPr>
            <a:spLocks noGrp="1" noChangeArrowheads="1"/>
          </p:cNvSpPr>
          <p:nvPr>
            <p:ph type="body" idx="1"/>
          </p:nvPr>
        </p:nvSpPr>
        <p:spPr>
          <a:xfrm>
            <a:off x="228600" y="4648200"/>
            <a:ext cx="4038600" cy="1752600"/>
          </a:xfrm>
          <a:noFill/>
        </p:spPr>
        <p:txBody>
          <a:bodyPr/>
          <a:lstStyle/>
          <a:p>
            <a:pPr eaLnBrk="1" hangingPunct="1"/>
            <a:r>
              <a:rPr lang="en-US" sz="2800" smtClean="0"/>
              <a:t>Ensure national uniformity of regulatory programs</a:t>
            </a:r>
          </a:p>
        </p:txBody>
      </p:sp>
    </p:spTree>
    <p:extLst>
      <p:ext uri="{BB962C8B-B14F-4D97-AF65-F5344CB8AC3E}">
        <p14:creationId xmlns:p14="http://schemas.microsoft.com/office/powerpoint/2010/main" val="2162906566"/>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body" idx="1"/>
          </p:nvPr>
        </p:nvSpPr>
        <p:spPr/>
        <p:txBody>
          <a:bodyPr/>
          <a:lstStyle/>
          <a:p>
            <a:pPr algn="ctr" eaLnBrk="1" hangingPunct="1">
              <a:buFont typeface="Wingdings" pitchFamily="2" charset="2"/>
              <a:buNone/>
            </a:pPr>
            <a:r>
              <a:rPr lang="en-US" smtClean="0"/>
              <a:t>	 Are first line of surveillance for </a:t>
            </a:r>
          </a:p>
          <a:p>
            <a:pPr algn="ctr" eaLnBrk="1" hangingPunct="1">
              <a:buFont typeface="Wingdings" pitchFamily="2" charset="2"/>
              <a:buNone/>
            </a:pPr>
            <a:r>
              <a:rPr lang="en-US" smtClean="0"/>
              <a:t>program and foreign animal diseases</a:t>
            </a:r>
          </a:p>
        </p:txBody>
      </p:sp>
      <p:sp>
        <p:nvSpPr>
          <p:cNvPr id="18435" name="Rectangle 5"/>
          <p:cNvSpPr>
            <a:spLocks noGrp="1" noChangeArrowheads="1"/>
          </p:cNvSpPr>
          <p:nvPr>
            <p:ph type="title"/>
          </p:nvPr>
        </p:nvSpPr>
        <p:spPr/>
        <p:txBody>
          <a:bodyPr/>
          <a:lstStyle/>
          <a:p>
            <a:pPr eaLnBrk="1" hangingPunct="1"/>
            <a:r>
              <a:rPr lang="en-US" smtClean="0"/>
              <a:t>Accredited Veterinarians . . .</a:t>
            </a:r>
          </a:p>
        </p:txBody>
      </p:sp>
      <p:pic>
        <p:nvPicPr>
          <p:cNvPr id="18436" name="Picture 6" descr="cianosis y edema de las barbilla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250" y="3200400"/>
            <a:ext cx="2689225" cy="358140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437"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33713" y="5070475"/>
            <a:ext cx="2528887" cy="1712913"/>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8"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11838" y="3200400"/>
            <a:ext cx="3179762" cy="35814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9"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33713" y="3200400"/>
            <a:ext cx="2528887" cy="1712913"/>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608237"/>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body" idx="1"/>
          </p:nvPr>
        </p:nvSpPr>
        <p:spPr/>
        <p:txBody>
          <a:bodyPr/>
          <a:lstStyle/>
          <a:p>
            <a:pPr algn="ctr" eaLnBrk="1" hangingPunct="1">
              <a:buFont typeface="Wingdings" pitchFamily="2" charset="2"/>
              <a:buNone/>
            </a:pPr>
            <a:r>
              <a:rPr lang="en-US" smtClean="0"/>
              <a:t>Complete certificates, </a:t>
            </a:r>
          </a:p>
          <a:p>
            <a:pPr algn="ctr" eaLnBrk="1" hangingPunct="1">
              <a:buFont typeface="Wingdings" pitchFamily="2" charset="2"/>
              <a:buNone/>
            </a:pPr>
            <a:r>
              <a:rPr lang="en-US" smtClean="0"/>
              <a:t>which are reviewed and endorsed by APHIS</a:t>
            </a:r>
          </a:p>
        </p:txBody>
      </p:sp>
      <p:pic>
        <p:nvPicPr>
          <p:cNvPr id="20483" name="Picture 4" descr="kugel s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3505200"/>
            <a:ext cx="3657600" cy="3051175"/>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484" name="Picture 5" descr="seal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3498850"/>
            <a:ext cx="3581400" cy="305435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485" name="Rectangle 7"/>
          <p:cNvSpPr>
            <a:spLocks noGrp="1" noChangeArrowheads="1"/>
          </p:cNvSpPr>
          <p:nvPr>
            <p:ph type="title"/>
          </p:nvPr>
        </p:nvSpPr>
        <p:spPr/>
        <p:txBody>
          <a:bodyPr/>
          <a:lstStyle/>
          <a:p>
            <a:pPr eaLnBrk="1" hangingPunct="1"/>
            <a:r>
              <a:rPr lang="en-US" smtClean="0"/>
              <a:t>Accredited Veterinarians . . .</a:t>
            </a:r>
          </a:p>
        </p:txBody>
      </p:sp>
    </p:spTree>
    <p:extLst>
      <p:ext uri="{BB962C8B-B14F-4D97-AF65-F5344CB8AC3E}">
        <p14:creationId xmlns:p14="http://schemas.microsoft.com/office/powerpoint/2010/main" val="171983589"/>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smtClean="0"/>
              <a:t>Ethical/Professional Code</a:t>
            </a:r>
          </a:p>
        </p:txBody>
      </p:sp>
      <p:sp>
        <p:nvSpPr>
          <p:cNvPr id="27651" name="Rectangle 3"/>
          <p:cNvSpPr>
            <a:spLocks noGrp="1" noChangeArrowheads="1"/>
          </p:cNvSpPr>
          <p:nvPr>
            <p:ph type="body" idx="1"/>
          </p:nvPr>
        </p:nvSpPr>
        <p:spPr>
          <a:xfrm>
            <a:off x="685800" y="1984375"/>
            <a:ext cx="7924800" cy="4568825"/>
          </a:xfrm>
        </p:spPr>
        <p:txBody>
          <a:bodyPr/>
          <a:lstStyle/>
          <a:p>
            <a:pPr algn="ctr" eaLnBrk="1" hangingPunct="1">
              <a:lnSpc>
                <a:spcPct val="80000"/>
              </a:lnSpc>
              <a:buFont typeface="Wingdings" pitchFamily="2" charset="2"/>
              <a:buNone/>
            </a:pPr>
            <a:r>
              <a:rPr lang="en-US" i="1" smtClean="0"/>
              <a:t>The Code of Federal Regulations</a:t>
            </a:r>
            <a:r>
              <a:rPr lang="en-US" smtClean="0"/>
              <a:t> </a:t>
            </a:r>
            <a:r>
              <a:rPr lang="en-US" i="1" smtClean="0"/>
              <a:t>(CFR)</a:t>
            </a:r>
          </a:p>
          <a:p>
            <a:pPr algn="ctr" eaLnBrk="1" hangingPunct="1">
              <a:lnSpc>
                <a:spcPct val="80000"/>
              </a:lnSpc>
              <a:buFont typeface="Wingdings" pitchFamily="2" charset="2"/>
              <a:buNone/>
            </a:pPr>
            <a:r>
              <a:rPr lang="en-US" smtClean="0"/>
              <a:t>describes:</a:t>
            </a:r>
          </a:p>
          <a:p>
            <a:pPr lvl="1" eaLnBrk="1" hangingPunct="1">
              <a:lnSpc>
                <a:spcPct val="80000"/>
              </a:lnSpc>
            </a:pPr>
            <a:r>
              <a:rPr lang="en-US" sz="3200" smtClean="0"/>
              <a:t>Requirements &amp; application process</a:t>
            </a:r>
          </a:p>
          <a:p>
            <a:pPr lvl="1" eaLnBrk="1" hangingPunct="1">
              <a:lnSpc>
                <a:spcPct val="80000"/>
              </a:lnSpc>
            </a:pPr>
            <a:r>
              <a:rPr lang="en-US" sz="3200" smtClean="0"/>
              <a:t>Responsibilities</a:t>
            </a:r>
          </a:p>
          <a:p>
            <a:pPr lvl="1" eaLnBrk="1" hangingPunct="1">
              <a:lnSpc>
                <a:spcPct val="80000"/>
              </a:lnSpc>
            </a:pPr>
            <a:r>
              <a:rPr lang="en-US" sz="3200" smtClean="0"/>
              <a:t>Standards of conduct and practice</a:t>
            </a:r>
          </a:p>
          <a:p>
            <a:pPr lvl="1" eaLnBrk="1" hangingPunct="1">
              <a:lnSpc>
                <a:spcPct val="80000"/>
              </a:lnSpc>
            </a:pPr>
            <a:r>
              <a:rPr lang="en-US" sz="3200" smtClean="0"/>
              <a:t>Rules for suspension/revocation</a:t>
            </a:r>
          </a:p>
          <a:p>
            <a:pPr lvl="1" eaLnBrk="1" hangingPunct="1">
              <a:lnSpc>
                <a:spcPct val="80000"/>
              </a:lnSpc>
            </a:pPr>
            <a:r>
              <a:rPr lang="en-US" sz="3200" smtClean="0"/>
              <a:t>Guidelines on penalties for misconduct</a:t>
            </a:r>
          </a:p>
          <a:p>
            <a:pPr eaLnBrk="1" hangingPunct="1">
              <a:lnSpc>
                <a:spcPct val="80000"/>
              </a:lnSpc>
              <a:buFont typeface="Wingdings" pitchFamily="2" charset="2"/>
              <a:buNone/>
            </a:pPr>
            <a:endParaRPr lang="en-US" smtClean="0"/>
          </a:p>
          <a:p>
            <a:pPr algn="ctr" eaLnBrk="1" hangingPunct="1">
              <a:lnSpc>
                <a:spcPct val="80000"/>
              </a:lnSpc>
              <a:buFont typeface="Wingdings" pitchFamily="2" charset="2"/>
              <a:buNone/>
            </a:pPr>
            <a:r>
              <a:rPr lang="en-US" smtClean="0"/>
              <a:t>Available online</a:t>
            </a:r>
          </a:p>
        </p:txBody>
      </p:sp>
    </p:spTree>
    <p:extLst>
      <p:ext uri="{BB962C8B-B14F-4D97-AF65-F5344CB8AC3E}">
        <p14:creationId xmlns:p14="http://schemas.microsoft.com/office/powerpoint/2010/main" val="2219153002"/>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6"/>
          <p:cNvSpPr>
            <a:spLocks noGrp="1" noChangeArrowheads="1"/>
          </p:cNvSpPr>
          <p:nvPr>
            <p:ph type="title"/>
          </p:nvPr>
        </p:nvSpPr>
        <p:spPr/>
        <p:txBody>
          <a:bodyPr/>
          <a:lstStyle/>
          <a:p>
            <a:pPr eaLnBrk="1" hangingPunct="1"/>
            <a:r>
              <a:rPr lang="en-US" smtClean="0"/>
              <a:t>Ethical/Professional Code</a:t>
            </a:r>
          </a:p>
        </p:txBody>
      </p:sp>
      <p:sp>
        <p:nvSpPr>
          <p:cNvPr id="28675" name="Rectangle 7"/>
          <p:cNvSpPr>
            <a:spLocks noGrp="1" noChangeArrowheads="1"/>
          </p:cNvSpPr>
          <p:nvPr>
            <p:ph type="body" idx="1"/>
          </p:nvPr>
        </p:nvSpPr>
        <p:spPr/>
        <p:txBody>
          <a:bodyPr/>
          <a:lstStyle/>
          <a:p>
            <a:pPr eaLnBrk="1" hangingPunct="1"/>
            <a:r>
              <a:rPr lang="en-US" smtClean="0"/>
              <a:t>Personally inspect animals and sign forms</a:t>
            </a:r>
          </a:p>
          <a:p>
            <a:pPr eaLnBrk="1" hangingPunct="1"/>
            <a:r>
              <a:rPr lang="en-US" smtClean="0"/>
              <a:t>Issue complete and accurate forms</a:t>
            </a:r>
          </a:p>
          <a:p>
            <a:pPr eaLnBrk="1" hangingPunct="1"/>
            <a:r>
              <a:rPr lang="en-US" smtClean="0"/>
              <a:t>Indicate and verify work of other accredited veterinarians</a:t>
            </a:r>
          </a:p>
          <a:p>
            <a:pPr eaLnBrk="1" hangingPunct="1"/>
            <a:r>
              <a:rPr lang="en-US" smtClean="0"/>
              <a:t>Perform activities according to regulation</a:t>
            </a:r>
          </a:p>
          <a:p>
            <a:pPr eaLnBrk="1" hangingPunct="1"/>
            <a:r>
              <a:rPr lang="en-US" smtClean="0"/>
              <a:t>Personally identify reactors</a:t>
            </a:r>
          </a:p>
          <a:p>
            <a:pPr algn="r" eaLnBrk="1" hangingPunct="1">
              <a:buFont typeface="Wingdings" pitchFamily="2" charset="2"/>
              <a:buNone/>
            </a:pPr>
            <a:r>
              <a:rPr lang="en-US" smtClean="0"/>
              <a:t>[9CFR, 161.4]</a:t>
            </a:r>
          </a:p>
        </p:txBody>
      </p:sp>
    </p:spTree>
    <p:extLst>
      <p:ext uri="{BB962C8B-B14F-4D97-AF65-F5344CB8AC3E}">
        <p14:creationId xmlns:p14="http://schemas.microsoft.com/office/powerpoint/2010/main" val="35138722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Grp="1" noChangeArrowheads="1"/>
          </p:cNvSpPr>
          <p:nvPr>
            <p:ph type="title"/>
          </p:nvPr>
        </p:nvSpPr>
        <p:spPr/>
        <p:txBody>
          <a:bodyPr/>
          <a:lstStyle/>
          <a:p>
            <a:pPr eaLnBrk="1" hangingPunct="1"/>
            <a:r>
              <a:rPr lang="en-US" smtClean="0"/>
              <a:t>Ethical/Professional Code</a:t>
            </a:r>
          </a:p>
        </p:txBody>
      </p:sp>
      <p:sp>
        <p:nvSpPr>
          <p:cNvPr id="29699" name="Rectangle 5"/>
          <p:cNvSpPr>
            <a:spLocks noGrp="1" noChangeArrowheads="1"/>
          </p:cNvSpPr>
          <p:nvPr>
            <p:ph type="body" idx="1"/>
          </p:nvPr>
        </p:nvSpPr>
        <p:spPr/>
        <p:txBody>
          <a:bodyPr/>
          <a:lstStyle/>
          <a:p>
            <a:pPr eaLnBrk="1" hangingPunct="1">
              <a:lnSpc>
                <a:spcPct val="90000"/>
              </a:lnSpc>
            </a:pPr>
            <a:r>
              <a:rPr lang="en-US" smtClean="0"/>
              <a:t>Immediately report regulated diseases</a:t>
            </a:r>
          </a:p>
          <a:p>
            <a:pPr eaLnBrk="1" hangingPunct="1">
              <a:lnSpc>
                <a:spcPct val="90000"/>
              </a:lnSpc>
            </a:pPr>
            <a:r>
              <a:rPr lang="en-US" smtClean="0"/>
              <a:t>Maintain biosecurity </a:t>
            </a:r>
          </a:p>
          <a:p>
            <a:pPr eaLnBrk="1" hangingPunct="1">
              <a:lnSpc>
                <a:spcPct val="90000"/>
              </a:lnSpc>
            </a:pPr>
            <a:r>
              <a:rPr lang="en-US" smtClean="0"/>
              <a:t>Know current regulations; ask if unsure</a:t>
            </a:r>
          </a:p>
          <a:p>
            <a:pPr eaLnBrk="1" hangingPunct="1">
              <a:lnSpc>
                <a:spcPct val="90000"/>
              </a:lnSpc>
            </a:pPr>
            <a:r>
              <a:rPr lang="en-US" smtClean="0"/>
              <a:t>Use accountable property in accordance with regulations</a:t>
            </a:r>
          </a:p>
          <a:p>
            <a:pPr eaLnBrk="1" hangingPunct="1">
              <a:lnSpc>
                <a:spcPct val="90000"/>
              </a:lnSpc>
            </a:pPr>
            <a:r>
              <a:rPr lang="en-US" smtClean="0"/>
              <a:t>Maintain security of tags, forms and certificates, electronic signatures</a:t>
            </a:r>
          </a:p>
          <a:p>
            <a:pPr algn="r" eaLnBrk="1" hangingPunct="1">
              <a:lnSpc>
                <a:spcPct val="90000"/>
              </a:lnSpc>
              <a:buFont typeface="Wingdings" pitchFamily="2" charset="2"/>
              <a:buNone/>
            </a:pPr>
            <a:r>
              <a:rPr lang="en-US" smtClean="0"/>
              <a:t>[9CFR, 161.4]</a:t>
            </a:r>
          </a:p>
        </p:txBody>
      </p:sp>
    </p:spTree>
    <p:extLst>
      <p:ext uri="{BB962C8B-B14F-4D97-AF65-F5344CB8AC3E}">
        <p14:creationId xmlns:p14="http://schemas.microsoft.com/office/powerpoint/2010/main" val="34869710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smtClean="0"/>
              <a:t>Outline</a:t>
            </a:r>
          </a:p>
        </p:txBody>
      </p:sp>
      <p:sp>
        <p:nvSpPr>
          <p:cNvPr id="10243" name="Rectangle 3"/>
          <p:cNvSpPr>
            <a:spLocks noGrp="1" noChangeArrowheads="1"/>
          </p:cNvSpPr>
          <p:nvPr>
            <p:ph type="body" idx="1"/>
          </p:nvPr>
        </p:nvSpPr>
        <p:spPr>
          <a:xfrm>
            <a:off x="457200" y="1828800"/>
            <a:ext cx="8229600" cy="4343400"/>
          </a:xfrm>
        </p:spPr>
        <p:txBody>
          <a:bodyPr/>
          <a:lstStyle/>
          <a:p>
            <a:pPr defTabSz="547688" eaLnBrk="1" hangingPunct="1">
              <a:buFont typeface="Wingdings" pitchFamily="2" charset="2"/>
              <a:buNone/>
            </a:pPr>
            <a:r>
              <a:rPr lang="en-US" smtClean="0"/>
              <a:t>Section 1:  	What Is Accreditation?</a:t>
            </a:r>
          </a:p>
          <a:p>
            <a:pPr defTabSz="547688" eaLnBrk="1" hangingPunct="1">
              <a:buFont typeface="Wingdings" pitchFamily="2" charset="2"/>
              <a:buNone/>
            </a:pPr>
            <a:r>
              <a:rPr lang="en-US" smtClean="0"/>
              <a:t>Section 2:  	Animal Movement</a:t>
            </a:r>
          </a:p>
          <a:p>
            <a:pPr defTabSz="547688" eaLnBrk="1" hangingPunct="1">
              <a:buFont typeface="Wingdings" pitchFamily="2" charset="2"/>
              <a:buNone/>
            </a:pPr>
            <a:r>
              <a:rPr lang="en-US" smtClean="0"/>
              <a:t>Section 3:  	VS Program Diseases</a:t>
            </a:r>
          </a:p>
          <a:p>
            <a:pPr defTabSz="547688" eaLnBrk="1" hangingPunct="1">
              <a:buFont typeface="Wingdings" pitchFamily="2" charset="2"/>
              <a:buNone/>
            </a:pPr>
            <a:r>
              <a:rPr lang="en-US" smtClean="0"/>
              <a:t>Section 4: 	Animal ID &amp; Laboratory Support </a:t>
            </a:r>
          </a:p>
          <a:p>
            <a:pPr defTabSz="547688" eaLnBrk="1" hangingPunct="1">
              <a:buFont typeface="Wingdings" pitchFamily="2" charset="2"/>
              <a:buNone/>
            </a:pPr>
            <a:r>
              <a:rPr lang="en-US" smtClean="0"/>
              <a:t>Section 5: 	Foreign Animal Diseases	</a:t>
            </a:r>
          </a:p>
          <a:p>
            <a:pPr defTabSz="547688" eaLnBrk="1" hangingPunct="1">
              <a:buFont typeface="Wingdings" pitchFamily="2" charset="2"/>
              <a:buNone/>
            </a:pPr>
            <a:r>
              <a:rPr lang="en-US" smtClean="0"/>
              <a:t>Section 6: 	Disease Scenarios	</a:t>
            </a:r>
          </a:p>
        </p:txBody>
      </p:sp>
    </p:spTree>
    <p:extLst>
      <p:ext uri="{BB962C8B-B14F-4D97-AF65-F5344CB8AC3E}">
        <p14:creationId xmlns:p14="http://schemas.microsoft.com/office/powerpoint/2010/main" val="3137285067"/>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smtClean="0"/>
              <a:t>Non-Compliance / Violation</a:t>
            </a:r>
          </a:p>
        </p:txBody>
      </p:sp>
      <p:sp>
        <p:nvSpPr>
          <p:cNvPr id="30723" name="Rectangle 3"/>
          <p:cNvSpPr>
            <a:spLocks noGrp="1" noChangeArrowheads="1"/>
          </p:cNvSpPr>
          <p:nvPr>
            <p:ph type="body" idx="1"/>
          </p:nvPr>
        </p:nvSpPr>
        <p:spPr/>
        <p:txBody>
          <a:bodyPr/>
          <a:lstStyle/>
          <a:p>
            <a:pPr eaLnBrk="1" hangingPunct="1"/>
            <a:r>
              <a:rPr lang="en-US" dirty="0" smtClean="0"/>
              <a:t>Summary suspension</a:t>
            </a:r>
          </a:p>
          <a:p>
            <a:pPr eaLnBrk="1" hangingPunct="1"/>
            <a:r>
              <a:rPr lang="en-US" dirty="0" smtClean="0"/>
              <a:t>APHIS investigates non-compliance</a:t>
            </a:r>
          </a:p>
          <a:p>
            <a:pPr eaLnBrk="1" hangingPunct="1"/>
            <a:r>
              <a:rPr lang="en-US" dirty="0" smtClean="0"/>
              <a:t>Possible consequences of violation:</a:t>
            </a:r>
          </a:p>
          <a:p>
            <a:pPr lvl="1" eaLnBrk="1" hangingPunct="1"/>
            <a:r>
              <a:rPr lang="en-US" dirty="0" smtClean="0"/>
              <a:t>Letter of information or letter of warning</a:t>
            </a:r>
          </a:p>
          <a:p>
            <a:pPr lvl="1" eaLnBrk="1" hangingPunct="1"/>
            <a:r>
              <a:rPr lang="en-US" dirty="0" smtClean="0"/>
              <a:t> </a:t>
            </a:r>
            <a:r>
              <a:rPr lang="en-US" dirty="0"/>
              <a:t>S</a:t>
            </a:r>
            <a:r>
              <a:rPr lang="en-US" dirty="0" smtClean="0"/>
              <a:t>uspension</a:t>
            </a:r>
          </a:p>
          <a:p>
            <a:pPr lvl="1" eaLnBrk="1" hangingPunct="1"/>
            <a:r>
              <a:rPr lang="en-US" dirty="0" smtClean="0"/>
              <a:t>Revocation</a:t>
            </a:r>
          </a:p>
          <a:p>
            <a:pPr lvl="1" eaLnBrk="1" hangingPunct="1"/>
            <a:r>
              <a:rPr lang="en-US" dirty="0" smtClean="0"/>
              <a:t>Loss of license</a:t>
            </a:r>
          </a:p>
          <a:p>
            <a:pPr lvl="1" eaLnBrk="1" hangingPunct="1"/>
            <a:r>
              <a:rPr lang="en-US" dirty="0" smtClean="0"/>
              <a:t>Civil and/or criminal charges</a:t>
            </a:r>
          </a:p>
        </p:txBody>
      </p:sp>
    </p:spTree>
    <p:extLst>
      <p:ext uri="{BB962C8B-B14F-4D97-AF65-F5344CB8AC3E}">
        <p14:creationId xmlns:p14="http://schemas.microsoft.com/office/powerpoint/2010/main" val="39576636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sz="4400" b="1" smtClean="0"/>
              <a:t>Section 2</a:t>
            </a:r>
          </a:p>
        </p:txBody>
      </p:sp>
      <p:sp>
        <p:nvSpPr>
          <p:cNvPr id="35843" name="Rectangle 3"/>
          <p:cNvSpPr>
            <a:spLocks noGrp="1" noChangeArrowheads="1"/>
          </p:cNvSpPr>
          <p:nvPr>
            <p:ph type="body" idx="1"/>
          </p:nvPr>
        </p:nvSpPr>
        <p:spPr/>
        <p:txBody>
          <a:bodyPr/>
          <a:lstStyle/>
          <a:p>
            <a:pPr algn="ctr" eaLnBrk="1" hangingPunct="1">
              <a:buFont typeface="Wingdings" pitchFamily="2" charset="2"/>
              <a:buNone/>
            </a:pPr>
            <a:endParaRPr lang="en-US" sz="4700" b="1" smtClean="0"/>
          </a:p>
          <a:p>
            <a:pPr algn="ctr" eaLnBrk="1" hangingPunct="1">
              <a:buFont typeface="Wingdings" pitchFamily="2" charset="2"/>
              <a:buNone/>
            </a:pPr>
            <a:r>
              <a:rPr lang="en-US" sz="4300" b="1" smtClean="0">
                <a:solidFill>
                  <a:srgbClr val="000066"/>
                </a:solidFill>
              </a:rPr>
              <a:t>Animal Movement</a:t>
            </a:r>
          </a:p>
        </p:txBody>
      </p:sp>
    </p:spTree>
    <p:extLst>
      <p:ext uri="{BB962C8B-B14F-4D97-AF65-F5344CB8AC3E}">
        <p14:creationId xmlns:p14="http://schemas.microsoft.com/office/powerpoint/2010/main" val="222522421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reeform 2"/>
          <p:cNvSpPr>
            <a:spLocks/>
          </p:cNvSpPr>
          <p:nvPr/>
        </p:nvSpPr>
        <p:spPr bwMode="auto">
          <a:xfrm>
            <a:off x="6011863" y="4716463"/>
            <a:ext cx="450850" cy="727075"/>
          </a:xfrm>
          <a:custGeom>
            <a:avLst/>
            <a:gdLst>
              <a:gd name="T0" fmla="*/ 2147483647 w 313"/>
              <a:gd name="T1" fmla="*/ 2147483647 h 520"/>
              <a:gd name="T2" fmla="*/ 0 w 313"/>
              <a:gd name="T3" fmla="*/ 2147483647 h 520"/>
              <a:gd name="T4" fmla="*/ 2147483647 w 313"/>
              <a:gd name="T5" fmla="*/ 2147483647 h 520"/>
              <a:gd name="T6" fmla="*/ 2147483647 w 313"/>
              <a:gd name="T7" fmla="*/ 2147483647 h 520"/>
              <a:gd name="T8" fmla="*/ 2147483647 w 313"/>
              <a:gd name="T9" fmla="*/ 0 h 520"/>
              <a:gd name="T10" fmla="*/ 2147483647 w 313"/>
              <a:gd name="T11" fmla="*/ 2147483647 h 520"/>
              <a:gd name="T12" fmla="*/ 2147483647 w 313"/>
              <a:gd name="T13" fmla="*/ 2147483647 h 520"/>
              <a:gd name="T14" fmla="*/ 2147483647 w 313"/>
              <a:gd name="T15" fmla="*/ 2147483647 h 520"/>
              <a:gd name="T16" fmla="*/ 2147483647 w 313"/>
              <a:gd name="T17" fmla="*/ 2147483647 h 520"/>
              <a:gd name="T18" fmla="*/ 2147483647 w 313"/>
              <a:gd name="T19" fmla="*/ 2147483647 h 520"/>
              <a:gd name="T20" fmla="*/ 2147483647 w 313"/>
              <a:gd name="T21" fmla="*/ 2147483647 h 520"/>
              <a:gd name="T22" fmla="*/ 2147483647 w 313"/>
              <a:gd name="T23" fmla="*/ 2147483647 h 520"/>
              <a:gd name="T24" fmla="*/ 2147483647 w 313"/>
              <a:gd name="T25" fmla="*/ 2147483647 h 520"/>
              <a:gd name="T26" fmla="*/ 2147483647 w 313"/>
              <a:gd name="T27" fmla="*/ 2147483647 h 520"/>
              <a:gd name="T28" fmla="*/ 2147483647 w 313"/>
              <a:gd name="T29" fmla="*/ 2147483647 h 520"/>
              <a:gd name="T30" fmla="*/ 2147483647 w 313"/>
              <a:gd name="T31" fmla="*/ 2147483647 h 520"/>
              <a:gd name="T32" fmla="*/ 2147483647 w 313"/>
              <a:gd name="T33" fmla="*/ 2147483647 h 520"/>
              <a:gd name="T34" fmla="*/ 2147483647 w 313"/>
              <a:gd name="T35" fmla="*/ 2147483647 h 520"/>
              <a:gd name="T36" fmla="*/ 2147483647 w 313"/>
              <a:gd name="T37" fmla="*/ 2147483647 h 520"/>
              <a:gd name="T38" fmla="*/ 2147483647 w 313"/>
              <a:gd name="T39" fmla="*/ 2147483647 h 520"/>
              <a:gd name="T40" fmla="*/ 2147483647 w 313"/>
              <a:gd name="T41" fmla="*/ 2147483647 h 520"/>
              <a:gd name="T42" fmla="*/ 2147483647 w 313"/>
              <a:gd name="T43" fmla="*/ 2147483647 h 520"/>
              <a:gd name="T44" fmla="*/ 2147483647 w 313"/>
              <a:gd name="T45" fmla="*/ 2147483647 h 520"/>
              <a:gd name="T46" fmla="*/ 2147483647 w 313"/>
              <a:gd name="T47" fmla="*/ 2147483647 h 520"/>
              <a:gd name="T48" fmla="*/ 2147483647 w 313"/>
              <a:gd name="T49" fmla="*/ 2147483647 h 520"/>
              <a:gd name="T50" fmla="*/ 2147483647 w 313"/>
              <a:gd name="T51" fmla="*/ 2147483647 h 5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13"/>
              <a:gd name="T79" fmla="*/ 0 h 520"/>
              <a:gd name="T80" fmla="*/ 313 w 313"/>
              <a:gd name="T81" fmla="*/ 520 h 5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13" h="520">
                <a:moveTo>
                  <a:pt x="17" y="507"/>
                </a:moveTo>
                <a:lnTo>
                  <a:pt x="0" y="346"/>
                </a:lnTo>
                <a:lnTo>
                  <a:pt x="11" y="28"/>
                </a:lnTo>
                <a:lnTo>
                  <a:pt x="2" y="18"/>
                </a:lnTo>
                <a:lnTo>
                  <a:pt x="218" y="0"/>
                </a:lnTo>
                <a:lnTo>
                  <a:pt x="275" y="218"/>
                </a:lnTo>
                <a:lnTo>
                  <a:pt x="305" y="282"/>
                </a:lnTo>
                <a:lnTo>
                  <a:pt x="312" y="414"/>
                </a:lnTo>
                <a:lnTo>
                  <a:pt x="85" y="434"/>
                </a:lnTo>
                <a:lnTo>
                  <a:pt x="104" y="472"/>
                </a:lnTo>
                <a:lnTo>
                  <a:pt x="98" y="504"/>
                </a:lnTo>
                <a:lnTo>
                  <a:pt x="98" y="507"/>
                </a:lnTo>
                <a:lnTo>
                  <a:pt x="75" y="514"/>
                </a:lnTo>
                <a:lnTo>
                  <a:pt x="53" y="519"/>
                </a:lnTo>
                <a:lnTo>
                  <a:pt x="54" y="516"/>
                </a:lnTo>
                <a:lnTo>
                  <a:pt x="60" y="488"/>
                </a:lnTo>
                <a:lnTo>
                  <a:pt x="58" y="475"/>
                </a:lnTo>
                <a:lnTo>
                  <a:pt x="50" y="470"/>
                </a:lnTo>
                <a:lnTo>
                  <a:pt x="43" y="490"/>
                </a:lnTo>
                <a:lnTo>
                  <a:pt x="42" y="506"/>
                </a:lnTo>
                <a:lnTo>
                  <a:pt x="36" y="510"/>
                </a:lnTo>
                <a:lnTo>
                  <a:pt x="30" y="503"/>
                </a:lnTo>
                <a:lnTo>
                  <a:pt x="19" y="504"/>
                </a:lnTo>
                <a:lnTo>
                  <a:pt x="17" y="507"/>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867" name="Freeform 3"/>
          <p:cNvSpPr>
            <a:spLocks/>
          </p:cNvSpPr>
          <p:nvPr/>
        </p:nvSpPr>
        <p:spPr bwMode="auto">
          <a:xfrm>
            <a:off x="6011863" y="4716463"/>
            <a:ext cx="450850" cy="727075"/>
          </a:xfrm>
          <a:custGeom>
            <a:avLst/>
            <a:gdLst>
              <a:gd name="T0" fmla="*/ 2147483647 w 313"/>
              <a:gd name="T1" fmla="*/ 2147483647 h 520"/>
              <a:gd name="T2" fmla="*/ 0 w 313"/>
              <a:gd name="T3" fmla="*/ 2147483647 h 520"/>
              <a:gd name="T4" fmla="*/ 2147483647 w 313"/>
              <a:gd name="T5" fmla="*/ 2147483647 h 520"/>
              <a:gd name="T6" fmla="*/ 2147483647 w 313"/>
              <a:gd name="T7" fmla="*/ 2147483647 h 520"/>
              <a:gd name="T8" fmla="*/ 2147483647 w 313"/>
              <a:gd name="T9" fmla="*/ 0 h 520"/>
              <a:gd name="T10" fmla="*/ 2147483647 w 313"/>
              <a:gd name="T11" fmla="*/ 2147483647 h 520"/>
              <a:gd name="T12" fmla="*/ 2147483647 w 313"/>
              <a:gd name="T13" fmla="*/ 2147483647 h 520"/>
              <a:gd name="T14" fmla="*/ 2147483647 w 313"/>
              <a:gd name="T15" fmla="*/ 2147483647 h 520"/>
              <a:gd name="T16" fmla="*/ 2147483647 w 313"/>
              <a:gd name="T17" fmla="*/ 2147483647 h 520"/>
              <a:gd name="T18" fmla="*/ 2147483647 w 313"/>
              <a:gd name="T19" fmla="*/ 2147483647 h 520"/>
              <a:gd name="T20" fmla="*/ 2147483647 w 313"/>
              <a:gd name="T21" fmla="*/ 2147483647 h 520"/>
              <a:gd name="T22" fmla="*/ 2147483647 w 313"/>
              <a:gd name="T23" fmla="*/ 2147483647 h 520"/>
              <a:gd name="T24" fmla="*/ 2147483647 w 313"/>
              <a:gd name="T25" fmla="*/ 2147483647 h 520"/>
              <a:gd name="T26" fmla="*/ 2147483647 w 313"/>
              <a:gd name="T27" fmla="*/ 2147483647 h 520"/>
              <a:gd name="T28" fmla="*/ 2147483647 w 313"/>
              <a:gd name="T29" fmla="*/ 2147483647 h 520"/>
              <a:gd name="T30" fmla="*/ 2147483647 w 313"/>
              <a:gd name="T31" fmla="*/ 2147483647 h 520"/>
              <a:gd name="T32" fmla="*/ 2147483647 w 313"/>
              <a:gd name="T33" fmla="*/ 2147483647 h 520"/>
              <a:gd name="T34" fmla="*/ 2147483647 w 313"/>
              <a:gd name="T35" fmla="*/ 2147483647 h 520"/>
              <a:gd name="T36" fmla="*/ 2147483647 w 313"/>
              <a:gd name="T37" fmla="*/ 2147483647 h 520"/>
              <a:gd name="T38" fmla="*/ 2147483647 w 313"/>
              <a:gd name="T39" fmla="*/ 2147483647 h 520"/>
              <a:gd name="T40" fmla="*/ 2147483647 w 313"/>
              <a:gd name="T41" fmla="*/ 2147483647 h 520"/>
              <a:gd name="T42" fmla="*/ 2147483647 w 313"/>
              <a:gd name="T43" fmla="*/ 2147483647 h 520"/>
              <a:gd name="T44" fmla="*/ 2147483647 w 313"/>
              <a:gd name="T45" fmla="*/ 2147483647 h 520"/>
              <a:gd name="T46" fmla="*/ 2147483647 w 313"/>
              <a:gd name="T47" fmla="*/ 2147483647 h 520"/>
              <a:gd name="T48" fmla="*/ 2147483647 w 313"/>
              <a:gd name="T49" fmla="*/ 2147483647 h 52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13"/>
              <a:gd name="T76" fmla="*/ 0 h 520"/>
              <a:gd name="T77" fmla="*/ 313 w 313"/>
              <a:gd name="T78" fmla="*/ 520 h 52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13" h="520">
                <a:moveTo>
                  <a:pt x="17" y="507"/>
                </a:moveTo>
                <a:lnTo>
                  <a:pt x="0" y="346"/>
                </a:lnTo>
                <a:lnTo>
                  <a:pt x="11" y="28"/>
                </a:lnTo>
                <a:lnTo>
                  <a:pt x="2" y="18"/>
                </a:lnTo>
                <a:lnTo>
                  <a:pt x="218" y="0"/>
                </a:lnTo>
                <a:lnTo>
                  <a:pt x="275" y="218"/>
                </a:lnTo>
                <a:lnTo>
                  <a:pt x="305" y="282"/>
                </a:lnTo>
                <a:lnTo>
                  <a:pt x="312" y="414"/>
                </a:lnTo>
                <a:lnTo>
                  <a:pt x="85" y="434"/>
                </a:lnTo>
                <a:lnTo>
                  <a:pt x="104" y="472"/>
                </a:lnTo>
                <a:lnTo>
                  <a:pt x="98" y="504"/>
                </a:lnTo>
                <a:lnTo>
                  <a:pt x="98" y="507"/>
                </a:lnTo>
                <a:lnTo>
                  <a:pt x="75" y="514"/>
                </a:lnTo>
                <a:lnTo>
                  <a:pt x="53" y="519"/>
                </a:lnTo>
                <a:lnTo>
                  <a:pt x="54" y="516"/>
                </a:lnTo>
                <a:lnTo>
                  <a:pt x="60" y="488"/>
                </a:lnTo>
                <a:lnTo>
                  <a:pt x="58" y="475"/>
                </a:lnTo>
                <a:lnTo>
                  <a:pt x="50" y="470"/>
                </a:lnTo>
                <a:lnTo>
                  <a:pt x="43" y="490"/>
                </a:lnTo>
                <a:lnTo>
                  <a:pt x="42" y="506"/>
                </a:lnTo>
                <a:lnTo>
                  <a:pt x="36" y="510"/>
                </a:lnTo>
                <a:lnTo>
                  <a:pt x="30" y="503"/>
                </a:lnTo>
                <a:lnTo>
                  <a:pt x="19" y="504"/>
                </a:lnTo>
                <a:lnTo>
                  <a:pt x="17" y="507"/>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868" name="Freeform 4"/>
          <p:cNvSpPr>
            <a:spLocks/>
          </p:cNvSpPr>
          <p:nvPr/>
        </p:nvSpPr>
        <p:spPr bwMode="auto">
          <a:xfrm>
            <a:off x="5235575" y="4530725"/>
            <a:ext cx="585788" cy="530225"/>
          </a:xfrm>
          <a:custGeom>
            <a:avLst/>
            <a:gdLst>
              <a:gd name="T0" fmla="*/ 2147483647 w 405"/>
              <a:gd name="T1" fmla="*/ 2147483647 h 379"/>
              <a:gd name="T2" fmla="*/ 2147483647 w 405"/>
              <a:gd name="T3" fmla="*/ 2147483647 h 379"/>
              <a:gd name="T4" fmla="*/ 2147483647 w 405"/>
              <a:gd name="T5" fmla="*/ 2147483647 h 379"/>
              <a:gd name="T6" fmla="*/ 2147483647 w 405"/>
              <a:gd name="T7" fmla="*/ 2147483647 h 379"/>
              <a:gd name="T8" fmla="*/ 2147483647 w 405"/>
              <a:gd name="T9" fmla="*/ 2147483647 h 379"/>
              <a:gd name="T10" fmla="*/ 2147483647 w 405"/>
              <a:gd name="T11" fmla="*/ 2147483647 h 379"/>
              <a:gd name="T12" fmla="*/ 2147483647 w 405"/>
              <a:gd name="T13" fmla="*/ 2147483647 h 379"/>
              <a:gd name="T14" fmla="*/ 2147483647 w 405"/>
              <a:gd name="T15" fmla="*/ 2147483647 h 379"/>
              <a:gd name="T16" fmla="*/ 0 w 405"/>
              <a:gd name="T17" fmla="*/ 2147483647 h 379"/>
              <a:gd name="T18" fmla="*/ 2147483647 w 405"/>
              <a:gd name="T19" fmla="*/ 0 h 379"/>
              <a:gd name="T20" fmla="*/ 2147483647 w 405"/>
              <a:gd name="T21" fmla="*/ 2147483647 h 379"/>
              <a:gd name="T22" fmla="*/ 2147483647 w 405"/>
              <a:gd name="T23" fmla="*/ 2147483647 h 379"/>
              <a:gd name="T24" fmla="*/ 2147483647 w 405"/>
              <a:gd name="T25" fmla="*/ 2147483647 h 379"/>
              <a:gd name="T26" fmla="*/ 2147483647 w 405"/>
              <a:gd name="T27" fmla="*/ 2147483647 h 379"/>
              <a:gd name="T28" fmla="*/ 2147483647 w 405"/>
              <a:gd name="T29" fmla="*/ 2147483647 h 379"/>
              <a:gd name="T30" fmla="*/ 2147483647 w 405"/>
              <a:gd name="T31" fmla="*/ 2147483647 h 379"/>
              <a:gd name="T32" fmla="*/ 2147483647 w 405"/>
              <a:gd name="T33" fmla="*/ 2147483647 h 379"/>
              <a:gd name="T34" fmla="*/ 2147483647 w 405"/>
              <a:gd name="T35" fmla="*/ 2147483647 h 37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05"/>
              <a:gd name="T55" fmla="*/ 0 h 379"/>
              <a:gd name="T56" fmla="*/ 405 w 405"/>
              <a:gd name="T57" fmla="*/ 379 h 37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05" h="379">
                <a:moveTo>
                  <a:pt x="320" y="241"/>
                </a:moveTo>
                <a:lnTo>
                  <a:pt x="289" y="314"/>
                </a:lnTo>
                <a:lnTo>
                  <a:pt x="307" y="347"/>
                </a:lnTo>
                <a:lnTo>
                  <a:pt x="298" y="371"/>
                </a:lnTo>
                <a:lnTo>
                  <a:pt x="51" y="378"/>
                </a:lnTo>
                <a:lnTo>
                  <a:pt x="48" y="322"/>
                </a:lnTo>
                <a:lnTo>
                  <a:pt x="11" y="314"/>
                </a:lnTo>
                <a:lnTo>
                  <a:pt x="14" y="129"/>
                </a:lnTo>
                <a:lnTo>
                  <a:pt x="0" y="10"/>
                </a:lnTo>
                <a:lnTo>
                  <a:pt x="361" y="0"/>
                </a:lnTo>
                <a:lnTo>
                  <a:pt x="374" y="14"/>
                </a:lnTo>
                <a:lnTo>
                  <a:pt x="351" y="54"/>
                </a:lnTo>
                <a:lnTo>
                  <a:pt x="404" y="51"/>
                </a:lnTo>
                <a:lnTo>
                  <a:pt x="381" y="145"/>
                </a:lnTo>
                <a:lnTo>
                  <a:pt x="361" y="160"/>
                </a:lnTo>
                <a:lnTo>
                  <a:pt x="320" y="241"/>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869" name="Freeform 5"/>
          <p:cNvSpPr>
            <a:spLocks/>
          </p:cNvSpPr>
          <p:nvPr/>
        </p:nvSpPr>
        <p:spPr bwMode="auto">
          <a:xfrm>
            <a:off x="5235575" y="4530725"/>
            <a:ext cx="585788" cy="530225"/>
          </a:xfrm>
          <a:custGeom>
            <a:avLst/>
            <a:gdLst>
              <a:gd name="T0" fmla="*/ 2147483647 w 405"/>
              <a:gd name="T1" fmla="*/ 2147483647 h 379"/>
              <a:gd name="T2" fmla="*/ 2147483647 w 405"/>
              <a:gd name="T3" fmla="*/ 2147483647 h 379"/>
              <a:gd name="T4" fmla="*/ 2147483647 w 405"/>
              <a:gd name="T5" fmla="*/ 2147483647 h 379"/>
              <a:gd name="T6" fmla="*/ 2147483647 w 405"/>
              <a:gd name="T7" fmla="*/ 2147483647 h 379"/>
              <a:gd name="T8" fmla="*/ 2147483647 w 405"/>
              <a:gd name="T9" fmla="*/ 2147483647 h 379"/>
              <a:gd name="T10" fmla="*/ 2147483647 w 405"/>
              <a:gd name="T11" fmla="*/ 2147483647 h 379"/>
              <a:gd name="T12" fmla="*/ 2147483647 w 405"/>
              <a:gd name="T13" fmla="*/ 2147483647 h 379"/>
              <a:gd name="T14" fmla="*/ 2147483647 w 405"/>
              <a:gd name="T15" fmla="*/ 2147483647 h 379"/>
              <a:gd name="T16" fmla="*/ 0 w 405"/>
              <a:gd name="T17" fmla="*/ 2147483647 h 379"/>
              <a:gd name="T18" fmla="*/ 2147483647 w 405"/>
              <a:gd name="T19" fmla="*/ 0 h 379"/>
              <a:gd name="T20" fmla="*/ 2147483647 w 405"/>
              <a:gd name="T21" fmla="*/ 2147483647 h 379"/>
              <a:gd name="T22" fmla="*/ 2147483647 w 405"/>
              <a:gd name="T23" fmla="*/ 2147483647 h 379"/>
              <a:gd name="T24" fmla="*/ 2147483647 w 405"/>
              <a:gd name="T25" fmla="*/ 2147483647 h 379"/>
              <a:gd name="T26" fmla="*/ 2147483647 w 405"/>
              <a:gd name="T27" fmla="*/ 2147483647 h 379"/>
              <a:gd name="T28" fmla="*/ 2147483647 w 405"/>
              <a:gd name="T29" fmla="*/ 2147483647 h 379"/>
              <a:gd name="T30" fmla="*/ 2147483647 w 405"/>
              <a:gd name="T31" fmla="*/ 2147483647 h 379"/>
              <a:gd name="T32" fmla="*/ 2147483647 w 405"/>
              <a:gd name="T33" fmla="*/ 2147483647 h 37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5"/>
              <a:gd name="T52" fmla="*/ 0 h 379"/>
              <a:gd name="T53" fmla="*/ 405 w 405"/>
              <a:gd name="T54" fmla="*/ 379 h 37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5" h="379">
                <a:moveTo>
                  <a:pt x="320" y="241"/>
                </a:moveTo>
                <a:lnTo>
                  <a:pt x="289" y="314"/>
                </a:lnTo>
                <a:lnTo>
                  <a:pt x="307" y="347"/>
                </a:lnTo>
                <a:lnTo>
                  <a:pt x="298" y="371"/>
                </a:lnTo>
                <a:lnTo>
                  <a:pt x="51" y="378"/>
                </a:lnTo>
                <a:lnTo>
                  <a:pt x="48" y="322"/>
                </a:lnTo>
                <a:lnTo>
                  <a:pt x="11" y="314"/>
                </a:lnTo>
                <a:lnTo>
                  <a:pt x="14" y="129"/>
                </a:lnTo>
                <a:lnTo>
                  <a:pt x="0" y="10"/>
                </a:lnTo>
                <a:lnTo>
                  <a:pt x="361" y="0"/>
                </a:lnTo>
                <a:lnTo>
                  <a:pt x="374" y="14"/>
                </a:lnTo>
                <a:lnTo>
                  <a:pt x="351" y="54"/>
                </a:lnTo>
                <a:lnTo>
                  <a:pt x="404" y="51"/>
                </a:lnTo>
                <a:lnTo>
                  <a:pt x="381" y="145"/>
                </a:lnTo>
                <a:lnTo>
                  <a:pt x="361" y="160"/>
                </a:lnTo>
                <a:lnTo>
                  <a:pt x="320" y="241"/>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870" name="Freeform 6"/>
          <p:cNvSpPr>
            <a:spLocks/>
          </p:cNvSpPr>
          <p:nvPr/>
        </p:nvSpPr>
        <p:spPr bwMode="auto">
          <a:xfrm>
            <a:off x="2735263" y="4251325"/>
            <a:ext cx="803275" cy="930275"/>
          </a:xfrm>
          <a:custGeom>
            <a:avLst/>
            <a:gdLst>
              <a:gd name="T0" fmla="*/ 2147483647 w 557"/>
              <a:gd name="T1" fmla="*/ 2147483647 h 664"/>
              <a:gd name="T2" fmla="*/ 2147483647 w 557"/>
              <a:gd name="T3" fmla="*/ 2147483647 h 664"/>
              <a:gd name="T4" fmla="*/ 2147483647 w 557"/>
              <a:gd name="T5" fmla="*/ 2147483647 h 664"/>
              <a:gd name="T6" fmla="*/ 2147483647 w 557"/>
              <a:gd name="T7" fmla="*/ 2147483647 h 664"/>
              <a:gd name="T8" fmla="*/ 2147483647 w 557"/>
              <a:gd name="T9" fmla="*/ 2147483647 h 664"/>
              <a:gd name="T10" fmla="*/ 2147483647 w 557"/>
              <a:gd name="T11" fmla="*/ 2147483647 h 664"/>
              <a:gd name="T12" fmla="*/ 2147483647 w 557"/>
              <a:gd name="T13" fmla="*/ 2147483647 h 664"/>
              <a:gd name="T14" fmla="*/ 0 w 557"/>
              <a:gd name="T15" fmla="*/ 2147483647 h 664"/>
              <a:gd name="T16" fmla="*/ 0 w 557"/>
              <a:gd name="T17" fmla="*/ 2147483647 h 664"/>
              <a:gd name="T18" fmla="*/ 2147483647 w 557"/>
              <a:gd name="T19" fmla="*/ 2147483647 h 664"/>
              <a:gd name="T20" fmla="*/ 2147483647 w 557"/>
              <a:gd name="T21" fmla="*/ 2147483647 h 664"/>
              <a:gd name="T22" fmla="*/ 2147483647 w 557"/>
              <a:gd name="T23" fmla="*/ 2147483647 h 664"/>
              <a:gd name="T24" fmla="*/ 2147483647 w 557"/>
              <a:gd name="T25" fmla="*/ 2147483647 h 664"/>
              <a:gd name="T26" fmla="*/ 2147483647 w 557"/>
              <a:gd name="T27" fmla="*/ 0 h 664"/>
              <a:gd name="T28" fmla="*/ 2147483647 w 557"/>
              <a:gd name="T29" fmla="*/ 2147483647 h 664"/>
              <a:gd name="T30" fmla="*/ 2147483647 w 557"/>
              <a:gd name="T31" fmla="*/ 2147483647 h 664"/>
              <a:gd name="T32" fmla="*/ 2147483647 w 557"/>
              <a:gd name="T33" fmla="*/ 2147483647 h 664"/>
              <a:gd name="T34" fmla="*/ 2147483647 w 557"/>
              <a:gd name="T35" fmla="*/ 2147483647 h 664"/>
              <a:gd name="T36" fmla="*/ 2147483647 w 557"/>
              <a:gd name="T37" fmla="*/ 2147483647 h 664"/>
              <a:gd name="T38" fmla="*/ 2147483647 w 557"/>
              <a:gd name="T39" fmla="*/ 2147483647 h 6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57"/>
              <a:gd name="T61" fmla="*/ 0 h 664"/>
              <a:gd name="T62" fmla="*/ 557 w 557"/>
              <a:gd name="T63" fmla="*/ 664 h 66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57" h="664">
                <a:moveTo>
                  <a:pt x="73" y="132"/>
                </a:moveTo>
                <a:lnTo>
                  <a:pt x="63" y="196"/>
                </a:lnTo>
                <a:lnTo>
                  <a:pt x="89" y="278"/>
                </a:lnTo>
                <a:lnTo>
                  <a:pt x="21" y="363"/>
                </a:lnTo>
                <a:lnTo>
                  <a:pt x="32" y="420"/>
                </a:lnTo>
                <a:lnTo>
                  <a:pt x="14" y="432"/>
                </a:lnTo>
                <a:lnTo>
                  <a:pt x="7" y="432"/>
                </a:lnTo>
                <a:lnTo>
                  <a:pt x="0" y="440"/>
                </a:lnTo>
                <a:lnTo>
                  <a:pt x="0" y="456"/>
                </a:lnTo>
                <a:lnTo>
                  <a:pt x="278" y="627"/>
                </a:lnTo>
                <a:lnTo>
                  <a:pt x="299" y="638"/>
                </a:lnTo>
                <a:lnTo>
                  <a:pt x="468" y="663"/>
                </a:lnTo>
                <a:lnTo>
                  <a:pt x="556" y="70"/>
                </a:lnTo>
                <a:lnTo>
                  <a:pt x="152" y="0"/>
                </a:lnTo>
                <a:lnTo>
                  <a:pt x="138" y="77"/>
                </a:lnTo>
                <a:lnTo>
                  <a:pt x="115" y="97"/>
                </a:lnTo>
                <a:lnTo>
                  <a:pt x="76" y="82"/>
                </a:lnTo>
                <a:lnTo>
                  <a:pt x="73" y="132"/>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871" name="Freeform 7"/>
          <p:cNvSpPr>
            <a:spLocks/>
          </p:cNvSpPr>
          <p:nvPr/>
        </p:nvSpPr>
        <p:spPr bwMode="auto">
          <a:xfrm>
            <a:off x="2735263" y="4251325"/>
            <a:ext cx="803275" cy="930275"/>
          </a:xfrm>
          <a:custGeom>
            <a:avLst/>
            <a:gdLst>
              <a:gd name="T0" fmla="*/ 2147483647 w 557"/>
              <a:gd name="T1" fmla="*/ 2147483647 h 664"/>
              <a:gd name="T2" fmla="*/ 2147483647 w 557"/>
              <a:gd name="T3" fmla="*/ 2147483647 h 664"/>
              <a:gd name="T4" fmla="*/ 2147483647 w 557"/>
              <a:gd name="T5" fmla="*/ 2147483647 h 664"/>
              <a:gd name="T6" fmla="*/ 2147483647 w 557"/>
              <a:gd name="T7" fmla="*/ 2147483647 h 664"/>
              <a:gd name="T8" fmla="*/ 2147483647 w 557"/>
              <a:gd name="T9" fmla="*/ 2147483647 h 664"/>
              <a:gd name="T10" fmla="*/ 2147483647 w 557"/>
              <a:gd name="T11" fmla="*/ 2147483647 h 664"/>
              <a:gd name="T12" fmla="*/ 2147483647 w 557"/>
              <a:gd name="T13" fmla="*/ 2147483647 h 664"/>
              <a:gd name="T14" fmla="*/ 0 w 557"/>
              <a:gd name="T15" fmla="*/ 2147483647 h 664"/>
              <a:gd name="T16" fmla="*/ 0 w 557"/>
              <a:gd name="T17" fmla="*/ 2147483647 h 664"/>
              <a:gd name="T18" fmla="*/ 2147483647 w 557"/>
              <a:gd name="T19" fmla="*/ 2147483647 h 664"/>
              <a:gd name="T20" fmla="*/ 2147483647 w 557"/>
              <a:gd name="T21" fmla="*/ 2147483647 h 664"/>
              <a:gd name="T22" fmla="*/ 2147483647 w 557"/>
              <a:gd name="T23" fmla="*/ 2147483647 h 664"/>
              <a:gd name="T24" fmla="*/ 2147483647 w 557"/>
              <a:gd name="T25" fmla="*/ 2147483647 h 664"/>
              <a:gd name="T26" fmla="*/ 2147483647 w 557"/>
              <a:gd name="T27" fmla="*/ 0 h 664"/>
              <a:gd name="T28" fmla="*/ 2147483647 w 557"/>
              <a:gd name="T29" fmla="*/ 2147483647 h 664"/>
              <a:gd name="T30" fmla="*/ 2147483647 w 557"/>
              <a:gd name="T31" fmla="*/ 2147483647 h 664"/>
              <a:gd name="T32" fmla="*/ 2147483647 w 557"/>
              <a:gd name="T33" fmla="*/ 2147483647 h 664"/>
              <a:gd name="T34" fmla="*/ 2147483647 w 557"/>
              <a:gd name="T35" fmla="*/ 2147483647 h 664"/>
              <a:gd name="T36" fmla="*/ 2147483647 w 557"/>
              <a:gd name="T37" fmla="*/ 2147483647 h 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57"/>
              <a:gd name="T58" fmla="*/ 0 h 664"/>
              <a:gd name="T59" fmla="*/ 557 w 557"/>
              <a:gd name="T60" fmla="*/ 664 h 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57" h="664">
                <a:moveTo>
                  <a:pt x="73" y="132"/>
                </a:moveTo>
                <a:lnTo>
                  <a:pt x="63" y="196"/>
                </a:lnTo>
                <a:lnTo>
                  <a:pt x="89" y="278"/>
                </a:lnTo>
                <a:lnTo>
                  <a:pt x="21" y="363"/>
                </a:lnTo>
                <a:lnTo>
                  <a:pt x="32" y="420"/>
                </a:lnTo>
                <a:lnTo>
                  <a:pt x="14" y="432"/>
                </a:lnTo>
                <a:lnTo>
                  <a:pt x="7" y="432"/>
                </a:lnTo>
                <a:lnTo>
                  <a:pt x="0" y="440"/>
                </a:lnTo>
                <a:lnTo>
                  <a:pt x="0" y="456"/>
                </a:lnTo>
                <a:lnTo>
                  <a:pt x="278" y="627"/>
                </a:lnTo>
                <a:lnTo>
                  <a:pt x="299" y="638"/>
                </a:lnTo>
                <a:lnTo>
                  <a:pt x="468" y="663"/>
                </a:lnTo>
                <a:lnTo>
                  <a:pt x="556" y="70"/>
                </a:lnTo>
                <a:lnTo>
                  <a:pt x="152" y="0"/>
                </a:lnTo>
                <a:lnTo>
                  <a:pt x="138" y="77"/>
                </a:lnTo>
                <a:lnTo>
                  <a:pt x="115" y="97"/>
                </a:lnTo>
                <a:lnTo>
                  <a:pt x="76" y="82"/>
                </a:lnTo>
                <a:lnTo>
                  <a:pt x="73" y="132"/>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872" name="Freeform 8"/>
          <p:cNvSpPr>
            <a:spLocks/>
          </p:cNvSpPr>
          <p:nvPr/>
        </p:nvSpPr>
        <p:spPr bwMode="auto">
          <a:xfrm>
            <a:off x="2106613" y="4502150"/>
            <a:ext cx="12700" cy="9525"/>
          </a:xfrm>
          <a:custGeom>
            <a:avLst/>
            <a:gdLst>
              <a:gd name="T0" fmla="*/ 2147483647 w 8"/>
              <a:gd name="T1" fmla="*/ 0 h 7"/>
              <a:gd name="T2" fmla="*/ 0 w 8"/>
              <a:gd name="T3" fmla="*/ 2147483647 h 7"/>
              <a:gd name="T4" fmla="*/ 2147483647 w 8"/>
              <a:gd name="T5" fmla="*/ 2147483647 h 7"/>
              <a:gd name="T6" fmla="*/ 2147483647 w 8"/>
              <a:gd name="T7" fmla="*/ 0 h 7"/>
              <a:gd name="T8" fmla="*/ 2147483647 w 8"/>
              <a:gd name="T9" fmla="*/ 0 h 7"/>
              <a:gd name="T10" fmla="*/ 2147483647 w 8"/>
              <a:gd name="T11" fmla="*/ 0 h 7"/>
              <a:gd name="T12" fmla="*/ 0 60000 65536"/>
              <a:gd name="T13" fmla="*/ 0 60000 65536"/>
              <a:gd name="T14" fmla="*/ 0 60000 65536"/>
              <a:gd name="T15" fmla="*/ 0 60000 65536"/>
              <a:gd name="T16" fmla="*/ 0 60000 65536"/>
              <a:gd name="T17" fmla="*/ 0 60000 65536"/>
              <a:gd name="T18" fmla="*/ 0 w 8"/>
              <a:gd name="T19" fmla="*/ 0 h 7"/>
              <a:gd name="T20" fmla="*/ 8 w 8"/>
              <a:gd name="T21" fmla="*/ 7 h 7"/>
            </a:gdLst>
            <a:ahLst/>
            <a:cxnLst>
              <a:cxn ang="T12">
                <a:pos x="T0" y="T1"/>
              </a:cxn>
              <a:cxn ang="T13">
                <a:pos x="T2" y="T3"/>
              </a:cxn>
              <a:cxn ang="T14">
                <a:pos x="T4" y="T5"/>
              </a:cxn>
              <a:cxn ang="T15">
                <a:pos x="T6" y="T7"/>
              </a:cxn>
              <a:cxn ang="T16">
                <a:pos x="T8" y="T9"/>
              </a:cxn>
              <a:cxn ang="T17">
                <a:pos x="T10" y="T11"/>
              </a:cxn>
            </a:cxnLst>
            <a:rect l="T18" t="T19" r="T20" b="T21"/>
            <a:pathLst>
              <a:path w="8" h="7">
                <a:moveTo>
                  <a:pt x="4" y="0"/>
                </a:moveTo>
                <a:lnTo>
                  <a:pt x="0" y="4"/>
                </a:lnTo>
                <a:lnTo>
                  <a:pt x="7" y="6"/>
                </a:lnTo>
                <a:lnTo>
                  <a:pt x="4" y="0"/>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873" name="Freeform 9"/>
          <p:cNvSpPr>
            <a:spLocks/>
          </p:cNvSpPr>
          <p:nvPr/>
        </p:nvSpPr>
        <p:spPr bwMode="auto">
          <a:xfrm>
            <a:off x="2106613" y="4502150"/>
            <a:ext cx="12700" cy="9525"/>
          </a:xfrm>
          <a:custGeom>
            <a:avLst/>
            <a:gdLst>
              <a:gd name="T0" fmla="*/ 2147483647 w 8"/>
              <a:gd name="T1" fmla="*/ 0 h 7"/>
              <a:gd name="T2" fmla="*/ 0 w 8"/>
              <a:gd name="T3" fmla="*/ 2147483647 h 7"/>
              <a:gd name="T4" fmla="*/ 2147483647 w 8"/>
              <a:gd name="T5" fmla="*/ 2147483647 h 7"/>
              <a:gd name="T6" fmla="*/ 2147483647 w 8"/>
              <a:gd name="T7" fmla="*/ 0 h 7"/>
              <a:gd name="T8" fmla="*/ 2147483647 w 8"/>
              <a:gd name="T9" fmla="*/ 0 h 7"/>
              <a:gd name="T10" fmla="*/ 0 60000 65536"/>
              <a:gd name="T11" fmla="*/ 0 60000 65536"/>
              <a:gd name="T12" fmla="*/ 0 60000 65536"/>
              <a:gd name="T13" fmla="*/ 0 60000 65536"/>
              <a:gd name="T14" fmla="*/ 0 60000 65536"/>
              <a:gd name="T15" fmla="*/ 0 w 8"/>
              <a:gd name="T16" fmla="*/ 0 h 7"/>
              <a:gd name="T17" fmla="*/ 8 w 8"/>
              <a:gd name="T18" fmla="*/ 7 h 7"/>
            </a:gdLst>
            <a:ahLst/>
            <a:cxnLst>
              <a:cxn ang="T10">
                <a:pos x="T0" y="T1"/>
              </a:cxn>
              <a:cxn ang="T11">
                <a:pos x="T2" y="T3"/>
              </a:cxn>
              <a:cxn ang="T12">
                <a:pos x="T4" y="T5"/>
              </a:cxn>
              <a:cxn ang="T13">
                <a:pos x="T6" y="T7"/>
              </a:cxn>
              <a:cxn ang="T14">
                <a:pos x="T8" y="T9"/>
              </a:cxn>
            </a:cxnLst>
            <a:rect l="T15" t="T16" r="T17" b="T18"/>
            <a:pathLst>
              <a:path w="8" h="7">
                <a:moveTo>
                  <a:pt x="4" y="0"/>
                </a:moveTo>
                <a:lnTo>
                  <a:pt x="0" y="4"/>
                </a:lnTo>
                <a:lnTo>
                  <a:pt x="7" y="6"/>
                </a:lnTo>
                <a:lnTo>
                  <a:pt x="4" y="0"/>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874" name="Freeform 10"/>
          <p:cNvSpPr>
            <a:spLocks/>
          </p:cNvSpPr>
          <p:nvPr/>
        </p:nvSpPr>
        <p:spPr bwMode="auto">
          <a:xfrm>
            <a:off x="2174875" y="4638675"/>
            <a:ext cx="15875" cy="15875"/>
          </a:xfrm>
          <a:custGeom>
            <a:avLst/>
            <a:gdLst>
              <a:gd name="T0" fmla="*/ 2147483647 w 11"/>
              <a:gd name="T1" fmla="*/ 2147483647 h 11"/>
              <a:gd name="T2" fmla="*/ 2147483647 w 11"/>
              <a:gd name="T3" fmla="*/ 0 h 11"/>
              <a:gd name="T4" fmla="*/ 0 w 11"/>
              <a:gd name="T5" fmla="*/ 2147483647 h 11"/>
              <a:gd name="T6" fmla="*/ 2147483647 w 11"/>
              <a:gd name="T7" fmla="*/ 2147483647 h 11"/>
              <a:gd name="T8" fmla="*/ 2147483647 w 11"/>
              <a:gd name="T9" fmla="*/ 2147483647 h 11"/>
              <a:gd name="T10" fmla="*/ 2147483647 w 11"/>
              <a:gd name="T11" fmla="*/ 2147483647 h 11"/>
              <a:gd name="T12" fmla="*/ 2147483647 w 11"/>
              <a:gd name="T13" fmla="*/ 2147483647 h 11"/>
              <a:gd name="T14" fmla="*/ 0 60000 65536"/>
              <a:gd name="T15" fmla="*/ 0 60000 65536"/>
              <a:gd name="T16" fmla="*/ 0 60000 65536"/>
              <a:gd name="T17" fmla="*/ 0 60000 65536"/>
              <a:gd name="T18" fmla="*/ 0 60000 65536"/>
              <a:gd name="T19" fmla="*/ 0 60000 65536"/>
              <a:gd name="T20" fmla="*/ 0 60000 65536"/>
              <a:gd name="T21" fmla="*/ 0 w 11"/>
              <a:gd name="T22" fmla="*/ 0 h 11"/>
              <a:gd name="T23" fmla="*/ 11 w 11"/>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11">
                <a:moveTo>
                  <a:pt x="9" y="5"/>
                </a:moveTo>
                <a:lnTo>
                  <a:pt x="4" y="0"/>
                </a:lnTo>
                <a:lnTo>
                  <a:pt x="0" y="3"/>
                </a:lnTo>
                <a:lnTo>
                  <a:pt x="10" y="10"/>
                </a:lnTo>
                <a:lnTo>
                  <a:pt x="9" y="5"/>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875" name="Freeform 11"/>
          <p:cNvSpPr>
            <a:spLocks/>
          </p:cNvSpPr>
          <p:nvPr/>
        </p:nvSpPr>
        <p:spPr bwMode="auto">
          <a:xfrm>
            <a:off x="2174875" y="4638675"/>
            <a:ext cx="15875" cy="15875"/>
          </a:xfrm>
          <a:custGeom>
            <a:avLst/>
            <a:gdLst>
              <a:gd name="T0" fmla="*/ 2147483647 w 11"/>
              <a:gd name="T1" fmla="*/ 2147483647 h 11"/>
              <a:gd name="T2" fmla="*/ 2147483647 w 11"/>
              <a:gd name="T3" fmla="*/ 0 h 11"/>
              <a:gd name="T4" fmla="*/ 0 w 11"/>
              <a:gd name="T5" fmla="*/ 2147483647 h 11"/>
              <a:gd name="T6" fmla="*/ 2147483647 w 11"/>
              <a:gd name="T7" fmla="*/ 2147483647 h 11"/>
              <a:gd name="T8" fmla="*/ 2147483647 w 11"/>
              <a:gd name="T9" fmla="*/ 2147483647 h 11"/>
              <a:gd name="T10" fmla="*/ 2147483647 w 11"/>
              <a:gd name="T11" fmla="*/ 2147483647 h 11"/>
              <a:gd name="T12" fmla="*/ 0 60000 65536"/>
              <a:gd name="T13" fmla="*/ 0 60000 65536"/>
              <a:gd name="T14" fmla="*/ 0 60000 65536"/>
              <a:gd name="T15" fmla="*/ 0 60000 65536"/>
              <a:gd name="T16" fmla="*/ 0 60000 65536"/>
              <a:gd name="T17" fmla="*/ 0 60000 65536"/>
              <a:gd name="T18" fmla="*/ 0 w 11"/>
              <a:gd name="T19" fmla="*/ 0 h 11"/>
              <a:gd name="T20" fmla="*/ 11 w 11"/>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1" h="11">
                <a:moveTo>
                  <a:pt x="9" y="5"/>
                </a:moveTo>
                <a:lnTo>
                  <a:pt x="4" y="0"/>
                </a:lnTo>
                <a:lnTo>
                  <a:pt x="0" y="3"/>
                </a:lnTo>
                <a:lnTo>
                  <a:pt x="10" y="10"/>
                </a:lnTo>
                <a:lnTo>
                  <a:pt x="9" y="5"/>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876" name="Freeform 12"/>
          <p:cNvSpPr>
            <a:spLocks/>
          </p:cNvSpPr>
          <p:nvPr/>
        </p:nvSpPr>
        <p:spPr bwMode="auto">
          <a:xfrm>
            <a:off x="2127250" y="4516438"/>
            <a:ext cx="28575" cy="17462"/>
          </a:xfrm>
          <a:custGeom>
            <a:avLst/>
            <a:gdLst>
              <a:gd name="T0" fmla="*/ 2147483647 w 20"/>
              <a:gd name="T1" fmla="*/ 0 h 12"/>
              <a:gd name="T2" fmla="*/ 0 w 20"/>
              <a:gd name="T3" fmla="*/ 2147483647 h 12"/>
              <a:gd name="T4" fmla="*/ 2147483647 w 20"/>
              <a:gd name="T5" fmla="*/ 2147483647 h 12"/>
              <a:gd name="T6" fmla="*/ 2147483647 w 20"/>
              <a:gd name="T7" fmla="*/ 2147483647 h 12"/>
              <a:gd name="T8" fmla="*/ 2147483647 w 20"/>
              <a:gd name="T9" fmla="*/ 2147483647 h 12"/>
              <a:gd name="T10" fmla="*/ 2147483647 w 20"/>
              <a:gd name="T11" fmla="*/ 0 h 12"/>
              <a:gd name="T12" fmla="*/ 2147483647 w 20"/>
              <a:gd name="T13" fmla="*/ 0 h 12"/>
              <a:gd name="T14" fmla="*/ 2147483647 w 20"/>
              <a:gd name="T15" fmla="*/ 0 h 12"/>
              <a:gd name="T16" fmla="*/ 2147483647 w 20"/>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12"/>
              <a:gd name="T29" fmla="*/ 20 w 20"/>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12">
                <a:moveTo>
                  <a:pt x="9" y="0"/>
                </a:moveTo>
                <a:lnTo>
                  <a:pt x="0" y="1"/>
                </a:lnTo>
                <a:lnTo>
                  <a:pt x="4" y="10"/>
                </a:lnTo>
                <a:lnTo>
                  <a:pt x="19" y="11"/>
                </a:lnTo>
                <a:lnTo>
                  <a:pt x="14" y="4"/>
                </a:lnTo>
                <a:lnTo>
                  <a:pt x="14" y="0"/>
                </a:lnTo>
                <a:lnTo>
                  <a:pt x="9" y="0"/>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877" name="Freeform 13"/>
          <p:cNvSpPr>
            <a:spLocks/>
          </p:cNvSpPr>
          <p:nvPr/>
        </p:nvSpPr>
        <p:spPr bwMode="auto">
          <a:xfrm>
            <a:off x="2127250" y="4516438"/>
            <a:ext cx="28575" cy="17462"/>
          </a:xfrm>
          <a:custGeom>
            <a:avLst/>
            <a:gdLst>
              <a:gd name="T0" fmla="*/ 2147483647 w 20"/>
              <a:gd name="T1" fmla="*/ 0 h 12"/>
              <a:gd name="T2" fmla="*/ 0 w 20"/>
              <a:gd name="T3" fmla="*/ 2147483647 h 12"/>
              <a:gd name="T4" fmla="*/ 2147483647 w 20"/>
              <a:gd name="T5" fmla="*/ 2147483647 h 12"/>
              <a:gd name="T6" fmla="*/ 2147483647 w 20"/>
              <a:gd name="T7" fmla="*/ 2147483647 h 12"/>
              <a:gd name="T8" fmla="*/ 2147483647 w 20"/>
              <a:gd name="T9" fmla="*/ 2147483647 h 12"/>
              <a:gd name="T10" fmla="*/ 2147483647 w 20"/>
              <a:gd name="T11" fmla="*/ 0 h 12"/>
              <a:gd name="T12" fmla="*/ 2147483647 w 20"/>
              <a:gd name="T13" fmla="*/ 0 h 12"/>
              <a:gd name="T14" fmla="*/ 2147483647 w 20"/>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20"/>
              <a:gd name="T25" fmla="*/ 0 h 12"/>
              <a:gd name="T26" fmla="*/ 20 w 20"/>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 h="12">
                <a:moveTo>
                  <a:pt x="9" y="0"/>
                </a:moveTo>
                <a:lnTo>
                  <a:pt x="0" y="1"/>
                </a:lnTo>
                <a:lnTo>
                  <a:pt x="4" y="10"/>
                </a:lnTo>
                <a:lnTo>
                  <a:pt x="19" y="11"/>
                </a:lnTo>
                <a:lnTo>
                  <a:pt x="14" y="4"/>
                </a:lnTo>
                <a:lnTo>
                  <a:pt x="14" y="0"/>
                </a:lnTo>
                <a:lnTo>
                  <a:pt x="9" y="0"/>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878" name="Freeform 14"/>
          <p:cNvSpPr>
            <a:spLocks/>
          </p:cNvSpPr>
          <p:nvPr/>
        </p:nvSpPr>
        <p:spPr bwMode="auto">
          <a:xfrm>
            <a:off x="2303463" y="4643438"/>
            <a:ext cx="26987" cy="26987"/>
          </a:xfrm>
          <a:custGeom>
            <a:avLst/>
            <a:gdLst>
              <a:gd name="T0" fmla="*/ 2147483647 w 19"/>
              <a:gd name="T1" fmla="*/ 2147483647 h 20"/>
              <a:gd name="T2" fmla="*/ 2147483647 w 19"/>
              <a:gd name="T3" fmla="*/ 2147483647 h 20"/>
              <a:gd name="T4" fmla="*/ 0 w 19"/>
              <a:gd name="T5" fmla="*/ 0 h 20"/>
              <a:gd name="T6" fmla="*/ 0 w 19"/>
              <a:gd name="T7" fmla="*/ 2147483647 h 20"/>
              <a:gd name="T8" fmla="*/ 2147483647 w 19"/>
              <a:gd name="T9" fmla="*/ 2147483647 h 20"/>
              <a:gd name="T10" fmla="*/ 2147483647 w 19"/>
              <a:gd name="T11" fmla="*/ 2147483647 h 20"/>
              <a:gd name="T12" fmla="*/ 2147483647 w 19"/>
              <a:gd name="T13" fmla="*/ 2147483647 h 20"/>
              <a:gd name="T14" fmla="*/ 2147483647 w 19"/>
              <a:gd name="T15" fmla="*/ 2147483647 h 20"/>
              <a:gd name="T16" fmla="*/ 2147483647 w 19"/>
              <a:gd name="T17" fmla="*/ 2147483647 h 20"/>
              <a:gd name="T18" fmla="*/ 2147483647 w 19"/>
              <a:gd name="T19" fmla="*/ 2147483647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20"/>
              <a:gd name="T32" fmla="*/ 19 w 19"/>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20">
                <a:moveTo>
                  <a:pt x="18" y="19"/>
                </a:moveTo>
                <a:lnTo>
                  <a:pt x="15" y="11"/>
                </a:lnTo>
                <a:lnTo>
                  <a:pt x="0" y="0"/>
                </a:lnTo>
                <a:lnTo>
                  <a:pt x="0" y="3"/>
                </a:lnTo>
                <a:lnTo>
                  <a:pt x="6" y="6"/>
                </a:lnTo>
                <a:lnTo>
                  <a:pt x="9" y="19"/>
                </a:lnTo>
                <a:lnTo>
                  <a:pt x="12" y="19"/>
                </a:lnTo>
                <a:lnTo>
                  <a:pt x="18" y="19"/>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879" name="Freeform 15"/>
          <p:cNvSpPr>
            <a:spLocks/>
          </p:cNvSpPr>
          <p:nvPr/>
        </p:nvSpPr>
        <p:spPr bwMode="auto">
          <a:xfrm>
            <a:off x="2303463" y="4643438"/>
            <a:ext cx="26987" cy="26987"/>
          </a:xfrm>
          <a:custGeom>
            <a:avLst/>
            <a:gdLst>
              <a:gd name="T0" fmla="*/ 2147483647 w 19"/>
              <a:gd name="T1" fmla="*/ 2147483647 h 20"/>
              <a:gd name="T2" fmla="*/ 2147483647 w 19"/>
              <a:gd name="T3" fmla="*/ 2147483647 h 20"/>
              <a:gd name="T4" fmla="*/ 0 w 19"/>
              <a:gd name="T5" fmla="*/ 0 h 20"/>
              <a:gd name="T6" fmla="*/ 0 w 19"/>
              <a:gd name="T7" fmla="*/ 2147483647 h 20"/>
              <a:gd name="T8" fmla="*/ 2147483647 w 19"/>
              <a:gd name="T9" fmla="*/ 2147483647 h 20"/>
              <a:gd name="T10" fmla="*/ 2147483647 w 19"/>
              <a:gd name="T11" fmla="*/ 2147483647 h 20"/>
              <a:gd name="T12" fmla="*/ 2147483647 w 19"/>
              <a:gd name="T13" fmla="*/ 2147483647 h 20"/>
              <a:gd name="T14" fmla="*/ 2147483647 w 19"/>
              <a:gd name="T15" fmla="*/ 2147483647 h 20"/>
              <a:gd name="T16" fmla="*/ 2147483647 w 19"/>
              <a:gd name="T17" fmla="*/ 2147483647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20"/>
              <a:gd name="T29" fmla="*/ 19 w 19"/>
              <a:gd name="T30" fmla="*/ 20 h 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20">
                <a:moveTo>
                  <a:pt x="18" y="19"/>
                </a:moveTo>
                <a:lnTo>
                  <a:pt x="15" y="11"/>
                </a:lnTo>
                <a:lnTo>
                  <a:pt x="0" y="0"/>
                </a:lnTo>
                <a:lnTo>
                  <a:pt x="0" y="3"/>
                </a:lnTo>
                <a:lnTo>
                  <a:pt x="6" y="6"/>
                </a:lnTo>
                <a:lnTo>
                  <a:pt x="9" y="19"/>
                </a:lnTo>
                <a:lnTo>
                  <a:pt x="12" y="19"/>
                </a:lnTo>
                <a:lnTo>
                  <a:pt x="18" y="19"/>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880" name="Freeform 16"/>
          <p:cNvSpPr>
            <a:spLocks/>
          </p:cNvSpPr>
          <p:nvPr/>
        </p:nvSpPr>
        <p:spPr bwMode="auto">
          <a:xfrm>
            <a:off x="2165350" y="4514850"/>
            <a:ext cx="42863" cy="23813"/>
          </a:xfrm>
          <a:custGeom>
            <a:avLst/>
            <a:gdLst>
              <a:gd name="T0" fmla="*/ 2147483647 w 30"/>
              <a:gd name="T1" fmla="*/ 2147483647 h 17"/>
              <a:gd name="T2" fmla="*/ 0 w 30"/>
              <a:gd name="T3" fmla="*/ 0 h 17"/>
              <a:gd name="T4" fmla="*/ 2147483647 w 30"/>
              <a:gd name="T5" fmla="*/ 2147483647 h 17"/>
              <a:gd name="T6" fmla="*/ 2147483647 w 30"/>
              <a:gd name="T7" fmla="*/ 2147483647 h 17"/>
              <a:gd name="T8" fmla="*/ 2147483647 w 30"/>
              <a:gd name="T9" fmla="*/ 2147483647 h 17"/>
              <a:gd name="T10" fmla="*/ 2147483647 w 30"/>
              <a:gd name="T11" fmla="*/ 2147483647 h 17"/>
              <a:gd name="T12" fmla="*/ 2147483647 w 30"/>
              <a:gd name="T13" fmla="*/ 2147483647 h 17"/>
              <a:gd name="T14" fmla="*/ 2147483647 w 30"/>
              <a:gd name="T15" fmla="*/ 2147483647 h 17"/>
              <a:gd name="T16" fmla="*/ 2147483647 w 30"/>
              <a:gd name="T17" fmla="*/ 2147483647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17"/>
              <a:gd name="T29" fmla="*/ 30 w 30"/>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17">
                <a:moveTo>
                  <a:pt x="22" y="12"/>
                </a:moveTo>
                <a:lnTo>
                  <a:pt x="0" y="0"/>
                </a:lnTo>
                <a:lnTo>
                  <a:pt x="3" y="12"/>
                </a:lnTo>
                <a:lnTo>
                  <a:pt x="15" y="16"/>
                </a:lnTo>
                <a:lnTo>
                  <a:pt x="29" y="13"/>
                </a:lnTo>
                <a:lnTo>
                  <a:pt x="28" y="8"/>
                </a:lnTo>
                <a:lnTo>
                  <a:pt x="22" y="12"/>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881" name="Freeform 17"/>
          <p:cNvSpPr>
            <a:spLocks/>
          </p:cNvSpPr>
          <p:nvPr/>
        </p:nvSpPr>
        <p:spPr bwMode="auto">
          <a:xfrm>
            <a:off x="2165350" y="4514850"/>
            <a:ext cx="42863" cy="23813"/>
          </a:xfrm>
          <a:custGeom>
            <a:avLst/>
            <a:gdLst>
              <a:gd name="T0" fmla="*/ 2147483647 w 30"/>
              <a:gd name="T1" fmla="*/ 2147483647 h 17"/>
              <a:gd name="T2" fmla="*/ 0 w 30"/>
              <a:gd name="T3" fmla="*/ 0 h 17"/>
              <a:gd name="T4" fmla="*/ 2147483647 w 30"/>
              <a:gd name="T5" fmla="*/ 2147483647 h 17"/>
              <a:gd name="T6" fmla="*/ 2147483647 w 30"/>
              <a:gd name="T7" fmla="*/ 2147483647 h 17"/>
              <a:gd name="T8" fmla="*/ 2147483647 w 30"/>
              <a:gd name="T9" fmla="*/ 2147483647 h 17"/>
              <a:gd name="T10" fmla="*/ 2147483647 w 30"/>
              <a:gd name="T11" fmla="*/ 2147483647 h 17"/>
              <a:gd name="T12" fmla="*/ 2147483647 w 30"/>
              <a:gd name="T13" fmla="*/ 2147483647 h 17"/>
              <a:gd name="T14" fmla="*/ 2147483647 w 30"/>
              <a:gd name="T15" fmla="*/ 2147483647 h 17"/>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17"/>
              <a:gd name="T26" fmla="*/ 30 w 30"/>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17">
                <a:moveTo>
                  <a:pt x="22" y="12"/>
                </a:moveTo>
                <a:lnTo>
                  <a:pt x="0" y="0"/>
                </a:lnTo>
                <a:lnTo>
                  <a:pt x="3" y="12"/>
                </a:lnTo>
                <a:lnTo>
                  <a:pt x="15" y="16"/>
                </a:lnTo>
                <a:lnTo>
                  <a:pt x="29" y="13"/>
                </a:lnTo>
                <a:lnTo>
                  <a:pt x="28" y="8"/>
                </a:lnTo>
                <a:lnTo>
                  <a:pt x="22" y="12"/>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882" name="Freeform 18"/>
          <p:cNvSpPr>
            <a:spLocks/>
          </p:cNvSpPr>
          <p:nvPr/>
        </p:nvSpPr>
        <p:spPr bwMode="auto">
          <a:xfrm>
            <a:off x="2286000" y="4703763"/>
            <a:ext cx="22225" cy="38100"/>
          </a:xfrm>
          <a:custGeom>
            <a:avLst/>
            <a:gdLst>
              <a:gd name="T0" fmla="*/ 2147483647 w 15"/>
              <a:gd name="T1" fmla="*/ 2147483647 h 27"/>
              <a:gd name="T2" fmla="*/ 0 w 15"/>
              <a:gd name="T3" fmla="*/ 0 h 27"/>
              <a:gd name="T4" fmla="*/ 2147483647 w 15"/>
              <a:gd name="T5" fmla="*/ 2147483647 h 27"/>
              <a:gd name="T6" fmla="*/ 2147483647 w 15"/>
              <a:gd name="T7" fmla="*/ 2147483647 h 27"/>
              <a:gd name="T8" fmla="*/ 2147483647 w 15"/>
              <a:gd name="T9" fmla="*/ 2147483647 h 27"/>
              <a:gd name="T10" fmla="*/ 2147483647 w 15"/>
              <a:gd name="T11" fmla="*/ 2147483647 h 27"/>
              <a:gd name="T12" fmla="*/ 2147483647 w 15"/>
              <a:gd name="T13" fmla="*/ 2147483647 h 27"/>
              <a:gd name="T14" fmla="*/ 0 60000 65536"/>
              <a:gd name="T15" fmla="*/ 0 60000 65536"/>
              <a:gd name="T16" fmla="*/ 0 60000 65536"/>
              <a:gd name="T17" fmla="*/ 0 60000 65536"/>
              <a:gd name="T18" fmla="*/ 0 60000 65536"/>
              <a:gd name="T19" fmla="*/ 0 60000 65536"/>
              <a:gd name="T20" fmla="*/ 0 60000 65536"/>
              <a:gd name="T21" fmla="*/ 0 w 15"/>
              <a:gd name="T22" fmla="*/ 0 h 27"/>
              <a:gd name="T23" fmla="*/ 15 w 15"/>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27">
                <a:moveTo>
                  <a:pt x="2" y="17"/>
                </a:moveTo>
                <a:lnTo>
                  <a:pt x="0" y="0"/>
                </a:lnTo>
                <a:lnTo>
                  <a:pt x="14" y="26"/>
                </a:lnTo>
                <a:lnTo>
                  <a:pt x="4" y="22"/>
                </a:lnTo>
                <a:lnTo>
                  <a:pt x="2" y="17"/>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883" name="Freeform 19"/>
          <p:cNvSpPr>
            <a:spLocks/>
          </p:cNvSpPr>
          <p:nvPr/>
        </p:nvSpPr>
        <p:spPr bwMode="auto">
          <a:xfrm>
            <a:off x="2286000" y="4703763"/>
            <a:ext cx="22225" cy="38100"/>
          </a:xfrm>
          <a:custGeom>
            <a:avLst/>
            <a:gdLst>
              <a:gd name="T0" fmla="*/ 2147483647 w 15"/>
              <a:gd name="T1" fmla="*/ 2147483647 h 27"/>
              <a:gd name="T2" fmla="*/ 0 w 15"/>
              <a:gd name="T3" fmla="*/ 0 h 27"/>
              <a:gd name="T4" fmla="*/ 2147483647 w 15"/>
              <a:gd name="T5" fmla="*/ 2147483647 h 27"/>
              <a:gd name="T6" fmla="*/ 2147483647 w 15"/>
              <a:gd name="T7" fmla="*/ 2147483647 h 27"/>
              <a:gd name="T8" fmla="*/ 2147483647 w 15"/>
              <a:gd name="T9" fmla="*/ 2147483647 h 27"/>
              <a:gd name="T10" fmla="*/ 2147483647 w 15"/>
              <a:gd name="T11" fmla="*/ 2147483647 h 27"/>
              <a:gd name="T12" fmla="*/ 0 60000 65536"/>
              <a:gd name="T13" fmla="*/ 0 60000 65536"/>
              <a:gd name="T14" fmla="*/ 0 60000 65536"/>
              <a:gd name="T15" fmla="*/ 0 60000 65536"/>
              <a:gd name="T16" fmla="*/ 0 60000 65536"/>
              <a:gd name="T17" fmla="*/ 0 60000 65536"/>
              <a:gd name="T18" fmla="*/ 0 w 15"/>
              <a:gd name="T19" fmla="*/ 0 h 27"/>
              <a:gd name="T20" fmla="*/ 15 w 15"/>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15" h="27">
                <a:moveTo>
                  <a:pt x="2" y="17"/>
                </a:moveTo>
                <a:lnTo>
                  <a:pt x="0" y="0"/>
                </a:lnTo>
                <a:lnTo>
                  <a:pt x="14" y="26"/>
                </a:lnTo>
                <a:lnTo>
                  <a:pt x="4" y="22"/>
                </a:lnTo>
                <a:lnTo>
                  <a:pt x="2" y="17"/>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884" name="Freeform 20"/>
          <p:cNvSpPr>
            <a:spLocks/>
          </p:cNvSpPr>
          <p:nvPr/>
        </p:nvSpPr>
        <p:spPr bwMode="auto">
          <a:xfrm>
            <a:off x="1922463" y="3249613"/>
            <a:ext cx="941387" cy="1609725"/>
          </a:xfrm>
          <a:custGeom>
            <a:avLst/>
            <a:gdLst>
              <a:gd name="T0" fmla="*/ 2147483647 w 652"/>
              <a:gd name="T1" fmla="*/ 2147483647 h 1148"/>
              <a:gd name="T2" fmla="*/ 2147483647 w 652"/>
              <a:gd name="T3" fmla="*/ 2147483647 h 1148"/>
              <a:gd name="T4" fmla="*/ 2147483647 w 652"/>
              <a:gd name="T5" fmla="*/ 2147483647 h 1148"/>
              <a:gd name="T6" fmla="*/ 2147483647 w 652"/>
              <a:gd name="T7" fmla="*/ 2147483647 h 1148"/>
              <a:gd name="T8" fmla="*/ 2147483647 w 652"/>
              <a:gd name="T9" fmla="*/ 2147483647 h 1148"/>
              <a:gd name="T10" fmla="*/ 2147483647 w 652"/>
              <a:gd name="T11" fmla="*/ 2147483647 h 1148"/>
              <a:gd name="T12" fmla="*/ 2147483647 w 652"/>
              <a:gd name="T13" fmla="*/ 2147483647 h 1148"/>
              <a:gd name="T14" fmla="*/ 2147483647 w 652"/>
              <a:gd name="T15" fmla="*/ 2147483647 h 1148"/>
              <a:gd name="T16" fmla="*/ 2147483647 w 652"/>
              <a:gd name="T17" fmla="*/ 2147483647 h 1148"/>
              <a:gd name="T18" fmla="*/ 2147483647 w 652"/>
              <a:gd name="T19" fmla="*/ 2147483647 h 1148"/>
              <a:gd name="T20" fmla="*/ 2147483647 w 652"/>
              <a:gd name="T21" fmla="*/ 2147483647 h 1148"/>
              <a:gd name="T22" fmla="*/ 2147483647 w 652"/>
              <a:gd name="T23" fmla="*/ 2147483647 h 1148"/>
              <a:gd name="T24" fmla="*/ 2147483647 w 652"/>
              <a:gd name="T25" fmla="*/ 2147483647 h 1148"/>
              <a:gd name="T26" fmla="*/ 2147483647 w 652"/>
              <a:gd name="T27" fmla="*/ 2147483647 h 1148"/>
              <a:gd name="T28" fmla="*/ 2147483647 w 652"/>
              <a:gd name="T29" fmla="*/ 2147483647 h 1148"/>
              <a:gd name="T30" fmla="*/ 2147483647 w 652"/>
              <a:gd name="T31" fmla="*/ 2147483647 h 1148"/>
              <a:gd name="T32" fmla="*/ 2147483647 w 652"/>
              <a:gd name="T33" fmla="*/ 2147483647 h 1148"/>
              <a:gd name="T34" fmla="*/ 2147483647 w 652"/>
              <a:gd name="T35" fmla="*/ 2147483647 h 1148"/>
              <a:gd name="T36" fmla="*/ 2147483647 w 652"/>
              <a:gd name="T37" fmla="*/ 2147483647 h 1148"/>
              <a:gd name="T38" fmla="*/ 2147483647 w 652"/>
              <a:gd name="T39" fmla="*/ 2147483647 h 1148"/>
              <a:gd name="T40" fmla="*/ 0 w 652"/>
              <a:gd name="T41" fmla="*/ 2147483647 h 1148"/>
              <a:gd name="T42" fmla="*/ 2147483647 w 652"/>
              <a:gd name="T43" fmla="*/ 2147483647 h 1148"/>
              <a:gd name="T44" fmla="*/ 2147483647 w 652"/>
              <a:gd name="T45" fmla="*/ 2147483647 h 1148"/>
              <a:gd name="T46" fmla="*/ 2147483647 w 652"/>
              <a:gd name="T47" fmla="*/ 2147483647 h 1148"/>
              <a:gd name="T48" fmla="*/ 2147483647 w 652"/>
              <a:gd name="T49" fmla="*/ 2147483647 h 1148"/>
              <a:gd name="T50" fmla="*/ 2147483647 w 652"/>
              <a:gd name="T51" fmla="*/ 0 h 1148"/>
              <a:gd name="T52" fmla="*/ 2147483647 w 652"/>
              <a:gd name="T53" fmla="*/ 2147483647 h 1148"/>
              <a:gd name="T54" fmla="*/ 2147483647 w 652"/>
              <a:gd name="T55" fmla="*/ 2147483647 h 1148"/>
              <a:gd name="T56" fmla="*/ 2147483647 w 652"/>
              <a:gd name="T57" fmla="*/ 2147483647 h 1148"/>
              <a:gd name="T58" fmla="*/ 2147483647 w 652"/>
              <a:gd name="T59" fmla="*/ 2147483647 h 1148"/>
              <a:gd name="T60" fmla="*/ 2147483647 w 652"/>
              <a:gd name="T61" fmla="*/ 2147483647 h 1148"/>
              <a:gd name="T62" fmla="*/ 2147483647 w 652"/>
              <a:gd name="T63" fmla="*/ 2147483647 h 1148"/>
              <a:gd name="T64" fmla="*/ 2147483647 w 652"/>
              <a:gd name="T65" fmla="*/ 2147483647 h 1148"/>
              <a:gd name="T66" fmla="*/ 2147483647 w 652"/>
              <a:gd name="T67" fmla="*/ 2147483647 h 1148"/>
              <a:gd name="T68" fmla="*/ 2147483647 w 652"/>
              <a:gd name="T69" fmla="*/ 2147483647 h 1148"/>
              <a:gd name="T70" fmla="*/ 2147483647 w 652"/>
              <a:gd name="T71" fmla="*/ 2147483647 h 1148"/>
              <a:gd name="T72" fmla="*/ 2147483647 w 652"/>
              <a:gd name="T73" fmla="*/ 2147483647 h 1148"/>
              <a:gd name="T74" fmla="*/ 2147483647 w 652"/>
              <a:gd name="T75" fmla="*/ 2147483647 h 1148"/>
              <a:gd name="T76" fmla="*/ 2147483647 w 652"/>
              <a:gd name="T77" fmla="*/ 2147483647 h 1148"/>
              <a:gd name="T78" fmla="*/ 2147483647 w 652"/>
              <a:gd name="T79" fmla="*/ 2147483647 h 1148"/>
              <a:gd name="T80" fmla="*/ 2147483647 w 652"/>
              <a:gd name="T81" fmla="*/ 2147483647 h 1148"/>
              <a:gd name="T82" fmla="*/ 2147483647 w 652"/>
              <a:gd name="T83" fmla="*/ 2147483647 h 1148"/>
              <a:gd name="T84" fmla="*/ 2147483647 w 652"/>
              <a:gd name="T85" fmla="*/ 2147483647 h 1148"/>
              <a:gd name="T86" fmla="*/ 2147483647 w 652"/>
              <a:gd name="T87" fmla="*/ 2147483647 h 114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52"/>
              <a:gd name="T133" fmla="*/ 0 h 1148"/>
              <a:gd name="T134" fmla="*/ 652 w 652"/>
              <a:gd name="T135" fmla="*/ 1148 h 114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52" h="1148">
                <a:moveTo>
                  <a:pt x="127" y="745"/>
                </a:moveTo>
                <a:lnTo>
                  <a:pt x="116" y="732"/>
                </a:lnTo>
                <a:lnTo>
                  <a:pt x="110" y="717"/>
                </a:lnTo>
                <a:lnTo>
                  <a:pt x="105" y="712"/>
                </a:lnTo>
                <a:lnTo>
                  <a:pt x="98" y="694"/>
                </a:lnTo>
                <a:lnTo>
                  <a:pt x="93" y="684"/>
                </a:lnTo>
                <a:lnTo>
                  <a:pt x="93" y="672"/>
                </a:lnTo>
                <a:lnTo>
                  <a:pt x="78" y="644"/>
                </a:lnTo>
                <a:lnTo>
                  <a:pt x="72" y="633"/>
                </a:lnTo>
                <a:lnTo>
                  <a:pt x="72" y="602"/>
                </a:lnTo>
                <a:lnTo>
                  <a:pt x="78" y="597"/>
                </a:lnTo>
                <a:lnTo>
                  <a:pt x="81" y="601"/>
                </a:lnTo>
                <a:lnTo>
                  <a:pt x="87" y="597"/>
                </a:lnTo>
                <a:lnTo>
                  <a:pt x="93" y="577"/>
                </a:lnTo>
                <a:lnTo>
                  <a:pt x="91" y="566"/>
                </a:lnTo>
                <a:lnTo>
                  <a:pt x="68" y="554"/>
                </a:lnTo>
                <a:lnTo>
                  <a:pt x="59" y="529"/>
                </a:lnTo>
                <a:lnTo>
                  <a:pt x="57" y="524"/>
                </a:lnTo>
                <a:lnTo>
                  <a:pt x="61" y="510"/>
                </a:lnTo>
                <a:lnTo>
                  <a:pt x="61" y="496"/>
                </a:lnTo>
                <a:lnTo>
                  <a:pt x="59" y="496"/>
                </a:lnTo>
                <a:lnTo>
                  <a:pt x="68" y="465"/>
                </a:lnTo>
                <a:lnTo>
                  <a:pt x="68" y="462"/>
                </a:lnTo>
                <a:lnTo>
                  <a:pt x="65" y="462"/>
                </a:lnTo>
                <a:lnTo>
                  <a:pt x="52" y="446"/>
                </a:lnTo>
                <a:lnTo>
                  <a:pt x="44" y="433"/>
                </a:lnTo>
                <a:lnTo>
                  <a:pt x="41" y="431"/>
                </a:lnTo>
                <a:lnTo>
                  <a:pt x="37" y="434"/>
                </a:lnTo>
                <a:lnTo>
                  <a:pt x="41" y="423"/>
                </a:lnTo>
                <a:lnTo>
                  <a:pt x="42" y="409"/>
                </a:lnTo>
                <a:lnTo>
                  <a:pt x="44" y="408"/>
                </a:lnTo>
                <a:lnTo>
                  <a:pt x="43" y="403"/>
                </a:lnTo>
                <a:lnTo>
                  <a:pt x="39" y="402"/>
                </a:lnTo>
                <a:lnTo>
                  <a:pt x="39" y="386"/>
                </a:lnTo>
                <a:lnTo>
                  <a:pt x="17" y="344"/>
                </a:lnTo>
                <a:lnTo>
                  <a:pt x="10" y="328"/>
                </a:lnTo>
                <a:lnTo>
                  <a:pt x="12" y="296"/>
                </a:lnTo>
                <a:lnTo>
                  <a:pt x="13" y="274"/>
                </a:lnTo>
                <a:lnTo>
                  <a:pt x="22" y="250"/>
                </a:lnTo>
                <a:lnTo>
                  <a:pt x="25" y="226"/>
                </a:lnTo>
                <a:lnTo>
                  <a:pt x="13" y="191"/>
                </a:lnTo>
                <a:lnTo>
                  <a:pt x="0" y="172"/>
                </a:lnTo>
                <a:lnTo>
                  <a:pt x="6" y="147"/>
                </a:lnTo>
                <a:lnTo>
                  <a:pt x="41" y="107"/>
                </a:lnTo>
                <a:lnTo>
                  <a:pt x="42" y="98"/>
                </a:lnTo>
                <a:lnTo>
                  <a:pt x="41" y="87"/>
                </a:lnTo>
                <a:lnTo>
                  <a:pt x="44" y="87"/>
                </a:lnTo>
                <a:lnTo>
                  <a:pt x="61" y="57"/>
                </a:lnTo>
                <a:lnTo>
                  <a:pt x="61" y="36"/>
                </a:lnTo>
                <a:lnTo>
                  <a:pt x="57" y="21"/>
                </a:lnTo>
                <a:lnTo>
                  <a:pt x="63" y="12"/>
                </a:lnTo>
                <a:lnTo>
                  <a:pt x="65" y="0"/>
                </a:lnTo>
                <a:lnTo>
                  <a:pt x="376" y="93"/>
                </a:lnTo>
                <a:lnTo>
                  <a:pt x="293" y="398"/>
                </a:lnTo>
                <a:lnTo>
                  <a:pt x="625" y="911"/>
                </a:lnTo>
                <a:lnTo>
                  <a:pt x="651" y="993"/>
                </a:lnTo>
                <a:lnTo>
                  <a:pt x="583" y="1078"/>
                </a:lnTo>
                <a:lnTo>
                  <a:pt x="594" y="1135"/>
                </a:lnTo>
                <a:lnTo>
                  <a:pt x="576" y="1147"/>
                </a:lnTo>
                <a:lnTo>
                  <a:pt x="362" y="1120"/>
                </a:lnTo>
                <a:lnTo>
                  <a:pt x="363" y="1111"/>
                </a:lnTo>
                <a:lnTo>
                  <a:pt x="356" y="1095"/>
                </a:lnTo>
                <a:lnTo>
                  <a:pt x="360" y="1069"/>
                </a:lnTo>
                <a:lnTo>
                  <a:pt x="356" y="1049"/>
                </a:lnTo>
                <a:lnTo>
                  <a:pt x="345" y="1024"/>
                </a:lnTo>
                <a:lnTo>
                  <a:pt x="308" y="976"/>
                </a:lnTo>
                <a:lnTo>
                  <a:pt x="296" y="976"/>
                </a:lnTo>
                <a:lnTo>
                  <a:pt x="287" y="970"/>
                </a:lnTo>
                <a:lnTo>
                  <a:pt x="287" y="954"/>
                </a:lnTo>
                <a:lnTo>
                  <a:pt x="283" y="940"/>
                </a:lnTo>
                <a:lnTo>
                  <a:pt x="273" y="934"/>
                </a:lnTo>
                <a:lnTo>
                  <a:pt x="246" y="926"/>
                </a:lnTo>
                <a:lnTo>
                  <a:pt x="230" y="914"/>
                </a:lnTo>
                <a:lnTo>
                  <a:pt x="225" y="900"/>
                </a:lnTo>
                <a:lnTo>
                  <a:pt x="209" y="880"/>
                </a:lnTo>
                <a:lnTo>
                  <a:pt x="200" y="874"/>
                </a:lnTo>
                <a:lnTo>
                  <a:pt x="181" y="870"/>
                </a:lnTo>
                <a:lnTo>
                  <a:pt x="170" y="862"/>
                </a:lnTo>
                <a:lnTo>
                  <a:pt x="151" y="856"/>
                </a:lnTo>
                <a:lnTo>
                  <a:pt x="141" y="853"/>
                </a:lnTo>
                <a:lnTo>
                  <a:pt x="123" y="838"/>
                </a:lnTo>
                <a:lnTo>
                  <a:pt x="132" y="805"/>
                </a:lnTo>
                <a:lnTo>
                  <a:pt x="138" y="779"/>
                </a:lnTo>
                <a:lnTo>
                  <a:pt x="129" y="775"/>
                </a:lnTo>
                <a:lnTo>
                  <a:pt x="119" y="761"/>
                </a:lnTo>
                <a:lnTo>
                  <a:pt x="127" y="750"/>
                </a:lnTo>
                <a:lnTo>
                  <a:pt x="127" y="745"/>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885" name="Freeform 21"/>
          <p:cNvSpPr>
            <a:spLocks/>
          </p:cNvSpPr>
          <p:nvPr/>
        </p:nvSpPr>
        <p:spPr bwMode="auto">
          <a:xfrm>
            <a:off x="1922463" y="3249613"/>
            <a:ext cx="941387" cy="1609725"/>
          </a:xfrm>
          <a:custGeom>
            <a:avLst/>
            <a:gdLst>
              <a:gd name="T0" fmla="*/ 2147483647 w 652"/>
              <a:gd name="T1" fmla="*/ 2147483647 h 1148"/>
              <a:gd name="T2" fmla="*/ 2147483647 w 652"/>
              <a:gd name="T3" fmla="*/ 2147483647 h 1148"/>
              <a:gd name="T4" fmla="*/ 2147483647 w 652"/>
              <a:gd name="T5" fmla="*/ 2147483647 h 1148"/>
              <a:gd name="T6" fmla="*/ 2147483647 w 652"/>
              <a:gd name="T7" fmla="*/ 2147483647 h 1148"/>
              <a:gd name="T8" fmla="*/ 2147483647 w 652"/>
              <a:gd name="T9" fmla="*/ 2147483647 h 1148"/>
              <a:gd name="T10" fmla="*/ 2147483647 w 652"/>
              <a:gd name="T11" fmla="*/ 2147483647 h 1148"/>
              <a:gd name="T12" fmla="*/ 2147483647 w 652"/>
              <a:gd name="T13" fmla="*/ 2147483647 h 1148"/>
              <a:gd name="T14" fmla="*/ 2147483647 w 652"/>
              <a:gd name="T15" fmla="*/ 2147483647 h 1148"/>
              <a:gd name="T16" fmla="*/ 2147483647 w 652"/>
              <a:gd name="T17" fmla="*/ 2147483647 h 1148"/>
              <a:gd name="T18" fmla="*/ 2147483647 w 652"/>
              <a:gd name="T19" fmla="*/ 2147483647 h 1148"/>
              <a:gd name="T20" fmla="*/ 2147483647 w 652"/>
              <a:gd name="T21" fmla="*/ 2147483647 h 1148"/>
              <a:gd name="T22" fmla="*/ 2147483647 w 652"/>
              <a:gd name="T23" fmla="*/ 2147483647 h 1148"/>
              <a:gd name="T24" fmla="*/ 2147483647 w 652"/>
              <a:gd name="T25" fmla="*/ 2147483647 h 1148"/>
              <a:gd name="T26" fmla="*/ 2147483647 w 652"/>
              <a:gd name="T27" fmla="*/ 2147483647 h 1148"/>
              <a:gd name="T28" fmla="*/ 2147483647 w 652"/>
              <a:gd name="T29" fmla="*/ 2147483647 h 1148"/>
              <a:gd name="T30" fmla="*/ 2147483647 w 652"/>
              <a:gd name="T31" fmla="*/ 2147483647 h 1148"/>
              <a:gd name="T32" fmla="*/ 2147483647 w 652"/>
              <a:gd name="T33" fmla="*/ 2147483647 h 1148"/>
              <a:gd name="T34" fmla="*/ 2147483647 w 652"/>
              <a:gd name="T35" fmla="*/ 2147483647 h 1148"/>
              <a:gd name="T36" fmla="*/ 2147483647 w 652"/>
              <a:gd name="T37" fmla="*/ 2147483647 h 1148"/>
              <a:gd name="T38" fmla="*/ 2147483647 w 652"/>
              <a:gd name="T39" fmla="*/ 2147483647 h 1148"/>
              <a:gd name="T40" fmla="*/ 0 w 652"/>
              <a:gd name="T41" fmla="*/ 2147483647 h 1148"/>
              <a:gd name="T42" fmla="*/ 2147483647 w 652"/>
              <a:gd name="T43" fmla="*/ 2147483647 h 1148"/>
              <a:gd name="T44" fmla="*/ 2147483647 w 652"/>
              <a:gd name="T45" fmla="*/ 2147483647 h 1148"/>
              <a:gd name="T46" fmla="*/ 2147483647 w 652"/>
              <a:gd name="T47" fmla="*/ 2147483647 h 1148"/>
              <a:gd name="T48" fmla="*/ 2147483647 w 652"/>
              <a:gd name="T49" fmla="*/ 2147483647 h 1148"/>
              <a:gd name="T50" fmla="*/ 2147483647 w 652"/>
              <a:gd name="T51" fmla="*/ 0 h 1148"/>
              <a:gd name="T52" fmla="*/ 2147483647 w 652"/>
              <a:gd name="T53" fmla="*/ 2147483647 h 1148"/>
              <a:gd name="T54" fmla="*/ 2147483647 w 652"/>
              <a:gd name="T55" fmla="*/ 2147483647 h 1148"/>
              <a:gd name="T56" fmla="*/ 2147483647 w 652"/>
              <a:gd name="T57" fmla="*/ 2147483647 h 1148"/>
              <a:gd name="T58" fmla="*/ 2147483647 w 652"/>
              <a:gd name="T59" fmla="*/ 2147483647 h 1148"/>
              <a:gd name="T60" fmla="*/ 2147483647 w 652"/>
              <a:gd name="T61" fmla="*/ 2147483647 h 1148"/>
              <a:gd name="T62" fmla="*/ 2147483647 w 652"/>
              <a:gd name="T63" fmla="*/ 2147483647 h 1148"/>
              <a:gd name="T64" fmla="*/ 2147483647 w 652"/>
              <a:gd name="T65" fmla="*/ 2147483647 h 1148"/>
              <a:gd name="T66" fmla="*/ 2147483647 w 652"/>
              <a:gd name="T67" fmla="*/ 2147483647 h 1148"/>
              <a:gd name="T68" fmla="*/ 2147483647 w 652"/>
              <a:gd name="T69" fmla="*/ 2147483647 h 1148"/>
              <a:gd name="T70" fmla="*/ 2147483647 w 652"/>
              <a:gd name="T71" fmla="*/ 2147483647 h 1148"/>
              <a:gd name="T72" fmla="*/ 2147483647 w 652"/>
              <a:gd name="T73" fmla="*/ 2147483647 h 1148"/>
              <a:gd name="T74" fmla="*/ 2147483647 w 652"/>
              <a:gd name="T75" fmla="*/ 2147483647 h 1148"/>
              <a:gd name="T76" fmla="*/ 2147483647 w 652"/>
              <a:gd name="T77" fmla="*/ 2147483647 h 1148"/>
              <a:gd name="T78" fmla="*/ 2147483647 w 652"/>
              <a:gd name="T79" fmla="*/ 2147483647 h 1148"/>
              <a:gd name="T80" fmla="*/ 2147483647 w 652"/>
              <a:gd name="T81" fmla="*/ 2147483647 h 1148"/>
              <a:gd name="T82" fmla="*/ 2147483647 w 652"/>
              <a:gd name="T83" fmla="*/ 2147483647 h 1148"/>
              <a:gd name="T84" fmla="*/ 2147483647 w 652"/>
              <a:gd name="T85" fmla="*/ 2147483647 h 1148"/>
              <a:gd name="T86" fmla="*/ 2147483647 w 652"/>
              <a:gd name="T87" fmla="*/ 2147483647 h 114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52"/>
              <a:gd name="T133" fmla="*/ 0 h 1148"/>
              <a:gd name="T134" fmla="*/ 652 w 652"/>
              <a:gd name="T135" fmla="*/ 1148 h 114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52" h="1148">
                <a:moveTo>
                  <a:pt x="127" y="745"/>
                </a:moveTo>
                <a:lnTo>
                  <a:pt x="116" y="732"/>
                </a:lnTo>
                <a:lnTo>
                  <a:pt x="110" y="717"/>
                </a:lnTo>
                <a:lnTo>
                  <a:pt x="105" y="712"/>
                </a:lnTo>
                <a:lnTo>
                  <a:pt x="98" y="694"/>
                </a:lnTo>
                <a:lnTo>
                  <a:pt x="93" y="684"/>
                </a:lnTo>
                <a:lnTo>
                  <a:pt x="93" y="672"/>
                </a:lnTo>
                <a:lnTo>
                  <a:pt x="78" y="644"/>
                </a:lnTo>
                <a:lnTo>
                  <a:pt x="72" y="633"/>
                </a:lnTo>
                <a:lnTo>
                  <a:pt x="72" y="602"/>
                </a:lnTo>
                <a:lnTo>
                  <a:pt x="78" y="597"/>
                </a:lnTo>
                <a:lnTo>
                  <a:pt x="81" y="601"/>
                </a:lnTo>
                <a:lnTo>
                  <a:pt x="87" y="597"/>
                </a:lnTo>
                <a:lnTo>
                  <a:pt x="93" y="577"/>
                </a:lnTo>
                <a:lnTo>
                  <a:pt x="91" y="566"/>
                </a:lnTo>
                <a:lnTo>
                  <a:pt x="68" y="554"/>
                </a:lnTo>
                <a:lnTo>
                  <a:pt x="59" y="529"/>
                </a:lnTo>
                <a:lnTo>
                  <a:pt x="57" y="524"/>
                </a:lnTo>
                <a:lnTo>
                  <a:pt x="61" y="510"/>
                </a:lnTo>
                <a:lnTo>
                  <a:pt x="61" y="496"/>
                </a:lnTo>
                <a:lnTo>
                  <a:pt x="59" y="496"/>
                </a:lnTo>
                <a:lnTo>
                  <a:pt x="68" y="465"/>
                </a:lnTo>
                <a:lnTo>
                  <a:pt x="68" y="462"/>
                </a:lnTo>
                <a:lnTo>
                  <a:pt x="65" y="462"/>
                </a:lnTo>
                <a:lnTo>
                  <a:pt x="52" y="446"/>
                </a:lnTo>
                <a:lnTo>
                  <a:pt x="44" y="433"/>
                </a:lnTo>
                <a:lnTo>
                  <a:pt x="41" y="431"/>
                </a:lnTo>
                <a:lnTo>
                  <a:pt x="37" y="434"/>
                </a:lnTo>
                <a:lnTo>
                  <a:pt x="41" y="423"/>
                </a:lnTo>
                <a:lnTo>
                  <a:pt x="42" y="409"/>
                </a:lnTo>
                <a:lnTo>
                  <a:pt x="44" y="408"/>
                </a:lnTo>
                <a:lnTo>
                  <a:pt x="43" y="403"/>
                </a:lnTo>
                <a:lnTo>
                  <a:pt x="39" y="402"/>
                </a:lnTo>
                <a:lnTo>
                  <a:pt x="39" y="386"/>
                </a:lnTo>
                <a:lnTo>
                  <a:pt x="17" y="344"/>
                </a:lnTo>
                <a:lnTo>
                  <a:pt x="10" y="328"/>
                </a:lnTo>
                <a:lnTo>
                  <a:pt x="12" y="296"/>
                </a:lnTo>
                <a:lnTo>
                  <a:pt x="13" y="274"/>
                </a:lnTo>
                <a:lnTo>
                  <a:pt x="22" y="250"/>
                </a:lnTo>
                <a:lnTo>
                  <a:pt x="25" y="226"/>
                </a:lnTo>
                <a:lnTo>
                  <a:pt x="13" y="191"/>
                </a:lnTo>
                <a:lnTo>
                  <a:pt x="0" y="172"/>
                </a:lnTo>
                <a:lnTo>
                  <a:pt x="6" y="147"/>
                </a:lnTo>
                <a:lnTo>
                  <a:pt x="41" y="107"/>
                </a:lnTo>
                <a:lnTo>
                  <a:pt x="42" y="98"/>
                </a:lnTo>
                <a:lnTo>
                  <a:pt x="41" y="87"/>
                </a:lnTo>
                <a:lnTo>
                  <a:pt x="44" y="87"/>
                </a:lnTo>
                <a:lnTo>
                  <a:pt x="61" y="57"/>
                </a:lnTo>
                <a:lnTo>
                  <a:pt x="61" y="36"/>
                </a:lnTo>
                <a:lnTo>
                  <a:pt x="57" y="21"/>
                </a:lnTo>
                <a:lnTo>
                  <a:pt x="63" y="12"/>
                </a:lnTo>
                <a:lnTo>
                  <a:pt x="65" y="0"/>
                </a:lnTo>
                <a:lnTo>
                  <a:pt x="376" y="93"/>
                </a:lnTo>
                <a:lnTo>
                  <a:pt x="293" y="398"/>
                </a:lnTo>
                <a:lnTo>
                  <a:pt x="625" y="911"/>
                </a:lnTo>
                <a:lnTo>
                  <a:pt x="651" y="993"/>
                </a:lnTo>
                <a:lnTo>
                  <a:pt x="583" y="1078"/>
                </a:lnTo>
                <a:lnTo>
                  <a:pt x="594" y="1135"/>
                </a:lnTo>
                <a:lnTo>
                  <a:pt x="576" y="1147"/>
                </a:lnTo>
                <a:lnTo>
                  <a:pt x="362" y="1120"/>
                </a:lnTo>
                <a:lnTo>
                  <a:pt x="363" y="1111"/>
                </a:lnTo>
                <a:lnTo>
                  <a:pt x="356" y="1095"/>
                </a:lnTo>
                <a:lnTo>
                  <a:pt x="360" y="1069"/>
                </a:lnTo>
                <a:lnTo>
                  <a:pt x="356" y="1049"/>
                </a:lnTo>
                <a:lnTo>
                  <a:pt x="345" y="1024"/>
                </a:lnTo>
                <a:lnTo>
                  <a:pt x="308" y="976"/>
                </a:lnTo>
                <a:lnTo>
                  <a:pt x="296" y="976"/>
                </a:lnTo>
                <a:lnTo>
                  <a:pt x="287" y="970"/>
                </a:lnTo>
                <a:lnTo>
                  <a:pt x="287" y="954"/>
                </a:lnTo>
                <a:lnTo>
                  <a:pt x="283" y="940"/>
                </a:lnTo>
                <a:lnTo>
                  <a:pt x="273" y="934"/>
                </a:lnTo>
                <a:lnTo>
                  <a:pt x="246" y="926"/>
                </a:lnTo>
                <a:lnTo>
                  <a:pt x="230" y="914"/>
                </a:lnTo>
                <a:lnTo>
                  <a:pt x="225" y="900"/>
                </a:lnTo>
                <a:lnTo>
                  <a:pt x="209" y="880"/>
                </a:lnTo>
                <a:lnTo>
                  <a:pt x="200" y="874"/>
                </a:lnTo>
                <a:lnTo>
                  <a:pt x="181" y="870"/>
                </a:lnTo>
                <a:lnTo>
                  <a:pt x="170" y="862"/>
                </a:lnTo>
                <a:lnTo>
                  <a:pt x="151" y="856"/>
                </a:lnTo>
                <a:lnTo>
                  <a:pt x="141" y="853"/>
                </a:lnTo>
                <a:lnTo>
                  <a:pt x="123" y="838"/>
                </a:lnTo>
                <a:lnTo>
                  <a:pt x="132" y="805"/>
                </a:lnTo>
                <a:lnTo>
                  <a:pt x="138" y="779"/>
                </a:lnTo>
                <a:lnTo>
                  <a:pt x="129" y="775"/>
                </a:lnTo>
                <a:lnTo>
                  <a:pt x="119" y="761"/>
                </a:lnTo>
                <a:lnTo>
                  <a:pt x="127" y="750"/>
                </a:lnTo>
                <a:lnTo>
                  <a:pt x="127" y="745"/>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886" name="Freeform 22"/>
          <p:cNvSpPr>
            <a:spLocks/>
          </p:cNvSpPr>
          <p:nvPr/>
        </p:nvSpPr>
        <p:spPr bwMode="auto">
          <a:xfrm>
            <a:off x="3536950" y="3763963"/>
            <a:ext cx="868363" cy="677862"/>
          </a:xfrm>
          <a:custGeom>
            <a:avLst/>
            <a:gdLst>
              <a:gd name="T0" fmla="*/ 2147483647 w 602"/>
              <a:gd name="T1" fmla="*/ 2147483647 h 484"/>
              <a:gd name="T2" fmla="*/ 2147483647 w 602"/>
              <a:gd name="T3" fmla="*/ 2147483647 h 484"/>
              <a:gd name="T4" fmla="*/ 2147483647 w 602"/>
              <a:gd name="T5" fmla="*/ 2147483647 h 484"/>
              <a:gd name="T6" fmla="*/ 2147483647 w 602"/>
              <a:gd name="T7" fmla="*/ 2147483647 h 484"/>
              <a:gd name="T8" fmla="*/ 0 w 602"/>
              <a:gd name="T9" fmla="*/ 2147483647 h 484"/>
              <a:gd name="T10" fmla="*/ 2147483647 w 602"/>
              <a:gd name="T11" fmla="*/ 0 h 484"/>
              <a:gd name="T12" fmla="*/ 2147483647 w 602"/>
              <a:gd name="T13" fmla="*/ 2147483647 h 484"/>
              <a:gd name="T14" fmla="*/ 2147483647 w 602"/>
              <a:gd name="T15" fmla="*/ 2147483647 h 484"/>
              <a:gd name="T16" fmla="*/ 2147483647 w 602"/>
              <a:gd name="T17" fmla="*/ 2147483647 h 484"/>
              <a:gd name="T18" fmla="*/ 2147483647 w 602"/>
              <a:gd name="T19" fmla="*/ 2147483647 h 4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2"/>
              <a:gd name="T31" fmla="*/ 0 h 484"/>
              <a:gd name="T32" fmla="*/ 602 w 602"/>
              <a:gd name="T33" fmla="*/ 484 h 48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2" h="484">
                <a:moveTo>
                  <a:pt x="601" y="60"/>
                </a:moveTo>
                <a:lnTo>
                  <a:pt x="590" y="165"/>
                </a:lnTo>
                <a:lnTo>
                  <a:pt x="568" y="483"/>
                </a:lnTo>
                <a:lnTo>
                  <a:pt x="492" y="476"/>
                </a:lnTo>
                <a:lnTo>
                  <a:pt x="0" y="418"/>
                </a:lnTo>
                <a:lnTo>
                  <a:pt x="61" y="0"/>
                </a:lnTo>
                <a:lnTo>
                  <a:pt x="445" y="47"/>
                </a:lnTo>
                <a:lnTo>
                  <a:pt x="601" y="60"/>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887" name="Freeform 23"/>
          <p:cNvSpPr>
            <a:spLocks/>
          </p:cNvSpPr>
          <p:nvPr/>
        </p:nvSpPr>
        <p:spPr bwMode="auto">
          <a:xfrm>
            <a:off x="3536950" y="3763963"/>
            <a:ext cx="868363" cy="677862"/>
          </a:xfrm>
          <a:custGeom>
            <a:avLst/>
            <a:gdLst>
              <a:gd name="T0" fmla="*/ 2147483647 w 602"/>
              <a:gd name="T1" fmla="*/ 2147483647 h 484"/>
              <a:gd name="T2" fmla="*/ 2147483647 w 602"/>
              <a:gd name="T3" fmla="*/ 2147483647 h 484"/>
              <a:gd name="T4" fmla="*/ 2147483647 w 602"/>
              <a:gd name="T5" fmla="*/ 2147483647 h 484"/>
              <a:gd name="T6" fmla="*/ 2147483647 w 602"/>
              <a:gd name="T7" fmla="*/ 2147483647 h 484"/>
              <a:gd name="T8" fmla="*/ 0 w 602"/>
              <a:gd name="T9" fmla="*/ 2147483647 h 484"/>
              <a:gd name="T10" fmla="*/ 2147483647 w 602"/>
              <a:gd name="T11" fmla="*/ 0 h 484"/>
              <a:gd name="T12" fmla="*/ 2147483647 w 602"/>
              <a:gd name="T13" fmla="*/ 2147483647 h 484"/>
              <a:gd name="T14" fmla="*/ 2147483647 w 602"/>
              <a:gd name="T15" fmla="*/ 2147483647 h 484"/>
              <a:gd name="T16" fmla="*/ 2147483647 w 602"/>
              <a:gd name="T17" fmla="*/ 2147483647 h 4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02"/>
              <a:gd name="T28" fmla="*/ 0 h 484"/>
              <a:gd name="T29" fmla="*/ 602 w 602"/>
              <a:gd name="T30" fmla="*/ 484 h 4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02" h="484">
                <a:moveTo>
                  <a:pt x="601" y="60"/>
                </a:moveTo>
                <a:lnTo>
                  <a:pt x="590" y="165"/>
                </a:lnTo>
                <a:lnTo>
                  <a:pt x="568" y="483"/>
                </a:lnTo>
                <a:lnTo>
                  <a:pt x="492" y="476"/>
                </a:lnTo>
                <a:lnTo>
                  <a:pt x="0" y="418"/>
                </a:lnTo>
                <a:lnTo>
                  <a:pt x="61" y="0"/>
                </a:lnTo>
                <a:lnTo>
                  <a:pt x="445" y="47"/>
                </a:lnTo>
                <a:lnTo>
                  <a:pt x="601" y="60"/>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888" name="Freeform 24"/>
          <p:cNvSpPr>
            <a:spLocks/>
          </p:cNvSpPr>
          <p:nvPr/>
        </p:nvSpPr>
        <p:spPr bwMode="auto">
          <a:xfrm>
            <a:off x="7537450" y="3424238"/>
            <a:ext cx="198438" cy="196850"/>
          </a:xfrm>
          <a:custGeom>
            <a:avLst/>
            <a:gdLst>
              <a:gd name="T0" fmla="*/ 0 w 137"/>
              <a:gd name="T1" fmla="*/ 2147483647 h 140"/>
              <a:gd name="T2" fmla="*/ 2147483647 w 137"/>
              <a:gd name="T3" fmla="*/ 2147483647 h 140"/>
              <a:gd name="T4" fmla="*/ 2147483647 w 137"/>
              <a:gd name="T5" fmla="*/ 2147483647 h 140"/>
              <a:gd name="T6" fmla="*/ 2147483647 w 137"/>
              <a:gd name="T7" fmla="*/ 2147483647 h 140"/>
              <a:gd name="T8" fmla="*/ 2147483647 w 137"/>
              <a:gd name="T9" fmla="*/ 2147483647 h 140"/>
              <a:gd name="T10" fmla="*/ 2147483647 w 137"/>
              <a:gd name="T11" fmla="*/ 2147483647 h 140"/>
              <a:gd name="T12" fmla="*/ 2147483647 w 137"/>
              <a:gd name="T13" fmla="*/ 2147483647 h 140"/>
              <a:gd name="T14" fmla="*/ 2147483647 w 137"/>
              <a:gd name="T15" fmla="*/ 2147483647 h 140"/>
              <a:gd name="T16" fmla="*/ 2147483647 w 137"/>
              <a:gd name="T17" fmla="*/ 2147483647 h 140"/>
              <a:gd name="T18" fmla="*/ 2147483647 w 137"/>
              <a:gd name="T19" fmla="*/ 2147483647 h 140"/>
              <a:gd name="T20" fmla="*/ 2147483647 w 137"/>
              <a:gd name="T21" fmla="*/ 2147483647 h 140"/>
              <a:gd name="T22" fmla="*/ 2147483647 w 137"/>
              <a:gd name="T23" fmla="*/ 0 h 140"/>
              <a:gd name="T24" fmla="*/ 0 w 137"/>
              <a:gd name="T25" fmla="*/ 2147483647 h 140"/>
              <a:gd name="T26" fmla="*/ 0 w 137"/>
              <a:gd name="T27" fmla="*/ 2147483647 h 140"/>
              <a:gd name="T28" fmla="*/ 0 w 137"/>
              <a:gd name="T29" fmla="*/ 2147483647 h 1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7"/>
              <a:gd name="T46" fmla="*/ 0 h 140"/>
              <a:gd name="T47" fmla="*/ 137 w 137"/>
              <a:gd name="T48" fmla="*/ 140 h 1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7" h="140">
                <a:moveTo>
                  <a:pt x="0" y="27"/>
                </a:moveTo>
                <a:lnTo>
                  <a:pt x="19" y="115"/>
                </a:lnTo>
                <a:lnTo>
                  <a:pt x="12" y="139"/>
                </a:lnTo>
                <a:lnTo>
                  <a:pt x="22" y="131"/>
                </a:lnTo>
                <a:lnTo>
                  <a:pt x="40" y="117"/>
                </a:lnTo>
                <a:lnTo>
                  <a:pt x="48" y="113"/>
                </a:lnTo>
                <a:lnTo>
                  <a:pt x="58" y="100"/>
                </a:lnTo>
                <a:lnTo>
                  <a:pt x="65" y="98"/>
                </a:lnTo>
                <a:lnTo>
                  <a:pt x="83" y="92"/>
                </a:lnTo>
                <a:lnTo>
                  <a:pt x="90" y="92"/>
                </a:lnTo>
                <a:lnTo>
                  <a:pt x="136" y="72"/>
                </a:lnTo>
                <a:lnTo>
                  <a:pt x="127" y="0"/>
                </a:lnTo>
                <a:lnTo>
                  <a:pt x="0" y="27"/>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889" name="Freeform 25"/>
          <p:cNvSpPr>
            <a:spLocks/>
          </p:cNvSpPr>
          <p:nvPr/>
        </p:nvSpPr>
        <p:spPr bwMode="auto">
          <a:xfrm>
            <a:off x="7537450" y="3424238"/>
            <a:ext cx="198438" cy="196850"/>
          </a:xfrm>
          <a:custGeom>
            <a:avLst/>
            <a:gdLst>
              <a:gd name="T0" fmla="*/ 0 w 137"/>
              <a:gd name="T1" fmla="*/ 2147483647 h 140"/>
              <a:gd name="T2" fmla="*/ 2147483647 w 137"/>
              <a:gd name="T3" fmla="*/ 2147483647 h 140"/>
              <a:gd name="T4" fmla="*/ 2147483647 w 137"/>
              <a:gd name="T5" fmla="*/ 2147483647 h 140"/>
              <a:gd name="T6" fmla="*/ 2147483647 w 137"/>
              <a:gd name="T7" fmla="*/ 2147483647 h 140"/>
              <a:gd name="T8" fmla="*/ 2147483647 w 137"/>
              <a:gd name="T9" fmla="*/ 2147483647 h 140"/>
              <a:gd name="T10" fmla="*/ 2147483647 w 137"/>
              <a:gd name="T11" fmla="*/ 2147483647 h 140"/>
              <a:gd name="T12" fmla="*/ 2147483647 w 137"/>
              <a:gd name="T13" fmla="*/ 2147483647 h 140"/>
              <a:gd name="T14" fmla="*/ 2147483647 w 137"/>
              <a:gd name="T15" fmla="*/ 2147483647 h 140"/>
              <a:gd name="T16" fmla="*/ 2147483647 w 137"/>
              <a:gd name="T17" fmla="*/ 2147483647 h 140"/>
              <a:gd name="T18" fmla="*/ 2147483647 w 137"/>
              <a:gd name="T19" fmla="*/ 2147483647 h 140"/>
              <a:gd name="T20" fmla="*/ 2147483647 w 137"/>
              <a:gd name="T21" fmla="*/ 2147483647 h 140"/>
              <a:gd name="T22" fmla="*/ 2147483647 w 137"/>
              <a:gd name="T23" fmla="*/ 0 h 140"/>
              <a:gd name="T24" fmla="*/ 0 w 137"/>
              <a:gd name="T25" fmla="*/ 2147483647 h 140"/>
              <a:gd name="T26" fmla="*/ 0 w 137"/>
              <a:gd name="T27" fmla="*/ 2147483647 h 1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7"/>
              <a:gd name="T43" fmla="*/ 0 h 140"/>
              <a:gd name="T44" fmla="*/ 137 w 137"/>
              <a:gd name="T45" fmla="*/ 140 h 1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7" h="140">
                <a:moveTo>
                  <a:pt x="0" y="27"/>
                </a:moveTo>
                <a:lnTo>
                  <a:pt x="19" y="115"/>
                </a:lnTo>
                <a:lnTo>
                  <a:pt x="12" y="139"/>
                </a:lnTo>
                <a:lnTo>
                  <a:pt x="22" y="131"/>
                </a:lnTo>
                <a:lnTo>
                  <a:pt x="40" y="117"/>
                </a:lnTo>
                <a:lnTo>
                  <a:pt x="48" y="113"/>
                </a:lnTo>
                <a:lnTo>
                  <a:pt x="58" y="100"/>
                </a:lnTo>
                <a:lnTo>
                  <a:pt x="65" y="98"/>
                </a:lnTo>
                <a:lnTo>
                  <a:pt x="83" y="92"/>
                </a:lnTo>
                <a:lnTo>
                  <a:pt x="90" y="92"/>
                </a:lnTo>
                <a:lnTo>
                  <a:pt x="136" y="72"/>
                </a:lnTo>
                <a:lnTo>
                  <a:pt x="127" y="0"/>
                </a:lnTo>
                <a:lnTo>
                  <a:pt x="0" y="27"/>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890" name="Freeform 26"/>
          <p:cNvSpPr>
            <a:spLocks/>
          </p:cNvSpPr>
          <p:nvPr/>
        </p:nvSpPr>
        <p:spPr bwMode="auto">
          <a:xfrm>
            <a:off x="7234238" y="3989388"/>
            <a:ext cx="15875" cy="23812"/>
          </a:xfrm>
          <a:custGeom>
            <a:avLst/>
            <a:gdLst>
              <a:gd name="T0" fmla="*/ 2147483647 w 10"/>
              <a:gd name="T1" fmla="*/ 0 h 17"/>
              <a:gd name="T2" fmla="*/ 2147483647 w 10"/>
              <a:gd name="T3" fmla="*/ 2147483647 h 17"/>
              <a:gd name="T4" fmla="*/ 0 w 10"/>
              <a:gd name="T5" fmla="*/ 2147483647 h 17"/>
              <a:gd name="T6" fmla="*/ 2147483647 w 10"/>
              <a:gd name="T7" fmla="*/ 0 h 17"/>
              <a:gd name="T8" fmla="*/ 2147483647 w 10"/>
              <a:gd name="T9" fmla="*/ 0 h 17"/>
              <a:gd name="T10" fmla="*/ 2147483647 w 10"/>
              <a:gd name="T11" fmla="*/ 0 h 17"/>
              <a:gd name="T12" fmla="*/ 0 60000 65536"/>
              <a:gd name="T13" fmla="*/ 0 60000 65536"/>
              <a:gd name="T14" fmla="*/ 0 60000 65536"/>
              <a:gd name="T15" fmla="*/ 0 60000 65536"/>
              <a:gd name="T16" fmla="*/ 0 60000 65536"/>
              <a:gd name="T17" fmla="*/ 0 60000 65536"/>
              <a:gd name="T18" fmla="*/ 0 w 10"/>
              <a:gd name="T19" fmla="*/ 0 h 17"/>
              <a:gd name="T20" fmla="*/ 10 w 10"/>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0" h="17">
                <a:moveTo>
                  <a:pt x="9" y="0"/>
                </a:moveTo>
                <a:lnTo>
                  <a:pt x="9" y="16"/>
                </a:lnTo>
                <a:lnTo>
                  <a:pt x="0" y="3"/>
                </a:lnTo>
                <a:lnTo>
                  <a:pt x="9" y="0"/>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891" name="Freeform 27"/>
          <p:cNvSpPr>
            <a:spLocks/>
          </p:cNvSpPr>
          <p:nvPr/>
        </p:nvSpPr>
        <p:spPr bwMode="auto">
          <a:xfrm>
            <a:off x="7234238" y="3989388"/>
            <a:ext cx="15875" cy="23812"/>
          </a:xfrm>
          <a:custGeom>
            <a:avLst/>
            <a:gdLst>
              <a:gd name="T0" fmla="*/ 2147483647 w 10"/>
              <a:gd name="T1" fmla="*/ 0 h 17"/>
              <a:gd name="T2" fmla="*/ 2147483647 w 10"/>
              <a:gd name="T3" fmla="*/ 2147483647 h 17"/>
              <a:gd name="T4" fmla="*/ 0 w 10"/>
              <a:gd name="T5" fmla="*/ 2147483647 h 17"/>
              <a:gd name="T6" fmla="*/ 2147483647 w 10"/>
              <a:gd name="T7" fmla="*/ 0 h 17"/>
              <a:gd name="T8" fmla="*/ 2147483647 w 10"/>
              <a:gd name="T9" fmla="*/ 0 h 17"/>
              <a:gd name="T10" fmla="*/ 0 60000 65536"/>
              <a:gd name="T11" fmla="*/ 0 60000 65536"/>
              <a:gd name="T12" fmla="*/ 0 60000 65536"/>
              <a:gd name="T13" fmla="*/ 0 60000 65536"/>
              <a:gd name="T14" fmla="*/ 0 60000 65536"/>
              <a:gd name="T15" fmla="*/ 0 w 10"/>
              <a:gd name="T16" fmla="*/ 0 h 17"/>
              <a:gd name="T17" fmla="*/ 10 w 10"/>
              <a:gd name="T18" fmla="*/ 17 h 17"/>
            </a:gdLst>
            <a:ahLst/>
            <a:cxnLst>
              <a:cxn ang="T10">
                <a:pos x="T0" y="T1"/>
              </a:cxn>
              <a:cxn ang="T11">
                <a:pos x="T2" y="T3"/>
              </a:cxn>
              <a:cxn ang="T12">
                <a:pos x="T4" y="T5"/>
              </a:cxn>
              <a:cxn ang="T13">
                <a:pos x="T6" y="T7"/>
              </a:cxn>
              <a:cxn ang="T14">
                <a:pos x="T8" y="T9"/>
              </a:cxn>
            </a:cxnLst>
            <a:rect l="T15" t="T16" r="T17" b="T18"/>
            <a:pathLst>
              <a:path w="10" h="17">
                <a:moveTo>
                  <a:pt x="9" y="0"/>
                </a:moveTo>
                <a:lnTo>
                  <a:pt x="9" y="16"/>
                </a:lnTo>
                <a:lnTo>
                  <a:pt x="0" y="3"/>
                </a:lnTo>
                <a:lnTo>
                  <a:pt x="9" y="0"/>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892" name="Freeform 28"/>
          <p:cNvSpPr>
            <a:spLocks/>
          </p:cNvSpPr>
          <p:nvPr/>
        </p:nvSpPr>
        <p:spPr bwMode="auto">
          <a:xfrm>
            <a:off x="7359650" y="3833813"/>
            <a:ext cx="125413" cy="204787"/>
          </a:xfrm>
          <a:custGeom>
            <a:avLst/>
            <a:gdLst>
              <a:gd name="T0" fmla="*/ 0 w 86"/>
              <a:gd name="T1" fmla="*/ 2147483647 h 147"/>
              <a:gd name="T2" fmla="*/ 2147483647 w 86"/>
              <a:gd name="T3" fmla="*/ 2147483647 h 147"/>
              <a:gd name="T4" fmla="*/ 2147483647 w 86"/>
              <a:gd name="T5" fmla="*/ 2147483647 h 147"/>
              <a:gd name="T6" fmla="*/ 2147483647 w 86"/>
              <a:gd name="T7" fmla="*/ 2147483647 h 147"/>
              <a:gd name="T8" fmla="*/ 2147483647 w 86"/>
              <a:gd name="T9" fmla="*/ 2147483647 h 147"/>
              <a:gd name="T10" fmla="*/ 2147483647 w 86"/>
              <a:gd name="T11" fmla="*/ 2147483647 h 147"/>
              <a:gd name="T12" fmla="*/ 2147483647 w 86"/>
              <a:gd name="T13" fmla="*/ 2147483647 h 147"/>
              <a:gd name="T14" fmla="*/ 2147483647 w 86"/>
              <a:gd name="T15" fmla="*/ 2147483647 h 147"/>
              <a:gd name="T16" fmla="*/ 2147483647 w 86"/>
              <a:gd name="T17" fmla="*/ 2147483647 h 147"/>
              <a:gd name="T18" fmla="*/ 2147483647 w 86"/>
              <a:gd name="T19" fmla="*/ 2147483647 h 147"/>
              <a:gd name="T20" fmla="*/ 2147483647 w 86"/>
              <a:gd name="T21" fmla="*/ 2147483647 h 147"/>
              <a:gd name="T22" fmla="*/ 2147483647 w 86"/>
              <a:gd name="T23" fmla="*/ 0 h 147"/>
              <a:gd name="T24" fmla="*/ 0 w 86"/>
              <a:gd name="T25" fmla="*/ 2147483647 h 147"/>
              <a:gd name="T26" fmla="*/ 0 w 86"/>
              <a:gd name="T27" fmla="*/ 2147483647 h 147"/>
              <a:gd name="T28" fmla="*/ 0 w 86"/>
              <a:gd name="T29" fmla="*/ 2147483647 h 1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6"/>
              <a:gd name="T46" fmla="*/ 0 h 147"/>
              <a:gd name="T47" fmla="*/ 86 w 86"/>
              <a:gd name="T48" fmla="*/ 147 h 14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6" h="147">
                <a:moveTo>
                  <a:pt x="0" y="14"/>
                </a:moveTo>
                <a:lnTo>
                  <a:pt x="37" y="146"/>
                </a:lnTo>
                <a:lnTo>
                  <a:pt x="85" y="133"/>
                </a:lnTo>
                <a:lnTo>
                  <a:pt x="73" y="98"/>
                </a:lnTo>
                <a:lnTo>
                  <a:pt x="71" y="100"/>
                </a:lnTo>
                <a:lnTo>
                  <a:pt x="60" y="92"/>
                </a:lnTo>
                <a:lnTo>
                  <a:pt x="42" y="69"/>
                </a:lnTo>
                <a:lnTo>
                  <a:pt x="39" y="56"/>
                </a:lnTo>
                <a:lnTo>
                  <a:pt x="27" y="43"/>
                </a:lnTo>
                <a:lnTo>
                  <a:pt x="21" y="33"/>
                </a:lnTo>
                <a:lnTo>
                  <a:pt x="21" y="21"/>
                </a:lnTo>
                <a:lnTo>
                  <a:pt x="27" y="0"/>
                </a:lnTo>
                <a:lnTo>
                  <a:pt x="0" y="14"/>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893" name="Freeform 29"/>
          <p:cNvSpPr>
            <a:spLocks/>
          </p:cNvSpPr>
          <p:nvPr/>
        </p:nvSpPr>
        <p:spPr bwMode="auto">
          <a:xfrm>
            <a:off x="7359650" y="3833813"/>
            <a:ext cx="125413" cy="204787"/>
          </a:xfrm>
          <a:custGeom>
            <a:avLst/>
            <a:gdLst>
              <a:gd name="T0" fmla="*/ 0 w 86"/>
              <a:gd name="T1" fmla="*/ 2147483647 h 147"/>
              <a:gd name="T2" fmla="*/ 2147483647 w 86"/>
              <a:gd name="T3" fmla="*/ 2147483647 h 147"/>
              <a:gd name="T4" fmla="*/ 2147483647 w 86"/>
              <a:gd name="T5" fmla="*/ 2147483647 h 147"/>
              <a:gd name="T6" fmla="*/ 2147483647 w 86"/>
              <a:gd name="T7" fmla="*/ 2147483647 h 147"/>
              <a:gd name="T8" fmla="*/ 2147483647 w 86"/>
              <a:gd name="T9" fmla="*/ 2147483647 h 147"/>
              <a:gd name="T10" fmla="*/ 2147483647 w 86"/>
              <a:gd name="T11" fmla="*/ 2147483647 h 147"/>
              <a:gd name="T12" fmla="*/ 2147483647 w 86"/>
              <a:gd name="T13" fmla="*/ 2147483647 h 147"/>
              <a:gd name="T14" fmla="*/ 2147483647 w 86"/>
              <a:gd name="T15" fmla="*/ 2147483647 h 147"/>
              <a:gd name="T16" fmla="*/ 2147483647 w 86"/>
              <a:gd name="T17" fmla="*/ 2147483647 h 147"/>
              <a:gd name="T18" fmla="*/ 2147483647 w 86"/>
              <a:gd name="T19" fmla="*/ 2147483647 h 147"/>
              <a:gd name="T20" fmla="*/ 2147483647 w 86"/>
              <a:gd name="T21" fmla="*/ 2147483647 h 147"/>
              <a:gd name="T22" fmla="*/ 2147483647 w 86"/>
              <a:gd name="T23" fmla="*/ 0 h 147"/>
              <a:gd name="T24" fmla="*/ 0 w 86"/>
              <a:gd name="T25" fmla="*/ 2147483647 h 147"/>
              <a:gd name="T26" fmla="*/ 0 w 86"/>
              <a:gd name="T27" fmla="*/ 2147483647 h 1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6"/>
              <a:gd name="T43" fmla="*/ 0 h 147"/>
              <a:gd name="T44" fmla="*/ 86 w 86"/>
              <a:gd name="T45" fmla="*/ 147 h 14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6" h="147">
                <a:moveTo>
                  <a:pt x="0" y="14"/>
                </a:moveTo>
                <a:lnTo>
                  <a:pt x="37" y="146"/>
                </a:lnTo>
                <a:lnTo>
                  <a:pt x="85" y="133"/>
                </a:lnTo>
                <a:lnTo>
                  <a:pt x="73" y="98"/>
                </a:lnTo>
                <a:lnTo>
                  <a:pt x="71" y="100"/>
                </a:lnTo>
                <a:lnTo>
                  <a:pt x="60" y="92"/>
                </a:lnTo>
                <a:lnTo>
                  <a:pt x="42" y="69"/>
                </a:lnTo>
                <a:lnTo>
                  <a:pt x="39" y="56"/>
                </a:lnTo>
                <a:lnTo>
                  <a:pt x="27" y="43"/>
                </a:lnTo>
                <a:lnTo>
                  <a:pt x="21" y="33"/>
                </a:lnTo>
                <a:lnTo>
                  <a:pt x="21" y="21"/>
                </a:lnTo>
                <a:lnTo>
                  <a:pt x="27" y="0"/>
                </a:lnTo>
                <a:lnTo>
                  <a:pt x="0" y="14"/>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894" name="Freeform 30"/>
          <p:cNvSpPr>
            <a:spLocks/>
          </p:cNvSpPr>
          <p:nvPr/>
        </p:nvSpPr>
        <p:spPr bwMode="auto">
          <a:xfrm>
            <a:off x="7135813" y="6110288"/>
            <a:ext cx="7937" cy="7937"/>
          </a:xfrm>
          <a:custGeom>
            <a:avLst/>
            <a:gdLst>
              <a:gd name="T0" fmla="*/ 2147483647 w 4"/>
              <a:gd name="T1" fmla="*/ 2147483647 h 5"/>
              <a:gd name="T2" fmla="*/ 0 w 4"/>
              <a:gd name="T3" fmla="*/ 2147483647 h 5"/>
              <a:gd name="T4" fmla="*/ 2147483647 w 4"/>
              <a:gd name="T5" fmla="*/ 0 h 5"/>
              <a:gd name="T6" fmla="*/ 2147483647 w 4"/>
              <a:gd name="T7" fmla="*/ 2147483647 h 5"/>
              <a:gd name="T8" fmla="*/ 2147483647 w 4"/>
              <a:gd name="T9" fmla="*/ 2147483647 h 5"/>
              <a:gd name="T10" fmla="*/ 2147483647 w 4"/>
              <a:gd name="T11" fmla="*/ 2147483647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3" y="2"/>
                </a:moveTo>
                <a:lnTo>
                  <a:pt x="0" y="4"/>
                </a:lnTo>
                <a:lnTo>
                  <a:pt x="3" y="0"/>
                </a:lnTo>
                <a:lnTo>
                  <a:pt x="3" y="2"/>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895" name="Freeform 31"/>
          <p:cNvSpPr>
            <a:spLocks/>
          </p:cNvSpPr>
          <p:nvPr/>
        </p:nvSpPr>
        <p:spPr bwMode="auto">
          <a:xfrm>
            <a:off x="7135813" y="6110288"/>
            <a:ext cx="7937" cy="7937"/>
          </a:xfrm>
          <a:custGeom>
            <a:avLst/>
            <a:gdLst>
              <a:gd name="T0" fmla="*/ 2147483647 w 4"/>
              <a:gd name="T1" fmla="*/ 2147483647 h 5"/>
              <a:gd name="T2" fmla="*/ 0 w 4"/>
              <a:gd name="T3" fmla="*/ 2147483647 h 5"/>
              <a:gd name="T4" fmla="*/ 2147483647 w 4"/>
              <a:gd name="T5" fmla="*/ 0 h 5"/>
              <a:gd name="T6" fmla="*/ 2147483647 w 4"/>
              <a:gd name="T7" fmla="*/ 2147483647 h 5"/>
              <a:gd name="T8" fmla="*/ 2147483647 w 4"/>
              <a:gd name="T9" fmla="*/ 2147483647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3" y="2"/>
                </a:moveTo>
                <a:lnTo>
                  <a:pt x="0" y="4"/>
                </a:lnTo>
                <a:lnTo>
                  <a:pt x="3" y="0"/>
                </a:lnTo>
                <a:lnTo>
                  <a:pt x="3" y="2"/>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896" name="Freeform 32"/>
          <p:cNvSpPr>
            <a:spLocks/>
          </p:cNvSpPr>
          <p:nvPr/>
        </p:nvSpPr>
        <p:spPr bwMode="auto">
          <a:xfrm>
            <a:off x="7123113" y="6121400"/>
            <a:ext cx="9525" cy="6350"/>
          </a:xfrm>
          <a:custGeom>
            <a:avLst/>
            <a:gdLst>
              <a:gd name="T0" fmla="*/ 2147483647 w 6"/>
              <a:gd name="T1" fmla="*/ 0 h 5"/>
              <a:gd name="T2" fmla="*/ 2147483647 w 6"/>
              <a:gd name="T3" fmla="*/ 2147483647 h 5"/>
              <a:gd name="T4" fmla="*/ 0 w 6"/>
              <a:gd name="T5" fmla="*/ 2147483647 h 5"/>
              <a:gd name="T6" fmla="*/ 2147483647 w 6"/>
              <a:gd name="T7" fmla="*/ 0 h 5"/>
              <a:gd name="T8" fmla="*/ 2147483647 w 6"/>
              <a:gd name="T9" fmla="*/ 0 h 5"/>
              <a:gd name="T10" fmla="*/ 2147483647 w 6"/>
              <a:gd name="T11" fmla="*/ 0 h 5"/>
              <a:gd name="T12" fmla="*/ 0 60000 65536"/>
              <a:gd name="T13" fmla="*/ 0 60000 65536"/>
              <a:gd name="T14" fmla="*/ 0 60000 65536"/>
              <a:gd name="T15" fmla="*/ 0 60000 65536"/>
              <a:gd name="T16" fmla="*/ 0 60000 65536"/>
              <a:gd name="T17" fmla="*/ 0 60000 65536"/>
              <a:gd name="T18" fmla="*/ 0 w 6"/>
              <a:gd name="T19" fmla="*/ 0 h 5"/>
              <a:gd name="T20" fmla="*/ 6 w 6"/>
              <a:gd name="T21" fmla="*/ 5 h 5"/>
            </a:gdLst>
            <a:ahLst/>
            <a:cxnLst>
              <a:cxn ang="T12">
                <a:pos x="T0" y="T1"/>
              </a:cxn>
              <a:cxn ang="T13">
                <a:pos x="T2" y="T3"/>
              </a:cxn>
              <a:cxn ang="T14">
                <a:pos x="T4" y="T5"/>
              </a:cxn>
              <a:cxn ang="T15">
                <a:pos x="T6" y="T7"/>
              </a:cxn>
              <a:cxn ang="T16">
                <a:pos x="T8" y="T9"/>
              </a:cxn>
              <a:cxn ang="T17">
                <a:pos x="T10" y="T11"/>
              </a:cxn>
            </a:cxnLst>
            <a:rect l="T18" t="T19" r="T20" b="T21"/>
            <a:pathLst>
              <a:path w="6" h="5">
                <a:moveTo>
                  <a:pt x="5" y="0"/>
                </a:moveTo>
                <a:lnTo>
                  <a:pt x="5" y="3"/>
                </a:lnTo>
                <a:lnTo>
                  <a:pt x="0" y="4"/>
                </a:lnTo>
                <a:lnTo>
                  <a:pt x="5" y="0"/>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897" name="Freeform 33"/>
          <p:cNvSpPr>
            <a:spLocks/>
          </p:cNvSpPr>
          <p:nvPr/>
        </p:nvSpPr>
        <p:spPr bwMode="auto">
          <a:xfrm>
            <a:off x="7123113" y="6121400"/>
            <a:ext cx="9525" cy="6350"/>
          </a:xfrm>
          <a:custGeom>
            <a:avLst/>
            <a:gdLst>
              <a:gd name="T0" fmla="*/ 2147483647 w 6"/>
              <a:gd name="T1" fmla="*/ 0 h 5"/>
              <a:gd name="T2" fmla="*/ 2147483647 w 6"/>
              <a:gd name="T3" fmla="*/ 2147483647 h 5"/>
              <a:gd name="T4" fmla="*/ 0 w 6"/>
              <a:gd name="T5" fmla="*/ 2147483647 h 5"/>
              <a:gd name="T6" fmla="*/ 2147483647 w 6"/>
              <a:gd name="T7" fmla="*/ 0 h 5"/>
              <a:gd name="T8" fmla="*/ 2147483647 w 6"/>
              <a:gd name="T9" fmla="*/ 0 h 5"/>
              <a:gd name="T10" fmla="*/ 0 60000 65536"/>
              <a:gd name="T11" fmla="*/ 0 60000 65536"/>
              <a:gd name="T12" fmla="*/ 0 60000 65536"/>
              <a:gd name="T13" fmla="*/ 0 60000 65536"/>
              <a:gd name="T14" fmla="*/ 0 60000 65536"/>
              <a:gd name="T15" fmla="*/ 0 w 6"/>
              <a:gd name="T16" fmla="*/ 0 h 5"/>
              <a:gd name="T17" fmla="*/ 6 w 6"/>
              <a:gd name="T18" fmla="*/ 5 h 5"/>
            </a:gdLst>
            <a:ahLst/>
            <a:cxnLst>
              <a:cxn ang="T10">
                <a:pos x="T0" y="T1"/>
              </a:cxn>
              <a:cxn ang="T11">
                <a:pos x="T2" y="T3"/>
              </a:cxn>
              <a:cxn ang="T12">
                <a:pos x="T4" y="T5"/>
              </a:cxn>
              <a:cxn ang="T13">
                <a:pos x="T6" y="T7"/>
              </a:cxn>
              <a:cxn ang="T14">
                <a:pos x="T8" y="T9"/>
              </a:cxn>
            </a:cxnLst>
            <a:rect l="T15" t="T16" r="T17" b="T18"/>
            <a:pathLst>
              <a:path w="6" h="5">
                <a:moveTo>
                  <a:pt x="5" y="0"/>
                </a:moveTo>
                <a:lnTo>
                  <a:pt x="5" y="3"/>
                </a:lnTo>
                <a:lnTo>
                  <a:pt x="0" y="4"/>
                </a:lnTo>
                <a:lnTo>
                  <a:pt x="5" y="0"/>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898" name="Freeform 34"/>
          <p:cNvSpPr>
            <a:spLocks/>
          </p:cNvSpPr>
          <p:nvPr/>
        </p:nvSpPr>
        <p:spPr bwMode="auto">
          <a:xfrm>
            <a:off x="7086600" y="6129338"/>
            <a:ext cx="31750" cy="17462"/>
          </a:xfrm>
          <a:custGeom>
            <a:avLst/>
            <a:gdLst>
              <a:gd name="T0" fmla="*/ 2147483647 w 22"/>
              <a:gd name="T1" fmla="*/ 2147483647 h 13"/>
              <a:gd name="T2" fmla="*/ 0 w 22"/>
              <a:gd name="T3" fmla="*/ 2147483647 h 13"/>
              <a:gd name="T4" fmla="*/ 2147483647 w 22"/>
              <a:gd name="T5" fmla="*/ 0 h 13"/>
              <a:gd name="T6" fmla="*/ 2147483647 w 22"/>
              <a:gd name="T7" fmla="*/ 2147483647 h 13"/>
              <a:gd name="T8" fmla="*/ 2147483647 w 22"/>
              <a:gd name="T9" fmla="*/ 2147483647 h 13"/>
              <a:gd name="T10" fmla="*/ 2147483647 w 22"/>
              <a:gd name="T11" fmla="*/ 2147483647 h 13"/>
              <a:gd name="T12" fmla="*/ 0 60000 65536"/>
              <a:gd name="T13" fmla="*/ 0 60000 65536"/>
              <a:gd name="T14" fmla="*/ 0 60000 65536"/>
              <a:gd name="T15" fmla="*/ 0 60000 65536"/>
              <a:gd name="T16" fmla="*/ 0 60000 65536"/>
              <a:gd name="T17" fmla="*/ 0 60000 65536"/>
              <a:gd name="T18" fmla="*/ 0 w 22"/>
              <a:gd name="T19" fmla="*/ 0 h 13"/>
              <a:gd name="T20" fmla="*/ 22 w 22"/>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2" h="13">
                <a:moveTo>
                  <a:pt x="5" y="12"/>
                </a:moveTo>
                <a:lnTo>
                  <a:pt x="0" y="11"/>
                </a:lnTo>
                <a:lnTo>
                  <a:pt x="21" y="0"/>
                </a:lnTo>
                <a:lnTo>
                  <a:pt x="5" y="12"/>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899" name="Freeform 35"/>
          <p:cNvSpPr>
            <a:spLocks/>
          </p:cNvSpPr>
          <p:nvPr/>
        </p:nvSpPr>
        <p:spPr bwMode="auto">
          <a:xfrm>
            <a:off x="7086600" y="6129338"/>
            <a:ext cx="31750" cy="17462"/>
          </a:xfrm>
          <a:custGeom>
            <a:avLst/>
            <a:gdLst>
              <a:gd name="T0" fmla="*/ 2147483647 w 22"/>
              <a:gd name="T1" fmla="*/ 2147483647 h 13"/>
              <a:gd name="T2" fmla="*/ 0 w 22"/>
              <a:gd name="T3" fmla="*/ 2147483647 h 13"/>
              <a:gd name="T4" fmla="*/ 2147483647 w 22"/>
              <a:gd name="T5" fmla="*/ 0 h 13"/>
              <a:gd name="T6" fmla="*/ 2147483647 w 22"/>
              <a:gd name="T7" fmla="*/ 2147483647 h 13"/>
              <a:gd name="T8" fmla="*/ 2147483647 w 22"/>
              <a:gd name="T9" fmla="*/ 2147483647 h 13"/>
              <a:gd name="T10" fmla="*/ 0 60000 65536"/>
              <a:gd name="T11" fmla="*/ 0 60000 65536"/>
              <a:gd name="T12" fmla="*/ 0 60000 65536"/>
              <a:gd name="T13" fmla="*/ 0 60000 65536"/>
              <a:gd name="T14" fmla="*/ 0 60000 65536"/>
              <a:gd name="T15" fmla="*/ 0 w 22"/>
              <a:gd name="T16" fmla="*/ 0 h 13"/>
              <a:gd name="T17" fmla="*/ 22 w 22"/>
              <a:gd name="T18" fmla="*/ 13 h 13"/>
            </a:gdLst>
            <a:ahLst/>
            <a:cxnLst>
              <a:cxn ang="T10">
                <a:pos x="T0" y="T1"/>
              </a:cxn>
              <a:cxn ang="T11">
                <a:pos x="T2" y="T3"/>
              </a:cxn>
              <a:cxn ang="T12">
                <a:pos x="T4" y="T5"/>
              </a:cxn>
              <a:cxn ang="T13">
                <a:pos x="T6" y="T7"/>
              </a:cxn>
              <a:cxn ang="T14">
                <a:pos x="T8" y="T9"/>
              </a:cxn>
            </a:cxnLst>
            <a:rect l="T15" t="T16" r="T17" b="T18"/>
            <a:pathLst>
              <a:path w="22" h="13">
                <a:moveTo>
                  <a:pt x="5" y="12"/>
                </a:moveTo>
                <a:lnTo>
                  <a:pt x="0" y="11"/>
                </a:lnTo>
                <a:lnTo>
                  <a:pt x="21" y="0"/>
                </a:lnTo>
                <a:lnTo>
                  <a:pt x="5" y="12"/>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00" name="Freeform 36"/>
          <p:cNvSpPr>
            <a:spLocks/>
          </p:cNvSpPr>
          <p:nvPr/>
        </p:nvSpPr>
        <p:spPr bwMode="auto">
          <a:xfrm>
            <a:off x="6472238" y="5473700"/>
            <a:ext cx="47625" cy="28575"/>
          </a:xfrm>
          <a:custGeom>
            <a:avLst/>
            <a:gdLst>
              <a:gd name="T0" fmla="*/ 2147483647 w 32"/>
              <a:gd name="T1" fmla="*/ 2147483647 h 20"/>
              <a:gd name="T2" fmla="*/ 2147483647 w 32"/>
              <a:gd name="T3" fmla="*/ 2147483647 h 20"/>
              <a:gd name="T4" fmla="*/ 0 w 32"/>
              <a:gd name="T5" fmla="*/ 2147483647 h 20"/>
              <a:gd name="T6" fmla="*/ 2147483647 w 32"/>
              <a:gd name="T7" fmla="*/ 2147483647 h 20"/>
              <a:gd name="T8" fmla="*/ 2147483647 w 32"/>
              <a:gd name="T9" fmla="*/ 0 h 20"/>
              <a:gd name="T10" fmla="*/ 2147483647 w 32"/>
              <a:gd name="T11" fmla="*/ 2147483647 h 20"/>
              <a:gd name="T12" fmla="*/ 2147483647 w 32"/>
              <a:gd name="T13" fmla="*/ 2147483647 h 20"/>
              <a:gd name="T14" fmla="*/ 2147483647 w 32"/>
              <a:gd name="T15" fmla="*/ 2147483647 h 20"/>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20"/>
              <a:gd name="T26" fmla="*/ 32 w 32"/>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20">
                <a:moveTo>
                  <a:pt x="16" y="12"/>
                </a:moveTo>
                <a:lnTo>
                  <a:pt x="9" y="19"/>
                </a:lnTo>
                <a:lnTo>
                  <a:pt x="0" y="16"/>
                </a:lnTo>
                <a:lnTo>
                  <a:pt x="8" y="17"/>
                </a:lnTo>
                <a:lnTo>
                  <a:pt x="31" y="0"/>
                </a:lnTo>
                <a:lnTo>
                  <a:pt x="16" y="12"/>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01" name="Freeform 37"/>
          <p:cNvSpPr>
            <a:spLocks/>
          </p:cNvSpPr>
          <p:nvPr/>
        </p:nvSpPr>
        <p:spPr bwMode="auto">
          <a:xfrm>
            <a:off x="6472238" y="5473700"/>
            <a:ext cx="47625" cy="28575"/>
          </a:xfrm>
          <a:custGeom>
            <a:avLst/>
            <a:gdLst>
              <a:gd name="T0" fmla="*/ 2147483647 w 32"/>
              <a:gd name="T1" fmla="*/ 2147483647 h 20"/>
              <a:gd name="T2" fmla="*/ 2147483647 w 32"/>
              <a:gd name="T3" fmla="*/ 2147483647 h 20"/>
              <a:gd name="T4" fmla="*/ 0 w 32"/>
              <a:gd name="T5" fmla="*/ 2147483647 h 20"/>
              <a:gd name="T6" fmla="*/ 2147483647 w 32"/>
              <a:gd name="T7" fmla="*/ 2147483647 h 20"/>
              <a:gd name="T8" fmla="*/ 2147483647 w 32"/>
              <a:gd name="T9" fmla="*/ 0 h 20"/>
              <a:gd name="T10" fmla="*/ 2147483647 w 32"/>
              <a:gd name="T11" fmla="*/ 2147483647 h 20"/>
              <a:gd name="T12" fmla="*/ 2147483647 w 32"/>
              <a:gd name="T13" fmla="*/ 2147483647 h 20"/>
              <a:gd name="T14" fmla="*/ 0 60000 65536"/>
              <a:gd name="T15" fmla="*/ 0 60000 65536"/>
              <a:gd name="T16" fmla="*/ 0 60000 65536"/>
              <a:gd name="T17" fmla="*/ 0 60000 65536"/>
              <a:gd name="T18" fmla="*/ 0 60000 65536"/>
              <a:gd name="T19" fmla="*/ 0 60000 65536"/>
              <a:gd name="T20" fmla="*/ 0 60000 65536"/>
              <a:gd name="T21" fmla="*/ 0 w 32"/>
              <a:gd name="T22" fmla="*/ 0 h 20"/>
              <a:gd name="T23" fmla="*/ 32 w 32"/>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0">
                <a:moveTo>
                  <a:pt x="16" y="12"/>
                </a:moveTo>
                <a:lnTo>
                  <a:pt x="9" y="19"/>
                </a:lnTo>
                <a:lnTo>
                  <a:pt x="0" y="16"/>
                </a:lnTo>
                <a:lnTo>
                  <a:pt x="8" y="17"/>
                </a:lnTo>
                <a:lnTo>
                  <a:pt x="31" y="0"/>
                </a:lnTo>
                <a:lnTo>
                  <a:pt x="16" y="12"/>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02" name="Freeform 38"/>
          <p:cNvSpPr>
            <a:spLocks/>
          </p:cNvSpPr>
          <p:nvPr/>
        </p:nvSpPr>
        <p:spPr bwMode="auto">
          <a:xfrm>
            <a:off x="6999288" y="6138863"/>
            <a:ext cx="66675" cy="44450"/>
          </a:xfrm>
          <a:custGeom>
            <a:avLst/>
            <a:gdLst>
              <a:gd name="T0" fmla="*/ 2147483647 w 46"/>
              <a:gd name="T1" fmla="*/ 2147483647 h 32"/>
              <a:gd name="T2" fmla="*/ 0 w 46"/>
              <a:gd name="T3" fmla="*/ 2147483647 h 32"/>
              <a:gd name="T4" fmla="*/ 2147483647 w 46"/>
              <a:gd name="T5" fmla="*/ 2147483647 h 32"/>
              <a:gd name="T6" fmla="*/ 2147483647 w 46"/>
              <a:gd name="T7" fmla="*/ 2147483647 h 32"/>
              <a:gd name="T8" fmla="*/ 2147483647 w 46"/>
              <a:gd name="T9" fmla="*/ 2147483647 h 32"/>
              <a:gd name="T10" fmla="*/ 2147483647 w 46"/>
              <a:gd name="T11" fmla="*/ 2147483647 h 32"/>
              <a:gd name="T12" fmla="*/ 2147483647 w 46"/>
              <a:gd name="T13" fmla="*/ 2147483647 h 32"/>
              <a:gd name="T14" fmla="*/ 2147483647 w 46"/>
              <a:gd name="T15" fmla="*/ 0 h 32"/>
              <a:gd name="T16" fmla="*/ 2147483647 w 46"/>
              <a:gd name="T17" fmla="*/ 2147483647 h 32"/>
              <a:gd name="T18" fmla="*/ 2147483647 w 46"/>
              <a:gd name="T19" fmla="*/ 2147483647 h 32"/>
              <a:gd name="T20" fmla="*/ 2147483647 w 46"/>
              <a:gd name="T21" fmla="*/ 2147483647 h 32"/>
              <a:gd name="T22" fmla="*/ 2147483647 w 46"/>
              <a:gd name="T23" fmla="*/ 2147483647 h 32"/>
              <a:gd name="T24" fmla="*/ 2147483647 w 46"/>
              <a:gd name="T25" fmla="*/ 2147483647 h 32"/>
              <a:gd name="T26" fmla="*/ 2147483647 w 46"/>
              <a:gd name="T27" fmla="*/ 2147483647 h 32"/>
              <a:gd name="T28" fmla="*/ 2147483647 w 46"/>
              <a:gd name="T29" fmla="*/ 2147483647 h 32"/>
              <a:gd name="T30" fmla="*/ 2147483647 w 46"/>
              <a:gd name="T31" fmla="*/ 2147483647 h 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
              <a:gd name="T49" fmla="*/ 0 h 32"/>
              <a:gd name="T50" fmla="*/ 46 w 46"/>
              <a:gd name="T51" fmla="*/ 32 h 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 h="32">
                <a:moveTo>
                  <a:pt x="4" y="26"/>
                </a:moveTo>
                <a:lnTo>
                  <a:pt x="0" y="31"/>
                </a:lnTo>
                <a:lnTo>
                  <a:pt x="24" y="19"/>
                </a:lnTo>
                <a:lnTo>
                  <a:pt x="25" y="14"/>
                </a:lnTo>
                <a:lnTo>
                  <a:pt x="38" y="18"/>
                </a:lnTo>
                <a:lnTo>
                  <a:pt x="45" y="13"/>
                </a:lnTo>
                <a:lnTo>
                  <a:pt x="38" y="2"/>
                </a:lnTo>
                <a:lnTo>
                  <a:pt x="24" y="0"/>
                </a:lnTo>
                <a:lnTo>
                  <a:pt x="25" y="7"/>
                </a:lnTo>
                <a:lnTo>
                  <a:pt x="14" y="10"/>
                </a:lnTo>
                <a:lnTo>
                  <a:pt x="4" y="18"/>
                </a:lnTo>
                <a:lnTo>
                  <a:pt x="4" y="22"/>
                </a:lnTo>
                <a:lnTo>
                  <a:pt x="6" y="22"/>
                </a:lnTo>
                <a:lnTo>
                  <a:pt x="4" y="26"/>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03" name="Freeform 39"/>
          <p:cNvSpPr>
            <a:spLocks/>
          </p:cNvSpPr>
          <p:nvPr/>
        </p:nvSpPr>
        <p:spPr bwMode="auto">
          <a:xfrm>
            <a:off x="6999288" y="6138863"/>
            <a:ext cx="66675" cy="44450"/>
          </a:xfrm>
          <a:custGeom>
            <a:avLst/>
            <a:gdLst>
              <a:gd name="T0" fmla="*/ 2147483647 w 46"/>
              <a:gd name="T1" fmla="*/ 2147483647 h 32"/>
              <a:gd name="T2" fmla="*/ 0 w 46"/>
              <a:gd name="T3" fmla="*/ 2147483647 h 32"/>
              <a:gd name="T4" fmla="*/ 2147483647 w 46"/>
              <a:gd name="T5" fmla="*/ 2147483647 h 32"/>
              <a:gd name="T6" fmla="*/ 2147483647 w 46"/>
              <a:gd name="T7" fmla="*/ 2147483647 h 32"/>
              <a:gd name="T8" fmla="*/ 2147483647 w 46"/>
              <a:gd name="T9" fmla="*/ 2147483647 h 32"/>
              <a:gd name="T10" fmla="*/ 2147483647 w 46"/>
              <a:gd name="T11" fmla="*/ 2147483647 h 32"/>
              <a:gd name="T12" fmla="*/ 2147483647 w 46"/>
              <a:gd name="T13" fmla="*/ 2147483647 h 32"/>
              <a:gd name="T14" fmla="*/ 2147483647 w 46"/>
              <a:gd name="T15" fmla="*/ 0 h 32"/>
              <a:gd name="T16" fmla="*/ 2147483647 w 46"/>
              <a:gd name="T17" fmla="*/ 2147483647 h 32"/>
              <a:gd name="T18" fmla="*/ 2147483647 w 46"/>
              <a:gd name="T19" fmla="*/ 2147483647 h 32"/>
              <a:gd name="T20" fmla="*/ 2147483647 w 46"/>
              <a:gd name="T21" fmla="*/ 2147483647 h 32"/>
              <a:gd name="T22" fmla="*/ 2147483647 w 46"/>
              <a:gd name="T23" fmla="*/ 2147483647 h 32"/>
              <a:gd name="T24" fmla="*/ 2147483647 w 46"/>
              <a:gd name="T25" fmla="*/ 2147483647 h 32"/>
              <a:gd name="T26" fmla="*/ 2147483647 w 46"/>
              <a:gd name="T27" fmla="*/ 2147483647 h 32"/>
              <a:gd name="T28" fmla="*/ 2147483647 w 46"/>
              <a:gd name="T29" fmla="*/ 2147483647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
              <a:gd name="T46" fmla="*/ 0 h 32"/>
              <a:gd name="T47" fmla="*/ 46 w 46"/>
              <a:gd name="T48" fmla="*/ 32 h 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 h="32">
                <a:moveTo>
                  <a:pt x="4" y="26"/>
                </a:moveTo>
                <a:lnTo>
                  <a:pt x="0" y="31"/>
                </a:lnTo>
                <a:lnTo>
                  <a:pt x="24" y="19"/>
                </a:lnTo>
                <a:lnTo>
                  <a:pt x="25" y="14"/>
                </a:lnTo>
                <a:lnTo>
                  <a:pt x="38" y="18"/>
                </a:lnTo>
                <a:lnTo>
                  <a:pt x="45" y="13"/>
                </a:lnTo>
                <a:lnTo>
                  <a:pt x="38" y="2"/>
                </a:lnTo>
                <a:lnTo>
                  <a:pt x="24" y="0"/>
                </a:lnTo>
                <a:lnTo>
                  <a:pt x="25" y="7"/>
                </a:lnTo>
                <a:lnTo>
                  <a:pt x="14" y="10"/>
                </a:lnTo>
                <a:lnTo>
                  <a:pt x="4" y="18"/>
                </a:lnTo>
                <a:lnTo>
                  <a:pt x="4" y="22"/>
                </a:lnTo>
                <a:lnTo>
                  <a:pt x="6" y="22"/>
                </a:lnTo>
                <a:lnTo>
                  <a:pt x="4" y="26"/>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04" name="Freeform 40"/>
          <p:cNvSpPr>
            <a:spLocks/>
          </p:cNvSpPr>
          <p:nvPr/>
        </p:nvSpPr>
        <p:spPr bwMode="auto">
          <a:xfrm>
            <a:off x="6132513" y="5281613"/>
            <a:ext cx="1066800" cy="827087"/>
          </a:xfrm>
          <a:custGeom>
            <a:avLst/>
            <a:gdLst>
              <a:gd name="T0" fmla="*/ 2147483647 w 739"/>
              <a:gd name="T1" fmla="*/ 2147483647 h 591"/>
              <a:gd name="T2" fmla="*/ 2147483647 w 739"/>
              <a:gd name="T3" fmla="*/ 2147483647 h 591"/>
              <a:gd name="T4" fmla="*/ 2147483647 w 739"/>
              <a:gd name="T5" fmla="*/ 2147483647 h 591"/>
              <a:gd name="T6" fmla="*/ 2147483647 w 739"/>
              <a:gd name="T7" fmla="*/ 2147483647 h 591"/>
              <a:gd name="T8" fmla="*/ 2147483647 w 739"/>
              <a:gd name="T9" fmla="*/ 2147483647 h 591"/>
              <a:gd name="T10" fmla="*/ 2147483647 w 739"/>
              <a:gd name="T11" fmla="*/ 2147483647 h 591"/>
              <a:gd name="T12" fmla="*/ 2147483647 w 739"/>
              <a:gd name="T13" fmla="*/ 2147483647 h 591"/>
              <a:gd name="T14" fmla="*/ 2147483647 w 739"/>
              <a:gd name="T15" fmla="*/ 2147483647 h 591"/>
              <a:gd name="T16" fmla="*/ 2147483647 w 739"/>
              <a:gd name="T17" fmla="*/ 2147483647 h 591"/>
              <a:gd name="T18" fmla="*/ 2147483647 w 739"/>
              <a:gd name="T19" fmla="*/ 2147483647 h 591"/>
              <a:gd name="T20" fmla="*/ 2147483647 w 739"/>
              <a:gd name="T21" fmla="*/ 2147483647 h 591"/>
              <a:gd name="T22" fmla="*/ 2147483647 w 739"/>
              <a:gd name="T23" fmla="*/ 2147483647 h 591"/>
              <a:gd name="T24" fmla="*/ 2147483647 w 739"/>
              <a:gd name="T25" fmla="*/ 2147483647 h 591"/>
              <a:gd name="T26" fmla="*/ 2147483647 w 739"/>
              <a:gd name="T27" fmla="*/ 2147483647 h 591"/>
              <a:gd name="T28" fmla="*/ 2147483647 w 739"/>
              <a:gd name="T29" fmla="*/ 2147483647 h 591"/>
              <a:gd name="T30" fmla="*/ 2147483647 w 739"/>
              <a:gd name="T31" fmla="*/ 2147483647 h 591"/>
              <a:gd name="T32" fmla="*/ 2147483647 w 739"/>
              <a:gd name="T33" fmla="*/ 2147483647 h 591"/>
              <a:gd name="T34" fmla="*/ 2147483647 w 739"/>
              <a:gd name="T35" fmla="*/ 2147483647 h 591"/>
              <a:gd name="T36" fmla="*/ 2147483647 w 739"/>
              <a:gd name="T37" fmla="*/ 2147483647 h 591"/>
              <a:gd name="T38" fmla="*/ 2147483647 w 739"/>
              <a:gd name="T39" fmla="*/ 2147483647 h 591"/>
              <a:gd name="T40" fmla="*/ 2147483647 w 739"/>
              <a:gd name="T41" fmla="*/ 2147483647 h 591"/>
              <a:gd name="T42" fmla="*/ 2147483647 w 739"/>
              <a:gd name="T43" fmla="*/ 2147483647 h 591"/>
              <a:gd name="T44" fmla="*/ 2147483647 w 739"/>
              <a:gd name="T45" fmla="*/ 2147483647 h 591"/>
              <a:gd name="T46" fmla="*/ 2147483647 w 739"/>
              <a:gd name="T47" fmla="*/ 2147483647 h 591"/>
              <a:gd name="T48" fmla="*/ 2147483647 w 739"/>
              <a:gd name="T49" fmla="*/ 2147483647 h 591"/>
              <a:gd name="T50" fmla="*/ 2147483647 w 739"/>
              <a:gd name="T51" fmla="*/ 2147483647 h 591"/>
              <a:gd name="T52" fmla="*/ 2147483647 w 739"/>
              <a:gd name="T53" fmla="*/ 2147483647 h 591"/>
              <a:gd name="T54" fmla="*/ 2147483647 w 739"/>
              <a:gd name="T55" fmla="*/ 2147483647 h 591"/>
              <a:gd name="T56" fmla="*/ 2147483647 w 739"/>
              <a:gd name="T57" fmla="*/ 2147483647 h 591"/>
              <a:gd name="T58" fmla="*/ 2147483647 w 739"/>
              <a:gd name="T59" fmla="*/ 2147483647 h 591"/>
              <a:gd name="T60" fmla="*/ 2147483647 w 739"/>
              <a:gd name="T61" fmla="*/ 2147483647 h 591"/>
              <a:gd name="T62" fmla="*/ 2147483647 w 739"/>
              <a:gd name="T63" fmla="*/ 2147483647 h 591"/>
              <a:gd name="T64" fmla="*/ 2147483647 w 739"/>
              <a:gd name="T65" fmla="*/ 2147483647 h 591"/>
              <a:gd name="T66" fmla="*/ 2147483647 w 739"/>
              <a:gd name="T67" fmla="*/ 2147483647 h 591"/>
              <a:gd name="T68" fmla="*/ 2147483647 w 739"/>
              <a:gd name="T69" fmla="*/ 2147483647 h 591"/>
              <a:gd name="T70" fmla="*/ 2147483647 w 739"/>
              <a:gd name="T71" fmla="*/ 2147483647 h 591"/>
              <a:gd name="T72" fmla="*/ 2147483647 w 739"/>
              <a:gd name="T73" fmla="*/ 2147483647 h 591"/>
              <a:gd name="T74" fmla="*/ 2147483647 w 739"/>
              <a:gd name="T75" fmla="*/ 2147483647 h 591"/>
              <a:gd name="T76" fmla="*/ 2147483647 w 739"/>
              <a:gd name="T77" fmla="*/ 2147483647 h 591"/>
              <a:gd name="T78" fmla="*/ 2147483647 w 739"/>
              <a:gd name="T79" fmla="*/ 2147483647 h 591"/>
              <a:gd name="T80" fmla="*/ 2147483647 w 739"/>
              <a:gd name="T81" fmla="*/ 2147483647 h 591"/>
              <a:gd name="T82" fmla="*/ 2147483647 w 739"/>
              <a:gd name="T83" fmla="*/ 2147483647 h 591"/>
              <a:gd name="T84" fmla="*/ 2147483647 w 739"/>
              <a:gd name="T85" fmla="*/ 2147483647 h 591"/>
              <a:gd name="T86" fmla="*/ 2147483647 w 739"/>
              <a:gd name="T87" fmla="*/ 2147483647 h 591"/>
              <a:gd name="T88" fmla="*/ 2147483647 w 739"/>
              <a:gd name="T89" fmla="*/ 2147483647 h 591"/>
              <a:gd name="T90" fmla="*/ 2147483647 w 739"/>
              <a:gd name="T91" fmla="*/ 2147483647 h 591"/>
              <a:gd name="T92" fmla="*/ 2147483647 w 739"/>
              <a:gd name="T93" fmla="*/ 2147483647 h 591"/>
              <a:gd name="T94" fmla="*/ 2147483647 w 739"/>
              <a:gd name="T95" fmla="*/ 2147483647 h 591"/>
              <a:gd name="T96" fmla="*/ 2147483647 w 739"/>
              <a:gd name="T97" fmla="*/ 2147483647 h 591"/>
              <a:gd name="T98" fmla="*/ 2147483647 w 739"/>
              <a:gd name="T99" fmla="*/ 2147483647 h 591"/>
              <a:gd name="T100" fmla="*/ 2147483647 w 739"/>
              <a:gd name="T101" fmla="*/ 2147483647 h 591"/>
              <a:gd name="T102" fmla="*/ 2147483647 w 739"/>
              <a:gd name="T103" fmla="*/ 2147483647 h 591"/>
              <a:gd name="T104" fmla="*/ 2147483647 w 739"/>
              <a:gd name="T105" fmla="*/ 2147483647 h 591"/>
              <a:gd name="T106" fmla="*/ 2147483647 w 739"/>
              <a:gd name="T107" fmla="*/ 2147483647 h 591"/>
              <a:gd name="T108" fmla="*/ 2147483647 w 739"/>
              <a:gd name="T109" fmla="*/ 2147483647 h 591"/>
              <a:gd name="T110" fmla="*/ 2147483647 w 739"/>
              <a:gd name="T111" fmla="*/ 2147483647 h 591"/>
              <a:gd name="T112" fmla="*/ 2147483647 w 739"/>
              <a:gd name="T113" fmla="*/ 2147483647 h 591"/>
              <a:gd name="T114" fmla="*/ 2147483647 w 739"/>
              <a:gd name="T115" fmla="*/ 2147483647 h 591"/>
              <a:gd name="T116" fmla="*/ 2147483647 w 739"/>
              <a:gd name="T117" fmla="*/ 2147483647 h 591"/>
              <a:gd name="T118" fmla="*/ 2147483647 w 739"/>
              <a:gd name="T119" fmla="*/ 2147483647 h 591"/>
              <a:gd name="T120" fmla="*/ 2147483647 w 739"/>
              <a:gd name="T121" fmla="*/ 2147483647 h 591"/>
              <a:gd name="T122" fmla="*/ 2147483647 w 739"/>
              <a:gd name="T123" fmla="*/ 2147483647 h 591"/>
              <a:gd name="T124" fmla="*/ 2147483647 w 739"/>
              <a:gd name="T125" fmla="*/ 2147483647 h 59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39"/>
              <a:gd name="T190" fmla="*/ 0 h 591"/>
              <a:gd name="T191" fmla="*/ 739 w 739"/>
              <a:gd name="T192" fmla="*/ 591 h 59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39" h="591">
                <a:moveTo>
                  <a:pt x="457" y="288"/>
                </a:moveTo>
                <a:lnTo>
                  <a:pt x="459" y="313"/>
                </a:lnTo>
                <a:lnTo>
                  <a:pt x="467" y="324"/>
                </a:lnTo>
                <a:lnTo>
                  <a:pt x="469" y="335"/>
                </a:lnTo>
                <a:lnTo>
                  <a:pt x="473" y="336"/>
                </a:lnTo>
                <a:lnTo>
                  <a:pt x="480" y="324"/>
                </a:lnTo>
                <a:lnTo>
                  <a:pt x="481" y="309"/>
                </a:lnTo>
                <a:lnTo>
                  <a:pt x="480" y="309"/>
                </a:lnTo>
                <a:lnTo>
                  <a:pt x="478" y="305"/>
                </a:lnTo>
                <a:lnTo>
                  <a:pt x="468" y="302"/>
                </a:lnTo>
                <a:lnTo>
                  <a:pt x="476" y="299"/>
                </a:lnTo>
                <a:lnTo>
                  <a:pt x="489" y="313"/>
                </a:lnTo>
                <a:lnTo>
                  <a:pt x="491" y="307"/>
                </a:lnTo>
                <a:lnTo>
                  <a:pt x="498" y="307"/>
                </a:lnTo>
                <a:lnTo>
                  <a:pt x="487" y="333"/>
                </a:lnTo>
                <a:lnTo>
                  <a:pt x="481" y="339"/>
                </a:lnTo>
                <a:lnTo>
                  <a:pt x="482" y="341"/>
                </a:lnTo>
                <a:lnTo>
                  <a:pt x="471" y="345"/>
                </a:lnTo>
                <a:lnTo>
                  <a:pt x="483" y="360"/>
                </a:lnTo>
                <a:lnTo>
                  <a:pt x="525" y="418"/>
                </a:lnTo>
                <a:lnTo>
                  <a:pt x="536" y="446"/>
                </a:lnTo>
                <a:lnTo>
                  <a:pt x="542" y="450"/>
                </a:lnTo>
                <a:lnTo>
                  <a:pt x="554" y="449"/>
                </a:lnTo>
                <a:lnTo>
                  <a:pt x="555" y="446"/>
                </a:lnTo>
                <a:lnTo>
                  <a:pt x="566" y="454"/>
                </a:lnTo>
                <a:lnTo>
                  <a:pt x="577" y="480"/>
                </a:lnTo>
                <a:lnTo>
                  <a:pt x="592" y="507"/>
                </a:lnTo>
                <a:lnTo>
                  <a:pt x="592" y="504"/>
                </a:lnTo>
                <a:lnTo>
                  <a:pt x="596" y="501"/>
                </a:lnTo>
                <a:lnTo>
                  <a:pt x="622" y="511"/>
                </a:lnTo>
                <a:lnTo>
                  <a:pt x="632" y="523"/>
                </a:lnTo>
                <a:lnTo>
                  <a:pt x="651" y="550"/>
                </a:lnTo>
                <a:lnTo>
                  <a:pt x="650" y="553"/>
                </a:lnTo>
                <a:lnTo>
                  <a:pt x="650" y="561"/>
                </a:lnTo>
                <a:lnTo>
                  <a:pt x="656" y="574"/>
                </a:lnTo>
                <a:lnTo>
                  <a:pt x="667" y="572"/>
                </a:lnTo>
                <a:lnTo>
                  <a:pt x="678" y="565"/>
                </a:lnTo>
                <a:lnTo>
                  <a:pt x="683" y="565"/>
                </a:lnTo>
                <a:lnTo>
                  <a:pt x="687" y="568"/>
                </a:lnTo>
                <a:lnTo>
                  <a:pt x="690" y="565"/>
                </a:lnTo>
                <a:lnTo>
                  <a:pt x="694" y="568"/>
                </a:lnTo>
                <a:lnTo>
                  <a:pt x="691" y="577"/>
                </a:lnTo>
                <a:lnTo>
                  <a:pt x="692" y="581"/>
                </a:lnTo>
                <a:lnTo>
                  <a:pt x="701" y="577"/>
                </a:lnTo>
                <a:lnTo>
                  <a:pt x="698" y="565"/>
                </a:lnTo>
                <a:lnTo>
                  <a:pt x="704" y="559"/>
                </a:lnTo>
                <a:lnTo>
                  <a:pt x="713" y="556"/>
                </a:lnTo>
                <a:lnTo>
                  <a:pt x="714" y="574"/>
                </a:lnTo>
                <a:lnTo>
                  <a:pt x="702" y="590"/>
                </a:lnTo>
                <a:lnTo>
                  <a:pt x="725" y="561"/>
                </a:lnTo>
                <a:lnTo>
                  <a:pt x="738" y="521"/>
                </a:lnTo>
                <a:lnTo>
                  <a:pt x="732" y="534"/>
                </a:lnTo>
                <a:lnTo>
                  <a:pt x="722" y="543"/>
                </a:lnTo>
                <a:lnTo>
                  <a:pt x="727" y="536"/>
                </a:lnTo>
                <a:lnTo>
                  <a:pt x="722" y="523"/>
                </a:lnTo>
                <a:lnTo>
                  <a:pt x="729" y="501"/>
                </a:lnTo>
                <a:lnTo>
                  <a:pt x="736" y="504"/>
                </a:lnTo>
                <a:lnTo>
                  <a:pt x="732" y="403"/>
                </a:lnTo>
                <a:lnTo>
                  <a:pt x="727" y="379"/>
                </a:lnTo>
                <a:lnTo>
                  <a:pt x="685" y="297"/>
                </a:lnTo>
                <a:lnTo>
                  <a:pt x="659" y="257"/>
                </a:lnTo>
                <a:lnTo>
                  <a:pt x="654" y="231"/>
                </a:lnTo>
                <a:lnTo>
                  <a:pt x="656" y="218"/>
                </a:lnTo>
                <a:lnTo>
                  <a:pt x="610" y="158"/>
                </a:lnTo>
                <a:lnTo>
                  <a:pt x="579" y="106"/>
                </a:lnTo>
                <a:lnTo>
                  <a:pt x="565" y="71"/>
                </a:lnTo>
                <a:lnTo>
                  <a:pt x="548" y="21"/>
                </a:lnTo>
                <a:lnTo>
                  <a:pt x="547" y="21"/>
                </a:lnTo>
                <a:lnTo>
                  <a:pt x="542" y="0"/>
                </a:lnTo>
                <a:lnTo>
                  <a:pt x="491" y="3"/>
                </a:lnTo>
                <a:lnTo>
                  <a:pt x="495" y="44"/>
                </a:lnTo>
                <a:lnTo>
                  <a:pt x="478" y="25"/>
                </a:lnTo>
                <a:lnTo>
                  <a:pt x="243" y="37"/>
                </a:lnTo>
                <a:lnTo>
                  <a:pt x="227" y="10"/>
                </a:lnTo>
                <a:lnTo>
                  <a:pt x="0" y="30"/>
                </a:lnTo>
                <a:lnTo>
                  <a:pt x="19" y="68"/>
                </a:lnTo>
                <a:lnTo>
                  <a:pt x="13" y="100"/>
                </a:lnTo>
                <a:lnTo>
                  <a:pt x="13" y="103"/>
                </a:lnTo>
                <a:lnTo>
                  <a:pt x="75" y="88"/>
                </a:lnTo>
                <a:lnTo>
                  <a:pt x="110" y="86"/>
                </a:lnTo>
                <a:lnTo>
                  <a:pt x="147" y="94"/>
                </a:lnTo>
                <a:lnTo>
                  <a:pt x="182" y="110"/>
                </a:lnTo>
                <a:lnTo>
                  <a:pt x="189" y="119"/>
                </a:lnTo>
                <a:lnTo>
                  <a:pt x="205" y="125"/>
                </a:lnTo>
                <a:lnTo>
                  <a:pt x="214" y="143"/>
                </a:lnTo>
                <a:lnTo>
                  <a:pt x="207" y="147"/>
                </a:lnTo>
                <a:lnTo>
                  <a:pt x="205" y="130"/>
                </a:lnTo>
                <a:lnTo>
                  <a:pt x="205" y="143"/>
                </a:lnTo>
                <a:lnTo>
                  <a:pt x="207" y="149"/>
                </a:lnTo>
                <a:lnTo>
                  <a:pt x="219" y="149"/>
                </a:lnTo>
                <a:lnTo>
                  <a:pt x="235" y="153"/>
                </a:lnTo>
                <a:lnTo>
                  <a:pt x="230" y="144"/>
                </a:lnTo>
                <a:lnTo>
                  <a:pt x="241" y="143"/>
                </a:lnTo>
                <a:lnTo>
                  <a:pt x="251" y="137"/>
                </a:lnTo>
                <a:lnTo>
                  <a:pt x="248" y="140"/>
                </a:lnTo>
                <a:lnTo>
                  <a:pt x="284" y="118"/>
                </a:lnTo>
                <a:lnTo>
                  <a:pt x="295" y="119"/>
                </a:lnTo>
                <a:lnTo>
                  <a:pt x="297" y="112"/>
                </a:lnTo>
                <a:lnTo>
                  <a:pt x="295" y="106"/>
                </a:lnTo>
                <a:lnTo>
                  <a:pt x="303" y="97"/>
                </a:lnTo>
                <a:lnTo>
                  <a:pt x="326" y="94"/>
                </a:lnTo>
                <a:lnTo>
                  <a:pt x="360" y="112"/>
                </a:lnTo>
                <a:lnTo>
                  <a:pt x="368" y="123"/>
                </a:lnTo>
                <a:lnTo>
                  <a:pt x="370" y="125"/>
                </a:lnTo>
                <a:lnTo>
                  <a:pt x="370" y="126"/>
                </a:lnTo>
                <a:lnTo>
                  <a:pt x="381" y="132"/>
                </a:lnTo>
                <a:lnTo>
                  <a:pt x="389" y="149"/>
                </a:lnTo>
                <a:lnTo>
                  <a:pt x="401" y="154"/>
                </a:lnTo>
                <a:lnTo>
                  <a:pt x="411" y="168"/>
                </a:lnTo>
                <a:lnTo>
                  <a:pt x="418" y="172"/>
                </a:lnTo>
                <a:lnTo>
                  <a:pt x="418" y="185"/>
                </a:lnTo>
                <a:lnTo>
                  <a:pt x="425" y="183"/>
                </a:lnTo>
                <a:lnTo>
                  <a:pt x="427" y="181"/>
                </a:lnTo>
                <a:lnTo>
                  <a:pt x="438" y="179"/>
                </a:lnTo>
                <a:lnTo>
                  <a:pt x="445" y="181"/>
                </a:lnTo>
                <a:lnTo>
                  <a:pt x="457" y="207"/>
                </a:lnTo>
                <a:lnTo>
                  <a:pt x="454" y="214"/>
                </a:lnTo>
                <a:lnTo>
                  <a:pt x="459" y="218"/>
                </a:lnTo>
                <a:lnTo>
                  <a:pt x="459" y="222"/>
                </a:lnTo>
                <a:lnTo>
                  <a:pt x="462" y="225"/>
                </a:lnTo>
                <a:lnTo>
                  <a:pt x="464" y="251"/>
                </a:lnTo>
                <a:lnTo>
                  <a:pt x="459" y="280"/>
                </a:lnTo>
                <a:lnTo>
                  <a:pt x="460" y="285"/>
                </a:lnTo>
                <a:lnTo>
                  <a:pt x="457" y="288"/>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05" name="Freeform 41"/>
          <p:cNvSpPr>
            <a:spLocks/>
          </p:cNvSpPr>
          <p:nvPr/>
        </p:nvSpPr>
        <p:spPr bwMode="auto">
          <a:xfrm>
            <a:off x="6132513" y="5281613"/>
            <a:ext cx="1066800" cy="827087"/>
          </a:xfrm>
          <a:custGeom>
            <a:avLst/>
            <a:gdLst>
              <a:gd name="T0" fmla="*/ 2147483647 w 739"/>
              <a:gd name="T1" fmla="*/ 2147483647 h 591"/>
              <a:gd name="T2" fmla="*/ 2147483647 w 739"/>
              <a:gd name="T3" fmla="*/ 2147483647 h 591"/>
              <a:gd name="T4" fmla="*/ 2147483647 w 739"/>
              <a:gd name="T5" fmla="*/ 2147483647 h 591"/>
              <a:gd name="T6" fmla="*/ 2147483647 w 739"/>
              <a:gd name="T7" fmla="*/ 2147483647 h 591"/>
              <a:gd name="T8" fmla="*/ 2147483647 w 739"/>
              <a:gd name="T9" fmla="*/ 2147483647 h 591"/>
              <a:gd name="T10" fmla="*/ 2147483647 w 739"/>
              <a:gd name="T11" fmla="*/ 2147483647 h 591"/>
              <a:gd name="T12" fmla="*/ 2147483647 w 739"/>
              <a:gd name="T13" fmla="*/ 2147483647 h 591"/>
              <a:gd name="T14" fmla="*/ 2147483647 w 739"/>
              <a:gd name="T15" fmla="*/ 2147483647 h 591"/>
              <a:gd name="T16" fmla="*/ 2147483647 w 739"/>
              <a:gd name="T17" fmla="*/ 2147483647 h 591"/>
              <a:gd name="T18" fmla="*/ 2147483647 w 739"/>
              <a:gd name="T19" fmla="*/ 2147483647 h 591"/>
              <a:gd name="T20" fmla="*/ 2147483647 w 739"/>
              <a:gd name="T21" fmla="*/ 2147483647 h 591"/>
              <a:gd name="T22" fmla="*/ 2147483647 w 739"/>
              <a:gd name="T23" fmla="*/ 2147483647 h 591"/>
              <a:gd name="T24" fmla="*/ 2147483647 w 739"/>
              <a:gd name="T25" fmla="*/ 2147483647 h 591"/>
              <a:gd name="T26" fmla="*/ 2147483647 w 739"/>
              <a:gd name="T27" fmla="*/ 2147483647 h 591"/>
              <a:gd name="T28" fmla="*/ 2147483647 w 739"/>
              <a:gd name="T29" fmla="*/ 2147483647 h 591"/>
              <a:gd name="T30" fmla="*/ 2147483647 w 739"/>
              <a:gd name="T31" fmla="*/ 2147483647 h 591"/>
              <a:gd name="T32" fmla="*/ 2147483647 w 739"/>
              <a:gd name="T33" fmla="*/ 2147483647 h 591"/>
              <a:gd name="T34" fmla="*/ 2147483647 w 739"/>
              <a:gd name="T35" fmla="*/ 2147483647 h 591"/>
              <a:gd name="T36" fmla="*/ 2147483647 w 739"/>
              <a:gd name="T37" fmla="*/ 2147483647 h 591"/>
              <a:gd name="T38" fmla="*/ 2147483647 w 739"/>
              <a:gd name="T39" fmla="*/ 2147483647 h 591"/>
              <a:gd name="T40" fmla="*/ 2147483647 w 739"/>
              <a:gd name="T41" fmla="*/ 2147483647 h 591"/>
              <a:gd name="T42" fmla="*/ 2147483647 w 739"/>
              <a:gd name="T43" fmla="*/ 2147483647 h 591"/>
              <a:gd name="T44" fmla="*/ 2147483647 w 739"/>
              <a:gd name="T45" fmla="*/ 2147483647 h 591"/>
              <a:gd name="T46" fmla="*/ 2147483647 w 739"/>
              <a:gd name="T47" fmla="*/ 2147483647 h 591"/>
              <a:gd name="T48" fmla="*/ 2147483647 w 739"/>
              <a:gd name="T49" fmla="*/ 2147483647 h 591"/>
              <a:gd name="T50" fmla="*/ 2147483647 w 739"/>
              <a:gd name="T51" fmla="*/ 2147483647 h 591"/>
              <a:gd name="T52" fmla="*/ 2147483647 w 739"/>
              <a:gd name="T53" fmla="*/ 2147483647 h 591"/>
              <a:gd name="T54" fmla="*/ 2147483647 w 739"/>
              <a:gd name="T55" fmla="*/ 2147483647 h 591"/>
              <a:gd name="T56" fmla="*/ 2147483647 w 739"/>
              <a:gd name="T57" fmla="*/ 2147483647 h 591"/>
              <a:gd name="T58" fmla="*/ 2147483647 w 739"/>
              <a:gd name="T59" fmla="*/ 2147483647 h 591"/>
              <a:gd name="T60" fmla="*/ 2147483647 w 739"/>
              <a:gd name="T61" fmla="*/ 2147483647 h 591"/>
              <a:gd name="T62" fmla="*/ 2147483647 w 739"/>
              <a:gd name="T63" fmla="*/ 2147483647 h 591"/>
              <a:gd name="T64" fmla="*/ 2147483647 w 739"/>
              <a:gd name="T65" fmla="*/ 2147483647 h 591"/>
              <a:gd name="T66" fmla="*/ 2147483647 w 739"/>
              <a:gd name="T67" fmla="*/ 2147483647 h 591"/>
              <a:gd name="T68" fmla="*/ 2147483647 w 739"/>
              <a:gd name="T69" fmla="*/ 2147483647 h 591"/>
              <a:gd name="T70" fmla="*/ 2147483647 w 739"/>
              <a:gd name="T71" fmla="*/ 2147483647 h 591"/>
              <a:gd name="T72" fmla="*/ 2147483647 w 739"/>
              <a:gd name="T73" fmla="*/ 2147483647 h 591"/>
              <a:gd name="T74" fmla="*/ 2147483647 w 739"/>
              <a:gd name="T75" fmla="*/ 2147483647 h 591"/>
              <a:gd name="T76" fmla="*/ 2147483647 w 739"/>
              <a:gd name="T77" fmla="*/ 2147483647 h 591"/>
              <a:gd name="T78" fmla="*/ 2147483647 w 739"/>
              <a:gd name="T79" fmla="*/ 2147483647 h 591"/>
              <a:gd name="T80" fmla="*/ 2147483647 w 739"/>
              <a:gd name="T81" fmla="*/ 2147483647 h 591"/>
              <a:gd name="T82" fmla="*/ 2147483647 w 739"/>
              <a:gd name="T83" fmla="*/ 2147483647 h 591"/>
              <a:gd name="T84" fmla="*/ 2147483647 w 739"/>
              <a:gd name="T85" fmla="*/ 2147483647 h 591"/>
              <a:gd name="T86" fmla="*/ 2147483647 w 739"/>
              <a:gd name="T87" fmla="*/ 2147483647 h 591"/>
              <a:gd name="T88" fmla="*/ 2147483647 w 739"/>
              <a:gd name="T89" fmla="*/ 2147483647 h 591"/>
              <a:gd name="T90" fmla="*/ 2147483647 w 739"/>
              <a:gd name="T91" fmla="*/ 2147483647 h 591"/>
              <a:gd name="T92" fmla="*/ 2147483647 w 739"/>
              <a:gd name="T93" fmla="*/ 2147483647 h 591"/>
              <a:gd name="T94" fmla="*/ 2147483647 w 739"/>
              <a:gd name="T95" fmla="*/ 2147483647 h 591"/>
              <a:gd name="T96" fmla="*/ 2147483647 w 739"/>
              <a:gd name="T97" fmla="*/ 2147483647 h 591"/>
              <a:gd name="T98" fmla="*/ 2147483647 w 739"/>
              <a:gd name="T99" fmla="*/ 2147483647 h 591"/>
              <a:gd name="T100" fmla="*/ 2147483647 w 739"/>
              <a:gd name="T101" fmla="*/ 2147483647 h 591"/>
              <a:gd name="T102" fmla="*/ 2147483647 w 739"/>
              <a:gd name="T103" fmla="*/ 2147483647 h 591"/>
              <a:gd name="T104" fmla="*/ 2147483647 w 739"/>
              <a:gd name="T105" fmla="*/ 2147483647 h 591"/>
              <a:gd name="T106" fmla="*/ 2147483647 w 739"/>
              <a:gd name="T107" fmla="*/ 2147483647 h 591"/>
              <a:gd name="T108" fmla="*/ 2147483647 w 739"/>
              <a:gd name="T109" fmla="*/ 2147483647 h 591"/>
              <a:gd name="T110" fmla="*/ 2147483647 w 739"/>
              <a:gd name="T111" fmla="*/ 2147483647 h 591"/>
              <a:gd name="T112" fmla="*/ 2147483647 w 739"/>
              <a:gd name="T113" fmla="*/ 2147483647 h 591"/>
              <a:gd name="T114" fmla="*/ 2147483647 w 739"/>
              <a:gd name="T115" fmla="*/ 2147483647 h 591"/>
              <a:gd name="T116" fmla="*/ 2147483647 w 739"/>
              <a:gd name="T117" fmla="*/ 2147483647 h 591"/>
              <a:gd name="T118" fmla="*/ 2147483647 w 739"/>
              <a:gd name="T119" fmla="*/ 2147483647 h 591"/>
              <a:gd name="T120" fmla="*/ 2147483647 w 739"/>
              <a:gd name="T121" fmla="*/ 2147483647 h 591"/>
              <a:gd name="T122" fmla="*/ 2147483647 w 739"/>
              <a:gd name="T123" fmla="*/ 2147483647 h 59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39"/>
              <a:gd name="T187" fmla="*/ 0 h 591"/>
              <a:gd name="T188" fmla="*/ 739 w 739"/>
              <a:gd name="T189" fmla="*/ 591 h 59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39" h="591">
                <a:moveTo>
                  <a:pt x="457" y="288"/>
                </a:moveTo>
                <a:lnTo>
                  <a:pt x="459" y="313"/>
                </a:lnTo>
                <a:lnTo>
                  <a:pt x="467" y="324"/>
                </a:lnTo>
                <a:lnTo>
                  <a:pt x="469" y="335"/>
                </a:lnTo>
                <a:lnTo>
                  <a:pt x="473" y="336"/>
                </a:lnTo>
                <a:lnTo>
                  <a:pt x="480" y="324"/>
                </a:lnTo>
                <a:lnTo>
                  <a:pt x="481" y="309"/>
                </a:lnTo>
                <a:lnTo>
                  <a:pt x="480" y="309"/>
                </a:lnTo>
                <a:lnTo>
                  <a:pt x="478" y="305"/>
                </a:lnTo>
                <a:lnTo>
                  <a:pt x="468" y="302"/>
                </a:lnTo>
                <a:lnTo>
                  <a:pt x="476" y="299"/>
                </a:lnTo>
                <a:lnTo>
                  <a:pt x="489" y="313"/>
                </a:lnTo>
                <a:lnTo>
                  <a:pt x="491" y="307"/>
                </a:lnTo>
                <a:lnTo>
                  <a:pt x="498" y="307"/>
                </a:lnTo>
                <a:lnTo>
                  <a:pt x="487" y="333"/>
                </a:lnTo>
                <a:lnTo>
                  <a:pt x="481" y="339"/>
                </a:lnTo>
                <a:lnTo>
                  <a:pt x="482" y="341"/>
                </a:lnTo>
                <a:lnTo>
                  <a:pt x="471" y="345"/>
                </a:lnTo>
                <a:lnTo>
                  <a:pt x="483" y="360"/>
                </a:lnTo>
                <a:lnTo>
                  <a:pt x="525" y="418"/>
                </a:lnTo>
                <a:lnTo>
                  <a:pt x="536" y="446"/>
                </a:lnTo>
                <a:lnTo>
                  <a:pt x="542" y="450"/>
                </a:lnTo>
                <a:lnTo>
                  <a:pt x="554" y="449"/>
                </a:lnTo>
                <a:lnTo>
                  <a:pt x="555" y="446"/>
                </a:lnTo>
                <a:lnTo>
                  <a:pt x="566" y="454"/>
                </a:lnTo>
                <a:lnTo>
                  <a:pt x="577" y="480"/>
                </a:lnTo>
                <a:lnTo>
                  <a:pt x="592" y="507"/>
                </a:lnTo>
                <a:lnTo>
                  <a:pt x="592" y="504"/>
                </a:lnTo>
                <a:lnTo>
                  <a:pt x="596" y="501"/>
                </a:lnTo>
                <a:lnTo>
                  <a:pt x="622" y="511"/>
                </a:lnTo>
                <a:lnTo>
                  <a:pt x="632" y="523"/>
                </a:lnTo>
                <a:lnTo>
                  <a:pt x="651" y="550"/>
                </a:lnTo>
                <a:lnTo>
                  <a:pt x="650" y="553"/>
                </a:lnTo>
                <a:lnTo>
                  <a:pt x="650" y="561"/>
                </a:lnTo>
                <a:lnTo>
                  <a:pt x="656" y="574"/>
                </a:lnTo>
                <a:lnTo>
                  <a:pt x="667" y="572"/>
                </a:lnTo>
                <a:lnTo>
                  <a:pt x="678" y="565"/>
                </a:lnTo>
                <a:lnTo>
                  <a:pt x="683" y="565"/>
                </a:lnTo>
                <a:lnTo>
                  <a:pt x="687" y="568"/>
                </a:lnTo>
                <a:lnTo>
                  <a:pt x="690" y="565"/>
                </a:lnTo>
                <a:lnTo>
                  <a:pt x="694" y="568"/>
                </a:lnTo>
                <a:lnTo>
                  <a:pt x="691" y="577"/>
                </a:lnTo>
                <a:lnTo>
                  <a:pt x="692" y="581"/>
                </a:lnTo>
                <a:lnTo>
                  <a:pt x="701" y="577"/>
                </a:lnTo>
                <a:lnTo>
                  <a:pt x="698" y="565"/>
                </a:lnTo>
                <a:lnTo>
                  <a:pt x="704" y="559"/>
                </a:lnTo>
                <a:lnTo>
                  <a:pt x="713" y="556"/>
                </a:lnTo>
                <a:lnTo>
                  <a:pt x="714" y="574"/>
                </a:lnTo>
                <a:lnTo>
                  <a:pt x="702" y="590"/>
                </a:lnTo>
                <a:lnTo>
                  <a:pt x="725" y="561"/>
                </a:lnTo>
                <a:lnTo>
                  <a:pt x="738" y="521"/>
                </a:lnTo>
                <a:lnTo>
                  <a:pt x="732" y="534"/>
                </a:lnTo>
                <a:lnTo>
                  <a:pt x="722" y="543"/>
                </a:lnTo>
                <a:lnTo>
                  <a:pt x="727" y="536"/>
                </a:lnTo>
                <a:lnTo>
                  <a:pt x="722" y="523"/>
                </a:lnTo>
                <a:lnTo>
                  <a:pt x="729" y="501"/>
                </a:lnTo>
                <a:lnTo>
                  <a:pt x="736" y="504"/>
                </a:lnTo>
                <a:lnTo>
                  <a:pt x="732" y="403"/>
                </a:lnTo>
                <a:lnTo>
                  <a:pt x="727" y="379"/>
                </a:lnTo>
                <a:lnTo>
                  <a:pt x="685" y="297"/>
                </a:lnTo>
                <a:lnTo>
                  <a:pt x="659" y="257"/>
                </a:lnTo>
                <a:lnTo>
                  <a:pt x="654" y="231"/>
                </a:lnTo>
                <a:lnTo>
                  <a:pt x="656" y="218"/>
                </a:lnTo>
                <a:lnTo>
                  <a:pt x="610" y="158"/>
                </a:lnTo>
                <a:lnTo>
                  <a:pt x="579" y="106"/>
                </a:lnTo>
                <a:lnTo>
                  <a:pt x="565" y="71"/>
                </a:lnTo>
                <a:lnTo>
                  <a:pt x="548" y="21"/>
                </a:lnTo>
                <a:lnTo>
                  <a:pt x="547" y="21"/>
                </a:lnTo>
                <a:lnTo>
                  <a:pt x="542" y="0"/>
                </a:lnTo>
                <a:lnTo>
                  <a:pt x="491" y="3"/>
                </a:lnTo>
                <a:lnTo>
                  <a:pt x="495" y="44"/>
                </a:lnTo>
                <a:lnTo>
                  <a:pt x="478" y="25"/>
                </a:lnTo>
                <a:lnTo>
                  <a:pt x="243" y="37"/>
                </a:lnTo>
                <a:lnTo>
                  <a:pt x="227" y="10"/>
                </a:lnTo>
                <a:lnTo>
                  <a:pt x="0" y="30"/>
                </a:lnTo>
                <a:lnTo>
                  <a:pt x="19" y="68"/>
                </a:lnTo>
                <a:lnTo>
                  <a:pt x="13" y="100"/>
                </a:lnTo>
                <a:lnTo>
                  <a:pt x="13" y="103"/>
                </a:lnTo>
                <a:lnTo>
                  <a:pt x="75" y="88"/>
                </a:lnTo>
                <a:lnTo>
                  <a:pt x="110" y="86"/>
                </a:lnTo>
                <a:lnTo>
                  <a:pt x="147" y="94"/>
                </a:lnTo>
                <a:lnTo>
                  <a:pt x="182" y="110"/>
                </a:lnTo>
                <a:lnTo>
                  <a:pt x="189" y="119"/>
                </a:lnTo>
                <a:lnTo>
                  <a:pt x="205" y="125"/>
                </a:lnTo>
                <a:lnTo>
                  <a:pt x="214" y="143"/>
                </a:lnTo>
                <a:lnTo>
                  <a:pt x="207" y="147"/>
                </a:lnTo>
                <a:lnTo>
                  <a:pt x="205" y="130"/>
                </a:lnTo>
                <a:lnTo>
                  <a:pt x="205" y="143"/>
                </a:lnTo>
                <a:lnTo>
                  <a:pt x="207" y="149"/>
                </a:lnTo>
                <a:lnTo>
                  <a:pt x="219" y="149"/>
                </a:lnTo>
                <a:lnTo>
                  <a:pt x="235" y="153"/>
                </a:lnTo>
                <a:lnTo>
                  <a:pt x="230" y="144"/>
                </a:lnTo>
                <a:lnTo>
                  <a:pt x="241" y="143"/>
                </a:lnTo>
                <a:lnTo>
                  <a:pt x="251" y="137"/>
                </a:lnTo>
                <a:lnTo>
                  <a:pt x="248" y="140"/>
                </a:lnTo>
                <a:lnTo>
                  <a:pt x="284" y="118"/>
                </a:lnTo>
                <a:lnTo>
                  <a:pt x="295" y="119"/>
                </a:lnTo>
                <a:lnTo>
                  <a:pt x="297" y="112"/>
                </a:lnTo>
                <a:lnTo>
                  <a:pt x="295" y="106"/>
                </a:lnTo>
                <a:lnTo>
                  <a:pt x="303" y="97"/>
                </a:lnTo>
                <a:lnTo>
                  <a:pt x="326" y="94"/>
                </a:lnTo>
                <a:lnTo>
                  <a:pt x="360" y="112"/>
                </a:lnTo>
                <a:lnTo>
                  <a:pt x="368" y="123"/>
                </a:lnTo>
                <a:lnTo>
                  <a:pt x="370" y="125"/>
                </a:lnTo>
                <a:lnTo>
                  <a:pt x="370" y="126"/>
                </a:lnTo>
                <a:lnTo>
                  <a:pt x="381" y="132"/>
                </a:lnTo>
                <a:lnTo>
                  <a:pt x="389" y="149"/>
                </a:lnTo>
                <a:lnTo>
                  <a:pt x="401" y="154"/>
                </a:lnTo>
                <a:lnTo>
                  <a:pt x="411" y="168"/>
                </a:lnTo>
                <a:lnTo>
                  <a:pt x="418" y="172"/>
                </a:lnTo>
                <a:lnTo>
                  <a:pt x="418" y="185"/>
                </a:lnTo>
                <a:lnTo>
                  <a:pt x="425" y="183"/>
                </a:lnTo>
                <a:lnTo>
                  <a:pt x="427" y="181"/>
                </a:lnTo>
                <a:lnTo>
                  <a:pt x="438" y="179"/>
                </a:lnTo>
                <a:lnTo>
                  <a:pt x="445" y="181"/>
                </a:lnTo>
                <a:lnTo>
                  <a:pt x="457" y="207"/>
                </a:lnTo>
                <a:lnTo>
                  <a:pt x="454" y="214"/>
                </a:lnTo>
                <a:lnTo>
                  <a:pt x="459" y="218"/>
                </a:lnTo>
                <a:lnTo>
                  <a:pt x="459" y="222"/>
                </a:lnTo>
                <a:lnTo>
                  <a:pt x="462" y="225"/>
                </a:lnTo>
                <a:lnTo>
                  <a:pt x="464" y="251"/>
                </a:lnTo>
                <a:lnTo>
                  <a:pt x="459" y="280"/>
                </a:lnTo>
                <a:lnTo>
                  <a:pt x="460" y="285"/>
                </a:lnTo>
                <a:lnTo>
                  <a:pt x="457" y="288"/>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06" name="Freeform 42"/>
          <p:cNvSpPr>
            <a:spLocks/>
          </p:cNvSpPr>
          <p:nvPr/>
        </p:nvSpPr>
        <p:spPr bwMode="auto">
          <a:xfrm>
            <a:off x="6324600" y="4678363"/>
            <a:ext cx="639763" cy="666750"/>
          </a:xfrm>
          <a:custGeom>
            <a:avLst/>
            <a:gdLst>
              <a:gd name="T0" fmla="*/ 2147483647 w 443"/>
              <a:gd name="T1" fmla="*/ 2147483647 h 475"/>
              <a:gd name="T2" fmla="*/ 2147483647 w 443"/>
              <a:gd name="T3" fmla="*/ 2147483647 h 475"/>
              <a:gd name="T4" fmla="*/ 2147483647 w 443"/>
              <a:gd name="T5" fmla="*/ 2147483647 h 475"/>
              <a:gd name="T6" fmla="*/ 2147483647 w 443"/>
              <a:gd name="T7" fmla="*/ 2147483647 h 475"/>
              <a:gd name="T8" fmla="*/ 2147483647 w 443"/>
              <a:gd name="T9" fmla="*/ 2147483647 h 475"/>
              <a:gd name="T10" fmla="*/ 2147483647 w 443"/>
              <a:gd name="T11" fmla="*/ 2147483647 h 475"/>
              <a:gd name="T12" fmla="*/ 2147483647 w 443"/>
              <a:gd name="T13" fmla="*/ 2147483647 h 475"/>
              <a:gd name="T14" fmla="*/ 2147483647 w 443"/>
              <a:gd name="T15" fmla="*/ 2147483647 h 475"/>
              <a:gd name="T16" fmla="*/ 2147483647 w 443"/>
              <a:gd name="T17" fmla="*/ 2147483647 h 475"/>
              <a:gd name="T18" fmla="*/ 2147483647 w 443"/>
              <a:gd name="T19" fmla="*/ 2147483647 h 475"/>
              <a:gd name="T20" fmla="*/ 2147483647 w 443"/>
              <a:gd name="T21" fmla="*/ 2147483647 h 475"/>
              <a:gd name="T22" fmla="*/ 2147483647 w 443"/>
              <a:gd name="T23" fmla="*/ 2147483647 h 475"/>
              <a:gd name="T24" fmla="*/ 2147483647 w 443"/>
              <a:gd name="T25" fmla="*/ 2147483647 h 475"/>
              <a:gd name="T26" fmla="*/ 2147483647 w 443"/>
              <a:gd name="T27" fmla="*/ 2147483647 h 475"/>
              <a:gd name="T28" fmla="*/ 0 w 443"/>
              <a:gd name="T29" fmla="*/ 2147483647 h 475"/>
              <a:gd name="T30" fmla="*/ 2147483647 w 443"/>
              <a:gd name="T31" fmla="*/ 2147483647 h 475"/>
              <a:gd name="T32" fmla="*/ 2147483647 w 443"/>
              <a:gd name="T33" fmla="*/ 0 h 475"/>
              <a:gd name="T34" fmla="*/ 2147483647 w 443"/>
              <a:gd name="T35" fmla="*/ 2147483647 h 475"/>
              <a:gd name="T36" fmla="*/ 2147483647 w 443"/>
              <a:gd name="T37" fmla="*/ 2147483647 h 475"/>
              <a:gd name="T38" fmla="*/ 2147483647 w 443"/>
              <a:gd name="T39" fmla="*/ 2147483647 h 475"/>
              <a:gd name="T40" fmla="*/ 2147483647 w 443"/>
              <a:gd name="T41" fmla="*/ 2147483647 h 475"/>
              <a:gd name="T42" fmla="*/ 2147483647 w 443"/>
              <a:gd name="T43" fmla="*/ 2147483647 h 475"/>
              <a:gd name="T44" fmla="*/ 2147483647 w 443"/>
              <a:gd name="T45" fmla="*/ 2147483647 h 475"/>
              <a:gd name="T46" fmla="*/ 2147483647 w 443"/>
              <a:gd name="T47" fmla="*/ 2147483647 h 475"/>
              <a:gd name="T48" fmla="*/ 2147483647 w 443"/>
              <a:gd name="T49" fmla="*/ 2147483647 h 475"/>
              <a:gd name="T50" fmla="*/ 2147483647 w 443"/>
              <a:gd name="T51" fmla="*/ 2147483647 h 475"/>
              <a:gd name="T52" fmla="*/ 2147483647 w 443"/>
              <a:gd name="T53" fmla="*/ 2147483647 h 475"/>
              <a:gd name="T54" fmla="*/ 2147483647 w 443"/>
              <a:gd name="T55" fmla="*/ 2147483647 h 475"/>
              <a:gd name="T56" fmla="*/ 2147483647 w 443"/>
              <a:gd name="T57" fmla="*/ 2147483647 h 475"/>
              <a:gd name="T58" fmla="*/ 2147483647 w 443"/>
              <a:gd name="T59" fmla="*/ 2147483647 h 475"/>
              <a:gd name="T60" fmla="*/ 2147483647 w 443"/>
              <a:gd name="T61" fmla="*/ 2147483647 h 475"/>
              <a:gd name="T62" fmla="*/ 2147483647 w 443"/>
              <a:gd name="T63" fmla="*/ 2147483647 h 475"/>
              <a:gd name="T64" fmla="*/ 2147483647 w 443"/>
              <a:gd name="T65" fmla="*/ 2147483647 h 475"/>
              <a:gd name="T66" fmla="*/ 2147483647 w 443"/>
              <a:gd name="T67" fmla="*/ 2147483647 h 475"/>
              <a:gd name="T68" fmla="*/ 2147483647 w 443"/>
              <a:gd name="T69" fmla="*/ 2147483647 h 475"/>
              <a:gd name="T70" fmla="*/ 2147483647 w 443"/>
              <a:gd name="T71" fmla="*/ 2147483647 h 475"/>
              <a:gd name="T72" fmla="*/ 2147483647 w 443"/>
              <a:gd name="T73" fmla="*/ 2147483647 h 475"/>
              <a:gd name="T74" fmla="*/ 2147483647 w 443"/>
              <a:gd name="T75" fmla="*/ 2147483647 h 475"/>
              <a:gd name="T76" fmla="*/ 2147483647 w 443"/>
              <a:gd name="T77" fmla="*/ 2147483647 h 475"/>
              <a:gd name="T78" fmla="*/ 2147483647 w 443"/>
              <a:gd name="T79" fmla="*/ 2147483647 h 47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43"/>
              <a:gd name="T121" fmla="*/ 0 h 475"/>
              <a:gd name="T122" fmla="*/ 443 w 443"/>
              <a:gd name="T123" fmla="*/ 475 h 47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43" h="475">
                <a:moveTo>
                  <a:pt x="409" y="385"/>
                </a:moveTo>
                <a:lnTo>
                  <a:pt x="406" y="386"/>
                </a:lnTo>
                <a:lnTo>
                  <a:pt x="407" y="386"/>
                </a:lnTo>
                <a:lnTo>
                  <a:pt x="407" y="399"/>
                </a:lnTo>
                <a:lnTo>
                  <a:pt x="406" y="400"/>
                </a:lnTo>
                <a:lnTo>
                  <a:pt x="409" y="401"/>
                </a:lnTo>
                <a:lnTo>
                  <a:pt x="409" y="430"/>
                </a:lnTo>
                <a:lnTo>
                  <a:pt x="358" y="433"/>
                </a:lnTo>
                <a:lnTo>
                  <a:pt x="362" y="474"/>
                </a:lnTo>
                <a:lnTo>
                  <a:pt x="345" y="455"/>
                </a:lnTo>
                <a:lnTo>
                  <a:pt x="110" y="467"/>
                </a:lnTo>
                <a:lnTo>
                  <a:pt x="94" y="440"/>
                </a:lnTo>
                <a:lnTo>
                  <a:pt x="87" y="308"/>
                </a:lnTo>
                <a:lnTo>
                  <a:pt x="57" y="244"/>
                </a:lnTo>
                <a:lnTo>
                  <a:pt x="0" y="26"/>
                </a:lnTo>
                <a:lnTo>
                  <a:pt x="108" y="14"/>
                </a:lnTo>
                <a:lnTo>
                  <a:pt x="209" y="0"/>
                </a:lnTo>
                <a:lnTo>
                  <a:pt x="191" y="32"/>
                </a:lnTo>
                <a:lnTo>
                  <a:pt x="237" y="54"/>
                </a:lnTo>
                <a:lnTo>
                  <a:pt x="373" y="190"/>
                </a:lnTo>
                <a:lnTo>
                  <a:pt x="437" y="283"/>
                </a:lnTo>
                <a:lnTo>
                  <a:pt x="442" y="284"/>
                </a:lnTo>
                <a:lnTo>
                  <a:pt x="440" y="292"/>
                </a:lnTo>
                <a:lnTo>
                  <a:pt x="432" y="304"/>
                </a:lnTo>
                <a:lnTo>
                  <a:pt x="428" y="304"/>
                </a:lnTo>
                <a:lnTo>
                  <a:pt x="429" y="309"/>
                </a:lnTo>
                <a:lnTo>
                  <a:pt x="423" y="319"/>
                </a:lnTo>
                <a:lnTo>
                  <a:pt x="418" y="322"/>
                </a:lnTo>
                <a:lnTo>
                  <a:pt x="423" y="323"/>
                </a:lnTo>
                <a:lnTo>
                  <a:pt x="424" y="329"/>
                </a:lnTo>
                <a:lnTo>
                  <a:pt x="423" y="339"/>
                </a:lnTo>
                <a:lnTo>
                  <a:pt x="418" y="337"/>
                </a:lnTo>
                <a:lnTo>
                  <a:pt x="414" y="339"/>
                </a:lnTo>
                <a:lnTo>
                  <a:pt x="414" y="343"/>
                </a:lnTo>
                <a:lnTo>
                  <a:pt x="423" y="341"/>
                </a:lnTo>
                <a:lnTo>
                  <a:pt x="414" y="359"/>
                </a:lnTo>
                <a:lnTo>
                  <a:pt x="418" y="370"/>
                </a:lnTo>
                <a:lnTo>
                  <a:pt x="409" y="385"/>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07" name="Freeform 43"/>
          <p:cNvSpPr>
            <a:spLocks/>
          </p:cNvSpPr>
          <p:nvPr/>
        </p:nvSpPr>
        <p:spPr bwMode="auto">
          <a:xfrm>
            <a:off x="6324600" y="4678363"/>
            <a:ext cx="639763" cy="666750"/>
          </a:xfrm>
          <a:custGeom>
            <a:avLst/>
            <a:gdLst>
              <a:gd name="T0" fmla="*/ 2147483647 w 443"/>
              <a:gd name="T1" fmla="*/ 2147483647 h 475"/>
              <a:gd name="T2" fmla="*/ 2147483647 w 443"/>
              <a:gd name="T3" fmla="*/ 2147483647 h 475"/>
              <a:gd name="T4" fmla="*/ 2147483647 w 443"/>
              <a:gd name="T5" fmla="*/ 2147483647 h 475"/>
              <a:gd name="T6" fmla="*/ 2147483647 w 443"/>
              <a:gd name="T7" fmla="*/ 2147483647 h 475"/>
              <a:gd name="T8" fmla="*/ 2147483647 w 443"/>
              <a:gd name="T9" fmla="*/ 2147483647 h 475"/>
              <a:gd name="T10" fmla="*/ 2147483647 w 443"/>
              <a:gd name="T11" fmla="*/ 2147483647 h 475"/>
              <a:gd name="T12" fmla="*/ 2147483647 w 443"/>
              <a:gd name="T13" fmla="*/ 2147483647 h 475"/>
              <a:gd name="T14" fmla="*/ 2147483647 w 443"/>
              <a:gd name="T15" fmla="*/ 2147483647 h 475"/>
              <a:gd name="T16" fmla="*/ 2147483647 w 443"/>
              <a:gd name="T17" fmla="*/ 2147483647 h 475"/>
              <a:gd name="T18" fmla="*/ 2147483647 w 443"/>
              <a:gd name="T19" fmla="*/ 2147483647 h 475"/>
              <a:gd name="T20" fmla="*/ 2147483647 w 443"/>
              <a:gd name="T21" fmla="*/ 2147483647 h 475"/>
              <a:gd name="T22" fmla="*/ 2147483647 w 443"/>
              <a:gd name="T23" fmla="*/ 2147483647 h 475"/>
              <a:gd name="T24" fmla="*/ 2147483647 w 443"/>
              <a:gd name="T25" fmla="*/ 2147483647 h 475"/>
              <a:gd name="T26" fmla="*/ 2147483647 w 443"/>
              <a:gd name="T27" fmla="*/ 2147483647 h 475"/>
              <a:gd name="T28" fmla="*/ 0 w 443"/>
              <a:gd name="T29" fmla="*/ 2147483647 h 475"/>
              <a:gd name="T30" fmla="*/ 2147483647 w 443"/>
              <a:gd name="T31" fmla="*/ 2147483647 h 475"/>
              <a:gd name="T32" fmla="*/ 2147483647 w 443"/>
              <a:gd name="T33" fmla="*/ 0 h 475"/>
              <a:gd name="T34" fmla="*/ 2147483647 w 443"/>
              <a:gd name="T35" fmla="*/ 2147483647 h 475"/>
              <a:gd name="T36" fmla="*/ 2147483647 w 443"/>
              <a:gd name="T37" fmla="*/ 2147483647 h 475"/>
              <a:gd name="T38" fmla="*/ 2147483647 w 443"/>
              <a:gd name="T39" fmla="*/ 2147483647 h 475"/>
              <a:gd name="T40" fmla="*/ 2147483647 w 443"/>
              <a:gd name="T41" fmla="*/ 2147483647 h 475"/>
              <a:gd name="T42" fmla="*/ 2147483647 w 443"/>
              <a:gd name="T43" fmla="*/ 2147483647 h 475"/>
              <a:gd name="T44" fmla="*/ 2147483647 w 443"/>
              <a:gd name="T45" fmla="*/ 2147483647 h 475"/>
              <a:gd name="T46" fmla="*/ 2147483647 w 443"/>
              <a:gd name="T47" fmla="*/ 2147483647 h 475"/>
              <a:gd name="T48" fmla="*/ 2147483647 w 443"/>
              <a:gd name="T49" fmla="*/ 2147483647 h 475"/>
              <a:gd name="T50" fmla="*/ 2147483647 w 443"/>
              <a:gd name="T51" fmla="*/ 2147483647 h 475"/>
              <a:gd name="T52" fmla="*/ 2147483647 w 443"/>
              <a:gd name="T53" fmla="*/ 2147483647 h 475"/>
              <a:gd name="T54" fmla="*/ 2147483647 w 443"/>
              <a:gd name="T55" fmla="*/ 2147483647 h 475"/>
              <a:gd name="T56" fmla="*/ 2147483647 w 443"/>
              <a:gd name="T57" fmla="*/ 2147483647 h 475"/>
              <a:gd name="T58" fmla="*/ 2147483647 w 443"/>
              <a:gd name="T59" fmla="*/ 2147483647 h 475"/>
              <a:gd name="T60" fmla="*/ 2147483647 w 443"/>
              <a:gd name="T61" fmla="*/ 2147483647 h 475"/>
              <a:gd name="T62" fmla="*/ 2147483647 w 443"/>
              <a:gd name="T63" fmla="*/ 2147483647 h 475"/>
              <a:gd name="T64" fmla="*/ 2147483647 w 443"/>
              <a:gd name="T65" fmla="*/ 2147483647 h 475"/>
              <a:gd name="T66" fmla="*/ 2147483647 w 443"/>
              <a:gd name="T67" fmla="*/ 2147483647 h 475"/>
              <a:gd name="T68" fmla="*/ 2147483647 w 443"/>
              <a:gd name="T69" fmla="*/ 2147483647 h 475"/>
              <a:gd name="T70" fmla="*/ 2147483647 w 443"/>
              <a:gd name="T71" fmla="*/ 2147483647 h 475"/>
              <a:gd name="T72" fmla="*/ 2147483647 w 443"/>
              <a:gd name="T73" fmla="*/ 2147483647 h 475"/>
              <a:gd name="T74" fmla="*/ 2147483647 w 443"/>
              <a:gd name="T75" fmla="*/ 2147483647 h 475"/>
              <a:gd name="T76" fmla="*/ 2147483647 w 443"/>
              <a:gd name="T77" fmla="*/ 2147483647 h 47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43"/>
              <a:gd name="T118" fmla="*/ 0 h 475"/>
              <a:gd name="T119" fmla="*/ 443 w 443"/>
              <a:gd name="T120" fmla="*/ 475 h 47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43" h="475">
                <a:moveTo>
                  <a:pt x="409" y="385"/>
                </a:moveTo>
                <a:lnTo>
                  <a:pt x="406" y="386"/>
                </a:lnTo>
                <a:lnTo>
                  <a:pt x="407" y="386"/>
                </a:lnTo>
                <a:lnTo>
                  <a:pt x="407" y="399"/>
                </a:lnTo>
                <a:lnTo>
                  <a:pt x="406" y="400"/>
                </a:lnTo>
                <a:lnTo>
                  <a:pt x="409" y="401"/>
                </a:lnTo>
                <a:lnTo>
                  <a:pt x="409" y="430"/>
                </a:lnTo>
                <a:lnTo>
                  <a:pt x="358" y="433"/>
                </a:lnTo>
                <a:lnTo>
                  <a:pt x="362" y="474"/>
                </a:lnTo>
                <a:lnTo>
                  <a:pt x="345" y="455"/>
                </a:lnTo>
                <a:lnTo>
                  <a:pt x="110" y="467"/>
                </a:lnTo>
                <a:lnTo>
                  <a:pt x="94" y="440"/>
                </a:lnTo>
                <a:lnTo>
                  <a:pt x="87" y="308"/>
                </a:lnTo>
                <a:lnTo>
                  <a:pt x="57" y="244"/>
                </a:lnTo>
                <a:lnTo>
                  <a:pt x="0" y="26"/>
                </a:lnTo>
                <a:lnTo>
                  <a:pt x="108" y="14"/>
                </a:lnTo>
                <a:lnTo>
                  <a:pt x="209" y="0"/>
                </a:lnTo>
                <a:lnTo>
                  <a:pt x="191" y="32"/>
                </a:lnTo>
                <a:lnTo>
                  <a:pt x="237" y="54"/>
                </a:lnTo>
                <a:lnTo>
                  <a:pt x="373" y="190"/>
                </a:lnTo>
                <a:lnTo>
                  <a:pt x="437" y="283"/>
                </a:lnTo>
                <a:lnTo>
                  <a:pt x="442" y="284"/>
                </a:lnTo>
                <a:lnTo>
                  <a:pt x="440" y="292"/>
                </a:lnTo>
                <a:lnTo>
                  <a:pt x="432" y="304"/>
                </a:lnTo>
                <a:lnTo>
                  <a:pt x="428" y="304"/>
                </a:lnTo>
                <a:lnTo>
                  <a:pt x="429" y="309"/>
                </a:lnTo>
                <a:lnTo>
                  <a:pt x="423" y="319"/>
                </a:lnTo>
                <a:lnTo>
                  <a:pt x="418" y="322"/>
                </a:lnTo>
                <a:lnTo>
                  <a:pt x="423" y="323"/>
                </a:lnTo>
                <a:lnTo>
                  <a:pt x="424" y="329"/>
                </a:lnTo>
                <a:lnTo>
                  <a:pt x="423" y="339"/>
                </a:lnTo>
                <a:lnTo>
                  <a:pt x="418" y="337"/>
                </a:lnTo>
                <a:lnTo>
                  <a:pt x="414" y="339"/>
                </a:lnTo>
                <a:lnTo>
                  <a:pt x="414" y="343"/>
                </a:lnTo>
                <a:lnTo>
                  <a:pt x="423" y="341"/>
                </a:lnTo>
                <a:lnTo>
                  <a:pt x="414" y="359"/>
                </a:lnTo>
                <a:lnTo>
                  <a:pt x="418" y="370"/>
                </a:lnTo>
                <a:lnTo>
                  <a:pt x="409" y="385"/>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08" name="Freeform 44"/>
          <p:cNvSpPr>
            <a:spLocks/>
          </p:cNvSpPr>
          <p:nvPr/>
        </p:nvSpPr>
        <p:spPr bwMode="auto">
          <a:xfrm>
            <a:off x="3305175" y="5865813"/>
            <a:ext cx="22225" cy="34925"/>
          </a:xfrm>
          <a:custGeom>
            <a:avLst/>
            <a:gdLst>
              <a:gd name="T0" fmla="*/ 2147483647 w 16"/>
              <a:gd name="T1" fmla="*/ 0 h 25"/>
              <a:gd name="T2" fmla="*/ 0 w 16"/>
              <a:gd name="T3" fmla="*/ 2147483647 h 25"/>
              <a:gd name="T4" fmla="*/ 2147483647 w 16"/>
              <a:gd name="T5" fmla="*/ 2147483647 h 25"/>
              <a:gd name="T6" fmla="*/ 2147483647 w 16"/>
              <a:gd name="T7" fmla="*/ 2147483647 h 25"/>
              <a:gd name="T8" fmla="*/ 2147483647 w 16"/>
              <a:gd name="T9" fmla="*/ 0 h 25"/>
              <a:gd name="T10" fmla="*/ 2147483647 w 16"/>
              <a:gd name="T11" fmla="*/ 0 h 25"/>
              <a:gd name="T12" fmla="*/ 2147483647 w 16"/>
              <a:gd name="T13" fmla="*/ 0 h 25"/>
              <a:gd name="T14" fmla="*/ 0 60000 65536"/>
              <a:gd name="T15" fmla="*/ 0 60000 65536"/>
              <a:gd name="T16" fmla="*/ 0 60000 65536"/>
              <a:gd name="T17" fmla="*/ 0 60000 65536"/>
              <a:gd name="T18" fmla="*/ 0 60000 65536"/>
              <a:gd name="T19" fmla="*/ 0 60000 65536"/>
              <a:gd name="T20" fmla="*/ 0 60000 65536"/>
              <a:gd name="T21" fmla="*/ 0 w 16"/>
              <a:gd name="T22" fmla="*/ 0 h 25"/>
              <a:gd name="T23" fmla="*/ 16 w 16"/>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25">
                <a:moveTo>
                  <a:pt x="12" y="0"/>
                </a:moveTo>
                <a:lnTo>
                  <a:pt x="0" y="15"/>
                </a:lnTo>
                <a:lnTo>
                  <a:pt x="3" y="24"/>
                </a:lnTo>
                <a:lnTo>
                  <a:pt x="15" y="10"/>
                </a:lnTo>
                <a:lnTo>
                  <a:pt x="12" y="0"/>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09" name="Freeform 45"/>
          <p:cNvSpPr>
            <a:spLocks/>
          </p:cNvSpPr>
          <p:nvPr/>
        </p:nvSpPr>
        <p:spPr bwMode="auto">
          <a:xfrm>
            <a:off x="3305175" y="5865813"/>
            <a:ext cx="22225" cy="34925"/>
          </a:xfrm>
          <a:custGeom>
            <a:avLst/>
            <a:gdLst>
              <a:gd name="T0" fmla="*/ 2147483647 w 16"/>
              <a:gd name="T1" fmla="*/ 0 h 25"/>
              <a:gd name="T2" fmla="*/ 0 w 16"/>
              <a:gd name="T3" fmla="*/ 2147483647 h 25"/>
              <a:gd name="T4" fmla="*/ 2147483647 w 16"/>
              <a:gd name="T5" fmla="*/ 2147483647 h 25"/>
              <a:gd name="T6" fmla="*/ 2147483647 w 16"/>
              <a:gd name="T7" fmla="*/ 2147483647 h 25"/>
              <a:gd name="T8" fmla="*/ 2147483647 w 16"/>
              <a:gd name="T9" fmla="*/ 0 h 25"/>
              <a:gd name="T10" fmla="*/ 2147483647 w 16"/>
              <a:gd name="T11" fmla="*/ 0 h 25"/>
              <a:gd name="T12" fmla="*/ 0 60000 65536"/>
              <a:gd name="T13" fmla="*/ 0 60000 65536"/>
              <a:gd name="T14" fmla="*/ 0 60000 65536"/>
              <a:gd name="T15" fmla="*/ 0 60000 65536"/>
              <a:gd name="T16" fmla="*/ 0 60000 65536"/>
              <a:gd name="T17" fmla="*/ 0 60000 65536"/>
              <a:gd name="T18" fmla="*/ 0 w 16"/>
              <a:gd name="T19" fmla="*/ 0 h 25"/>
              <a:gd name="T20" fmla="*/ 16 w 16"/>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6" h="25">
                <a:moveTo>
                  <a:pt x="12" y="0"/>
                </a:moveTo>
                <a:lnTo>
                  <a:pt x="0" y="15"/>
                </a:lnTo>
                <a:lnTo>
                  <a:pt x="3" y="24"/>
                </a:lnTo>
                <a:lnTo>
                  <a:pt x="15" y="10"/>
                </a:lnTo>
                <a:lnTo>
                  <a:pt x="12" y="0"/>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10" name="Freeform 46"/>
          <p:cNvSpPr>
            <a:spLocks/>
          </p:cNvSpPr>
          <p:nvPr/>
        </p:nvSpPr>
        <p:spPr bwMode="auto">
          <a:xfrm>
            <a:off x="3786188" y="5983288"/>
            <a:ext cx="38100" cy="23812"/>
          </a:xfrm>
          <a:custGeom>
            <a:avLst/>
            <a:gdLst>
              <a:gd name="T0" fmla="*/ 2147483647 w 26"/>
              <a:gd name="T1" fmla="*/ 2147483647 h 17"/>
              <a:gd name="T2" fmla="*/ 0 w 26"/>
              <a:gd name="T3" fmla="*/ 0 h 17"/>
              <a:gd name="T4" fmla="*/ 2147483647 w 26"/>
              <a:gd name="T5" fmla="*/ 2147483647 h 17"/>
              <a:gd name="T6" fmla="*/ 2147483647 w 26"/>
              <a:gd name="T7" fmla="*/ 2147483647 h 17"/>
              <a:gd name="T8" fmla="*/ 2147483647 w 26"/>
              <a:gd name="T9" fmla="*/ 2147483647 h 17"/>
              <a:gd name="T10" fmla="*/ 2147483647 w 26"/>
              <a:gd name="T11" fmla="*/ 2147483647 h 17"/>
              <a:gd name="T12" fmla="*/ 2147483647 w 26"/>
              <a:gd name="T13" fmla="*/ 2147483647 h 17"/>
              <a:gd name="T14" fmla="*/ 0 60000 65536"/>
              <a:gd name="T15" fmla="*/ 0 60000 65536"/>
              <a:gd name="T16" fmla="*/ 0 60000 65536"/>
              <a:gd name="T17" fmla="*/ 0 60000 65536"/>
              <a:gd name="T18" fmla="*/ 0 60000 65536"/>
              <a:gd name="T19" fmla="*/ 0 60000 65536"/>
              <a:gd name="T20" fmla="*/ 0 60000 65536"/>
              <a:gd name="T21" fmla="*/ 0 w 26"/>
              <a:gd name="T22" fmla="*/ 0 h 17"/>
              <a:gd name="T23" fmla="*/ 26 w 26"/>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17">
                <a:moveTo>
                  <a:pt x="7" y="12"/>
                </a:moveTo>
                <a:lnTo>
                  <a:pt x="0" y="0"/>
                </a:lnTo>
                <a:lnTo>
                  <a:pt x="25" y="9"/>
                </a:lnTo>
                <a:lnTo>
                  <a:pt x="16" y="16"/>
                </a:lnTo>
                <a:lnTo>
                  <a:pt x="7" y="12"/>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11" name="Freeform 47"/>
          <p:cNvSpPr>
            <a:spLocks/>
          </p:cNvSpPr>
          <p:nvPr/>
        </p:nvSpPr>
        <p:spPr bwMode="auto">
          <a:xfrm>
            <a:off x="3786188" y="5983288"/>
            <a:ext cx="38100" cy="23812"/>
          </a:xfrm>
          <a:custGeom>
            <a:avLst/>
            <a:gdLst>
              <a:gd name="T0" fmla="*/ 2147483647 w 26"/>
              <a:gd name="T1" fmla="*/ 2147483647 h 17"/>
              <a:gd name="T2" fmla="*/ 0 w 26"/>
              <a:gd name="T3" fmla="*/ 0 h 17"/>
              <a:gd name="T4" fmla="*/ 2147483647 w 26"/>
              <a:gd name="T5" fmla="*/ 2147483647 h 17"/>
              <a:gd name="T6" fmla="*/ 2147483647 w 26"/>
              <a:gd name="T7" fmla="*/ 2147483647 h 17"/>
              <a:gd name="T8" fmla="*/ 2147483647 w 26"/>
              <a:gd name="T9" fmla="*/ 2147483647 h 17"/>
              <a:gd name="T10" fmla="*/ 2147483647 w 26"/>
              <a:gd name="T11" fmla="*/ 2147483647 h 17"/>
              <a:gd name="T12" fmla="*/ 0 60000 65536"/>
              <a:gd name="T13" fmla="*/ 0 60000 65536"/>
              <a:gd name="T14" fmla="*/ 0 60000 65536"/>
              <a:gd name="T15" fmla="*/ 0 60000 65536"/>
              <a:gd name="T16" fmla="*/ 0 60000 65536"/>
              <a:gd name="T17" fmla="*/ 0 60000 65536"/>
              <a:gd name="T18" fmla="*/ 0 w 26"/>
              <a:gd name="T19" fmla="*/ 0 h 17"/>
              <a:gd name="T20" fmla="*/ 26 w 26"/>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6" h="17">
                <a:moveTo>
                  <a:pt x="7" y="12"/>
                </a:moveTo>
                <a:lnTo>
                  <a:pt x="0" y="0"/>
                </a:lnTo>
                <a:lnTo>
                  <a:pt x="25" y="9"/>
                </a:lnTo>
                <a:lnTo>
                  <a:pt x="16" y="16"/>
                </a:lnTo>
                <a:lnTo>
                  <a:pt x="7" y="12"/>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12" name="Freeform 48"/>
          <p:cNvSpPr>
            <a:spLocks/>
          </p:cNvSpPr>
          <p:nvPr/>
        </p:nvSpPr>
        <p:spPr bwMode="auto">
          <a:xfrm>
            <a:off x="3746500" y="5946775"/>
            <a:ext cx="84138" cy="17463"/>
          </a:xfrm>
          <a:custGeom>
            <a:avLst/>
            <a:gdLst>
              <a:gd name="T0" fmla="*/ 2147483647 w 58"/>
              <a:gd name="T1" fmla="*/ 0 h 12"/>
              <a:gd name="T2" fmla="*/ 2147483647 w 58"/>
              <a:gd name="T3" fmla="*/ 0 h 12"/>
              <a:gd name="T4" fmla="*/ 0 w 58"/>
              <a:gd name="T5" fmla="*/ 2147483647 h 12"/>
              <a:gd name="T6" fmla="*/ 2147483647 w 58"/>
              <a:gd name="T7" fmla="*/ 2147483647 h 12"/>
              <a:gd name="T8" fmla="*/ 2147483647 w 58"/>
              <a:gd name="T9" fmla="*/ 2147483647 h 12"/>
              <a:gd name="T10" fmla="*/ 2147483647 w 58"/>
              <a:gd name="T11" fmla="*/ 2147483647 h 12"/>
              <a:gd name="T12" fmla="*/ 2147483647 w 58"/>
              <a:gd name="T13" fmla="*/ 0 h 12"/>
              <a:gd name="T14" fmla="*/ 2147483647 w 58"/>
              <a:gd name="T15" fmla="*/ 0 h 12"/>
              <a:gd name="T16" fmla="*/ 2147483647 w 58"/>
              <a:gd name="T17" fmla="*/ 0 h 12"/>
              <a:gd name="T18" fmla="*/ 2147483647 w 58"/>
              <a:gd name="T19" fmla="*/ 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
              <a:gd name="T31" fmla="*/ 0 h 12"/>
              <a:gd name="T32" fmla="*/ 58 w 58"/>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 h="12">
                <a:moveTo>
                  <a:pt x="36" y="0"/>
                </a:moveTo>
                <a:lnTo>
                  <a:pt x="1" y="0"/>
                </a:lnTo>
                <a:lnTo>
                  <a:pt x="0" y="10"/>
                </a:lnTo>
                <a:lnTo>
                  <a:pt x="22" y="9"/>
                </a:lnTo>
                <a:lnTo>
                  <a:pt x="44" y="11"/>
                </a:lnTo>
                <a:lnTo>
                  <a:pt x="57" y="3"/>
                </a:lnTo>
                <a:lnTo>
                  <a:pt x="57" y="0"/>
                </a:lnTo>
                <a:lnTo>
                  <a:pt x="36" y="0"/>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13" name="Freeform 49"/>
          <p:cNvSpPr>
            <a:spLocks/>
          </p:cNvSpPr>
          <p:nvPr/>
        </p:nvSpPr>
        <p:spPr bwMode="auto">
          <a:xfrm>
            <a:off x="3746500" y="5946775"/>
            <a:ext cx="84138" cy="17463"/>
          </a:xfrm>
          <a:custGeom>
            <a:avLst/>
            <a:gdLst>
              <a:gd name="T0" fmla="*/ 2147483647 w 58"/>
              <a:gd name="T1" fmla="*/ 0 h 12"/>
              <a:gd name="T2" fmla="*/ 2147483647 w 58"/>
              <a:gd name="T3" fmla="*/ 0 h 12"/>
              <a:gd name="T4" fmla="*/ 0 w 58"/>
              <a:gd name="T5" fmla="*/ 2147483647 h 12"/>
              <a:gd name="T6" fmla="*/ 2147483647 w 58"/>
              <a:gd name="T7" fmla="*/ 2147483647 h 12"/>
              <a:gd name="T8" fmla="*/ 2147483647 w 58"/>
              <a:gd name="T9" fmla="*/ 2147483647 h 12"/>
              <a:gd name="T10" fmla="*/ 2147483647 w 58"/>
              <a:gd name="T11" fmla="*/ 2147483647 h 12"/>
              <a:gd name="T12" fmla="*/ 2147483647 w 58"/>
              <a:gd name="T13" fmla="*/ 0 h 12"/>
              <a:gd name="T14" fmla="*/ 2147483647 w 58"/>
              <a:gd name="T15" fmla="*/ 0 h 12"/>
              <a:gd name="T16" fmla="*/ 2147483647 w 58"/>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
              <a:gd name="T28" fmla="*/ 0 h 12"/>
              <a:gd name="T29" fmla="*/ 58 w 58"/>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 h="12">
                <a:moveTo>
                  <a:pt x="36" y="0"/>
                </a:moveTo>
                <a:lnTo>
                  <a:pt x="1" y="0"/>
                </a:lnTo>
                <a:lnTo>
                  <a:pt x="0" y="10"/>
                </a:lnTo>
                <a:lnTo>
                  <a:pt x="22" y="9"/>
                </a:lnTo>
                <a:lnTo>
                  <a:pt x="44" y="11"/>
                </a:lnTo>
                <a:lnTo>
                  <a:pt x="57" y="3"/>
                </a:lnTo>
                <a:lnTo>
                  <a:pt x="57" y="0"/>
                </a:lnTo>
                <a:lnTo>
                  <a:pt x="36" y="0"/>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14" name="Freeform 50"/>
          <p:cNvSpPr>
            <a:spLocks/>
          </p:cNvSpPr>
          <p:nvPr/>
        </p:nvSpPr>
        <p:spPr bwMode="auto">
          <a:xfrm>
            <a:off x="3365500" y="5826125"/>
            <a:ext cx="69850" cy="50800"/>
          </a:xfrm>
          <a:custGeom>
            <a:avLst/>
            <a:gdLst>
              <a:gd name="T0" fmla="*/ 2147483647 w 49"/>
              <a:gd name="T1" fmla="*/ 2147483647 h 36"/>
              <a:gd name="T2" fmla="*/ 2147483647 w 49"/>
              <a:gd name="T3" fmla="*/ 2147483647 h 36"/>
              <a:gd name="T4" fmla="*/ 2147483647 w 49"/>
              <a:gd name="T5" fmla="*/ 2147483647 h 36"/>
              <a:gd name="T6" fmla="*/ 2147483647 w 49"/>
              <a:gd name="T7" fmla="*/ 2147483647 h 36"/>
              <a:gd name="T8" fmla="*/ 0 w 49"/>
              <a:gd name="T9" fmla="*/ 2147483647 h 36"/>
              <a:gd name="T10" fmla="*/ 2147483647 w 49"/>
              <a:gd name="T11" fmla="*/ 2147483647 h 36"/>
              <a:gd name="T12" fmla="*/ 2147483647 w 49"/>
              <a:gd name="T13" fmla="*/ 0 h 36"/>
              <a:gd name="T14" fmla="*/ 2147483647 w 49"/>
              <a:gd name="T15" fmla="*/ 2147483647 h 36"/>
              <a:gd name="T16" fmla="*/ 2147483647 w 49"/>
              <a:gd name="T17" fmla="*/ 2147483647 h 36"/>
              <a:gd name="T18" fmla="*/ 2147483647 w 49"/>
              <a:gd name="T19" fmla="*/ 2147483647 h 36"/>
              <a:gd name="T20" fmla="*/ 2147483647 w 49"/>
              <a:gd name="T21" fmla="*/ 2147483647 h 36"/>
              <a:gd name="T22" fmla="*/ 2147483647 w 49"/>
              <a:gd name="T23" fmla="*/ 2147483647 h 36"/>
              <a:gd name="T24" fmla="*/ 2147483647 w 49"/>
              <a:gd name="T25" fmla="*/ 2147483647 h 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
              <a:gd name="T40" fmla="*/ 0 h 36"/>
              <a:gd name="T41" fmla="*/ 49 w 49"/>
              <a:gd name="T42" fmla="*/ 36 h 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 h="36">
                <a:moveTo>
                  <a:pt x="41" y="33"/>
                </a:moveTo>
                <a:lnTo>
                  <a:pt x="34" y="35"/>
                </a:lnTo>
                <a:lnTo>
                  <a:pt x="22" y="35"/>
                </a:lnTo>
                <a:lnTo>
                  <a:pt x="10" y="29"/>
                </a:lnTo>
                <a:lnTo>
                  <a:pt x="0" y="20"/>
                </a:lnTo>
                <a:lnTo>
                  <a:pt x="15" y="5"/>
                </a:lnTo>
                <a:lnTo>
                  <a:pt x="34" y="0"/>
                </a:lnTo>
                <a:lnTo>
                  <a:pt x="41" y="2"/>
                </a:lnTo>
                <a:lnTo>
                  <a:pt x="48" y="10"/>
                </a:lnTo>
                <a:lnTo>
                  <a:pt x="47" y="24"/>
                </a:lnTo>
                <a:lnTo>
                  <a:pt x="41" y="33"/>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15" name="Freeform 51"/>
          <p:cNvSpPr>
            <a:spLocks/>
          </p:cNvSpPr>
          <p:nvPr/>
        </p:nvSpPr>
        <p:spPr bwMode="auto">
          <a:xfrm>
            <a:off x="3365500" y="5826125"/>
            <a:ext cx="69850" cy="50800"/>
          </a:xfrm>
          <a:custGeom>
            <a:avLst/>
            <a:gdLst>
              <a:gd name="T0" fmla="*/ 2147483647 w 49"/>
              <a:gd name="T1" fmla="*/ 2147483647 h 36"/>
              <a:gd name="T2" fmla="*/ 2147483647 w 49"/>
              <a:gd name="T3" fmla="*/ 2147483647 h 36"/>
              <a:gd name="T4" fmla="*/ 2147483647 w 49"/>
              <a:gd name="T5" fmla="*/ 2147483647 h 36"/>
              <a:gd name="T6" fmla="*/ 2147483647 w 49"/>
              <a:gd name="T7" fmla="*/ 2147483647 h 36"/>
              <a:gd name="T8" fmla="*/ 0 w 49"/>
              <a:gd name="T9" fmla="*/ 2147483647 h 36"/>
              <a:gd name="T10" fmla="*/ 2147483647 w 49"/>
              <a:gd name="T11" fmla="*/ 2147483647 h 36"/>
              <a:gd name="T12" fmla="*/ 2147483647 w 49"/>
              <a:gd name="T13" fmla="*/ 0 h 36"/>
              <a:gd name="T14" fmla="*/ 2147483647 w 49"/>
              <a:gd name="T15" fmla="*/ 2147483647 h 36"/>
              <a:gd name="T16" fmla="*/ 2147483647 w 49"/>
              <a:gd name="T17" fmla="*/ 2147483647 h 36"/>
              <a:gd name="T18" fmla="*/ 2147483647 w 49"/>
              <a:gd name="T19" fmla="*/ 2147483647 h 36"/>
              <a:gd name="T20" fmla="*/ 2147483647 w 49"/>
              <a:gd name="T21" fmla="*/ 2147483647 h 36"/>
              <a:gd name="T22" fmla="*/ 2147483647 w 49"/>
              <a:gd name="T23" fmla="*/ 2147483647 h 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9"/>
              <a:gd name="T37" fmla="*/ 0 h 36"/>
              <a:gd name="T38" fmla="*/ 49 w 49"/>
              <a:gd name="T39" fmla="*/ 36 h 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9" h="36">
                <a:moveTo>
                  <a:pt x="41" y="33"/>
                </a:moveTo>
                <a:lnTo>
                  <a:pt x="34" y="35"/>
                </a:lnTo>
                <a:lnTo>
                  <a:pt x="22" y="35"/>
                </a:lnTo>
                <a:lnTo>
                  <a:pt x="10" y="29"/>
                </a:lnTo>
                <a:lnTo>
                  <a:pt x="0" y="20"/>
                </a:lnTo>
                <a:lnTo>
                  <a:pt x="15" y="5"/>
                </a:lnTo>
                <a:lnTo>
                  <a:pt x="34" y="0"/>
                </a:lnTo>
                <a:lnTo>
                  <a:pt x="41" y="2"/>
                </a:lnTo>
                <a:lnTo>
                  <a:pt x="48" y="10"/>
                </a:lnTo>
                <a:lnTo>
                  <a:pt x="47" y="24"/>
                </a:lnTo>
                <a:lnTo>
                  <a:pt x="41" y="33"/>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16" name="Freeform 52"/>
          <p:cNvSpPr>
            <a:spLocks/>
          </p:cNvSpPr>
          <p:nvPr/>
        </p:nvSpPr>
        <p:spPr bwMode="auto">
          <a:xfrm>
            <a:off x="3594100" y="5889625"/>
            <a:ext cx="95250" cy="55563"/>
          </a:xfrm>
          <a:custGeom>
            <a:avLst/>
            <a:gdLst>
              <a:gd name="T0" fmla="*/ 2147483647 w 66"/>
              <a:gd name="T1" fmla="*/ 2147483647 h 40"/>
              <a:gd name="T2" fmla="*/ 0 w 66"/>
              <a:gd name="T3" fmla="*/ 2147483647 h 40"/>
              <a:gd name="T4" fmla="*/ 2147483647 w 66"/>
              <a:gd name="T5" fmla="*/ 2147483647 h 40"/>
              <a:gd name="T6" fmla="*/ 2147483647 w 66"/>
              <a:gd name="T7" fmla="*/ 0 h 40"/>
              <a:gd name="T8" fmla="*/ 2147483647 w 66"/>
              <a:gd name="T9" fmla="*/ 0 h 40"/>
              <a:gd name="T10" fmla="*/ 2147483647 w 66"/>
              <a:gd name="T11" fmla="*/ 2147483647 h 40"/>
              <a:gd name="T12" fmla="*/ 2147483647 w 66"/>
              <a:gd name="T13" fmla="*/ 2147483647 h 40"/>
              <a:gd name="T14" fmla="*/ 2147483647 w 66"/>
              <a:gd name="T15" fmla="*/ 2147483647 h 40"/>
              <a:gd name="T16" fmla="*/ 2147483647 w 66"/>
              <a:gd name="T17" fmla="*/ 2147483647 h 40"/>
              <a:gd name="T18" fmla="*/ 2147483647 w 66"/>
              <a:gd name="T19" fmla="*/ 2147483647 h 40"/>
              <a:gd name="T20" fmla="*/ 2147483647 w 66"/>
              <a:gd name="T21" fmla="*/ 2147483647 h 40"/>
              <a:gd name="T22" fmla="*/ 2147483647 w 66"/>
              <a:gd name="T23" fmla="*/ 2147483647 h 40"/>
              <a:gd name="T24" fmla="*/ 2147483647 w 66"/>
              <a:gd name="T25" fmla="*/ 2147483647 h 40"/>
              <a:gd name="T26" fmla="*/ 2147483647 w 66"/>
              <a:gd name="T27" fmla="*/ 2147483647 h 40"/>
              <a:gd name="T28" fmla="*/ 2147483647 w 66"/>
              <a:gd name="T29" fmla="*/ 2147483647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6"/>
              <a:gd name="T46" fmla="*/ 0 h 40"/>
              <a:gd name="T47" fmla="*/ 66 w 66"/>
              <a:gd name="T48" fmla="*/ 40 h 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6" h="40">
                <a:moveTo>
                  <a:pt x="19" y="39"/>
                </a:moveTo>
                <a:lnTo>
                  <a:pt x="0" y="13"/>
                </a:lnTo>
                <a:lnTo>
                  <a:pt x="11" y="12"/>
                </a:lnTo>
                <a:lnTo>
                  <a:pt x="24" y="0"/>
                </a:lnTo>
                <a:lnTo>
                  <a:pt x="31" y="0"/>
                </a:lnTo>
                <a:lnTo>
                  <a:pt x="43" y="15"/>
                </a:lnTo>
                <a:lnTo>
                  <a:pt x="41" y="18"/>
                </a:lnTo>
                <a:lnTo>
                  <a:pt x="50" y="21"/>
                </a:lnTo>
                <a:lnTo>
                  <a:pt x="65" y="33"/>
                </a:lnTo>
                <a:lnTo>
                  <a:pt x="59" y="38"/>
                </a:lnTo>
                <a:lnTo>
                  <a:pt x="53" y="39"/>
                </a:lnTo>
                <a:lnTo>
                  <a:pt x="40" y="35"/>
                </a:lnTo>
                <a:lnTo>
                  <a:pt x="19" y="39"/>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17" name="Freeform 53"/>
          <p:cNvSpPr>
            <a:spLocks/>
          </p:cNvSpPr>
          <p:nvPr/>
        </p:nvSpPr>
        <p:spPr bwMode="auto">
          <a:xfrm>
            <a:off x="3594100" y="5889625"/>
            <a:ext cx="95250" cy="55563"/>
          </a:xfrm>
          <a:custGeom>
            <a:avLst/>
            <a:gdLst>
              <a:gd name="T0" fmla="*/ 2147483647 w 66"/>
              <a:gd name="T1" fmla="*/ 2147483647 h 40"/>
              <a:gd name="T2" fmla="*/ 0 w 66"/>
              <a:gd name="T3" fmla="*/ 2147483647 h 40"/>
              <a:gd name="T4" fmla="*/ 2147483647 w 66"/>
              <a:gd name="T5" fmla="*/ 2147483647 h 40"/>
              <a:gd name="T6" fmla="*/ 2147483647 w 66"/>
              <a:gd name="T7" fmla="*/ 0 h 40"/>
              <a:gd name="T8" fmla="*/ 2147483647 w 66"/>
              <a:gd name="T9" fmla="*/ 0 h 40"/>
              <a:gd name="T10" fmla="*/ 2147483647 w 66"/>
              <a:gd name="T11" fmla="*/ 2147483647 h 40"/>
              <a:gd name="T12" fmla="*/ 2147483647 w 66"/>
              <a:gd name="T13" fmla="*/ 2147483647 h 40"/>
              <a:gd name="T14" fmla="*/ 2147483647 w 66"/>
              <a:gd name="T15" fmla="*/ 2147483647 h 40"/>
              <a:gd name="T16" fmla="*/ 2147483647 w 66"/>
              <a:gd name="T17" fmla="*/ 2147483647 h 40"/>
              <a:gd name="T18" fmla="*/ 2147483647 w 66"/>
              <a:gd name="T19" fmla="*/ 2147483647 h 40"/>
              <a:gd name="T20" fmla="*/ 2147483647 w 66"/>
              <a:gd name="T21" fmla="*/ 2147483647 h 40"/>
              <a:gd name="T22" fmla="*/ 2147483647 w 66"/>
              <a:gd name="T23" fmla="*/ 2147483647 h 40"/>
              <a:gd name="T24" fmla="*/ 2147483647 w 66"/>
              <a:gd name="T25" fmla="*/ 2147483647 h 40"/>
              <a:gd name="T26" fmla="*/ 2147483647 w 66"/>
              <a:gd name="T27" fmla="*/ 2147483647 h 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6"/>
              <a:gd name="T43" fmla="*/ 0 h 40"/>
              <a:gd name="T44" fmla="*/ 66 w 66"/>
              <a:gd name="T45" fmla="*/ 40 h 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6" h="40">
                <a:moveTo>
                  <a:pt x="19" y="39"/>
                </a:moveTo>
                <a:lnTo>
                  <a:pt x="0" y="13"/>
                </a:lnTo>
                <a:lnTo>
                  <a:pt x="11" y="12"/>
                </a:lnTo>
                <a:lnTo>
                  <a:pt x="24" y="0"/>
                </a:lnTo>
                <a:lnTo>
                  <a:pt x="31" y="0"/>
                </a:lnTo>
                <a:lnTo>
                  <a:pt x="43" y="15"/>
                </a:lnTo>
                <a:lnTo>
                  <a:pt x="41" y="18"/>
                </a:lnTo>
                <a:lnTo>
                  <a:pt x="50" y="21"/>
                </a:lnTo>
                <a:lnTo>
                  <a:pt x="65" y="33"/>
                </a:lnTo>
                <a:lnTo>
                  <a:pt x="59" y="38"/>
                </a:lnTo>
                <a:lnTo>
                  <a:pt x="53" y="39"/>
                </a:lnTo>
                <a:lnTo>
                  <a:pt x="40" y="35"/>
                </a:lnTo>
                <a:lnTo>
                  <a:pt x="19" y="39"/>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18" name="Freeform 54"/>
          <p:cNvSpPr>
            <a:spLocks/>
          </p:cNvSpPr>
          <p:nvPr/>
        </p:nvSpPr>
        <p:spPr bwMode="auto">
          <a:xfrm>
            <a:off x="3833813" y="5964238"/>
            <a:ext cx="111125" cy="58737"/>
          </a:xfrm>
          <a:custGeom>
            <a:avLst/>
            <a:gdLst>
              <a:gd name="T0" fmla="*/ 2147483647 w 77"/>
              <a:gd name="T1" fmla="*/ 2147483647 h 42"/>
              <a:gd name="T2" fmla="*/ 2147483647 w 77"/>
              <a:gd name="T3" fmla="*/ 2147483647 h 42"/>
              <a:gd name="T4" fmla="*/ 2147483647 w 77"/>
              <a:gd name="T5" fmla="*/ 2147483647 h 42"/>
              <a:gd name="T6" fmla="*/ 2147483647 w 77"/>
              <a:gd name="T7" fmla="*/ 2147483647 h 42"/>
              <a:gd name="T8" fmla="*/ 2147483647 w 77"/>
              <a:gd name="T9" fmla="*/ 0 h 42"/>
              <a:gd name="T10" fmla="*/ 0 w 77"/>
              <a:gd name="T11" fmla="*/ 2147483647 h 42"/>
              <a:gd name="T12" fmla="*/ 2147483647 w 77"/>
              <a:gd name="T13" fmla="*/ 2147483647 h 42"/>
              <a:gd name="T14" fmla="*/ 2147483647 w 77"/>
              <a:gd name="T15" fmla="*/ 2147483647 h 42"/>
              <a:gd name="T16" fmla="*/ 2147483647 w 77"/>
              <a:gd name="T17" fmla="*/ 2147483647 h 42"/>
              <a:gd name="T18" fmla="*/ 2147483647 w 77"/>
              <a:gd name="T19" fmla="*/ 2147483647 h 42"/>
              <a:gd name="T20" fmla="*/ 2147483647 w 77"/>
              <a:gd name="T21" fmla="*/ 2147483647 h 42"/>
              <a:gd name="T22" fmla="*/ 2147483647 w 77"/>
              <a:gd name="T23" fmla="*/ 2147483647 h 42"/>
              <a:gd name="T24" fmla="*/ 2147483647 w 77"/>
              <a:gd name="T25" fmla="*/ 2147483647 h 42"/>
              <a:gd name="T26" fmla="*/ 2147483647 w 77"/>
              <a:gd name="T27" fmla="*/ 2147483647 h 42"/>
              <a:gd name="T28" fmla="*/ 2147483647 w 77"/>
              <a:gd name="T29" fmla="*/ 2147483647 h 42"/>
              <a:gd name="T30" fmla="*/ 2147483647 w 77"/>
              <a:gd name="T31" fmla="*/ 2147483647 h 42"/>
              <a:gd name="T32" fmla="*/ 2147483647 w 77"/>
              <a:gd name="T33" fmla="*/ 2147483647 h 42"/>
              <a:gd name="T34" fmla="*/ 2147483647 w 77"/>
              <a:gd name="T35" fmla="*/ 2147483647 h 42"/>
              <a:gd name="T36" fmla="*/ 2147483647 w 77"/>
              <a:gd name="T37" fmla="*/ 2147483647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7"/>
              <a:gd name="T58" fmla="*/ 0 h 42"/>
              <a:gd name="T59" fmla="*/ 77 w 77"/>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7" h="42">
                <a:moveTo>
                  <a:pt x="62" y="14"/>
                </a:moveTo>
                <a:lnTo>
                  <a:pt x="47" y="6"/>
                </a:lnTo>
                <a:lnTo>
                  <a:pt x="40" y="5"/>
                </a:lnTo>
                <a:lnTo>
                  <a:pt x="25" y="11"/>
                </a:lnTo>
                <a:lnTo>
                  <a:pt x="8" y="0"/>
                </a:lnTo>
                <a:lnTo>
                  <a:pt x="0" y="8"/>
                </a:lnTo>
                <a:lnTo>
                  <a:pt x="4" y="17"/>
                </a:lnTo>
                <a:lnTo>
                  <a:pt x="14" y="22"/>
                </a:lnTo>
                <a:lnTo>
                  <a:pt x="27" y="28"/>
                </a:lnTo>
                <a:lnTo>
                  <a:pt x="33" y="41"/>
                </a:lnTo>
                <a:lnTo>
                  <a:pt x="45" y="41"/>
                </a:lnTo>
                <a:lnTo>
                  <a:pt x="54" y="37"/>
                </a:lnTo>
                <a:lnTo>
                  <a:pt x="62" y="35"/>
                </a:lnTo>
                <a:lnTo>
                  <a:pt x="75" y="25"/>
                </a:lnTo>
                <a:lnTo>
                  <a:pt x="76" y="19"/>
                </a:lnTo>
                <a:lnTo>
                  <a:pt x="65" y="15"/>
                </a:lnTo>
                <a:lnTo>
                  <a:pt x="62" y="14"/>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19" name="Freeform 55"/>
          <p:cNvSpPr>
            <a:spLocks/>
          </p:cNvSpPr>
          <p:nvPr/>
        </p:nvSpPr>
        <p:spPr bwMode="auto">
          <a:xfrm>
            <a:off x="3833813" y="5964238"/>
            <a:ext cx="111125" cy="58737"/>
          </a:xfrm>
          <a:custGeom>
            <a:avLst/>
            <a:gdLst>
              <a:gd name="T0" fmla="*/ 2147483647 w 77"/>
              <a:gd name="T1" fmla="*/ 2147483647 h 42"/>
              <a:gd name="T2" fmla="*/ 2147483647 w 77"/>
              <a:gd name="T3" fmla="*/ 2147483647 h 42"/>
              <a:gd name="T4" fmla="*/ 2147483647 w 77"/>
              <a:gd name="T5" fmla="*/ 2147483647 h 42"/>
              <a:gd name="T6" fmla="*/ 2147483647 w 77"/>
              <a:gd name="T7" fmla="*/ 2147483647 h 42"/>
              <a:gd name="T8" fmla="*/ 2147483647 w 77"/>
              <a:gd name="T9" fmla="*/ 0 h 42"/>
              <a:gd name="T10" fmla="*/ 0 w 77"/>
              <a:gd name="T11" fmla="*/ 2147483647 h 42"/>
              <a:gd name="T12" fmla="*/ 2147483647 w 77"/>
              <a:gd name="T13" fmla="*/ 2147483647 h 42"/>
              <a:gd name="T14" fmla="*/ 2147483647 w 77"/>
              <a:gd name="T15" fmla="*/ 2147483647 h 42"/>
              <a:gd name="T16" fmla="*/ 2147483647 w 77"/>
              <a:gd name="T17" fmla="*/ 2147483647 h 42"/>
              <a:gd name="T18" fmla="*/ 2147483647 w 77"/>
              <a:gd name="T19" fmla="*/ 2147483647 h 42"/>
              <a:gd name="T20" fmla="*/ 2147483647 w 77"/>
              <a:gd name="T21" fmla="*/ 2147483647 h 42"/>
              <a:gd name="T22" fmla="*/ 2147483647 w 77"/>
              <a:gd name="T23" fmla="*/ 2147483647 h 42"/>
              <a:gd name="T24" fmla="*/ 2147483647 w 77"/>
              <a:gd name="T25" fmla="*/ 2147483647 h 42"/>
              <a:gd name="T26" fmla="*/ 2147483647 w 77"/>
              <a:gd name="T27" fmla="*/ 2147483647 h 42"/>
              <a:gd name="T28" fmla="*/ 2147483647 w 77"/>
              <a:gd name="T29" fmla="*/ 2147483647 h 42"/>
              <a:gd name="T30" fmla="*/ 2147483647 w 77"/>
              <a:gd name="T31" fmla="*/ 2147483647 h 42"/>
              <a:gd name="T32" fmla="*/ 2147483647 w 77"/>
              <a:gd name="T33" fmla="*/ 2147483647 h 42"/>
              <a:gd name="T34" fmla="*/ 2147483647 w 77"/>
              <a:gd name="T35" fmla="*/ 2147483647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7"/>
              <a:gd name="T55" fmla="*/ 0 h 42"/>
              <a:gd name="T56" fmla="*/ 77 w 77"/>
              <a:gd name="T57" fmla="*/ 42 h 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7" h="42">
                <a:moveTo>
                  <a:pt x="62" y="14"/>
                </a:moveTo>
                <a:lnTo>
                  <a:pt x="47" y="6"/>
                </a:lnTo>
                <a:lnTo>
                  <a:pt x="40" y="5"/>
                </a:lnTo>
                <a:lnTo>
                  <a:pt x="25" y="11"/>
                </a:lnTo>
                <a:lnTo>
                  <a:pt x="8" y="0"/>
                </a:lnTo>
                <a:lnTo>
                  <a:pt x="0" y="8"/>
                </a:lnTo>
                <a:lnTo>
                  <a:pt x="4" y="17"/>
                </a:lnTo>
                <a:lnTo>
                  <a:pt x="14" y="22"/>
                </a:lnTo>
                <a:lnTo>
                  <a:pt x="27" y="28"/>
                </a:lnTo>
                <a:lnTo>
                  <a:pt x="33" y="41"/>
                </a:lnTo>
                <a:lnTo>
                  <a:pt x="45" y="41"/>
                </a:lnTo>
                <a:lnTo>
                  <a:pt x="54" y="37"/>
                </a:lnTo>
                <a:lnTo>
                  <a:pt x="62" y="35"/>
                </a:lnTo>
                <a:lnTo>
                  <a:pt x="75" y="25"/>
                </a:lnTo>
                <a:lnTo>
                  <a:pt x="76" y="19"/>
                </a:lnTo>
                <a:lnTo>
                  <a:pt x="65" y="15"/>
                </a:lnTo>
                <a:lnTo>
                  <a:pt x="62" y="14"/>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20" name="Freeform 56"/>
          <p:cNvSpPr>
            <a:spLocks/>
          </p:cNvSpPr>
          <p:nvPr/>
        </p:nvSpPr>
        <p:spPr bwMode="auto">
          <a:xfrm>
            <a:off x="3954463" y="6059488"/>
            <a:ext cx="190500" cy="184150"/>
          </a:xfrm>
          <a:custGeom>
            <a:avLst/>
            <a:gdLst>
              <a:gd name="T0" fmla="*/ 2147483647 w 132"/>
              <a:gd name="T1" fmla="*/ 0 h 132"/>
              <a:gd name="T2" fmla="*/ 2147483647 w 132"/>
              <a:gd name="T3" fmla="*/ 0 h 132"/>
              <a:gd name="T4" fmla="*/ 2147483647 w 132"/>
              <a:gd name="T5" fmla="*/ 2147483647 h 132"/>
              <a:gd name="T6" fmla="*/ 2147483647 w 132"/>
              <a:gd name="T7" fmla="*/ 2147483647 h 132"/>
              <a:gd name="T8" fmla="*/ 2147483647 w 132"/>
              <a:gd name="T9" fmla="*/ 2147483647 h 132"/>
              <a:gd name="T10" fmla="*/ 2147483647 w 132"/>
              <a:gd name="T11" fmla="*/ 2147483647 h 132"/>
              <a:gd name="T12" fmla="*/ 2147483647 w 132"/>
              <a:gd name="T13" fmla="*/ 2147483647 h 132"/>
              <a:gd name="T14" fmla="*/ 0 w 132"/>
              <a:gd name="T15" fmla="*/ 2147483647 h 132"/>
              <a:gd name="T16" fmla="*/ 2147483647 w 132"/>
              <a:gd name="T17" fmla="*/ 2147483647 h 132"/>
              <a:gd name="T18" fmla="*/ 2147483647 w 132"/>
              <a:gd name="T19" fmla="*/ 2147483647 h 132"/>
              <a:gd name="T20" fmla="*/ 2147483647 w 132"/>
              <a:gd name="T21" fmla="*/ 2147483647 h 132"/>
              <a:gd name="T22" fmla="*/ 2147483647 w 132"/>
              <a:gd name="T23" fmla="*/ 2147483647 h 132"/>
              <a:gd name="T24" fmla="*/ 2147483647 w 132"/>
              <a:gd name="T25" fmla="*/ 2147483647 h 132"/>
              <a:gd name="T26" fmla="*/ 2147483647 w 132"/>
              <a:gd name="T27" fmla="*/ 2147483647 h 132"/>
              <a:gd name="T28" fmla="*/ 2147483647 w 132"/>
              <a:gd name="T29" fmla="*/ 2147483647 h 132"/>
              <a:gd name="T30" fmla="*/ 2147483647 w 132"/>
              <a:gd name="T31" fmla="*/ 2147483647 h 132"/>
              <a:gd name="T32" fmla="*/ 2147483647 w 132"/>
              <a:gd name="T33" fmla="*/ 2147483647 h 132"/>
              <a:gd name="T34" fmla="*/ 2147483647 w 132"/>
              <a:gd name="T35" fmla="*/ 2147483647 h 132"/>
              <a:gd name="T36" fmla="*/ 2147483647 w 132"/>
              <a:gd name="T37" fmla="*/ 2147483647 h 132"/>
              <a:gd name="T38" fmla="*/ 2147483647 w 132"/>
              <a:gd name="T39" fmla="*/ 2147483647 h 132"/>
              <a:gd name="T40" fmla="*/ 2147483647 w 132"/>
              <a:gd name="T41" fmla="*/ 2147483647 h 132"/>
              <a:gd name="T42" fmla="*/ 2147483647 w 132"/>
              <a:gd name="T43" fmla="*/ 2147483647 h 132"/>
              <a:gd name="T44" fmla="*/ 2147483647 w 132"/>
              <a:gd name="T45" fmla="*/ 2147483647 h 132"/>
              <a:gd name="T46" fmla="*/ 2147483647 w 132"/>
              <a:gd name="T47" fmla="*/ 2147483647 h 132"/>
              <a:gd name="T48" fmla="*/ 2147483647 w 132"/>
              <a:gd name="T49" fmla="*/ 2147483647 h 132"/>
              <a:gd name="T50" fmla="*/ 2147483647 w 132"/>
              <a:gd name="T51" fmla="*/ 2147483647 h 132"/>
              <a:gd name="T52" fmla="*/ 2147483647 w 132"/>
              <a:gd name="T53" fmla="*/ 0 h 132"/>
              <a:gd name="T54" fmla="*/ 2147483647 w 132"/>
              <a:gd name="T55" fmla="*/ 0 h 132"/>
              <a:gd name="T56" fmla="*/ 2147483647 w 132"/>
              <a:gd name="T57" fmla="*/ 0 h 13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2"/>
              <a:gd name="T88" fmla="*/ 0 h 132"/>
              <a:gd name="T89" fmla="*/ 132 w 132"/>
              <a:gd name="T90" fmla="*/ 132 h 13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2" h="132">
                <a:moveTo>
                  <a:pt x="19" y="0"/>
                </a:moveTo>
                <a:lnTo>
                  <a:pt x="11" y="0"/>
                </a:lnTo>
                <a:lnTo>
                  <a:pt x="9" y="7"/>
                </a:lnTo>
                <a:lnTo>
                  <a:pt x="12" y="18"/>
                </a:lnTo>
                <a:lnTo>
                  <a:pt x="18" y="22"/>
                </a:lnTo>
                <a:lnTo>
                  <a:pt x="15" y="31"/>
                </a:lnTo>
                <a:lnTo>
                  <a:pt x="13" y="39"/>
                </a:lnTo>
                <a:lnTo>
                  <a:pt x="0" y="52"/>
                </a:lnTo>
                <a:lnTo>
                  <a:pt x="2" y="58"/>
                </a:lnTo>
                <a:lnTo>
                  <a:pt x="12" y="68"/>
                </a:lnTo>
                <a:lnTo>
                  <a:pt x="25" y="94"/>
                </a:lnTo>
                <a:lnTo>
                  <a:pt x="25" y="114"/>
                </a:lnTo>
                <a:lnTo>
                  <a:pt x="31" y="122"/>
                </a:lnTo>
                <a:lnTo>
                  <a:pt x="55" y="131"/>
                </a:lnTo>
                <a:lnTo>
                  <a:pt x="68" y="108"/>
                </a:lnTo>
                <a:lnTo>
                  <a:pt x="92" y="91"/>
                </a:lnTo>
                <a:lnTo>
                  <a:pt x="96" y="93"/>
                </a:lnTo>
                <a:lnTo>
                  <a:pt x="120" y="79"/>
                </a:lnTo>
                <a:lnTo>
                  <a:pt x="131" y="63"/>
                </a:lnTo>
                <a:lnTo>
                  <a:pt x="111" y="51"/>
                </a:lnTo>
                <a:lnTo>
                  <a:pt x="108" y="44"/>
                </a:lnTo>
                <a:lnTo>
                  <a:pt x="100" y="44"/>
                </a:lnTo>
                <a:lnTo>
                  <a:pt x="99" y="31"/>
                </a:lnTo>
                <a:lnTo>
                  <a:pt x="78" y="20"/>
                </a:lnTo>
                <a:lnTo>
                  <a:pt x="49" y="10"/>
                </a:lnTo>
                <a:lnTo>
                  <a:pt x="38" y="10"/>
                </a:lnTo>
                <a:lnTo>
                  <a:pt x="19" y="0"/>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21" name="Freeform 57"/>
          <p:cNvSpPr>
            <a:spLocks/>
          </p:cNvSpPr>
          <p:nvPr/>
        </p:nvSpPr>
        <p:spPr bwMode="auto">
          <a:xfrm>
            <a:off x="3954463" y="6059488"/>
            <a:ext cx="190500" cy="184150"/>
          </a:xfrm>
          <a:custGeom>
            <a:avLst/>
            <a:gdLst>
              <a:gd name="T0" fmla="*/ 2147483647 w 132"/>
              <a:gd name="T1" fmla="*/ 0 h 132"/>
              <a:gd name="T2" fmla="*/ 2147483647 w 132"/>
              <a:gd name="T3" fmla="*/ 0 h 132"/>
              <a:gd name="T4" fmla="*/ 2147483647 w 132"/>
              <a:gd name="T5" fmla="*/ 2147483647 h 132"/>
              <a:gd name="T6" fmla="*/ 2147483647 w 132"/>
              <a:gd name="T7" fmla="*/ 2147483647 h 132"/>
              <a:gd name="T8" fmla="*/ 2147483647 w 132"/>
              <a:gd name="T9" fmla="*/ 2147483647 h 132"/>
              <a:gd name="T10" fmla="*/ 2147483647 w 132"/>
              <a:gd name="T11" fmla="*/ 2147483647 h 132"/>
              <a:gd name="T12" fmla="*/ 2147483647 w 132"/>
              <a:gd name="T13" fmla="*/ 2147483647 h 132"/>
              <a:gd name="T14" fmla="*/ 0 w 132"/>
              <a:gd name="T15" fmla="*/ 2147483647 h 132"/>
              <a:gd name="T16" fmla="*/ 2147483647 w 132"/>
              <a:gd name="T17" fmla="*/ 2147483647 h 132"/>
              <a:gd name="T18" fmla="*/ 2147483647 w 132"/>
              <a:gd name="T19" fmla="*/ 2147483647 h 132"/>
              <a:gd name="T20" fmla="*/ 2147483647 w 132"/>
              <a:gd name="T21" fmla="*/ 2147483647 h 132"/>
              <a:gd name="T22" fmla="*/ 2147483647 w 132"/>
              <a:gd name="T23" fmla="*/ 2147483647 h 132"/>
              <a:gd name="T24" fmla="*/ 2147483647 w 132"/>
              <a:gd name="T25" fmla="*/ 2147483647 h 132"/>
              <a:gd name="T26" fmla="*/ 2147483647 w 132"/>
              <a:gd name="T27" fmla="*/ 2147483647 h 132"/>
              <a:gd name="T28" fmla="*/ 2147483647 w 132"/>
              <a:gd name="T29" fmla="*/ 2147483647 h 132"/>
              <a:gd name="T30" fmla="*/ 2147483647 w 132"/>
              <a:gd name="T31" fmla="*/ 2147483647 h 132"/>
              <a:gd name="T32" fmla="*/ 2147483647 w 132"/>
              <a:gd name="T33" fmla="*/ 2147483647 h 132"/>
              <a:gd name="T34" fmla="*/ 2147483647 w 132"/>
              <a:gd name="T35" fmla="*/ 2147483647 h 132"/>
              <a:gd name="T36" fmla="*/ 2147483647 w 132"/>
              <a:gd name="T37" fmla="*/ 2147483647 h 132"/>
              <a:gd name="T38" fmla="*/ 2147483647 w 132"/>
              <a:gd name="T39" fmla="*/ 2147483647 h 132"/>
              <a:gd name="T40" fmla="*/ 2147483647 w 132"/>
              <a:gd name="T41" fmla="*/ 2147483647 h 132"/>
              <a:gd name="T42" fmla="*/ 2147483647 w 132"/>
              <a:gd name="T43" fmla="*/ 2147483647 h 132"/>
              <a:gd name="T44" fmla="*/ 2147483647 w 132"/>
              <a:gd name="T45" fmla="*/ 2147483647 h 132"/>
              <a:gd name="T46" fmla="*/ 2147483647 w 132"/>
              <a:gd name="T47" fmla="*/ 2147483647 h 132"/>
              <a:gd name="T48" fmla="*/ 2147483647 w 132"/>
              <a:gd name="T49" fmla="*/ 2147483647 h 132"/>
              <a:gd name="T50" fmla="*/ 2147483647 w 132"/>
              <a:gd name="T51" fmla="*/ 2147483647 h 132"/>
              <a:gd name="T52" fmla="*/ 2147483647 w 132"/>
              <a:gd name="T53" fmla="*/ 0 h 132"/>
              <a:gd name="T54" fmla="*/ 2147483647 w 132"/>
              <a:gd name="T55" fmla="*/ 0 h 13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32"/>
              <a:gd name="T85" fmla="*/ 0 h 132"/>
              <a:gd name="T86" fmla="*/ 132 w 132"/>
              <a:gd name="T87" fmla="*/ 132 h 13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32" h="132">
                <a:moveTo>
                  <a:pt x="19" y="0"/>
                </a:moveTo>
                <a:lnTo>
                  <a:pt x="11" y="0"/>
                </a:lnTo>
                <a:lnTo>
                  <a:pt x="9" y="7"/>
                </a:lnTo>
                <a:lnTo>
                  <a:pt x="12" y="18"/>
                </a:lnTo>
                <a:lnTo>
                  <a:pt x="18" y="22"/>
                </a:lnTo>
                <a:lnTo>
                  <a:pt x="15" y="31"/>
                </a:lnTo>
                <a:lnTo>
                  <a:pt x="13" y="39"/>
                </a:lnTo>
                <a:lnTo>
                  <a:pt x="0" y="52"/>
                </a:lnTo>
                <a:lnTo>
                  <a:pt x="2" y="58"/>
                </a:lnTo>
                <a:lnTo>
                  <a:pt x="12" y="68"/>
                </a:lnTo>
                <a:lnTo>
                  <a:pt x="25" y="94"/>
                </a:lnTo>
                <a:lnTo>
                  <a:pt x="25" y="114"/>
                </a:lnTo>
                <a:lnTo>
                  <a:pt x="31" y="122"/>
                </a:lnTo>
                <a:lnTo>
                  <a:pt x="55" y="131"/>
                </a:lnTo>
                <a:lnTo>
                  <a:pt x="68" y="108"/>
                </a:lnTo>
                <a:lnTo>
                  <a:pt x="92" y="91"/>
                </a:lnTo>
                <a:lnTo>
                  <a:pt x="96" y="93"/>
                </a:lnTo>
                <a:lnTo>
                  <a:pt x="120" y="79"/>
                </a:lnTo>
                <a:lnTo>
                  <a:pt x="131" y="63"/>
                </a:lnTo>
                <a:lnTo>
                  <a:pt x="111" y="51"/>
                </a:lnTo>
                <a:lnTo>
                  <a:pt x="108" y="44"/>
                </a:lnTo>
                <a:lnTo>
                  <a:pt x="100" y="44"/>
                </a:lnTo>
                <a:lnTo>
                  <a:pt x="99" y="31"/>
                </a:lnTo>
                <a:lnTo>
                  <a:pt x="78" y="20"/>
                </a:lnTo>
                <a:lnTo>
                  <a:pt x="49" y="10"/>
                </a:lnTo>
                <a:lnTo>
                  <a:pt x="38" y="10"/>
                </a:lnTo>
                <a:lnTo>
                  <a:pt x="19" y="0"/>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22" name="Freeform 58"/>
          <p:cNvSpPr>
            <a:spLocks/>
          </p:cNvSpPr>
          <p:nvPr/>
        </p:nvSpPr>
        <p:spPr bwMode="auto">
          <a:xfrm>
            <a:off x="5016500" y="3500438"/>
            <a:ext cx="709613" cy="463550"/>
          </a:xfrm>
          <a:custGeom>
            <a:avLst/>
            <a:gdLst>
              <a:gd name="T0" fmla="*/ 2147483647 w 492"/>
              <a:gd name="T1" fmla="*/ 2147483647 h 331"/>
              <a:gd name="T2" fmla="*/ 2147483647 w 492"/>
              <a:gd name="T3" fmla="*/ 2147483647 h 331"/>
              <a:gd name="T4" fmla="*/ 2147483647 w 492"/>
              <a:gd name="T5" fmla="*/ 2147483647 h 331"/>
              <a:gd name="T6" fmla="*/ 2147483647 w 492"/>
              <a:gd name="T7" fmla="*/ 0 h 331"/>
              <a:gd name="T8" fmla="*/ 2147483647 w 492"/>
              <a:gd name="T9" fmla="*/ 2147483647 h 331"/>
              <a:gd name="T10" fmla="*/ 0 w 492"/>
              <a:gd name="T11" fmla="*/ 2147483647 h 331"/>
              <a:gd name="T12" fmla="*/ 2147483647 w 492"/>
              <a:gd name="T13" fmla="*/ 2147483647 h 331"/>
              <a:gd name="T14" fmla="*/ 2147483647 w 492"/>
              <a:gd name="T15" fmla="*/ 2147483647 h 331"/>
              <a:gd name="T16" fmla="*/ 2147483647 w 492"/>
              <a:gd name="T17" fmla="*/ 2147483647 h 331"/>
              <a:gd name="T18" fmla="*/ 2147483647 w 492"/>
              <a:gd name="T19" fmla="*/ 2147483647 h 331"/>
              <a:gd name="T20" fmla="*/ 2147483647 w 492"/>
              <a:gd name="T21" fmla="*/ 2147483647 h 331"/>
              <a:gd name="T22" fmla="*/ 2147483647 w 492"/>
              <a:gd name="T23" fmla="*/ 2147483647 h 331"/>
              <a:gd name="T24" fmla="*/ 2147483647 w 492"/>
              <a:gd name="T25" fmla="*/ 2147483647 h 331"/>
              <a:gd name="T26" fmla="*/ 2147483647 w 492"/>
              <a:gd name="T27" fmla="*/ 2147483647 h 331"/>
              <a:gd name="T28" fmla="*/ 2147483647 w 492"/>
              <a:gd name="T29" fmla="*/ 2147483647 h 331"/>
              <a:gd name="T30" fmla="*/ 2147483647 w 492"/>
              <a:gd name="T31" fmla="*/ 2147483647 h 331"/>
              <a:gd name="T32" fmla="*/ 2147483647 w 492"/>
              <a:gd name="T33" fmla="*/ 2147483647 h 331"/>
              <a:gd name="T34" fmla="*/ 2147483647 w 492"/>
              <a:gd name="T35" fmla="*/ 2147483647 h 33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92"/>
              <a:gd name="T55" fmla="*/ 0 h 331"/>
              <a:gd name="T56" fmla="*/ 492 w 492"/>
              <a:gd name="T57" fmla="*/ 331 h 33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92" h="331">
                <a:moveTo>
                  <a:pt x="464" y="116"/>
                </a:moveTo>
                <a:lnTo>
                  <a:pt x="451" y="104"/>
                </a:lnTo>
                <a:lnTo>
                  <a:pt x="416" y="79"/>
                </a:lnTo>
                <a:lnTo>
                  <a:pt x="403" y="0"/>
                </a:lnTo>
                <a:lnTo>
                  <a:pt x="12" y="4"/>
                </a:lnTo>
                <a:lnTo>
                  <a:pt x="0" y="4"/>
                </a:lnTo>
                <a:lnTo>
                  <a:pt x="12" y="44"/>
                </a:lnTo>
                <a:lnTo>
                  <a:pt x="10" y="112"/>
                </a:lnTo>
                <a:lnTo>
                  <a:pt x="53" y="238"/>
                </a:lnTo>
                <a:lnTo>
                  <a:pt x="60" y="313"/>
                </a:lnTo>
                <a:lnTo>
                  <a:pt x="374" y="306"/>
                </a:lnTo>
                <a:lnTo>
                  <a:pt x="400" y="330"/>
                </a:lnTo>
                <a:lnTo>
                  <a:pt x="434" y="265"/>
                </a:lnTo>
                <a:lnTo>
                  <a:pt x="424" y="224"/>
                </a:lnTo>
                <a:lnTo>
                  <a:pt x="491" y="162"/>
                </a:lnTo>
                <a:lnTo>
                  <a:pt x="464" y="116"/>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23" name="Freeform 59"/>
          <p:cNvSpPr>
            <a:spLocks/>
          </p:cNvSpPr>
          <p:nvPr/>
        </p:nvSpPr>
        <p:spPr bwMode="auto">
          <a:xfrm>
            <a:off x="5016500" y="3500438"/>
            <a:ext cx="709613" cy="463550"/>
          </a:xfrm>
          <a:custGeom>
            <a:avLst/>
            <a:gdLst>
              <a:gd name="T0" fmla="*/ 2147483647 w 492"/>
              <a:gd name="T1" fmla="*/ 2147483647 h 331"/>
              <a:gd name="T2" fmla="*/ 2147483647 w 492"/>
              <a:gd name="T3" fmla="*/ 2147483647 h 331"/>
              <a:gd name="T4" fmla="*/ 2147483647 w 492"/>
              <a:gd name="T5" fmla="*/ 2147483647 h 331"/>
              <a:gd name="T6" fmla="*/ 2147483647 w 492"/>
              <a:gd name="T7" fmla="*/ 0 h 331"/>
              <a:gd name="T8" fmla="*/ 2147483647 w 492"/>
              <a:gd name="T9" fmla="*/ 2147483647 h 331"/>
              <a:gd name="T10" fmla="*/ 0 w 492"/>
              <a:gd name="T11" fmla="*/ 2147483647 h 331"/>
              <a:gd name="T12" fmla="*/ 2147483647 w 492"/>
              <a:gd name="T13" fmla="*/ 2147483647 h 331"/>
              <a:gd name="T14" fmla="*/ 2147483647 w 492"/>
              <a:gd name="T15" fmla="*/ 2147483647 h 331"/>
              <a:gd name="T16" fmla="*/ 2147483647 w 492"/>
              <a:gd name="T17" fmla="*/ 2147483647 h 331"/>
              <a:gd name="T18" fmla="*/ 2147483647 w 492"/>
              <a:gd name="T19" fmla="*/ 2147483647 h 331"/>
              <a:gd name="T20" fmla="*/ 2147483647 w 492"/>
              <a:gd name="T21" fmla="*/ 2147483647 h 331"/>
              <a:gd name="T22" fmla="*/ 2147483647 w 492"/>
              <a:gd name="T23" fmla="*/ 2147483647 h 331"/>
              <a:gd name="T24" fmla="*/ 2147483647 w 492"/>
              <a:gd name="T25" fmla="*/ 2147483647 h 331"/>
              <a:gd name="T26" fmla="*/ 2147483647 w 492"/>
              <a:gd name="T27" fmla="*/ 2147483647 h 331"/>
              <a:gd name="T28" fmla="*/ 2147483647 w 492"/>
              <a:gd name="T29" fmla="*/ 2147483647 h 331"/>
              <a:gd name="T30" fmla="*/ 2147483647 w 492"/>
              <a:gd name="T31" fmla="*/ 2147483647 h 331"/>
              <a:gd name="T32" fmla="*/ 2147483647 w 492"/>
              <a:gd name="T33" fmla="*/ 2147483647 h 3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92"/>
              <a:gd name="T52" fmla="*/ 0 h 331"/>
              <a:gd name="T53" fmla="*/ 492 w 492"/>
              <a:gd name="T54" fmla="*/ 331 h 3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92" h="331">
                <a:moveTo>
                  <a:pt x="464" y="116"/>
                </a:moveTo>
                <a:lnTo>
                  <a:pt x="451" y="104"/>
                </a:lnTo>
                <a:lnTo>
                  <a:pt x="416" y="79"/>
                </a:lnTo>
                <a:lnTo>
                  <a:pt x="403" y="0"/>
                </a:lnTo>
                <a:lnTo>
                  <a:pt x="12" y="4"/>
                </a:lnTo>
                <a:lnTo>
                  <a:pt x="0" y="4"/>
                </a:lnTo>
                <a:lnTo>
                  <a:pt x="12" y="44"/>
                </a:lnTo>
                <a:lnTo>
                  <a:pt x="10" y="112"/>
                </a:lnTo>
                <a:lnTo>
                  <a:pt x="53" y="238"/>
                </a:lnTo>
                <a:lnTo>
                  <a:pt x="60" y="313"/>
                </a:lnTo>
                <a:lnTo>
                  <a:pt x="374" y="306"/>
                </a:lnTo>
                <a:lnTo>
                  <a:pt x="400" y="330"/>
                </a:lnTo>
                <a:lnTo>
                  <a:pt x="434" y="265"/>
                </a:lnTo>
                <a:lnTo>
                  <a:pt x="424" y="224"/>
                </a:lnTo>
                <a:lnTo>
                  <a:pt x="491" y="162"/>
                </a:lnTo>
                <a:lnTo>
                  <a:pt x="464" y="116"/>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24" name="Freeform 60"/>
          <p:cNvSpPr>
            <a:spLocks/>
          </p:cNvSpPr>
          <p:nvPr/>
        </p:nvSpPr>
        <p:spPr bwMode="auto">
          <a:xfrm>
            <a:off x="2784475" y="2455863"/>
            <a:ext cx="708025" cy="1130300"/>
          </a:xfrm>
          <a:custGeom>
            <a:avLst/>
            <a:gdLst>
              <a:gd name="T0" fmla="*/ 2147483647 w 490"/>
              <a:gd name="T1" fmla="*/ 2147483647 h 807"/>
              <a:gd name="T2" fmla="*/ 2147483647 w 490"/>
              <a:gd name="T3" fmla="*/ 2147483647 h 807"/>
              <a:gd name="T4" fmla="*/ 2147483647 w 490"/>
              <a:gd name="T5" fmla="*/ 2147483647 h 807"/>
              <a:gd name="T6" fmla="*/ 2147483647 w 490"/>
              <a:gd name="T7" fmla="*/ 2147483647 h 807"/>
              <a:gd name="T8" fmla="*/ 2147483647 w 490"/>
              <a:gd name="T9" fmla="*/ 2147483647 h 807"/>
              <a:gd name="T10" fmla="*/ 2147483647 w 490"/>
              <a:gd name="T11" fmla="*/ 2147483647 h 807"/>
              <a:gd name="T12" fmla="*/ 2147483647 w 490"/>
              <a:gd name="T13" fmla="*/ 2147483647 h 807"/>
              <a:gd name="T14" fmla="*/ 2147483647 w 490"/>
              <a:gd name="T15" fmla="*/ 2147483647 h 807"/>
              <a:gd name="T16" fmla="*/ 2147483647 w 490"/>
              <a:gd name="T17" fmla="*/ 2147483647 h 807"/>
              <a:gd name="T18" fmla="*/ 2147483647 w 490"/>
              <a:gd name="T19" fmla="*/ 2147483647 h 807"/>
              <a:gd name="T20" fmla="*/ 2147483647 w 490"/>
              <a:gd name="T21" fmla="*/ 2147483647 h 807"/>
              <a:gd name="T22" fmla="*/ 2147483647 w 490"/>
              <a:gd name="T23" fmla="*/ 2147483647 h 807"/>
              <a:gd name="T24" fmla="*/ 2147483647 w 490"/>
              <a:gd name="T25" fmla="*/ 2147483647 h 807"/>
              <a:gd name="T26" fmla="*/ 2147483647 w 490"/>
              <a:gd name="T27" fmla="*/ 2147483647 h 807"/>
              <a:gd name="T28" fmla="*/ 2147483647 w 490"/>
              <a:gd name="T29" fmla="*/ 2147483647 h 807"/>
              <a:gd name="T30" fmla="*/ 2147483647 w 490"/>
              <a:gd name="T31" fmla="*/ 0 h 807"/>
              <a:gd name="T32" fmla="*/ 2147483647 w 490"/>
              <a:gd name="T33" fmla="*/ 2147483647 h 807"/>
              <a:gd name="T34" fmla="*/ 2147483647 w 490"/>
              <a:gd name="T35" fmla="*/ 2147483647 h 807"/>
              <a:gd name="T36" fmla="*/ 2147483647 w 490"/>
              <a:gd name="T37" fmla="*/ 2147483647 h 807"/>
              <a:gd name="T38" fmla="*/ 2147483647 w 490"/>
              <a:gd name="T39" fmla="*/ 2147483647 h 807"/>
              <a:gd name="T40" fmla="*/ 0 w 490"/>
              <a:gd name="T41" fmla="*/ 2147483647 h 807"/>
              <a:gd name="T42" fmla="*/ 2147483647 w 490"/>
              <a:gd name="T43" fmla="*/ 2147483647 h 807"/>
              <a:gd name="T44" fmla="*/ 2147483647 w 490"/>
              <a:gd name="T45" fmla="*/ 2147483647 h 807"/>
              <a:gd name="T46" fmla="*/ 2147483647 w 490"/>
              <a:gd name="T47" fmla="*/ 2147483647 h 807"/>
              <a:gd name="T48" fmla="*/ 2147483647 w 490"/>
              <a:gd name="T49" fmla="*/ 2147483647 h 807"/>
              <a:gd name="T50" fmla="*/ 2147483647 w 490"/>
              <a:gd name="T51" fmla="*/ 2147483647 h 807"/>
              <a:gd name="T52" fmla="*/ 2147483647 w 490"/>
              <a:gd name="T53" fmla="*/ 2147483647 h 8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90"/>
              <a:gd name="T82" fmla="*/ 0 h 807"/>
              <a:gd name="T83" fmla="*/ 490 w 490"/>
              <a:gd name="T84" fmla="*/ 807 h 80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90" h="807">
                <a:moveTo>
                  <a:pt x="470" y="516"/>
                </a:moveTo>
                <a:lnTo>
                  <a:pt x="459" y="535"/>
                </a:lnTo>
                <a:lnTo>
                  <a:pt x="405" y="523"/>
                </a:lnTo>
                <a:lnTo>
                  <a:pt x="361" y="535"/>
                </a:lnTo>
                <a:lnTo>
                  <a:pt x="324" y="476"/>
                </a:lnTo>
                <a:lnTo>
                  <a:pt x="306" y="383"/>
                </a:lnTo>
                <a:lnTo>
                  <a:pt x="279" y="397"/>
                </a:lnTo>
                <a:lnTo>
                  <a:pt x="257" y="390"/>
                </a:lnTo>
                <a:lnTo>
                  <a:pt x="297" y="278"/>
                </a:lnTo>
                <a:lnTo>
                  <a:pt x="270" y="263"/>
                </a:lnTo>
                <a:lnTo>
                  <a:pt x="216" y="179"/>
                </a:lnTo>
                <a:lnTo>
                  <a:pt x="224" y="176"/>
                </a:lnTo>
                <a:lnTo>
                  <a:pt x="223" y="151"/>
                </a:lnTo>
                <a:lnTo>
                  <a:pt x="207" y="118"/>
                </a:lnTo>
                <a:lnTo>
                  <a:pt x="231" y="15"/>
                </a:lnTo>
                <a:lnTo>
                  <a:pt x="165" y="0"/>
                </a:lnTo>
                <a:lnTo>
                  <a:pt x="102" y="265"/>
                </a:lnTo>
                <a:lnTo>
                  <a:pt x="102" y="306"/>
                </a:lnTo>
                <a:lnTo>
                  <a:pt x="126" y="351"/>
                </a:lnTo>
                <a:lnTo>
                  <a:pt x="60" y="496"/>
                </a:lnTo>
                <a:lnTo>
                  <a:pt x="0" y="713"/>
                </a:lnTo>
                <a:lnTo>
                  <a:pt x="223" y="763"/>
                </a:lnTo>
                <a:lnTo>
                  <a:pt x="448" y="806"/>
                </a:lnTo>
                <a:lnTo>
                  <a:pt x="489" y="547"/>
                </a:lnTo>
                <a:lnTo>
                  <a:pt x="470" y="516"/>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25" name="Freeform 61"/>
          <p:cNvSpPr>
            <a:spLocks/>
          </p:cNvSpPr>
          <p:nvPr/>
        </p:nvSpPr>
        <p:spPr bwMode="auto">
          <a:xfrm>
            <a:off x="2784475" y="2455863"/>
            <a:ext cx="708025" cy="1130300"/>
          </a:xfrm>
          <a:custGeom>
            <a:avLst/>
            <a:gdLst>
              <a:gd name="T0" fmla="*/ 2147483647 w 490"/>
              <a:gd name="T1" fmla="*/ 2147483647 h 807"/>
              <a:gd name="T2" fmla="*/ 2147483647 w 490"/>
              <a:gd name="T3" fmla="*/ 2147483647 h 807"/>
              <a:gd name="T4" fmla="*/ 2147483647 w 490"/>
              <a:gd name="T5" fmla="*/ 2147483647 h 807"/>
              <a:gd name="T6" fmla="*/ 2147483647 w 490"/>
              <a:gd name="T7" fmla="*/ 2147483647 h 807"/>
              <a:gd name="T8" fmla="*/ 2147483647 w 490"/>
              <a:gd name="T9" fmla="*/ 2147483647 h 807"/>
              <a:gd name="T10" fmla="*/ 2147483647 w 490"/>
              <a:gd name="T11" fmla="*/ 2147483647 h 807"/>
              <a:gd name="T12" fmla="*/ 2147483647 w 490"/>
              <a:gd name="T13" fmla="*/ 2147483647 h 807"/>
              <a:gd name="T14" fmla="*/ 2147483647 w 490"/>
              <a:gd name="T15" fmla="*/ 2147483647 h 807"/>
              <a:gd name="T16" fmla="*/ 2147483647 w 490"/>
              <a:gd name="T17" fmla="*/ 2147483647 h 807"/>
              <a:gd name="T18" fmla="*/ 2147483647 w 490"/>
              <a:gd name="T19" fmla="*/ 2147483647 h 807"/>
              <a:gd name="T20" fmla="*/ 2147483647 w 490"/>
              <a:gd name="T21" fmla="*/ 2147483647 h 807"/>
              <a:gd name="T22" fmla="*/ 2147483647 w 490"/>
              <a:gd name="T23" fmla="*/ 2147483647 h 807"/>
              <a:gd name="T24" fmla="*/ 2147483647 w 490"/>
              <a:gd name="T25" fmla="*/ 2147483647 h 807"/>
              <a:gd name="T26" fmla="*/ 2147483647 w 490"/>
              <a:gd name="T27" fmla="*/ 2147483647 h 807"/>
              <a:gd name="T28" fmla="*/ 2147483647 w 490"/>
              <a:gd name="T29" fmla="*/ 2147483647 h 807"/>
              <a:gd name="T30" fmla="*/ 2147483647 w 490"/>
              <a:gd name="T31" fmla="*/ 0 h 807"/>
              <a:gd name="T32" fmla="*/ 2147483647 w 490"/>
              <a:gd name="T33" fmla="*/ 2147483647 h 807"/>
              <a:gd name="T34" fmla="*/ 2147483647 w 490"/>
              <a:gd name="T35" fmla="*/ 2147483647 h 807"/>
              <a:gd name="T36" fmla="*/ 2147483647 w 490"/>
              <a:gd name="T37" fmla="*/ 2147483647 h 807"/>
              <a:gd name="T38" fmla="*/ 2147483647 w 490"/>
              <a:gd name="T39" fmla="*/ 2147483647 h 807"/>
              <a:gd name="T40" fmla="*/ 0 w 490"/>
              <a:gd name="T41" fmla="*/ 2147483647 h 807"/>
              <a:gd name="T42" fmla="*/ 2147483647 w 490"/>
              <a:gd name="T43" fmla="*/ 2147483647 h 807"/>
              <a:gd name="T44" fmla="*/ 2147483647 w 490"/>
              <a:gd name="T45" fmla="*/ 2147483647 h 807"/>
              <a:gd name="T46" fmla="*/ 2147483647 w 490"/>
              <a:gd name="T47" fmla="*/ 2147483647 h 807"/>
              <a:gd name="T48" fmla="*/ 2147483647 w 490"/>
              <a:gd name="T49" fmla="*/ 2147483647 h 807"/>
              <a:gd name="T50" fmla="*/ 2147483647 w 490"/>
              <a:gd name="T51" fmla="*/ 2147483647 h 80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90"/>
              <a:gd name="T79" fmla="*/ 0 h 807"/>
              <a:gd name="T80" fmla="*/ 490 w 490"/>
              <a:gd name="T81" fmla="*/ 807 h 80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90" h="807">
                <a:moveTo>
                  <a:pt x="470" y="516"/>
                </a:moveTo>
                <a:lnTo>
                  <a:pt x="459" y="535"/>
                </a:lnTo>
                <a:lnTo>
                  <a:pt x="405" y="523"/>
                </a:lnTo>
                <a:lnTo>
                  <a:pt x="361" y="535"/>
                </a:lnTo>
                <a:lnTo>
                  <a:pt x="324" y="476"/>
                </a:lnTo>
                <a:lnTo>
                  <a:pt x="306" y="383"/>
                </a:lnTo>
                <a:lnTo>
                  <a:pt x="279" y="397"/>
                </a:lnTo>
                <a:lnTo>
                  <a:pt x="257" y="390"/>
                </a:lnTo>
                <a:lnTo>
                  <a:pt x="297" y="278"/>
                </a:lnTo>
                <a:lnTo>
                  <a:pt x="270" y="263"/>
                </a:lnTo>
                <a:lnTo>
                  <a:pt x="216" y="179"/>
                </a:lnTo>
                <a:lnTo>
                  <a:pt x="224" y="176"/>
                </a:lnTo>
                <a:lnTo>
                  <a:pt x="223" y="151"/>
                </a:lnTo>
                <a:lnTo>
                  <a:pt x="207" y="118"/>
                </a:lnTo>
                <a:lnTo>
                  <a:pt x="231" y="15"/>
                </a:lnTo>
                <a:lnTo>
                  <a:pt x="165" y="0"/>
                </a:lnTo>
                <a:lnTo>
                  <a:pt x="102" y="265"/>
                </a:lnTo>
                <a:lnTo>
                  <a:pt x="102" y="306"/>
                </a:lnTo>
                <a:lnTo>
                  <a:pt x="126" y="351"/>
                </a:lnTo>
                <a:lnTo>
                  <a:pt x="60" y="496"/>
                </a:lnTo>
                <a:lnTo>
                  <a:pt x="0" y="713"/>
                </a:lnTo>
                <a:lnTo>
                  <a:pt x="223" y="763"/>
                </a:lnTo>
                <a:lnTo>
                  <a:pt x="448" y="806"/>
                </a:lnTo>
                <a:lnTo>
                  <a:pt x="489" y="547"/>
                </a:lnTo>
                <a:lnTo>
                  <a:pt x="470" y="516"/>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26" name="Freeform 62"/>
          <p:cNvSpPr>
            <a:spLocks/>
          </p:cNvSpPr>
          <p:nvPr/>
        </p:nvSpPr>
        <p:spPr bwMode="auto">
          <a:xfrm>
            <a:off x="5581650" y="3629025"/>
            <a:ext cx="474663" cy="825500"/>
          </a:xfrm>
          <a:custGeom>
            <a:avLst/>
            <a:gdLst>
              <a:gd name="T0" fmla="*/ 2147483647 w 328"/>
              <a:gd name="T1" fmla="*/ 2147483647 h 589"/>
              <a:gd name="T2" fmla="*/ 2147483647 w 328"/>
              <a:gd name="T3" fmla="*/ 2147483647 h 589"/>
              <a:gd name="T4" fmla="*/ 2147483647 w 328"/>
              <a:gd name="T5" fmla="*/ 0 h 589"/>
              <a:gd name="T6" fmla="*/ 2147483647 w 328"/>
              <a:gd name="T7" fmla="*/ 2147483647 h 589"/>
              <a:gd name="T8" fmla="*/ 2147483647 w 328"/>
              <a:gd name="T9" fmla="*/ 2147483647 h 589"/>
              <a:gd name="T10" fmla="*/ 2147483647 w 328"/>
              <a:gd name="T11" fmla="*/ 2147483647 h 589"/>
              <a:gd name="T12" fmla="*/ 2147483647 w 328"/>
              <a:gd name="T13" fmla="*/ 2147483647 h 589"/>
              <a:gd name="T14" fmla="*/ 2147483647 w 328"/>
              <a:gd name="T15" fmla="*/ 2147483647 h 589"/>
              <a:gd name="T16" fmla="*/ 2147483647 w 328"/>
              <a:gd name="T17" fmla="*/ 2147483647 h 589"/>
              <a:gd name="T18" fmla="*/ 2147483647 w 328"/>
              <a:gd name="T19" fmla="*/ 2147483647 h 589"/>
              <a:gd name="T20" fmla="*/ 2147483647 w 328"/>
              <a:gd name="T21" fmla="*/ 2147483647 h 589"/>
              <a:gd name="T22" fmla="*/ 2147483647 w 328"/>
              <a:gd name="T23" fmla="*/ 2147483647 h 589"/>
              <a:gd name="T24" fmla="*/ 2147483647 w 328"/>
              <a:gd name="T25" fmla="*/ 2147483647 h 589"/>
              <a:gd name="T26" fmla="*/ 2147483647 w 328"/>
              <a:gd name="T27" fmla="*/ 2147483647 h 589"/>
              <a:gd name="T28" fmla="*/ 2147483647 w 328"/>
              <a:gd name="T29" fmla="*/ 2147483647 h 589"/>
              <a:gd name="T30" fmla="*/ 2147483647 w 328"/>
              <a:gd name="T31" fmla="*/ 2147483647 h 589"/>
              <a:gd name="T32" fmla="*/ 0 w 328"/>
              <a:gd name="T33" fmla="*/ 2147483647 h 589"/>
              <a:gd name="T34" fmla="*/ 2147483647 w 328"/>
              <a:gd name="T35" fmla="*/ 2147483647 h 589"/>
              <a:gd name="T36" fmla="*/ 2147483647 w 328"/>
              <a:gd name="T37" fmla="*/ 2147483647 h 589"/>
              <a:gd name="T38" fmla="*/ 2147483647 w 328"/>
              <a:gd name="T39" fmla="*/ 2147483647 h 589"/>
              <a:gd name="T40" fmla="*/ 2147483647 w 328"/>
              <a:gd name="T41" fmla="*/ 2147483647 h 589"/>
              <a:gd name="T42" fmla="*/ 2147483647 w 328"/>
              <a:gd name="T43" fmla="*/ 2147483647 h 589"/>
              <a:gd name="T44" fmla="*/ 2147483647 w 328"/>
              <a:gd name="T45" fmla="*/ 2147483647 h 589"/>
              <a:gd name="T46" fmla="*/ 2147483647 w 328"/>
              <a:gd name="T47" fmla="*/ 2147483647 h 58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28"/>
              <a:gd name="T73" fmla="*/ 0 h 589"/>
              <a:gd name="T74" fmla="*/ 328 w 328"/>
              <a:gd name="T75" fmla="*/ 589 h 58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28" h="589">
                <a:moveTo>
                  <a:pt x="71" y="24"/>
                </a:moveTo>
                <a:lnTo>
                  <a:pt x="58" y="12"/>
                </a:lnTo>
                <a:lnTo>
                  <a:pt x="274" y="0"/>
                </a:lnTo>
                <a:lnTo>
                  <a:pt x="274" y="26"/>
                </a:lnTo>
                <a:lnTo>
                  <a:pt x="287" y="50"/>
                </a:lnTo>
                <a:lnTo>
                  <a:pt x="299" y="80"/>
                </a:lnTo>
                <a:lnTo>
                  <a:pt x="312" y="354"/>
                </a:lnTo>
                <a:lnTo>
                  <a:pt x="327" y="394"/>
                </a:lnTo>
                <a:lnTo>
                  <a:pt x="291" y="495"/>
                </a:lnTo>
                <a:lnTo>
                  <a:pt x="291" y="527"/>
                </a:lnTo>
                <a:lnTo>
                  <a:pt x="257" y="542"/>
                </a:lnTo>
                <a:lnTo>
                  <a:pt x="217" y="563"/>
                </a:lnTo>
                <a:lnTo>
                  <a:pt x="207" y="588"/>
                </a:lnTo>
                <a:lnTo>
                  <a:pt x="117" y="394"/>
                </a:lnTo>
                <a:lnTo>
                  <a:pt x="76" y="394"/>
                </a:lnTo>
                <a:lnTo>
                  <a:pt x="67" y="356"/>
                </a:lnTo>
                <a:lnTo>
                  <a:pt x="0" y="266"/>
                </a:lnTo>
                <a:lnTo>
                  <a:pt x="7" y="238"/>
                </a:lnTo>
                <a:lnTo>
                  <a:pt x="41" y="173"/>
                </a:lnTo>
                <a:lnTo>
                  <a:pt x="31" y="132"/>
                </a:lnTo>
                <a:lnTo>
                  <a:pt x="98" y="70"/>
                </a:lnTo>
                <a:lnTo>
                  <a:pt x="71" y="24"/>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27" name="Freeform 63"/>
          <p:cNvSpPr>
            <a:spLocks/>
          </p:cNvSpPr>
          <p:nvPr/>
        </p:nvSpPr>
        <p:spPr bwMode="auto">
          <a:xfrm>
            <a:off x="5581650" y="3629025"/>
            <a:ext cx="474663" cy="825500"/>
          </a:xfrm>
          <a:custGeom>
            <a:avLst/>
            <a:gdLst>
              <a:gd name="T0" fmla="*/ 2147483647 w 328"/>
              <a:gd name="T1" fmla="*/ 2147483647 h 589"/>
              <a:gd name="T2" fmla="*/ 2147483647 w 328"/>
              <a:gd name="T3" fmla="*/ 2147483647 h 589"/>
              <a:gd name="T4" fmla="*/ 2147483647 w 328"/>
              <a:gd name="T5" fmla="*/ 0 h 589"/>
              <a:gd name="T6" fmla="*/ 2147483647 w 328"/>
              <a:gd name="T7" fmla="*/ 2147483647 h 589"/>
              <a:gd name="T8" fmla="*/ 2147483647 w 328"/>
              <a:gd name="T9" fmla="*/ 2147483647 h 589"/>
              <a:gd name="T10" fmla="*/ 2147483647 w 328"/>
              <a:gd name="T11" fmla="*/ 2147483647 h 589"/>
              <a:gd name="T12" fmla="*/ 2147483647 w 328"/>
              <a:gd name="T13" fmla="*/ 2147483647 h 589"/>
              <a:gd name="T14" fmla="*/ 2147483647 w 328"/>
              <a:gd name="T15" fmla="*/ 2147483647 h 589"/>
              <a:gd name="T16" fmla="*/ 2147483647 w 328"/>
              <a:gd name="T17" fmla="*/ 2147483647 h 589"/>
              <a:gd name="T18" fmla="*/ 2147483647 w 328"/>
              <a:gd name="T19" fmla="*/ 2147483647 h 589"/>
              <a:gd name="T20" fmla="*/ 2147483647 w 328"/>
              <a:gd name="T21" fmla="*/ 2147483647 h 589"/>
              <a:gd name="T22" fmla="*/ 2147483647 w 328"/>
              <a:gd name="T23" fmla="*/ 2147483647 h 589"/>
              <a:gd name="T24" fmla="*/ 2147483647 w 328"/>
              <a:gd name="T25" fmla="*/ 2147483647 h 589"/>
              <a:gd name="T26" fmla="*/ 2147483647 w 328"/>
              <a:gd name="T27" fmla="*/ 2147483647 h 589"/>
              <a:gd name="T28" fmla="*/ 2147483647 w 328"/>
              <a:gd name="T29" fmla="*/ 2147483647 h 589"/>
              <a:gd name="T30" fmla="*/ 2147483647 w 328"/>
              <a:gd name="T31" fmla="*/ 2147483647 h 589"/>
              <a:gd name="T32" fmla="*/ 0 w 328"/>
              <a:gd name="T33" fmla="*/ 2147483647 h 589"/>
              <a:gd name="T34" fmla="*/ 2147483647 w 328"/>
              <a:gd name="T35" fmla="*/ 2147483647 h 589"/>
              <a:gd name="T36" fmla="*/ 2147483647 w 328"/>
              <a:gd name="T37" fmla="*/ 2147483647 h 589"/>
              <a:gd name="T38" fmla="*/ 2147483647 w 328"/>
              <a:gd name="T39" fmla="*/ 2147483647 h 589"/>
              <a:gd name="T40" fmla="*/ 2147483647 w 328"/>
              <a:gd name="T41" fmla="*/ 2147483647 h 589"/>
              <a:gd name="T42" fmla="*/ 2147483647 w 328"/>
              <a:gd name="T43" fmla="*/ 2147483647 h 589"/>
              <a:gd name="T44" fmla="*/ 2147483647 w 328"/>
              <a:gd name="T45" fmla="*/ 2147483647 h 58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28"/>
              <a:gd name="T70" fmla="*/ 0 h 589"/>
              <a:gd name="T71" fmla="*/ 328 w 328"/>
              <a:gd name="T72" fmla="*/ 589 h 58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28" h="589">
                <a:moveTo>
                  <a:pt x="71" y="24"/>
                </a:moveTo>
                <a:lnTo>
                  <a:pt x="58" y="12"/>
                </a:lnTo>
                <a:lnTo>
                  <a:pt x="274" y="0"/>
                </a:lnTo>
                <a:lnTo>
                  <a:pt x="274" y="26"/>
                </a:lnTo>
                <a:lnTo>
                  <a:pt x="287" y="50"/>
                </a:lnTo>
                <a:lnTo>
                  <a:pt x="299" y="80"/>
                </a:lnTo>
                <a:lnTo>
                  <a:pt x="312" y="354"/>
                </a:lnTo>
                <a:lnTo>
                  <a:pt x="327" y="394"/>
                </a:lnTo>
                <a:lnTo>
                  <a:pt x="291" y="495"/>
                </a:lnTo>
                <a:lnTo>
                  <a:pt x="291" y="527"/>
                </a:lnTo>
                <a:lnTo>
                  <a:pt x="257" y="542"/>
                </a:lnTo>
                <a:lnTo>
                  <a:pt x="217" y="563"/>
                </a:lnTo>
                <a:lnTo>
                  <a:pt x="207" y="588"/>
                </a:lnTo>
                <a:lnTo>
                  <a:pt x="117" y="394"/>
                </a:lnTo>
                <a:lnTo>
                  <a:pt x="76" y="394"/>
                </a:lnTo>
                <a:lnTo>
                  <a:pt x="67" y="356"/>
                </a:lnTo>
                <a:lnTo>
                  <a:pt x="0" y="266"/>
                </a:lnTo>
                <a:lnTo>
                  <a:pt x="7" y="238"/>
                </a:lnTo>
                <a:lnTo>
                  <a:pt x="41" y="173"/>
                </a:lnTo>
                <a:lnTo>
                  <a:pt x="31" y="132"/>
                </a:lnTo>
                <a:lnTo>
                  <a:pt x="98" y="70"/>
                </a:lnTo>
                <a:lnTo>
                  <a:pt x="71" y="24"/>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28" name="Freeform 64"/>
          <p:cNvSpPr>
            <a:spLocks/>
          </p:cNvSpPr>
          <p:nvPr/>
        </p:nvSpPr>
        <p:spPr bwMode="auto">
          <a:xfrm>
            <a:off x="6002338" y="3716338"/>
            <a:ext cx="354012" cy="606425"/>
          </a:xfrm>
          <a:custGeom>
            <a:avLst/>
            <a:gdLst>
              <a:gd name="T0" fmla="*/ 2147483647 w 246"/>
              <a:gd name="T1" fmla="*/ 2147483647 h 433"/>
              <a:gd name="T2" fmla="*/ 2147483647 w 246"/>
              <a:gd name="T3" fmla="*/ 2147483647 h 433"/>
              <a:gd name="T4" fmla="*/ 2147483647 w 246"/>
              <a:gd name="T5" fmla="*/ 2147483647 h 433"/>
              <a:gd name="T6" fmla="*/ 2147483647 w 246"/>
              <a:gd name="T7" fmla="*/ 2147483647 h 433"/>
              <a:gd name="T8" fmla="*/ 2147483647 w 246"/>
              <a:gd name="T9" fmla="*/ 2147483647 h 433"/>
              <a:gd name="T10" fmla="*/ 2147483647 w 246"/>
              <a:gd name="T11" fmla="*/ 2147483647 h 433"/>
              <a:gd name="T12" fmla="*/ 0 w 246"/>
              <a:gd name="T13" fmla="*/ 2147483647 h 433"/>
              <a:gd name="T14" fmla="*/ 2147483647 w 246"/>
              <a:gd name="T15" fmla="*/ 2147483647 h 433"/>
              <a:gd name="T16" fmla="*/ 2147483647 w 246"/>
              <a:gd name="T17" fmla="*/ 2147483647 h 433"/>
              <a:gd name="T18" fmla="*/ 2147483647 w 246"/>
              <a:gd name="T19" fmla="*/ 2147483647 h 433"/>
              <a:gd name="T20" fmla="*/ 2147483647 w 246"/>
              <a:gd name="T21" fmla="*/ 2147483647 h 433"/>
              <a:gd name="T22" fmla="*/ 2147483647 w 246"/>
              <a:gd name="T23" fmla="*/ 2147483647 h 433"/>
              <a:gd name="T24" fmla="*/ 2147483647 w 246"/>
              <a:gd name="T25" fmla="*/ 2147483647 h 433"/>
              <a:gd name="T26" fmla="*/ 2147483647 w 246"/>
              <a:gd name="T27" fmla="*/ 0 h 433"/>
              <a:gd name="T28" fmla="*/ 2147483647 w 246"/>
              <a:gd name="T29" fmla="*/ 2147483647 h 433"/>
              <a:gd name="T30" fmla="*/ 2147483647 w 246"/>
              <a:gd name="T31" fmla="*/ 2147483647 h 433"/>
              <a:gd name="T32" fmla="*/ 2147483647 w 246"/>
              <a:gd name="T33" fmla="*/ 2147483647 h 433"/>
              <a:gd name="T34" fmla="*/ 2147483647 w 246"/>
              <a:gd name="T35" fmla="*/ 2147483647 h 433"/>
              <a:gd name="T36" fmla="*/ 2147483647 w 246"/>
              <a:gd name="T37" fmla="*/ 2147483647 h 4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6"/>
              <a:gd name="T58" fmla="*/ 0 h 433"/>
              <a:gd name="T59" fmla="*/ 246 w 246"/>
              <a:gd name="T60" fmla="*/ 433 h 4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6" h="433">
                <a:moveTo>
                  <a:pt x="205" y="316"/>
                </a:moveTo>
                <a:lnTo>
                  <a:pt x="166" y="397"/>
                </a:lnTo>
                <a:lnTo>
                  <a:pt x="130" y="381"/>
                </a:lnTo>
                <a:lnTo>
                  <a:pt x="97" y="404"/>
                </a:lnTo>
                <a:lnTo>
                  <a:pt x="74" y="428"/>
                </a:lnTo>
                <a:lnTo>
                  <a:pt x="46" y="415"/>
                </a:lnTo>
                <a:lnTo>
                  <a:pt x="0" y="432"/>
                </a:lnTo>
                <a:lnTo>
                  <a:pt x="36" y="331"/>
                </a:lnTo>
                <a:lnTo>
                  <a:pt x="21" y="291"/>
                </a:lnTo>
                <a:lnTo>
                  <a:pt x="8" y="17"/>
                </a:lnTo>
                <a:lnTo>
                  <a:pt x="22" y="24"/>
                </a:lnTo>
                <a:lnTo>
                  <a:pt x="32" y="24"/>
                </a:lnTo>
                <a:lnTo>
                  <a:pt x="62" y="7"/>
                </a:lnTo>
                <a:lnTo>
                  <a:pt x="216" y="0"/>
                </a:lnTo>
                <a:lnTo>
                  <a:pt x="245" y="272"/>
                </a:lnTo>
                <a:lnTo>
                  <a:pt x="240" y="276"/>
                </a:lnTo>
                <a:lnTo>
                  <a:pt x="205" y="316"/>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29" name="Freeform 65"/>
          <p:cNvSpPr>
            <a:spLocks/>
          </p:cNvSpPr>
          <p:nvPr/>
        </p:nvSpPr>
        <p:spPr bwMode="auto">
          <a:xfrm>
            <a:off x="6002338" y="3716338"/>
            <a:ext cx="354012" cy="606425"/>
          </a:xfrm>
          <a:custGeom>
            <a:avLst/>
            <a:gdLst>
              <a:gd name="T0" fmla="*/ 2147483647 w 246"/>
              <a:gd name="T1" fmla="*/ 2147483647 h 433"/>
              <a:gd name="T2" fmla="*/ 2147483647 w 246"/>
              <a:gd name="T3" fmla="*/ 2147483647 h 433"/>
              <a:gd name="T4" fmla="*/ 2147483647 w 246"/>
              <a:gd name="T5" fmla="*/ 2147483647 h 433"/>
              <a:gd name="T6" fmla="*/ 2147483647 w 246"/>
              <a:gd name="T7" fmla="*/ 2147483647 h 433"/>
              <a:gd name="T8" fmla="*/ 2147483647 w 246"/>
              <a:gd name="T9" fmla="*/ 2147483647 h 433"/>
              <a:gd name="T10" fmla="*/ 2147483647 w 246"/>
              <a:gd name="T11" fmla="*/ 2147483647 h 433"/>
              <a:gd name="T12" fmla="*/ 0 w 246"/>
              <a:gd name="T13" fmla="*/ 2147483647 h 433"/>
              <a:gd name="T14" fmla="*/ 2147483647 w 246"/>
              <a:gd name="T15" fmla="*/ 2147483647 h 433"/>
              <a:gd name="T16" fmla="*/ 2147483647 w 246"/>
              <a:gd name="T17" fmla="*/ 2147483647 h 433"/>
              <a:gd name="T18" fmla="*/ 2147483647 w 246"/>
              <a:gd name="T19" fmla="*/ 2147483647 h 433"/>
              <a:gd name="T20" fmla="*/ 2147483647 w 246"/>
              <a:gd name="T21" fmla="*/ 2147483647 h 433"/>
              <a:gd name="T22" fmla="*/ 2147483647 w 246"/>
              <a:gd name="T23" fmla="*/ 2147483647 h 433"/>
              <a:gd name="T24" fmla="*/ 2147483647 w 246"/>
              <a:gd name="T25" fmla="*/ 2147483647 h 433"/>
              <a:gd name="T26" fmla="*/ 2147483647 w 246"/>
              <a:gd name="T27" fmla="*/ 0 h 433"/>
              <a:gd name="T28" fmla="*/ 2147483647 w 246"/>
              <a:gd name="T29" fmla="*/ 2147483647 h 433"/>
              <a:gd name="T30" fmla="*/ 2147483647 w 246"/>
              <a:gd name="T31" fmla="*/ 2147483647 h 433"/>
              <a:gd name="T32" fmla="*/ 2147483647 w 246"/>
              <a:gd name="T33" fmla="*/ 2147483647 h 433"/>
              <a:gd name="T34" fmla="*/ 2147483647 w 246"/>
              <a:gd name="T35" fmla="*/ 2147483647 h 43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6"/>
              <a:gd name="T55" fmla="*/ 0 h 433"/>
              <a:gd name="T56" fmla="*/ 246 w 246"/>
              <a:gd name="T57" fmla="*/ 433 h 43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6" h="433">
                <a:moveTo>
                  <a:pt x="205" y="316"/>
                </a:moveTo>
                <a:lnTo>
                  <a:pt x="166" y="397"/>
                </a:lnTo>
                <a:lnTo>
                  <a:pt x="130" y="381"/>
                </a:lnTo>
                <a:lnTo>
                  <a:pt x="97" y="404"/>
                </a:lnTo>
                <a:lnTo>
                  <a:pt x="74" y="428"/>
                </a:lnTo>
                <a:lnTo>
                  <a:pt x="46" y="415"/>
                </a:lnTo>
                <a:lnTo>
                  <a:pt x="0" y="432"/>
                </a:lnTo>
                <a:lnTo>
                  <a:pt x="36" y="331"/>
                </a:lnTo>
                <a:lnTo>
                  <a:pt x="21" y="291"/>
                </a:lnTo>
                <a:lnTo>
                  <a:pt x="8" y="17"/>
                </a:lnTo>
                <a:lnTo>
                  <a:pt x="22" y="24"/>
                </a:lnTo>
                <a:lnTo>
                  <a:pt x="32" y="24"/>
                </a:lnTo>
                <a:lnTo>
                  <a:pt x="62" y="7"/>
                </a:lnTo>
                <a:lnTo>
                  <a:pt x="216" y="0"/>
                </a:lnTo>
                <a:lnTo>
                  <a:pt x="245" y="272"/>
                </a:lnTo>
                <a:lnTo>
                  <a:pt x="240" y="276"/>
                </a:lnTo>
                <a:lnTo>
                  <a:pt x="205" y="316"/>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30" name="Freeform 66"/>
          <p:cNvSpPr>
            <a:spLocks/>
          </p:cNvSpPr>
          <p:nvPr/>
        </p:nvSpPr>
        <p:spPr bwMode="auto">
          <a:xfrm>
            <a:off x="4356100" y="3995738"/>
            <a:ext cx="882650" cy="476250"/>
          </a:xfrm>
          <a:custGeom>
            <a:avLst/>
            <a:gdLst>
              <a:gd name="T0" fmla="*/ 2147483647 w 610"/>
              <a:gd name="T1" fmla="*/ 2147483647 h 340"/>
              <a:gd name="T2" fmla="*/ 2147483647 w 610"/>
              <a:gd name="T3" fmla="*/ 0 h 340"/>
              <a:gd name="T4" fmla="*/ 0 w 610"/>
              <a:gd name="T5" fmla="*/ 2147483647 h 340"/>
              <a:gd name="T6" fmla="*/ 2147483647 w 610"/>
              <a:gd name="T7" fmla="*/ 2147483647 h 340"/>
              <a:gd name="T8" fmla="*/ 2147483647 w 610"/>
              <a:gd name="T9" fmla="*/ 2147483647 h 340"/>
              <a:gd name="T10" fmla="*/ 2147483647 w 610"/>
              <a:gd name="T11" fmla="*/ 2147483647 h 340"/>
              <a:gd name="T12" fmla="*/ 2147483647 w 610"/>
              <a:gd name="T13" fmla="*/ 2147483647 h 340"/>
              <a:gd name="T14" fmla="*/ 2147483647 w 610"/>
              <a:gd name="T15" fmla="*/ 2147483647 h 340"/>
              <a:gd name="T16" fmla="*/ 2147483647 w 610"/>
              <a:gd name="T17" fmla="*/ 2147483647 h 340"/>
              <a:gd name="T18" fmla="*/ 2147483647 w 610"/>
              <a:gd name="T19" fmla="*/ 2147483647 h 3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0"/>
              <a:gd name="T31" fmla="*/ 0 h 340"/>
              <a:gd name="T32" fmla="*/ 610 w 610"/>
              <a:gd name="T33" fmla="*/ 340 h 3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0" h="340">
                <a:moveTo>
                  <a:pt x="552" y="22"/>
                </a:moveTo>
                <a:lnTo>
                  <a:pt x="22" y="0"/>
                </a:lnTo>
                <a:lnTo>
                  <a:pt x="0" y="318"/>
                </a:lnTo>
                <a:lnTo>
                  <a:pt x="609" y="339"/>
                </a:lnTo>
                <a:lnTo>
                  <a:pt x="609" y="109"/>
                </a:lnTo>
                <a:lnTo>
                  <a:pt x="567" y="71"/>
                </a:lnTo>
                <a:lnTo>
                  <a:pt x="587" y="48"/>
                </a:lnTo>
                <a:lnTo>
                  <a:pt x="552" y="22"/>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31" name="Freeform 67"/>
          <p:cNvSpPr>
            <a:spLocks/>
          </p:cNvSpPr>
          <p:nvPr/>
        </p:nvSpPr>
        <p:spPr bwMode="auto">
          <a:xfrm>
            <a:off x="4356100" y="3995738"/>
            <a:ext cx="882650" cy="476250"/>
          </a:xfrm>
          <a:custGeom>
            <a:avLst/>
            <a:gdLst>
              <a:gd name="T0" fmla="*/ 2147483647 w 610"/>
              <a:gd name="T1" fmla="*/ 2147483647 h 340"/>
              <a:gd name="T2" fmla="*/ 2147483647 w 610"/>
              <a:gd name="T3" fmla="*/ 0 h 340"/>
              <a:gd name="T4" fmla="*/ 0 w 610"/>
              <a:gd name="T5" fmla="*/ 2147483647 h 340"/>
              <a:gd name="T6" fmla="*/ 2147483647 w 610"/>
              <a:gd name="T7" fmla="*/ 2147483647 h 340"/>
              <a:gd name="T8" fmla="*/ 2147483647 w 610"/>
              <a:gd name="T9" fmla="*/ 2147483647 h 340"/>
              <a:gd name="T10" fmla="*/ 2147483647 w 610"/>
              <a:gd name="T11" fmla="*/ 2147483647 h 340"/>
              <a:gd name="T12" fmla="*/ 2147483647 w 610"/>
              <a:gd name="T13" fmla="*/ 2147483647 h 340"/>
              <a:gd name="T14" fmla="*/ 2147483647 w 610"/>
              <a:gd name="T15" fmla="*/ 2147483647 h 340"/>
              <a:gd name="T16" fmla="*/ 2147483647 w 610"/>
              <a:gd name="T17" fmla="*/ 2147483647 h 3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10"/>
              <a:gd name="T28" fmla="*/ 0 h 340"/>
              <a:gd name="T29" fmla="*/ 610 w 610"/>
              <a:gd name="T30" fmla="*/ 340 h 3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10" h="340">
                <a:moveTo>
                  <a:pt x="552" y="22"/>
                </a:moveTo>
                <a:lnTo>
                  <a:pt x="22" y="0"/>
                </a:lnTo>
                <a:lnTo>
                  <a:pt x="0" y="318"/>
                </a:lnTo>
                <a:lnTo>
                  <a:pt x="609" y="339"/>
                </a:lnTo>
                <a:lnTo>
                  <a:pt x="609" y="109"/>
                </a:lnTo>
                <a:lnTo>
                  <a:pt x="567" y="71"/>
                </a:lnTo>
                <a:lnTo>
                  <a:pt x="587" y="48"/>
                </a:lnTo>
                <a:lnTo>
                  <a:pt x="552" y="22"/>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32" name="Freeform 68"/>
          <p:cNvSpPr>
            <a:spLocks/>
          </p:cNvSpPr>
          <p:nvPr/>
        </p:nvSpPr>
        <p:spPr bwMode="auto">
          <a:xfrm>
            <a:off x="5837238" y="4514850"/>
            <a:ext cx="7937" cy="12700"/>
          </a:xfrm>
          <a:custGeom>
            <a:avLst/>
            <a:gdLst>
              <a:gd name="T0" fmla="*/ 2147483647 w 5"/>
              <a:gd name="T1" fmla="*/ 0 h 9"/>
              <a:gd name="T2" fmla="*/ 0 w 5"/>
              <a:gd name="T3" fmla="*/ 2147483647 h 9"/>
              <a:gd name="T4" fmla="*/ 2147483647 w 5"/>
              <a:gd name="T5" fmla="*/ 2147483647 h 9"/>
              <a:gd name="T6" fmla="*/ 2147483647 w 5"/>
              <a:gd name="T7" fmla="*/ 0 h 9"/>
              <a:gd name="T8" fmla="*/ 2147483647 w 5"/>
              <a:gd name="T9" fmla="*/ 0 h 9"/>
              <a:gd name="T10" fmla="*/ 2147483647 w 5"/>
              <a:gd name="T11" fmla="*/ 0 h 9"/>
              <a:gd name="T12" fmla="*/ 0 60000 65536"/>
              <a:gd name="T13" fmla="*/ 0 60000 65536"/>
              <a:gd name="T14" fmla="*/ 0 60000 65536"/>
              <a:gd name="T15" fmla="*/ 0 60000 65536"/>
              <a:gd name="T16" fmla="*/ 0 60000 65536"/>
              <a:gd name="T17" fmla="*/ 0 60000 65536"/>
              <a:gd name="T18" fmla="*/ 0 w 5"/>
              <a:gd name="T19" fmla="*/ 0 h 9"/>
              <a:gd name="T20" fmla="*/ 5 w 5"/>
              <a:gd name="T21" fmla="*/ 9 h 9"/>
            </a:gdLst>
            <a:ahLst/>
            <a:cxnLst>
              <a:cxn ang="T12">
                <a:pos x="T0" y="T1"/>
              </a:cxn>
              <a:cxn ang="T13">
                <a:pos x="T2" y="T3"/>
              </a:cxn>
              <a:cxn ang="T14">
                <a:pos x="T4" y="T5"/>
              </a:cxn>
              <a:cxn ang="T15">
                <a:pos x="T6" y="T7"/>
              </a:cxn>
              <a:cxn ang="T16">
                <a:pos x="T8" y="T9"/>
              </a:cxn>
              <a:cxn ang="T17">
                <a:pos x="T10" y="T11"/>
              </a:cxn>
            </a:cxnLst>
            <a:rect l="T18" t="T19" r="T20" b="T21"/>
            <a:pathLst>
              <a:path w="5" h="9">
                <a:moveTo>
                  <a:pt x="2" y="0"/>
                </a:moveTo>
                <a:lnTo>
                  <a:pt x="0" y="8"/>
                </a:lnTo>
                <a:lnTo>
                  <a:pt x="4" y="8"/>
                </a:lnTo>
                <a:lnTo>
                  <a:pt x="2" y="0"/>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33" name="Freeform 69"/>
          <p:cNvSpPr>
            <a:spLocks/>
          </p:cNvSpPr>
          <p:nvPr/>
        </p:nvSpPr>
        <p:spPr bwMode="auto">
          <a:xfrm>
            <a:off x="5837238" y="4514850"/>
            <a:ext cx="7937" cy="12700"/>
          </a:xfrm>
          <a:custGeom>
            <a:avLst/>
            <a:gdLst>
              <a:gd name="T0" fmla="*/ 2147483647 w 5"/>
              <a:gd name="T1" fmla="*/ 0 h 9"/>
              <a:gd name="T2" fmla="*/ 0 w 5"/>
              <a:gd name="T3" fmla="*/ 2147483647 h 9"/>
              <a:gd name="T4" fmla="*/ 2147483647 w 5"/>
              <a:gd name="T5" fmla="*/ 2147483647 h 9"/>
              <a:gd name="T6" fmla="*/ 2147483647 w 5"/>
              <a:gd name="T7" fmla="*/ 0 h 9"/>
              <a:gd name="T8" fmla="*/ 2147483647 w 5"/>
              <a:gd name="T9" fmla="*/ 0 h 9"/>
              <a:gd name="T10" fmla="*/ 0 60000 65536"/>
              <a:gd name="T11" fmla="*/ 0 60000 65536"/>
              <a:gd name="T12" fmla="*/ 0 60000 65536"/>
              <a:gd name="T13" fmla="*/ 0 60000 65536"/>
              <a:gd name="T14" fmla="*/ 0 60000 65536"/>
              <a:gd name="T15" fmla="*/ 0 w 5"/>
              <a:gd name="T16" fmla="*/ 0 h 9"/>
              <a:gd name="T17" fmla="*/ 5 w 5"/>
              <a:gd name="T18" fmla="*/ 9 h 9"/>
            </a:gdLst>
            <a:ahLst/>
            <a:cxnLst>
              <a:cxn ang="T10">
                <a:pos x="T0" y="T1"/>
              </a:cxn>
              <a:cxn ang="T11">
                <a:pos x="T2" y="T3"/>
              </a:cxn>
              <a:cxn ang="T12">
                <a:pos x="T4" y="T5"/>
              </a:cxn>
              <a:cxn ang="T13">
                <a:pos x="T6" y="T7"/>
              </a:cxn>
              <a:cxn ang="T14">
                <a:pos x="T8" y="T9"/>
              </a:cxn>
            </a:cxnLst>
            <a:rect l="T15" t="T16" r="T17" b="T18"/>
            <a:pathLst>
              <a:path w="5" h="9">
                <a:moveTo>
                  <a:pt x="2" y="0"/>
                </a:moveTo>
                <a:lnTo>
                  <a:pt x="0" y="8"/>
                </a:lnTo>
                <a:lnTo>
                  <a:pt x="4" y="8"/>
                </a:lnTo>
                <a:lnTo>
                  <a:pt x="2" y="0"/>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34" name="Freeform 70"/>
          <p:cNvSpPr>
            <a:spLocks/>
          </p:cNvSpPr>
          <p:nvPr/>
        </p:nvSpPr>
        <p:spPr bwMode="auto">
          <a:xfrm>
            <a:off x="5849938" y="4097338"/>
            <a:ext cx="863600" cy="428625"/>
          </a:xfrm>
          <a:custGeom>
            <a:avLst/>
            <a:gdLst>
              <a:gd name="T0" fmla="*/ 2147483647 w 598"/>
              <a:gd name="T1" fmla="*/ 2147483647 h 305"/>
              <a:gd name="T2" fmla="*/ 2147483647 w 598"/>
              <a:gd name="T3" fmla="*/ 2147483647 h 305"/>
              <a:gd name="T4" fmla="*/ 2147483647 w 598"/>
              <a:gd name="T5" fmla="*/ 2147483647 h 305"/>
              <a:gd name="T6" fmla="*/ 2147483647 w 598"/>
              <a:gd name="T7" fmla="*/ 0 h 305"/>
              <a:gd name="T8" fmla="*/ 2147483647 w 598"/>
              <a:gd name="T9" fmla="*/ 2147483647 h 305"/>
              <a:gd name="T10" fmla="*/ 2147483647 w 598"/>
              <a:gd name="T11" fmla="*/ 2147483647 h 305"/>
              <a:gd name="T12" fmla="*/ 2147483647 w 598"/>
              <a:gd name="T13" fmla="*/ 2147483647 h 305"/>
              <a:gd name="T14" fmla="*/ 2147483647 w 598"/>
              <a:gd name="T15" fmla="*/ 2147483647 h 305"/>
              <a:gd name="T16" fmla="*/ 2147483647 w 598"/>
              <a:gd name="T17" fmla="*/ 2147483647 h 305"/>
              <a:gd name="T18" fmla="*/ 2147483647 w 598"/>
              <a:gd name="T19" fmla="*/ 2147483647 h 305"/>
              <a:gd name="T20" fmla="*/ 2147483647 w 598"/>
              <a:gd name="T21" fmla="*/ 2147483647 h 305"/>
              <a:gd name="T22" fmla="*/ 2147483647 w 598"/>
              <a:gd name="T23" fmla="*/ 2147483647 h 305"/>
              <a:gd name="T24" fmla="*/ 2147483647 w 598"/>
              <a:gd name="T25" fmla="*/ 2147483647 h 305"/>
              <a:gd name="T26" fmla="*/ 2147483647 w 598"/>
              <a:gd name="T27" fmla="*/ 2147483647 h 305"/>
              <a:gd name="T28" fmla="*/ 2147483647 w 598"/>
              <a:gd name="T29" fmla="*/ 2147483647 h 305"/>
              <a:gd name="T30" fmla="*/ 2147483647 w 598"/>
              <a:gd name="T31" fmla="*/ 2147483647 h 305"/>
              <a:gd name="T32" fmla="*/ 2147483647 w 598"/>
              <a:gd name="T33" fmla="*/ 2147483647 h 305"/>
              <a:gd name="T34" fmla="*/ 0 w 598"/>
              <a:gd name="T35" fmla="*/ 2147483647 h 305"/>
              <a:gd name="T36" fmla="*/ 2147483647 w 598"/>
              <a:gd name="T37" fmla="*/ 2147483647 h 305"/>
              <a:gd name="T38" fmla="*/ 2147483647 w 598"/>
              <a:gd name="T39" fmla="*/ 2147483647 h 305"/>
              <a:gd name="T40" fmla="*/ 2147483647 w 598"/>
              <a:gd name="T41" fmla="*/ 2147483647 h 305"/>
              <a:gd name="T42" fmla="*/ 2147483647 w 598"/>
              <a:gd name="T43" fmla="*/ 2147483647 h 305"/>
              <a:gd name="T44" fmla="*/ 2147483647 w 598"/>
              <a:gd name="T45" fmla="*/ 2147483647 h 305"/>
              <a:gd name="T46" fmla="*/ 2147483647 w 598"/>
              <a:gd name="T47" fmla="*/ 2147483647 h 305"/>
              <a:gd name="T48" fmla="*/ 2147483647 w 598"/>
              <a:gd name="T49" fmla="*/ 2147483647 h 305"/>
              <a:gd name="T50" fmla="*/ 2147483647 w 598"/>
              <a:gd name="T51" fmla="*/ 2147483647 h 305"/>
              <a:gd name="T52" fmla="*/ 2147483647 w 598"/>
              <a:gd name="T53" fmla="*/ 2147483647 h 30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98"/>
              <a:gd name="T82" fmla="*/ 0 h 305"/>
              <a:gd name="T83" fmla="*/ 598 w 598"/>
              <a:gd name="T84" fmla="*/ 305 h 30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98" h="305">
                <a:moveTo>
                  <a:pt x="535" y="51"/>
                </a:moveTo>
                <a:lnTo>
                  <a:pt x="506" y="19"/>
                </a:lnTo>
                <a:lnTo>
                  <a:pt x="440" y="39"/>
                </a:lnTo>
                <a:lnTo>
                  <a:pt x="350" y="0"/>
                </a:lnTo>
                <a:lnTo>
                  <a:pt x="345" y="4"/>
                </a:lnTo>
                <a:lnTo>
                  <a:pt x="310" y="44"/>
                </a:lnTo>
                <a:lnTo>
                  <a:pt x="271" y="125"/>
                </a:lnTo>
                <a:lnTo>
                  <a:pt x="235" y="109"/>
                </a:lnTo>
                <a:lnTo>
                  <a:pt x="202" y="132"/>
                </a:lnTo>
                <a:lnTo>
                  <a:pt x="179" y="156"/>
                </a:lnTo>
                <a:lnTo>
                  <a:pt x="151" y="143"/>
                </a:lnTo>
                <a:lnTo>
                  <a:pt x="105" y="160"/>
                </a:lnTo>
                <a:lnTo>
                  <a:pt x="105" y="192"/>
                </a:lnTo>
                <a:lnTo>
                  <a:pt x="71" y="207"/>
                </a:lnTo>
                <a:lnTo>
                  <a:pt x="31" y="228"/>
                </a:lnTo>
                <a:lnTo>
                  <a:pt x="21" y="253"/>
                </a:lnTo>
                <a:lnTo>
                  <a:pt x="20" y="288"/>
                </a:lnTo>
                <a:lnTo>
                  <a:pt x="0" y="304"/>
                </a:lnTo>
                <a:lnTo>
                  <a:pt x="113" y="298"/>
                </a:lnTo>
                <a:lnTo>
                  <a:pt x="111" y="279"/>
                </a:lnTo>
                <a:lnTo>
                  <a:pt x="471" y="253"/>
                </a:lnTo>
                <a:lnTo>
                  <a:pt x="475" y="250"/>
                </a:lnTo>
                <a:lnTo>
                  <a:pt x="513" y="232"/>
                </a:lnTo>
                <a:lnTo>
                  <a:pt x="597" y="137"/>
                </a:lnTo>
                <a:lnTo>
                  <a:pt x="535" y="51"/>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35" name="Freeform 71"/>
          <p:cNvSpPr>
            <a:spLocks/>
          </p:cNvSpPr>
          <p:nvPr/>
        </p:nvSpPr>
        <p:spPr bwMode="auto">
          <a:xfrm>
            <a:off x="5849938" y="4097338"/>
            <a:ext cx="863600" cy="428625"/>
          </a:xfrm>
          <a:custGeom>
            <a:avLst/>
            <a:gdLst>
              <a:gd name="T0" fmla="*/ 2147483647 w 598"/>
              <a:gd name="T1" fmla="*/ 2147483647 h 305"/>
              <a:gd name="T2" fmla="*/ 2147483647 w 598"/>
              <a:gd name="T3" fmla="*/ 2147483647 h 305"/>
              <a:gd name="T4" fmla="*/ 2147483647 w 598"/>
              <a:gd name="T5" fmla="*/ 2147483647 h 305"/>
              <a:gd name="T6" fmla="*/ 2147483647 w 598"/>
              <a:gd name="T7" fmla="*/ 0 h 305"/>
              <a:gd name="T8" fmla="*/ 2147483647 w 598"/>
              <a:gd name="T9" fmla="*/ 2147483647 h 305"/>
              <a:gd name="T10" fmla="*/ 2147483647 w 598"/>
              <a:gd name="T11" fmla="*/ 2147483647 h 305"/>
              <a:gd name="T12" fmla="*/ 2147483647 w 598"/>
              <a:gd name="T13" fmla="*/ 2147483647 h 305"/>
              <a:gd name="T14" fmla="*/ 2147483647 w 598"/>
              <a:gd name="T15" fmla="*/ 2147483647 h 305"/>
              <a:gd name="T16" fmla="*/ 2147483647 w 598"/>
              <a:gd name="T17" fmla="*/ 2147483647 h 305"/>
              <a:gd name="T18" fmla="*/ 2147483647 w 598"/>
              <a:gd name="T19" fmla="*/ 2147483647 h 305"/>
              <a:gd name="T20" fmla="*/ 2147483647 w 598"/>
              <a:gd name="T21" fmla="*/ 2147483647 h 305"/>
              <a:gd name="T22" fmla="*/ 2147483647 w 598"/>
              <a:gd name="T23" fmla="*/ 2147483647 h 305"/>
              <a:gd name="T24" fmla="*/ 2147483647 w 598"/>
              <a:gd name="T25" fmla="*/ 2147483647 h 305"/>
              <a:gd name="T26" fmla="*/ 2147483647 w 598"/>
              <a:gd name="T27" fmla="*/ 2147483647 h 305"/>
              <a:gd name="T28" fmla="*/ 2147483647 w 598"/>
              <a:gd name="T29" fmla="*/ 2147483647 h 305"/>
              <a:gd name="T30" fmla="*/ 2147483647 w 598"/>
              <a:gd name="T31" fmla="*/ 2147483647 h 305"/>
              <a:gd name="T32" fmla="*/ 2147483647 w 598"/>
              <a:gd name="T33" fmla="*/ 2147483647 h 305"/>
              <a:gd name="T34" fmla="*/ 0 w 598"/>
              <a:gd name="T35" fmla="*/ 2147483647 h 305"/>
              <a:gd name="T36" fmla="*/ 2147483647 w 598"/>
              <a:gd name="T37" fmla="*/ 2147483647 h 305"/>
              <a:gd name="T38" fmla="*/ 2147483647 w 598"/>
              <a:gd name="T39" fmla="*/ 2147483647 h 305"/>
              <a:gd name="T40" fmla="*/ 2147483647 w 598"/>
              <a:gd name="T41" fmla="*/ 2147483647 h 305"/>
              <a:gd name="T42" fmla="*/ 2147483647 w 598"/>
              <a:gd name="T43" fmla="*/ 2147483647 h 305"/>
              <a:gd name="T44" fmla="*/ 2147483647 w 598"/>
              <a:gd name="T45" fmla="*/ 2147483647 h 305"/>
              <a:gd name="T46" fmla="*/ 2147483647 w 598"/>
              <a:gd name="T47" fmla="*/ 2147483647 h 305"/>
              <a:gd name="T48" fmla="*/ 2147483647 w 598"/>
              <a:gd name="T49" fmla="*/ 2147483647 h 305"/>
              <a:gd name="T50" fmla="*/ 2147483647 w 598"/>
              <a:gd name="T51" fmla="*/ 2147483647 h 30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98"/>
              <a:gd name="T79" fmla="*/ 0 h 305"/>
              <a:gd name="T80" fmla="*/ 598 w 598"/>
              <a:gd name="T81" fmla="*/ 305 h 30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98" h="305">
                <a:moveTo>
                  <a:pt x="535" y="51"/>
                </a:moveTo>
                <a:lnTo>
                  <a:pt x="506" y="19"/>
                </a:lnTo>
                <a:lnTo>
                  <a:pt x="440" y="39"/>
                </a:lnTo>
                <a:lnTo>
                  <a:pt x="350" y="0"/>
                </a:lnTo>
                <a:lnTo>
                  <a:pt x="345" y="4"/>
                </a:lnTo>
                <a:lnTo>
                  <a:pt x="310" y="44"/>
                </a:lnTo>
                <a:lnTo>
                  <a:pt x="271" y="125"/>
                </a:lnTo>
                <a:lnTo>
                  <a:pt x="235" y="109"/>
                </a:lnTo>
                <a:lnTo>
                  <a:pt x="202" y="132"/>
                </a:lnTo>
                <a:lnTo>
                  <a:pt x="179" y="156"/>
                </a:lnTo>
                <a:lnTo>
                  <a:pt x="151" y="143"/>
                </a:lnTo>
                <a:lnTo>
                  <a:pt x="105" y="160"/>
                </a:lnTo>
                <a:lnTo>
                  <a:pt x="105" y="192"/>
                </a:lnTo>
                <a:lnTo>
                  <a:pt x="71" y="207"/>
                </a:lnTo>
                <a:lnTo>
                  <a:pt x="31" y="228"/>
                </a:lnTo>
                <a:lnTo>
                  <a:pt x="21" y="253"/>
                </a:lnTo>
                <a:lnTo>
                  <a:pt x="20" y="288"/>
                </a:lnTo>
                <a:lnTo>
                  <a:pt x="0" y="304"/>
                </a:lnTo>
                <a:lnTo>
                  <a:pt x="113" y="298"/>
                </a:lnTo>
                <a:lnTo>
                  <a:pt x="111" y="279"/>
                </a:lnTo>
                <a:lnTo>
                  <a:pt x="471" y="253"/>
                </a:lnTo>
                <a:lnTo>
                  <a:pt x="475" y="250"/>
                </a:lnTo>
                <a:lnTo>
                  <a:pt x="513" y="232"/>
                </a:lnTo>
                <a:lnTo>
                  <a:pt x="597" y="137"/>
                </a:lnTo>
                <a:lnTo>
                  <a:pt x="535" y="51"/>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36" name="Freeform 72"/>
          <p:cNvSpPr>
            <a:spLocks/>
          </p:cNvSpPr>
          <p:nvPr/>
        </p:nvSpPr>
        <p:spPr bwMode="auto">
          <a:xfrm>
            <a:off x="5768975" y="5627688"/>
            <a:ext cx="22225" cy="4762"/>
          </a:xfrm>
          <a:custGeom>
            <a:avLst/>
            <a:gdLst>
              <a:gd name="T0" fmla="*/ 2147483647 w 16"/>
              <a:gd name="T1" fmla="*/ 0 h 4"/>
              <a:gd name="T2" fmla="*/ 0 w 16"/>
              <a:gd name="T3" fmla="*/ 0 h 4"/>
              <a:gd name="T4" fmla="*/ 2147483647 w 16"/>
              <a:gd name="T5" fmla="*/ 0 h 4"/>
              <a:gd name="T6" fmla="*/ 2147483647 w 16"/>
              <a:gd name="T7" fmla="*/ 2147483647 h 4"/>
              <a:gd name="T8" fmla="*/ 2147483647 w 16"/>
              <a:gd name="T9" fmla="*/ 0 h 4"/>
              <a:gd name="T10" fmla="*/ 2147483647 w 16"/>
              <a:gd name="T11" fmla="*/ 0 h 4"/>
              <a:gd name="T12" fmla="*/ 2147483647 w 16"/>
              <a:gd name="T13" fmla="*/ 0 h 4"/>
              <a:gd name="T14" fmla="*/ 0 60000 65536"/>
              <a:gd name="T15" fmla="*/ 0 60000 65536"/>
              <a:gd name="T16" fmla="*/ 0 60000 65536"/>
              <a:gd name="T17" fmla="*/ 0 60000 65536"/>
              <a:gd name="T18" fmla="*/ 0 60000 65536"/>
              <a:gd name="T19" fmla="*/ 0 60000 65536"/>
              <a:gd name="T20" fmla="*/ 0 60000 65536"/>
              <a:gd name="T21" fmla="*/ 0 w 16"/>
              <a:gd name="T22" fmla="*/ 0 h 4"/>
              <a:gd name="T23" fmla="*/ 16 w 16"/>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4">
                <a:moveTo>
                  <a:pt x="5" y="0"/>
                </a:moveTo>
                <a:lnTo>
                  <a:pt x="0" y="0"/>
                </a:lnTo>
                <a:lnTo>
                  <a:pt x="7" y="0"/>
                </a:lnTo>
                <a:lnTo>
                  <a:pt x="15" y="3"/>
                </a:lnTo>
                <a:lnTo>
                  <a:pt x="5" y="0"/>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37" name="Freeform 73"/>
          <p:cNvSpPr>
            <a:spLocks/>
          </p:cNvSpPr>
          <p:nvPr/>
        </p:nvSpPr>
        <p:spPr bwMode="auto">
          <a:xfrm>
            <a:off x="5768975" y="5627688"/>
            <a:ext cx="22225" cy="4762"/>
          </a:xfrm>
          <a:custGeom>
            <a:avLst/>
            <a:gdLst>
              <a:gd name="T0" fmla="*/ 2147483647 w 16"/>
              <a:gd name="T1" fmla="*/ 0 h 4"/>
              <a:gd name="T2" fmla="*/ 0 w 16"/>
              <a:gd name="T3" fmla="*/ 0 h 4"/>
              <a:gd name="T4" fmla="*/ 2147483647 w 16"/>
              <a:gd name="T5" fmla="*/ 0 h 4"/>
              <a:gd name="T6" fmla="*/ 2147483647 w 16"/>
              <a:gd name="T7" fmla="*/ 2147483647 h 4"/>
              <a:gd name="T8" fmla="*/ 2147483647 w 16"/>
              <a:gd name="T9" fmla="*/ 0 h 4"/>
              <a:gd name="T10" fmla="*/ 2147483647 w 16"/>
              <a:gd name="T11" fmla="*/ 0 h 4"/>
              <a:gd name="T12" fmla="*/ 0 60000 65536"/>
              <a:gd name="T13" fmla="*/ 0 60000 65536"/>
              <a:gd name="T14" fmla="*/ 0 60000 65536"/>
              <a:gd name="T15" fmla="*/ 0 60000 65536"/>
              <a:gd name="T16" fmla="*/ 0 60000 65536"/>
              <a:gd name="T17" fmla="*/ 0 60000 65536"/>
              <a:gd name="T18" fmla="*/ 0 w 16"/>
              <a:gd name="T19" fmla="*/ 0 h 4"/>
              <a:gd name="T20" fmla="*/ 16 w 16"/>
              <a:gd name="T21" fmla="*/ 4 h 4"/>
            </a:gdLst>
            <a:ahLst/>
            <a:cxnLst>
              <a:cxn ang="T12">
                <a:pos x="T0" y="T1"/>
              </a:cxn>
              <a:cxn ang="T13">
                <a:pos x="T2" y="T3"/>
              </a:cxn>
              <a:cxn ang="T14">
                <a:pos x="T4" y="T5"/>
              </a:cxn>
              <a:cxn ang="T15">
                <a:pos x="T6" y="T7"/>
              </a:cxn>
              <a:cxn ang="T16">
                <a:pos x="T8" y="T9"/>
              </a:cxn>
              <a:cxn ang="T17">
                <a:pos x="T10" y="T11"/>
              </a:cxn>
            </a:cxnLst>
            <a:rect l="T18" t="T19" r="T20" b="T21"/>
            <a:pathLst>
              <a:path w="16" h="4">
                <a:moveTo>
                  <a:pt x="5" y="0"/>
                </a:moveTo>
                <a:lnTo>
                  <a:pt x="0" y="0"/>
                </a:lnTo>
                <a:lnTo>
                  <a:pt x="7" y="0"/>
                </a:lnTo>
                <a:lnTo>
                  <a:pt x="15" y="3"/>
                </a:lnTo>
                <a:lnTo>
                  <a:pt x="5" y="0"/>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38" name="Freeform 74"/>
          <p:cNvSpPr>
            <a:spLocks/>
          </p:cNvSpPr>
          <p:nvPr/>
        </p:nvSpPr>
        <p:spPr bwMode="auto">
          <a:xfrm>
            <a:off x="5308600" y="5049838"/>
            <a:ext cx="660400" cy="590550"/>
          </a:xfrm>
          <a:custGeom>
            <a:avLst/>
            <a:gdLst>
              <a:gd name="T0" fmla="*/ 2147483647 w 456"/>
              <a:gd name="T1" fmla="*/ 2147483647 h 421"/>
              <a:gd name="T2" fmla="*/ 2147483647 w 456"/>
              <a:gd name="T3" fmla="*/ 2147483647 h 421"/>
              <a:gd name="T4" fmla="*/ 2147483647 w 456"/>
              <a:gd name="T5" fmla="*/ 2147483647 h 421"/>
              <a:gd name="T6" fmla="*/ 2147483647 w 456"/>
              <a:gd name="T7" fmla="*/ 2147483647 h 421"/>
              <a:gd name="T8" fmla="*/ 2147483647 w 456"/>
              <a:gd name="T9" fmla="*/ 2147483647 h 421"/>
              <a:gd name="T10" fmla="*/ 2147483647 w 456"/>
              <a:gd name="T11" fmla="*/ 2147483647 h 421"/>
              <a:gd name="T12" fmla="*/ 2147483647 w 456"/>
              <a:gd name="T13" fmla="*/ 2147483647 h 421"/>
              <a:gd name="T14" fmla="*/ 2147483647 w 456"/>
              <a:gd name="T15" fmla="*/ 2147483647 h 421"/>
              <a:gd name="T16" fmla="*/ 2147483647 w 456"/>
              <a:gd name="T17" fmla="*/ 2147483647 h 421"/>
              <a:gd name="T18" fmla="*/ 2147483647 w 456"/>
              <a:gd name="T19" fmla="*/ 2147483647 h 421"/>
              <a:gd name="T20" fmla="*/ 2147483647 w 456"/>
              <a:gd name="T21" fmla="*/ 2147483647 h 421"/>
              <a:gd name="T22" fmla="*/ 2147483647 w 456"/>
              <a:gd name="T23" fmla="*/ 2147483647 h 421"/>
              <a:gd name="T24" fmla="*/ 2147483647 w 456"/>
              <a:gd name="T25" fmla="*/ 2147483647 h 421"/>
              <a:gd name="T26" fmla="*/ 2147483647 w 456"/>
              <a:gd name="T27" fmla="*/ 2147483647 h 421"/>
              <a:gd name="T28" fmla="*/ 2147483647 w 456"/>
              <a:gd name="T29" fmla="*/ 2147483647 h 421"/>
              <a:gd name="T30" fmla="*/ 2147483647 w 456"/>
              <a:gd name="T31" fmla="*/ 2147483647 h 421"/>
              <a:gd name="T32" fmla="*/ 2147483647 w 456"/>
              <a:gd name="T33" fmla="*/ 2147483647 h 421"/>
              <a:gd name="T34" fmla="*/ 2147483647 w 456"/>
              <a:gd name="T35" fmla="*/ 2147483647 h 421"/>
              <a:gd name="T36" fmla="*/ 2147483647 w 456"/>
              <a:gd name="T37" fmla="*/ 2147483647 h 421"/>
              <a:gd name="T38" fmla="*/ 2147483647 w 456"/>
              <a:gd name="T39" fmla="*/ 2147483647 h 421"/>
              <a:gd name="T40" fmla="*/ 2147483647 w 456"/>
              <a:gd name="T41" fmla="*/ 2147483647 h 421"/>
              <a:gd name="T42" fmla="*/ 2147483647 w 456"/>
              <a:gd name="T43" fmla="*/ 2147483647 h 421"/>
              <a:gd name="T44" fmla="*/ 2147483647 w 456"/>
              <a:gd name="T45" fmla="*/ 2147483647 h 421"/>
              <a:gd name="T46" fmla="*/ 2147483647 w 456"/>
              <a:gd name="T47" fmla="*/ 2147483647 h 421"/>
              <a:gd name="T48" fmla="*/ 2147483647 w 456"/>
              <a:gd name="T49" fmla="*/ 2147483647 h 421"/>
              <a:gd name="T50" fmla="*/ 2147483647 w 456"/>
              <a:gd name="T51" fmla="*/ 2147483647 h 421"/>
              <a:gd name="T52" fmla="*/ 2147483647 w 456"/>
              <a:gd name="T53" fmla="*/ 2147483647 h 421"/>
              <a:gd name="T54" fmla="*/ 2147483647 w 456"/>
              <a:gd name="T55" fmla="*/ 2147483647 h 421"/>
              <a:gd name="T56" fmla="*/ 2147483647 w 456"/>
              <a:gd name="T57" fmla="*/ 2147483647 h 421"/>
              <a:gd name="T58" fmla="*/ 2147483647 w 456"/>
              <a:gd name="T59" fmla="*/ 2147483647 h 421"/>
              <a:gd name="T60" fmla="*/ 2147483647 w 456"/>
              <a:gd name="T61" fmla="*/ 2147483647 h 421"/>
              <a:gd name="T62" fmla="*/ 2147483647 w 456"/>
              <a:gd name="T63" fmla="*/ 2147483647 h 421"/>
              <a:gd name="T64" fmla="*/ 2147483647 w 456"/>
              <a:gd name="T65" fmla="*/ 2147483647 h 421"/>
              <a:gd name="T66" fmla="*/ 2147483647 w 456"/>
              <a:gd name="T67" fmla="*/ 2147483647 h 421"/>
              <a:gd name="T68" fmla="*/ 2147483647 w 456"/>
              <a:gd name="T69" fmla="*/ 2147483647 h 421"/>
              <a:gd name="T70" fmla="*/ 2147483647 w 456"/>
              <a:gd name="T71" fmla="*/ 2147483647 h 421"/>
              <a:gd name="T72" fmla="*/ 2147483647 w 456"/>
              <a:gd name="T73" fmla="*/ 2147483647 h 421"/>
              <a:gd name="T74" fmla="*/ 2147483647 w 456"/>
              <a:gd name="T75" fmla="*/ 2147483647 h 421"/>
              <a:gd name="T76" fmla="*/ 2147483647 w 456"/>
              <a:gd name="T77" fmla="*/ 2147483647 h 421"/>
              <a:gd name="T78" fmla="*/ 2147483647 w 456"/>
              <a:gd name="T79" fmla="*/ 2147483647 h 421"/>
              <a:gd name="T80" fmla="*/ 2147483647 w 456"/>
              <a:gd name="T81" fmla="*/ 2147483647 h 421"/>
              <a:gd name="T82" fmla="*/ 2147483647 w 456"/>
              <a:gd name="T83" fmla="*/ 2147483647 h 421"/>
              <a:gd name="T84" fmla="*/ 2147483647 w 456"/>
              <a:gd name="T85" fmla="*/ 2147483647 h 421"/>
              <a:gd name="T86" fmla="*/ 2147483647 w 456"/>
              <a:gd name="T87" fmla="*/ 2147483647 h 421"/>
              <a:gd name="T88" fmla="*/ 2147483647 w 456"/>
              <a:gd name="T89" fmla="*/ 2147483647 h 421"/>
              <a:gd name="T90" fmla="*/ 2147483647 w 456"/>
              <a:gd name="T91" fmla="*/ 2147483647 h 421"/>
              <a:gd name="T92" fmla="*/ 2147483647 w 456"/>
              <a:gd name="T93" fmla="*/ 2147483647 h 421"/>
              <a:gd name="T94" fmla="*/ 2147483647 w 456"/>
              <a:gd name="T95" fmla="*/ 2147483647 h 421"/>
              <a:gd name="T96" fmla="*/ 2147483647 w 456"/>
              <a:gd name="T97" fmla="*/ 2147483647 h 421"/>
              <a:gd name="T98" fmla="*/ 2147483647 w 456"/>
              <a:gd name="T99" fmla="*/ 2147483647 h 421"/>
              <a:gd name="T100" fmla="*/ 0 w 456"/>
              <a:gd name="T101" fmla="*/ 2147483647 h 421"/>
              <a:gd name="T102" fmla="*/ 2147483647 w 456"/>
              <a:gd name="T103" fmla="*/ 2147483647 h 421"/>
              <a:gd name="T104" fmla="*/ 2147483647 w 456"/>
              <a:gd name="T105" fmla="*/ 2147483647 h 4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56"/>
              <a:gd name="T160" fmla="*/ 0 h 421"/>
              <a:gd name="T161" fmla="*/ 456 w 456"/>
              <a:gd name="T162" fmla="*/ 421 h 42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56" h="421">
                <a:moveTo>
                  <a:pt x="46" y="233"/>
                </a:moveTo>
                <a:lnTo>
                  <a:pt x="21" y="363"/>
                </a:lnTo>
                <a:lnTo>
                  <a:pt x="27" y="352"/>
                </a:lnTo>
                <a:lnTo>
                  <a:pt x="73" y="348"/>
                </a:lnTo>
                <a:lnTo>
                  <a:pt x="85" y="350"/>
                </a:lnTo>
                <a:lnTo>
                  <a:pt x="130" y="368"/>
                </a:lnTo>
                <a:lnTo>
                  <a:pt x="163" y="370"/>
                </a:lnTo>
                <a:lnTo>
                  <a:pt x="181" y="365"/>
                </a:lnTo>
                <a:lnTo>
                  <a:pt x="186" y="368"/>
                </a:lnTo>
                <a:lnTo>
                  <a:pt x="207" y="374"/>
                </a:lnTo>
                <a:lnTo>
                  <a:pt x="207" y="365"/>
                </a:lnTo>
                <a:lnTo>
                  <a:pt x="201" y="359"/>
                </a:lnTo>
                <a:lnTo>
                  <a:pt x="186" y="363"/>
                </a:lnTo>
                <a:lnTo>
                  <a:pt x="171" y="348"/>
                </a:lnTo>
                <a:lnTo>
                  <a:pt x="177" y="348"/>
                </a:lnTo>
                <a:lnTo>
                  <a:pt x="185" y="344"/>
                </a:lnTo>
                <a:lnTo>
                  <a:pt x="189" y="338"/>
                </a:lnTo>
                <a:lnTo>
                  <a:pt x="196" y="338"/>
                </a:lnTo>
                <a:lnTo>
                  <a:pt x="199" y="344"/>
                </a:lnTo>
                <a:lnTo>
                  <a:pt x="196" y="346"/>
                </a:lnTo>
                <a:lnTo>
                  <a:pt x="199" y="348"/>
                </a:lnTo>
                <a:lnTo>
                  <a:pt x="196" y="350"/>
                </a:lnTo>
                <a:lnTo>
                  <a:pt x="207" y="346"/>
                </a:lnTo>
                <a:lnTo>
                  <a:pt x="220" y="348"/>
                </a:lnTo>
                <a:lnTo>
                  <a:pt x="220" y="359"/>
                </a:lnTo>
                <a:lnTo>
                  <a:pt x="225" y="359"/>
                </a:lnTo>
                <a:lnTo>
                  <a:pt x="228" y="368"/>
                </a:lnTo>
                <a:lnTo>
                  <a:pt x="225" y="370"/>
                </a:lnTo>
                <a:lnTo>
                  <a:pt x="232" y="368"/>
                </a:lnTo>
                <a:lnTo>
                  <a:pt x="253" y="374"/>
                </a:lnTo>
                <a:lnTo>
                  <a:pt x="254" y="377"/>
                </a:lnTo>
                <a:lnTo>
                  <a:pt x="265" y="390"/>
                </a:lnTo>
                <a:lnTo>
                  <a:pt x="266" y="398"/>
                </a:lnTo>
                <a:lnTo>
                  <a:pt x="256" y="383"/>
                </a:lnTo>
                <a:lnTo>
                  <a:pt x="249" y="392"/>
                </a:lnTo>
                <a:lnTo>
                  <a:pt x="243" y="390"/>
                </a:lnTo>
                <a:lnTo>
                  <a:pt x="251" y="396"/>
                </a:lnTo>
                <a:lnTo>
                  <a:pt x="266" y="401"/>
                </a:lnTo>
                <a:lnTo>
                  <a:pt x="287" y="409"/>
                </a:lnTo>
                <a:lnTo>
                  <a:pt x="292" y="419"/>
                </a:lnTo>
                <a:lnTo>
                  <a:pt x="296" y="419"/>
                </a:lnTo>
                <a:lnTo>
                  <a:pt x="302" y="409"/>
                </a:lnTo>
                <a:lnTo>
                  <a:pt x="308" y="409"/>
                </a:lnTo>
                <a:lnTo>
                  <a:pt x="311" y="400"/>
                </a:lnTo>
                <a:lnTo>
                  <a:pt x="323" y="399"/>
                </a:lnTo>
                <a:lnTo>
                  <a:pt x="331" y="400"/>
                </a:lnTo>
                <a:lnTo>
                  <a:pt x="333" y="395"/>
                </a:lnTo>
                <a:lnTo>
                  <a:pt x="340" y="395"/>
                </a:lnTo>
                <a:lnTo>
                  <a:pt x="346" y="405"/>
                </a:lnTo>
                <a:lnTo>
                  <a:pt x="346" y="409"/>
                </a:lnTo>
                <a:lnTo>
                  <a:pt x="335" y="415"/>
                </a:lnTo>
                <a:lnTo>
                  <a:pt x="355" y="406"/>
                </a:lnTo>
                <a:lnTo>
                  <a:pt x="375" y="387"/>
                </a:lnTo>
                <a:lnTo>
                  <a:pt x="390" y="385"/>
                </a:lnTo>
                <a:lnTo>
                  <a:pt x="412" y="393"/>
                </a:lnTo>
                <a:lnTo>
                  <a:pt x="421" y="402"/>
                </a:lnTo>
                <a:lnTo>
                  <a:pt x="421" y="406"/>
                </a:lnTo>
                <a:lnTo>
                  <a:pt x="424" y="406"/>
                </a:lnTo>
                <a:lnTo>
                  <a:pt x="425" y="416"/>
                </a:lnTo>
                <a:lnTo>
                  <a:pt x="422" y="419"/>
                </a:lnTo>
                <a:lnTo>
                  <a:pt x="425" y="420"/>
                </a:lnTo>
                <a:lnTo>
                  <a:pt x="435" y="406"/>
                </a:lnTo>
                <a:lnTo>
                  <a:pt x="446" y="415"/>
                </a:lnTo>
                <a:lnTo>
                  <a:pt x="446" y="419"/>
                </a:lnTo>
                <a:lnTo>
                  <a:pt x="447" y="408"/>
                </a:lnTo>
                <a:lnTo>
                  <a:pt x="452" y="406"/>
                </a:lnTo>
                <a:lnTo>
                  <a:pt x="455" y="390"/>
                </a:lnTo>
                <a:lnTo>
                  <a:pt x="449" y="387"/>
                </a:lnTo>
                <a:lnTo>
                  <a:pt x="442" y="380"/>
                </a:lnTo>
                <a:lnTo>
                  <a:pt x="435" y="381"/>
                </a:lnTo>
                <a:lnTo>
                  <a:pt x="425" y="377"/>
                </a:lnTo>
                <a:lnTo>
                  <a:pt x="412" y="377"/>
                </a:lnTo>
                <a:lnTo>
                  <a:pt x="402" y="365"/>
                </a:lnTo>
                <a:lnTo>
                  <a:pt x="408" y="364"/>
                </a:lnTo>
                <a:lnTo>
                  <a:pt x="399" y="350"/>
                </a:lnTo>
                <a:lnTo>
                  <a:pt x="409" y="350"/>
                </a:lnTo>
                <a:lnTo>
                  <a:pt x="409" y="341"/>
                </a:lnTo>
                <a:lnTo>
                  <a:pt x="416" y="345"/>
                </a:lnTo>
                <a:lnTo>
                  <a:pt x="416" y="337"/>
                </a:lnTo>
                <a:lnTo>
                  <a:pt x="432" y="323"/>
                </a:lnTo>
                <a:lnTo>
                  <a:pt x="430" y="318"/>
                </a:lnTo>
                <a:lnTo>
                  <a:pt x="435" y="318"/>
                </a:lnTo>
                <a:lnTo>
                  <a:pt x="435" y="314"/>
                </a:lnTo>
                <a:lnTo>
                  <a:pt x="435" y="309"/>
                </a:lnTo>
                <a:lnTo>
                  <a:pt x="433" y="296"/>
                </a:lnTo>
                <a:lnTo>
                  <a:pt x="435" y="294"/>
                </a:lnTo>
                <a:lnTo>
                  <a:pt x="419" y="304"/>
                </a:lnTo>
                <a:lnTo>
                  <a:pt x="408" y="308"/>
                </a:lnTo>
                <a:lnTo>
                  <a:pt x="403" y="312"/>
                </a:lnTo>
                <a:lnTo>
                  <a:pt x="399" y="325"/>
                </a:lnTo>
                <a:lnTo>
                  <a:pt x="391" y="325"/>
                </a:lnTo>
                <a:lnTo>
                  <a:pt x="385" y="318"/>
                </a:lnTo>
                <a:lnTo>
                  <a:pt x="375" y="314"/>
                </a:lnTo>
                <a:lnTo>
                  <a:pt x="385" y="309"/>
                </a:lnTo>
                <a:lnTo>
                  <a:pt x="396" y="295"/>
                </a:lnTo>
                <a:lnTo>
                  <a:pt x="403" y="292"/>
                </a:lnTo>
                <a:lnTo>
                  <a:pt x="374" y="244"/>
                </a:lnTo>
                <a:lnTo>
                  <a:pt x="381" y="208"/>
                </a:lnTo>
                <a:lnTo>
                  <a:pt x="212" y="214"/>
                </a:lnTo>
                <a:lnTo>
                  <a:pt x="223" y="148"/>
                </a:lnTo>
                <a:lnTo>
                  <a:pt x="247" y="0"/>
                </a:lnTo>
                <a:lnTo>
                  <a:pt x="0" y="7"/>
                </a:lnTo>
                <a:lnTo>
                  <a:pt x="0" y="114"/>
                </a:lnTo>
                <a:lnTo>
                  <a:pt x="46" y="200"/>
                </a:lnTo>
                <a:lnTo>
                  <a:pt x="46" y="233"/>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39" name="Freeform 75"/>
          <p:cNvSpPr>
            <a:spLocks/>
          </p:cNvSpPr>
          <p:nvPr/>
        </p:nvSpPr>
        <p:spPr bwMode="auto">
          <a:xfrm>
            <a:off x="5308600" y="5049838"/>
            <a:ext cx="660400" cy="590550"/>
          </a:xfrm>
          <a:custGeom>
            <a:avLst/>
            <a:gdLst>
              <a:gd name="T0" fmla="*/ 2147483647 w 456"/>
              <a:gd name="T1" fmla="*/ 2147483647 h 421"/>
              <a:gd name="T2" fmla="*/ 2147483647 w 456"/>
              <a:gd name="T3" fmla="*/ 2147483647 h 421"/>
              <a:gd name="T4" fmla="*/ 2147483647 w 456"/>
              <a:gd name="T5" fmla="*/ 2147483647 h 421"/>
              <a:gd name="T6" fmla="*/ 2147483647 w 456"/>
              <a:gd name="T7" fmla="*/ 2147483647 h 421"/>
              <a:gd name="T8" fmla="*/ 2147483647 w 456"/>
              <a:gd name="T9" fmla="*/ 2147483647 h 421"/>
              <a:gd name="T10" fmla="*/ 2147483647 w 456"/>
              <a:gd name="T11" fmla="*/ 2147483647 h 421"/>
              <a:gd name="T12" fmla="*/ 2147483647 w 456"/>
              <a:gd name="T13" fmla="*/ 2147483647 h 421"/>
              <a:gd name="T14" fmla="*/ 2147483647 w 456"/>
              <a:gd name="T15" fmla="*/ 2147483647 h 421"/>
              <a:gd name="T16" fmla="*/ 2147483647 w 456"/>
              <a:gd name="T17" fmla="*/ 2147483647 h 421"/>
              <a:gd name="T18" fmla="*/ 2147483647 w 456"/>
              <a:gd name="T19" fmla="*/ 2147483647 h 421"/>
              <a:gd name="T20" fmla="*/ 2147483647 w 456"/>
              <a:gd name="T21" fmla="*/ 2147483647 h 421"/>
              <a:gd name="T22" fmla="*/ 2147483647 w 456"/>
              <a:gd name="T23" fmla="*/ 2147483647 h 421"/>
              <a:gd name="T24" fmla="*/ 2147483647 w 456"/>
              <a:gd name="T25" fmla="*/ 2147483647 h 421"/>
              <a:gd name="T26" fmla="*/ 2147483647 w 456"/>
              <a:gd name="T27" fmla="*/ 2147483647 h 421"/>
              <a:gd name="T28" fmla="*/ 2147483647 w 456"/>
              <a:gd name="T29" fmla="*/ 2147483647 h 421"/>
              <a:gd name="T30" fmla="*/ 2147483647 w 456"/>
              <a:gd name="T31" fmla="*/ 2147483647 h 421"/>
              <a:gd name="T32" fmla="*/ 2147483647 w 456"/>
              <a:gd name="T33" fmla="*/ 2147483647 h 421"/>
              <a:gd name="T34" fmla="*/ 2147483647 w 456"/>
              <a:gd name="T35" fmla="*/ 2147483647 h 421"/>
              <a:gd name="T36" fmla="*/ 2147483647 w 456"/>
              <a:gd name="T37" fmla="*/ 2147483647 h 421"/>
              <a:gd name="T38" fmla="*/ 2147483647 w 456"/>
              <a:gd name="T39" fmla="*/ 2147483647 h 421"/>
              <a:gd name="T40" fmla="*/ 2147483647 w 456"/>
              <a:gd name="T41" fmla="*/ 2147483647 h 421"/>
              <a:gd name="T42" fmla="*/ 2147483647 w 456"/>
              <a:gd name="T43" fmla="*/ 2147483647 h 421"/>
              <a:gd name="T44" fmla="*/ 2147483647 w 456"/>
              <a:gd name="T45" fmla="*/ 2147483647 h 421"/>
              <a:gd name="T46" fmla="*/ 2147483647 w 456"/>
              <a:gd name="T47" fmla="*/ 2147483647 h 421"/>
              <a:gd name="T48" fmla="*/ 2147483647 w 456"/>
              <a:gd name="T49" fmla="*/ 2147483647 h 421"/>
              <a:gd name="T50" fmla="*/ 2147483647 w 456"/>
              <a:gd name="T51" fmla="*/ 2147483647 h 421"/>
              <a:gd name="T52" fmla="*/ 2147483647 w 456"/>
              <a:gd name="T53" fmla="*/ 2147483647 h 421"/>
              <a:gd name="T54" fmla="*/ 2147483647 w 456"/>
              <a:gd name="T55" fmla="*/ 2147483647 h 421"/>
              <a:gd name="T56" fmla="*/ 2147483647 w 456"/>
              <a:gd name="T57" fmla="*/ 2147483647 h 421"/>
              <a:gd name="T58" fmla="*/ 2147483647 w 456"/>
              <a:gd name="T59" fmla="*/ 2147483647 h 421"/>
              <a:gd name="T60" fmla="*/ 2147483647 w 456"/>
              <a:gd name="T61" fmla="*/ 2147483647 h 421"/>
              <a:gd name="T62" fmla="*/ 2147483647 w 456"/>
              <a:gd name="T63" fmla="*/ 2147483647 h 421"/>
              <a:gd name="T64" fmla="*/ 2147483647 w 456"/>
              <a:gd name="T65" fmla="*/ 2147483647 h 421"/>
              <a:gd name="T66" fmla="*/ 2147483647 w 456"/>
              <a:gd name="T67" fmla="*/ 2147483647 h 421"/>
              <a:gd name="T68" fmla="*/ 2147483647 w 456"/>
              <a:gd name="T69" fmla="*/ 2147483647 h 421"/>
              <a:gd name="T70" fmla="*/ 2147483647 w 456"/>
              <a:gd name="T71" fmla="*/ 2147483647 h 421"/>
              <a:gd name="T72" fmla="*/ 2147483647 w 456"/>
              <a:gd name="T73" fmla="*/ 2147483647 h 421"/>
              <a:gd name="T74" fmla="*/ 2147483647 w 456"/>
              <a:gd name="T75" fmla="*/ 2147483647 h 421"/>
              <a:gd name="T76" fmla="*/ 2147483647 w 456"/>
              <a:gd name="T77" fmla="*/ 2147483647 h 421"/>
              <a:gd name="T78" fmla="*/ 2147483647 w 456"/>
              <a:gd name="T79" fmla="*/ 2147483647 h 421"/>
              <a:gd name="T80" fmla="*/ 2147483647 w 456"/>
              <a:gd name="T81" fmla="*/ 2147483647 h 421"/>
              <a:gd name="T82" fmla="*/ 2147483647 w 456"/>
              <a:gd name="T83" fmla="*/ 2147483647 h 421"/>
              <a:gd name="T84" fmla="*/ 2147483647 w 456"/>
              <a:gd name="T85" fmla="*/ 2147483647 h 421"/>
              <a:gd name="T86" fmla="*/ 2147483647 w 456"/>
              <a:gd name="T87" fmla="*/ 2147483647 h 421"/>
              <a:gd name="T88" fmla="*/ 2147483647 w 456"/>
              <a:gd name="T89" fmla="*/ 2147483647 h 421"/>
              <a:gd name="T90" fmla="*/ 2147483647 w 456"/>
              <a:gd name="T91" fmla="*/ 2147483647 h 421"/>
              <a:gd name="T92" fmla="*/ 2147483647 w 456"/>
              <a:gd name="T93" fmla="*/ 2147483647 h 421"/>
              <a:gd name="T94" fmla="*/ 2147483647 w 456"/>
              <a:gd name="T95" fmla="*/ 2147483647 h 421"/>
              <a:gd name="T96" fmla="*/ 2147483647 w 456"/>
              <a:gd name="T97" fmla="*/ 2147483647 h 421"/>
              <a:gd name="T98" fmla="*/ 2147483647 w 456"/>
              <a:gd name="T99" fmla="*/ 2147483647 h 421"/>
              <a:gd name="T100" fmla="*/ 0 w 456"/>
              <a:gd name="T101" fmla="*/ 2147483647 h 421"/>
              <a:gd name="T102" fmla="*/ 2147483647 w 456"/>
              <a:gd name="T103" fmla="*/ 2147483647 h 421"/>
              <a:gd name="T104" fmla="*/ 2147483647 w 456"/>
              <a:gd name="T105" fmla="*/ 2147483647 h 4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56"/>
              <a:gd name="T160" fmla="*/ 0 h 421"/>
              <a:gd name="T161" fmla="*/ 456 w 456"/>
              <a:gd name="T162" fmla="*/ 421 h 42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56" h="421">
                <a:moveTo>
                  <a:pt x="46" y="233"/>
                </a:moveTo>
                <a:lnTo>
                  <a:pt x="21" y="363"/>
                </a:lnTo>
                <a:lnTo>
                  <a:pt x="27" y="352"/>
                </a:lnTo>
                <a:lnTo>
                  <a:pt x="73" y="348"/>
                </a:lnTo>
                <a:lnTo>
                  <a:pt x="85" y="350"/>
                </a:lnTo>
                <a:lnTo>
                  <a:pt x="130" y="368"/>
                </a:lnTo>
                <a:lnTo>
                  <a:pt x="163" y="370"/>
                </a:lnTo>
                <a:lnTo>
                  <a:pt x="181" y="365"/>
                </a:lnTo>
                <a:lnTo>
                  <a:pt x="186" y="368"/>
                </a:lnTo>
                <a:lnTo>
                  <a:pt x="207" y="374"/>
                </a:lnTo>
                <a:lnTo>
                  <a:pt x="207" y="365"/>
                </a:lnTo>
                <a:lnTo>
                  <a:pt x="201" y="359"/>
                </a:lnTo>
                <a:lnTo>
                  <a:pt x="186" y="363"/>
                </a:lnTo>
                <a:lnTo>
                  <a:pt x="171" y="348"/>
                </a:lnTo>
                <a:lnTo>
                  <a:pt x="177" y="348"/>
                </a:lnTo>
                <a:lnTo>
                  <a:pt x="185" y="344"/>
                </a:lnTo>
                <a:lnTo>
                  <a:pt x="189" y="338"/>
                </a:lnTo>
                <a:lnTo>
                  <a:pt x="196" y="338"/>
                </a:lnTo>
                <a:lnTo>
                  <a:pt x="199" y="344"/>
                </a:lnTo>
                <a:lnTo>
                  <a:pt x="196" y="346"/>
                </a:lnTo>
                <a:lnTo>
                  <a:pt x="199" y="348"/>
                </a:lnTo>
                <a:lnTo>
                  <a:pt x="196" y="350"/>
                </a:lnTo>
                <a:lnTo>
                  <a:pt x="207" y="346"/>
                </a:lnTo>
                <a:lnTo>
                  <a:pt x="220" y="348"/>
                </a:lnTo>
                <a:lnTo>
                  <a:pt x="220" y="359"/>
                </a:lnTo>
                <a:lnTo>
                  <a:pt x="225" y="359"/>
                </a:lnTo>
                <a:lnTo>
                  <a:pt x="228" y="368"/>
                </a:lnTo>
                <a:lnTo>
                  <a:pt x="225" y="370"/>
                </a:lnTo>
                <a:lnTo>
                  <a:pt x="232" y="368"/>
                </a:lnTo>
                <a:lnTo>
                  <a:pt x="253" y="374"/>
                </a:lnTo>
                <a:lnTo>
                  <a:pt x="254" y="377"/>
                </a:lnTo>
                <a:lnTo>
                  <a:pt x="265" y="390"/>
                </a:lnTo>
                <a:lnTo>
                  <a:pt x="266" y="398"/>
                </a:lnTo>
                <a:lnTo>
                  <a:pt x="256" y="383"/>
                </a:lnTo>
                <a:lnTo>
                  <a:pt x="249" y="392"/>
                </a:lnTo>
                <a:lnTo>
                  <a:pt x="243" y="390"/>
                </a:lnTo>
                <a:lnTo>
                  <a:pt x="251" y="396"/>
                </a:lnTo>
                <a:lnTo>
                  <a:pt x="266" y="401"/>
                </a:lnTo>
                <a:lnTo>
                  <a:pt x="287" y="409"/>
                </a:lnTo>
                <a:lnTo>
                  <a:pt x="292" y="419"/>
                </a:lnTo>
                <a:lnTo>
                  <a:pt x="296" y="419"/>
                </a:lnTo>
                <a:lnTo>
                  <a:pt x="302" y="409"/>
                </a:lnTo>
                <a:lnTo>
                  <a:pt x="308" y="409"/>
                </a:lnTo>
                <a:lnTo>
                  <a:pt x="311" y="400"/>
                </a:lnTo>
                <a:lnTo>
                  <a:pt x="323" y="399"/>
                </a:lnTo>
                <a:lnTo>
                  <a:pt x="331" y="400"/>
                </a:lnTo>
                <a:lnTo>
                  <a:pt x="333" y="395"/>
                </a:lnTo>
                <a:lnTo>
                  <a:pt x="340" y="395"/>
                </a:lnTo>
                <a:lnTo>
                  <a:pt x="346" y="405"/>
                </a:lnTo>
                <a:lnTo>
                  <a:pt x="346" y="409"/>
                </a:lnTo>
                <a:lnTo>
                  <a:pt x="335" y="415"/>
                </a:lnTo>
                <a:lnTo>
                  <a:pt x="355" y="406"/>
                </a:lnTo>
                <a:lnTo>
                  <a:pt x="375" y="387"/>
                </a:lnTo>
                <a:lnTo>
                  <a:pt x="390" y="385"/>
                </a:lnTo>
                <a:lnTo>
                  <a:pt x="412" y="393"/>
                </a:lnTo>
                <a:lnTo>
                  <a:pt x="421" y="402"/>
                </a:lnTo>
                <a:lnTo>
                  <a:pt x="421" y="406"/>
                </a:lnTo>
                <a:lnTo>
                  <a:pt x="424" y="406"/>
                </a:lnTo>
                <a:lnTo>
                  <a:pt x="425" y="416"/>
                </a:lnTo>
                <a:lnTo>
                  <a:pt x="422" y="419"/>
                </a:lnTo>
                <a:lnTo>
                  <a:pt x="425" y="420"/>
                </a:lnTo>
                <a:lnTo>
                  <a:pt x="435" y="406"/>
                </a:lnTo>
                <a:lnTo>
                  <a:pt x="446" y="415"/>
                </a:lnTo>
                <a:lnTo>
                  <a:pt x="446" y="419"/>
                </a:lnTo>
                <a:lnTo>
                  <a:pt x="447" y="408"/>
                </a:lnTo>
                <a:lnTo>
                  <a:pt x="452" y="406"/>
                </a:lnTo>
                <a:lnTo>
                  <a:pt x="455" y="390"/>
                </a:lnTo>
                <a:lnTo>
                  <a:pt x="449" y="387"/>
                </a:lnTo>
                <a:lnTo>
                  <a:pt x="442" y="380"/>
                </a:lnTo>
                <a:lnTo>
                  <a:pt x="435" y="381"/>
                </a:lnTo>
                <a:lnTo>
                  <a:pt x="425" y="377"/>
                </a:lnTo>
                <a:lnTo>
                  <a:pt x="412" y="377"/>
                </a:lnTo>
                <a:lnTo>
                  <a:pt x="402" y="365"/>
                </a:lnTo>
                <a:lnTo>
                  <a:pt x="408" y="364"/>
                </a:lnTo>
                <a:lnTo>
                  <a:pt x="399" y="350"/>
                </a:lnTo>
                <a:lnTo>
                  <a:pt x="409" y="350"/>
                </a:lnTo>
                <a:lnTo>
                  <a:pt x="409" y="341"/>
                </a:lnTo>
                <a:lnTo>
                  <a:pt x="416" y="345"/>
                </a:lnTo>
                <a:lnTo>
                  <a:pt x="416" y="337"/>
                </a:lnTo>
                <a:lnTo>
                  <a:pt x="432" y="323"/>
                </a:lnTo>
                <a:lnTo>
                  <a:pt x="430" y="318"/>
                </a:lnTo>
                <a:lnTo>
                  <a:pt x="435" y="318"/>
                </a:lnTo>
                <a:lnTo>
                  <a:pt x="435" y="314"/>
                </a:lnTo>
                <a:lnTo>
                  <a:pt x="435" y="309"/>
                </a:lnTo>
                <a:lnTo>
                  <a:pt x="433" y="296"/>
                </a:lnTo>
                <a:lnTo>
                  <a:pt x="435" y="294"/>
                </a:lnTo>
                <a:lnTo>
                  <a:pt x="419" y="304"/>
                </a:lnTo>
                <a:lnTo>
                  <a:pt x="408" y="308"/>
                </a:lnTo>
                <a:lnTo>
                  <a:pt x="403" y="312"/>
                </a:lnTo>
                <a:lnTo>
                  <a:pt x="399" y="325"/>
                </a:lnTo>
                <a:lnTo>
                  <a:pt x="391" y="325"/>
                </a:lnTo>
                <a:lnTo>
                  <a:pt x="385" y="318"/>
                </a:lnTo>
                <a:lnTo>
                  <a:pt x="375" y="314"/>
                </a:lnTo>
                <a:lnTo>
                  <a:pt x="385" y="309"/>
                </a:lnTo>
                <a:lnTo>
                  <a:pt x="396" y="295"/>
                </a:lnTo>
                <a:lnTo>
                  <a:pt x="403" y="292"/>
                </a:lnTo>
                <a:lnTo>
                  <a:pt x="374" y="244"/>
                </a:lnTo>
                <a:lnTo>
                  <a:pt x="381" y="208"/>
                </a:lnTo>
                <a:lnTo>
                  <a:pt x="212" y="214"/>
                </a:lnTo>
                <a:lnTo>
                  <a:pt x="223" y="148"/>
                </a:lnTo>
                <a:lnTo>
                  <a:pt x="247" y="0"/>
                </a:lnTo>
                <a:lnTo>
                  <a:pt x="0" y="7"/>
                </a:lnTo>
                <a:lnTo>
                  <a:pt x="0" y="114"/>
                </a:lnTo>
                <a:lnTo>
                  <a:pt x="46" y="200"/>
                </a:lnTo>
                <a:lnTo>
                  <a:pt x="46" y="233"/>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40" name="Freeform 76"/>
          <p:cNvSpPr>
            <a:spLocks/>
          </p:cNvSpPr>
          <p:nvPr/>
        </p:nvSpPr>
        <p:spPr bwMode="auto">
          <a:xfrm>
            <a:off x="7910513" y="3463925"/>
            <a:ext cx="30162" cy="23813"/>
          </a:xfrm>
          <a:custGeom>
            <a:avLst/>
            <a:gdLst>
              <a:gd name="T0" fmla="*/ 2147483647 w 21"/>
              <a:gd name="T1" fmla="*/ 2147483647 h 17"/>
              <a:gd name="T2" fmla="*/ 0 w 21"/>
              <a:gd name="T3" fmla="*/ 2147483647 h 17"/>
              <a:gd name="T4" fmla="*/ 0 w 21"/>
              <a:gd name="T5" fmla="*/ 2147483647 h 17"/>
              <a:gd name="T6" fmla="*/ 2147483647 w 21"/>
              <a:gd name="T7" fmla="*/ 2147483647 h 17"/>
              <a:gd name="T8" fmla="*/ 2147483647 w 21"/>
              <a:gd name="T9" fmla="*/ 2147483647 h 17"/>
              <a:gd name="T10" fmla="*/ 2147483647 w 21"/>
              <a:gd name="T11" fmla="*/ 0 h 17"/>
              <a:gd name="T12" fmla="*/ 2147483647 w 21"/>
              <a:gd name="T13" fmla="*/ 2147483647 h 17"/>
              <a:gd name="T14" fmla="*/ 2147483647 w 21"/>
              <a:gd name="T15" fmla="*/ 2147483647 h 17"/>
              <a:gd name="T16" fmla="*/ 2147483647 w 21"/>
              <a:gd name="T17" fmla="*/ 2147483647 h 17"/>
              <a:gd name="T18" fmla="*/ 2147483647 w 21"/>
              <a:gd name="T19" fmla="*/ 2147483647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17"/>
              <a:gd name="T32" fmla="*/ 21 w 2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17">
                <a:moveTo>
                  <a:pt x="16" y="16"/>
                </a:moveTo>
                <a:lnTo>
                  <a:pt x="0" y="15"/>
                </a:lnTo>
                <a:lnTo>
                  <a:pt x="13" y="11"/>
                </a:lnTo>
                <a:lnTo>
                  <a:pt x="18" y="7"/>
                </a:lnTo>
                <a:lnTo>
                  <a:pt x="13" y="0"/>
                </a:lnTo>
                <a:lnTo>
                  <a:pt x="20" y="6"/>
                </a:lnTo>
                <a:lnTo>
                  <a:pt x="16" y="16"/>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41" name="Freeform 77"/>
          <p:cNvSpPr>
            <a:spLocks/>
          </p:cNvSpPr>
          <p:nvPr/>
        </p:nvSpPr>
        <p:spPr bwMode="auto">
          <a:xfrm>
            <a:off x="7910513" y="3463925"/>
            <a:ext cx="30162" cy="23813"/>
          </a:xfrm>
          <a:custGeom>
            <a:avLst/>
            <a:gdLst>
              <a:gd name="T0" fmla="*/ 2147483647 w 21"/>
              <a:gd name="T1" fmla="*/ 2147483647 h 17"/>
              <a:gd name="T2" fmla="*/ 0 w 21"/>
              <a:gd name="T3" fmla="*/ 2147483647 h 17"/>
              <a:gd name="T4" fmla="*/ 0 w 21"/>
              <a:gd name="T5" fmla="*/ 2147483647 h 17"/>
              <a:gd name="T6" fmla="*/ 2147483647 w 21"/>
              <a:gd name="T7" fmla="*/ 2147483647 h 17"/>
              <a:gd name="T8" fmla="*/ 2147483647 w 21"/>
              <a:gd name="T9" fmla="*/ 2147483647 h 17"/>
              <a:gd name="T10" fmla="*/ 2147483647 w 21"/>
              <a:gd name="T11" fmla="*/ 0 h 17"/>
              <a:gd name="T12" fmla="*/ 2147483647 w 21"/>
              <a:gd name="T13" fmla="*/ 2147483647 h 17"/>
              <a:gd name="T14" fmla="*/ 2147483647 w 21"/>
              <a:gd name="T15" fmla="*/ 2147483647 h 17"/>
              <a:gd name="T16" fmla="*/ 2147483647 w 21"/>
              <a:gd name="T17" fmla="*/ 2147483647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7"/>
              <a:gd name="T29" fmla="*/ 21 w 21"/>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7">
                <a:moveTo>
                  <a:pt x="16" y="16"/>
                </a:moveTo>
                <a:lnTo>
                  <a:pt x="0" y="15"/>
                </a:lnTo>
                <a:lnTo>
                  <a:pt x="13" y="11"/>
                </a:lnTo>
                <a:lnTo>
                  <a:pt x="18" y="7"/>
                </a:lnTo>
                <a:lnTo>
                  <a:pt x="13" y="0"/>
                </a:lnTo>
                <a:lnTo>
                  <a:pt x="20" y="6"/>
                </a:lnTo>
                <a:lnTo>
                  <a:pt x="16" y="16"/>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42" name="Freeform 78"/>
          <p:cNvSpPr>
            <a:spLocks/>
          </p:cNvSpPr>
          <p:nvPr/>
        </p:nvSpPr>
        <p:spPr bwMode="auto">
          <a:xfrm>
            <a:off x="7847013" y="3471863"/>
            <a:ext cx="44450" cy="28575"/>
          </a:xfrm>
          <a:custGeom>
            <a:avLst/>
            <a:gdLst>
              <a:gd name="T0" fmla="*/ 2147483647 w 30"/>
              <a:gd name="T1" fmla="*/ 0 h 20"/>
              <a:gd name="T2" fmla="*/ 2147483647 w 30"/>
              <a:gd name="T3" fmla="*/ 2147483647 h 20"/>
              <a:gd name="T4" fmla="*/ 2147483647 w 30"/>
              <a:gd name="T5" fmla="*/ 2147483647 h 20"/>
              <a:gd name="T6" fmla="*/ 0 w 30"/>
              <a:gd name="T7" fmla="*/ 2147483647 h 20"/>
              <a:gd name="T8" fmla="*/ 2147483647 w 30"/>
              <a:gd name="T9" fmla="*/ 2147483647 h 20"/>
              <a:gd name="T10" fmla="*/ 2147483647 w 30"/>
              <a:gd name="T11" fmla="*/ 2147483647 h 20"/>
              <a:gd name="T12" fmla="*/ 2147483647 w 30"/>
              <a:gd name="T13" fmla="*/ 2147483647 h 20"/>
              <a:gd name="T14" fmla="*/ 2147483647 w 30"/>
              <a:gd name="T15" fmla="*/ 2147483647 h 20"/>
              <a:gd name="T16" fmla="*/ 2147483647 w 30"/>
              <a:gd name="T17" fmla="*/ 0 h 20"/>
              <a:gd name="T18" fmla="*/ 2147483647 w 30"/>
              <a:gd name="T19" fmla="*/ 0 h 20"/>
              <a:gd name="T20" fmla="*/ 2147483647 w 30"/>
              <a:gd name="T21" fmla="*/ 0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
              <a:gd name="T34" fmla="*/ 0 h 20"/>
              <a:gd name="T35" fmla="*/ 30 w 30"/>
              <a:gd name="T36" fmla="*/ 20 h 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 h="20">
                <a:moveTo>
                  <a:pt x="16" y="0"/>
                </a:moveTo>
                <a:lnTo>
                  <a:pt x="9" y="6"/>
                </a:lnTo>
                <a:lnTo>
                  <a:pt x="6" y="11"/>
                </a:lnTo>
                <a:lnTo>
                  <a:pt x="0" y="16"/>
                </a:lnTo>
                <a:lnTo>
                  <a:pt x="6" y="19"/>
                </a:lnTo>
                <a:lnTo>
                  <a:pt x="10" y="14"/>
                </a:lnTo>
                <a:lnTo>
                  <a:pt x="29" y="7"/>
                </a:lnTo>
                <a:lnTo>
                  <a:pt x="25" y="2"/>
                </a:lnTo>
                <a:lnTo>
                  <a:pt x="16" y="0"/>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43" name="Freeform 79"/>
          <p:cNvSpPr>
            <a:spLocks/>
          </p:cNvSpPr>
          <p:nvPr/>
        </p:nvSpPr>
        <p:spPr bwMode="auto">
          <a:xfrm>
            <a:off x="7847013" y="3471863"/>
            <a:ext cx="44450" cy="28575"/>
          </a:xfrm>
          <a:custGeom>
            <a:avLst/>
            <a:gdLst>
              <a:gd name="T0" fmla="*/ 2147483647 w 30"/>
              <a:gd name="T1" fmla="*/ 0 h 20"/>
              <a:gd name="T2" fmla="*/ 2147483647 w 30"/>
              <a:gd name="T3" fmla="*/ 2147483647 h 20"/>
              <a:gd name="T4" fmla="*/ 2147483647 w 30"/>
              <a:gd name="T5" fmla="*/ 2147483647 h 20"/>
              <a:gd name="T6" fmla="*/ 0 w 30"/>
              <a:gd name="T7" fmla="*/ 2147483647 h 20"/>
              <a:gd name="T8" fmla="*/ 2147483647 w 30"/>
              <a:gd name="T9" fmla="*/ 2147483647 h 20"/>
              <a:gd name="T10" fmla="*/ 2147483647 w 30"/>
              <a:gd name="T11" fmla="*/ 2147483647 h 20"/>
              <a:gd name="T12" fmla="*/ 2147483647 w 30"/>
              <a:gd name="T13" fmla="*/ 2147483647 h 20"/>
              <a:gd name="T14" fmla="*/ 2147483647 w 30"/>
              <a:gd name="T15" fmla="*/ 2147483647 h 20"/>
              <a:gd name="T16" fmla="*/ 2147483647 w 30"/>
              <a:gd name="T17" fmla="*/ 0 h 20"/>
              <a:gd name="T18" fmla="*/ 2147483647 w 30"/>
              <a:gd name="T19" fmla="*/ 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0"/>
              <a:gd name="T32" fmla="*/ 30 w 30"/>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0">
                <a:moveTo>
                  <a:pt x="16" y="0"/>
                </a:moveTo>
                <a:lnTo>
                  <a:pt x="9" y="6"/>
                </a:lnTo>
                <a:lnTo>
                  <a:pt x="6" y="11"/>
                </a:lnTo>
                <a:lnTo>
                  <a:pt x="0" y="16"/>
                </a:lnTo>
                <a:lnTo>
                  <a:pt x="6" y="19"/>
                </a:lnTo>
                <a:lnTo>
                  <a:pt x="10" y="14"/>
                </a:lnTo>
                <a:lnTo>
                  <a:pt x="29" y="7"/>
                </a:lnTo>
                <a:lnTo>
                  <a:pt x="25" y="2"/>
                </a:lnTo>
                <a:lnTo>
                  <a:pt x="16" y="0"/>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44" name="Freeform 80"/>
          <p:cNvSpPr>
            <a:spLocks/>
          </p:cNvSpPr>
          <p:nvPr/>
        </p:nvSpPr>
        <p:spPr bwMode="auto">
          <a:xfrm>
            <a:off x="7537450" y="3273425"/>
            <a:ext cx="392113" cy="217488"/>
          </a:xfrm>
          <a:custGeom>
            <a:avLst/>
            <a:gdLst>
              <a:gd name="T0" fmla="*/ 2147483647 w 272"/>
              <a:gd name="T1" fmla="*/ 2147483647 h 155"/>
              <a:gd name="T2" fmla="*/ 2147483647 w 272"/>
              <a:gd name="T3" fmla="*/ 2147483647 h 155"/>
              <a:gd name="T4" fmla="*/ 2147483647 w 272"/>
              <a:gd name="T5" fmla="*/ 2147483647 h 155"/>
              <a:gd name="T6" fmla="*/ 2147483647 w 272"/>
              <a:gd name="T7" fmla="*/ 2147483647 h 155"/>
              <a:gd name="T8" fmla="*/ 2147483647 w 272"/>
              <a:gd name="T9" fmla="*/ 2147483647 h 155"/>
              <a:gd name="T10" fmla="*/ 2147483647 w 272"/>
              <a:gd name="T11" fmla="*/ 2147483647 h 155"/>
              <a:gd name="T12" fmla="*/ 2147483647 w 272"/>
              <a:gd name="T13" fmla="*/ 2147483647 h 155"/>
              <a:gd name="T14" fmla="*/ 0 w 272"/>
              <a:gd name="T15" fmla="*/ 2147483647 h 155"/>
              <a:gd name="T16" fmla="*/ 0 w 272"/>
              <a:gd name="T17" fmla="*/ 2147483647 h 155"/>
              <a:gd name="T18" fmla="*/ 2147483647 w 272"/>
              <a:gd name="T19" fmla="*/ 2147483647 h 155"/>
              <a:gd name="T20" fmla="*/ 2147483647 w 272"/>
              <a:gd name="T21" fmla="*/ 2147483647 h 155"/>
              <a:gd name="T22" fmla="*/ 2147483647 w 272"/>
              <a:gd name="T23" fmla="*/ 0 h 155"/>
              <a:gd name="T24" fmla="*/ 2147483647 w 272"/>
              <a:gd name="T25" fmla="*/ 2147483647 h 155"/>
              <a:gd name="T26" fmla="*/ 2147483647 w 272"/>
              <a:gd name="T27" fmla="*/ 2147483647 h 155"/>
              <a:gd name="T28" fmla="*/ 2147483647 w 272"/>
              <a:gd name="T29" fmla="*/ 2147483647 h 155"/>
              <a:gd name="T30" fmla="*/ 2147483647 w 272"/>
              <a:gd name="T31" fmla="*/ 2147483647 h 155"/>
              <a:gd name="T32" fmla="*/ 2147483647 w 272"/>
              <a:gd name="T33" fmla="*/ 2147483647 h 155"/>
              <a:gd name="T34" fmla="*/ 2147483647 w 272"/>
              <a:gd name="T35" fmla="*/ 2147483647 h 155"/>
              <a:gd name="T36" fmla="*/ 2147483647 w 272"/>
              <a:gd name="T37" fmla="*/ 2147483647 h 155"/>
              <a:gd name="T38" fmla="*/ 2147483647 w 272"/>
              <a:gd name="T39" fmla="*/ 2147483647 h 155"/>
              <a:gd name="T40" fmla="*/ 2147483647 w 272"/>
              <a:gd name="T41" fmla="*/ 2147483647 h 155"/>
              <a:gd name="T42" fmla="*/ 2147483647 w 272"/>
              <a:gd name="T43" fmla="*/ 2147483647 h 155"/>
              <a:gd name="T44" fmla="*/ 2147483647 w 272"/>
              <a:gd name="T45" fmla="*/ 2147483647 h 155"/>
              <a:gd name="T46" fmla="*/ 2147483647 w 272"/>
              <a:gd name="T47" fmla="*/ 2147483647 h 155"/>
              <a:gd name="T48" fmla="*/ 2147483647 w 272"/>
              <a:gd name="T49" fmla="*/ 2147483647 h 155"/>
              <a:gd name="T50" fmla="*/ 2147483647 w 272"/>
              <a:gd name="T51" fmla="*/ 2147483647 h 155"/>
              <a:gd name="T52" fmla="*/ 2147483647 w 272"/>
              <a:gd name="T53" fmla="*/ 2147483647 h 155"/>
              <a:gd name="T54" fmla="*/ 2147483647 w 272"/>
              <a:gd name="T55" fmla="*/ 2147483647 h 155"/>
              <a:gd name="T56" fmla="*/ 2147483647 w 272"/>
              <a:gd name="T57" fmla="*/ 2147483647 h 155"/>
              <a:gd name="T58" fmla="*/ 2147483647 w 272"/>
              <a:gd name="T59" fmla="*/ 2147483647 h 155"/>
              <a:gd name="T60" fmla="*/ 2147483647 w 272"/>
              <a:gd name="T61" fmla="*/ 2147483647 h 155"/>
              <a:gd name="T62" fmla="*/ 2147483647 w 272"/>
              <a:gd name="T63" fmla="*/ 2147483647 h 155"/>
              <a:gd name="T64" fmla="*/ 2147483647 w 272"/>
              <a:gd name="T65" fmla="*/ 2147483647 h 155"/>
              <a:gd name="T66" fmla="*/ 2147483647 w 272"/>
              <a:gd name="T67" fmla="*/ 2147483647 h 155"/>
              <a:gd name="T68" fmla="*/ 2147483647 w 272"/>
              <a:gd name="T69" fmla="*/ 2147483647 h 155"/>
              <a:gd name="T70" fmla="*/ 2147483647 w 272"/>
              <a:gd name="T71" fmla="*/ 2147483647 h 155"/>
              <a:gd name="T72" fmla="*/ 2147483647 w 272"/>
              <a:gd name="T73" fmla="*/ 2147483647 h 155"/>
              <a:gd name="T74" fmla="*/ 2147483647 w 272"/>
              <a:gd name="T75" fmla="*/ 2147483647 h 155"/>
              <a:gd name="T76" fmla="*/ 2147483647 w 272"/>
              <a:gd name="T77" fmla="*/ 2147483647 h 155"/>
              <a:gd name="T78" fmla="*/ 2147483647 w 272"/>
              <a:gd name="T79" fmla="*/ 2147483647 h 155"/>
              <a:gd name="T80" fmla="*/ 2147483647 w 272"/>
              <a:gd name="T81" fmla="*/ 2147483647 h 155"/>
              <a:gd name="T82" fmla="*/ 2147483647 w 272"/>
              <a:gd name="T83" fmla="*/ 2147483647 h 155"/>
              <a:gd name="T84" fmla="*/ 2147483647 w 272"/>
              <a:gd name="T85" fmla="*/ 2147483647 h 155"/>
              <a:gd name="T86" fmla="*/ 2147483647 w 272"/>
              <a:gd name="T87" fmla="*/ 2147483647 h 155"/>
              <a:gd name="T88" fmla="*/ 2147483647 w 272"/>
              <a:gd name="T89" fmla="*/ 2147483647 h 155"/>
              <a:gd name="T90" fmla="*/ 2147483647 w 272"/>
              <a:gd name="T91" fmla="*/ 2147483647 h 155"/>
              <a:gd name="T92" fmla="*/ 2147483647 w 272"/>
              <a:gd name="T93" fmla="*/ 2147483647 h 155"/>
              <a:gd name="T94" fmla="*/ 2147483647 w 272"/>
              <a:gd name="T95" fmla="*/ 2147483647 h 155"/>
              <a:gd name="T96" fmla="*/ 2147483647 w 272"/>
              <a:gd name="T97" fmla="*/ 2147483647 h 155"/>
              <a:gd name="T98" fmla="*/ 2147483647 w 272"/>
              <a:gd name="T99" fmla="*/ 2147483647 h 155"/>
              <a:gd name="T100" fmla="*/ 2147483647 w 272"/>
              <a:gd name="T101" fmla="*/ 2147483647 h 155"/>
              <a:gd name="T102" fmla="*/ 2147483647 w 272"/>
              <a:gd name="T103" fmla="*/ 2147483647 h 155"/>
              <a:gd name="T104" fmla="*/ 2147483647 w 272"/>
              <a:gd name="T105" fmla="*/ 2147483647 h 155"/>
              <a:gd name="T106" fmla="*/ 2147483647 w 272"/>
              <a:gd name="T107" fmla="*/ 2147483647 h 15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72"/>
              <a:gd name="T163" fmla="*/ 0 h 155"/>
              <a:gd name="T164" fmla="*/ 272 w 272"/>
              <a:gd name="T165" fmla="*/ 155 h 15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72" h="155">
                <a:moveTo>
                  <a:pt x="208" y="129"/>
                </a:moveTo>
                <a:lnTo>
                  <a:pt x="204" y="130"/>
                </a:lnTo>
                <a:lnTo>
                  <a:pt x="202" y="141"/>
                </a:lnTo>
                <a:lnTo>
                  <a:pt x="196" y="147"/>
                </a:lnTo>
                <a:lnTo>
                  <a:pt x="190" y="147"/>
                </a:lnTo>
                <a:lnTo>
                  <a:pt x="157" y="101"/>
                </a:lnTo>
                <a:lnTo>
                  <a:pt x="127" y="107"/>
                </a:lnTo>
                <a:lnTo>
                  <a:pt x="0" y="134"/>
                </a:lnTo>
                <a:lnTo>
                  <a:pt x="0" y="58"/>
                </a:lnTo>
                <a:lnTo>
                  <a:pt x="60" y="47"/>
                </a:lnTo>
                <a:lnTo>
                  <a:pt x="142" y="28"/>
                </a:lnTo>
                <a:lnTo>
                  <a:pt x="177" y="0"/>
                </a:lnTo>
                <a:lnTo>
                  <a:pt x="181" y="13"/>
                </a:lnTo>
                <a:lnTo>
                  <a:pt x="187" y="19"/>
                </a:lnTo>
                <a:lnTo>
                  <a:pt x="196" y="16"/>
                </a:lnTo>
                <a:lnTo>
                  <a:pt x="199" y="19"/>
                </a:lnTo>
                <a:lnTo>
                  <a:pt x="196" y="28"/>
                </a:lnTo>
                <a:lnTo>
                  <a:pt x="190" y="30"/>
                </a:lnTo>
                <a:lnTo>
                  <a:pt x="179" y="50"/>
                </a:lnTo>
                <a:lnTo>
                  <a:pt x="177" y="47"/>
                </a:lnTo>
                <a:lnTo>
                  <a:pt x="177" y="55"/>
                </a:lnTo>
                <a:lnTo>
                  <a:pt x="183" y="60"/>
                </a:lnTo>
                <a:lnTo>
                  <a:pt x="196" y="63"/>
                </a:lnTo>
                <a:lnTo>
                  <a:pt x="216" y="85"/>
                </a:lnTo>
                <a:lnTo>
                  <a:pt x="208" y="87"/>
                </a:lnTo>
                <a:lnTo>
                  <a:pt x="215" y="92"/>
                </a:lnTo>
                <a:lnTo>
                  <a:pt x="218" y="90"/>
                </a:lnTo>
                <a:lnTo>
                  <a:pt x="224" y="96"/>
                </a:lnTo>
                <a:lnTo>
                  <a:pt x="225" y="104"/>
                </a:lnTo>
                <a:lnTo>
                  <a:pt x="239" y="107"/>
                </a:lnTo>
                <a:lnTo>
                  <a:pt x="250" y="107"/>
                </a:lnTo>
                <a:lnTo>
                  <a:pt x="262" y="96"/>
                </a:lnTo>
                <a:lnTo>
                  <a:pt x="262" y="87"/>
                </a:lnTo>
                <a:lnTo>
                  <a:pt x="258" y="87"/>
                </a:lnTo>
                <a:lnTo>
                  <a:pt x="254" y="76"/>
                </a:lnTo>
                <a:lnTo>
                  <a:pt x="250" y="70"/>
                </a:lnTo>
                <a:lnTo>
                  <a:pt x="244" y="76"/>
                </a:lnTo>
                <a:lnTo>
                  <a:pt x="250" y="70"/>
                </a:lnTo>
                <a:lnTo>
                  <a:pt x="258" y="76"/>
                </a:lnTo>
                <a:lnTo>
                  <a:pt x="267" y="85"/>
                </a:lnTo>
                <a:lnTo>
                  <a:pt x="271" y="97"/>
                </a:lnTo>
                <a:lnTo>
                  <a:pt x="271" y="121"/>
                </a:lnTo>
                <a:lnTo>
                  <a:pt x="271" y="112"/>
                </a:lnTo>
                <a:lnTo>
                  <a:pt x="268" y="107"/>
                </a:lnTo>
                <a:lnTo>
                  <a:pt x="241" y="121"/>
                </a:lnTo>
                <a:lnTo>
                  <a:pt x="235" y="129"/>
                </a:lnTo>
                <a:lnTo>
                  <a:pt x="227" y="134"/>
                </a:lnTo>
                <a:lnTo>
                  <a:pt x="205" y="154"/>
                </a:lnTo>
                <a:lnTo>
                  <a:pt x="221" y="136"/>
                </a:lnTo>
                <a:lnTo>
                  <a:pt x="224" y="125"/>
                </a:lnTo>
                <a:lnTo>
                  <a:pt x="218" y="118"/>
                </a:lnTo>
                <a:lnTo>
                  <a:pt x="208" y="129"/>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45" name="Freeform 81"/>
          <p:cNvSpPr>
            <a:spLocks/>
          </p:cNvSpPr>
          <p:nvPr/>
        </p:nvSpPr>
        <p:spPr bwMode="auto">
          <a:xfrm>
            <a:off x="7537450" y="3273425"/>
            <a:ext cx="392113" cy="217488"/>
          </a:xfrm>
          <a:custGeom>
            <a:avLst/>
            <a:gdLst>
              <a:gd name="T0" fmla="*/ 2147483647 w 272"/>
              <a:gd name="T1" fmla="*/ 2147483647 h 155"/>
              <a:gd name="T2" fmla="*/ 2147483647 w 272"/>
              <a:gd name="T3" fmla="*/ 2147483647 h 155"/>
              <a:gd name="T4" fmla="*/ 2147483647 w 272"/>
              <a:gd name="T5" fmla="*/ 2147483647 h 155"/>
              <a:gd name="T6" fmla="*/ 2147483647 w 272"/>
              <a:gd name="T7" fmla="*/ 2147483647 h 155"/>
              <a:gd name="T8" fmla="*/ 2147483647 w 272"/>
              <a:gd name="T9" fmla="*/ 2147483647 h 155"/>
              <a:gd name="T10" fmla="*/ 2147483647 w 272"/>
              <a:gd name="T11" fmla="*/ 2147483647 h 155"/>
              <a:gd name="T12" fmla="*/ 2147483647 w 272"/>
              <a:gd name="T13" fmla="*/ 2147483647 h 155"/>
              <a:gd name="T14" fmla="*/ 0 w 272"/>
              <a:gd name="T15" fmla="*/ 2147483647 h 155"/>
              <a:gd name="T16" fmla="*/ 0 w 272"/>
              <a:gd name="T17" fmla="*/ 2147483647 h 155"/>
              <a:gd name="T18" fmla="*/ 2147483647 w 272"/>
              <a:gd name="T19" fmla="*/ 2147483647 h 155"/>
              <a:gd name="T20" fmla="*/ 2147483647 w 272"/>
              <a:gd name="T21" fmla="*/ 2147483647 h 155"/>
              <a:gd name="T22" fmla="*/ 2147483647 w 272"/>
              <a:gd name="T23" fmla="*/ 0 h 155"/>
              <a:gd name="T24" fmla="*/ 2147483647 w 272"/>
              <a:gd name="T25" fmla="*/ 2147483647 h 155"/>
              <a:gd name="T26" fmla="*/ 2147483647 w 272"/>
              <a:gd name="T27" fmla="*/ 2147483647 h 155"/>
              <a:gd name="T28" fmla="*/ 2147483647 w 272"/>
              <a:gd name="T29" fmla="*/ 2147483647 h 155"/>
              <a:gd name="T30" fmla="*/ 2147483647 w 272"/>
              <a:gd name="T31" fmla="*/ 2147483647 h 155"/>
              <a:gd name="T32" fmla="*/ 2147483647 w 272"/>
              <a:gd name="T33" fmla="*/ 2147483647 h 155"/>
              <a:gd name="T34" fmla="*/ 2147483647 w 272"/>
              <a:gd name="T35" fmla="*/ 2147483647 h 155"/>
              <a:gd name="T36" fmla="*/ 2147483647 w 272"/>
              <a:gd name="T37" fmla="*/ 2147483647 h 155"/>
              <a:gd name="T38" fmla="*/ 2147483647 w 272"/>
              <a:gd name="T39" fmla="*/ 2147483647 h 155"/>
              <a:gd name="T40" fmla="*/ 2147483647 w 272"/>
              <a:gd name="T41" fmla="*/ 2147483647 h 155"/>
              <a:gd name="T42" fmla="*/ 2147483647 w 272"/>
              <a:gd name="T43" fmla="*/ 2147483647 h 155"/>
              <a:gd name="T44" fmla="*/ 2147483647 w 272"/>
              <a:gd name="T45" fmla="*/ 2147483647 h 155"/>
              <a:gd name="T46" fmla="*/ 2147483647 w 272"/>
              <a:gd name="T47" fmla="*/ 2147483647 h 155"/>
              <a:gd name="T48" fmla="*/ 2147483647 w 272"/>
              <a:gd name="T49" fmla="*/ 2147483647 h 155"/>
              <a:gd name="T50" fmla="*/ 2147483647 w 272"/>
              <a:gd name="T51" fmla="*/ 2147483647 h 155"/>
              <a:gd name="T52" fmla="*/ 2147483647 w 272"/>
              <a:gd name="T53" fmla="*/ 2147483647 h 155"/>
              <a:gd name="T54" fmla="*/ 2147483647 w 272"/>
              <a:gd name="T55" fmla="*/ 2147483647 h 155"/>
              <a:gd name="T56" fmla="*/ 2147483647 w 272"/>
              <a:gd name="T57" fmla="*/ 2147483647 h 155"/>
              <a:gd name="T58" fmla="*/ 2147483647 w 272"/>
              <a:gd name="T59" fmla="*/ 2147483647 h 155"/>
              <a:gd name="T60" fmla="*/ 2147483647 w 272"/>
              <a:gd name="T61" fmla="*/ 2147483647 h 155"/>
              <a:gd name="T62" fmla="*/ 2147483647 w 272"/>
              <a:gd name="T63" fmla="*/ 2147483647 h 155"/>
              <a:gd name="T64" fmla="*/ 2147483647 w 272"/>
              <a:gd name="T65" fmla="*/ 2147483647 h 155"/>
              <a:gd name="T66" fmla="*/ 2147483647 w 272"/>
              <a:gd name="T67" fmla="*/ 2147483647 h 155"/>
              <a:gd name="T68" fmla="*/ 2147483647 w 272"/>
              <a:gd name="T69" fmla="*/ 2147483647 h 155"/>
              <a:gd name="T70" fmla="*/ 2147483647 w 272"/>
              <a:gd name="T71" fmla="*/ 2147483647 h 155"/>
              <a:gd name="T72" fmla="*/ 2147483647 w 272"/>
              <a:gd name="T73" fmla="*/ 2147483647 h 155"/>
              <a:gd name="T74" fmla="*/ 2147483647 w 272"/>
              <a:gd name="T75" fmla="*/ 2147483647 h 155"/>
              <a:gd name="T76" fmla="*/ 2147483647 w 272"/>
              <a:gd name="T77" fmla="*/ 2147483647 h 155"/>
              <a:gd name="T78" fmla="*/ 2147483647 w 272"/>
              <a:gd name="T79" fmla="*/ 2147483647 h 155"/>
              <a:gd name="T80" fmla="*/ 2147483647 w 272"/>
              <a:gd name="T81" fmla="*/ 2147483647 h 155"/>
              <a:gd name="T82" fmla="*/ 2147483647 w 272"/>
              <a:gd name="T83" fmla="*/ 2147483647 h 155"/>
              <a:gd name="T84" fmla="*/ 2147483647 w 272"/>
              <a:gd name="T85" fmla="*/ 2147483647 h 155"/>
              <a:gd name="T86" fmla="*/ 2147483647 w 272"/>
              <a:gd name="T87" fmla="*/ 2147483647 h 155"/>
              <a:gd name="T88" fmla="*/ 2147483647 w 272"/>
              <a:gd name="T89" fmla="*/ 2147483647 h 155"/>
              <a:gd name="T90" fmla="*/ 2147483647 w 272"/>
              <a:gd name="T91" fmla="*/ 2147483647 h 155"/>
              <a:gd name="T92" fmla="*/ 2147483647 w 272"/>
              <a:gd name="T93" fmla="*/ 2147483647 h 155"/>
              <a:gd name="T94" fmla="*/ 2147483647 w 272"/>
              <a:gd name="T95" fmla="*/ 2147483647 h 155"/>
              <a:gd name="T96" fmla="*/ 2147483647 w 272"/>
              <a:gd name="T97" fmla="*/ 2147483647 h 155"/>
              <a:gd name="T98" fmla="*/ 2147483647 w 272"/>
              <a:gd name="T99" fmla="*/ 2147483647 h 155"/>
              <a:gd name="T100" fmla="*/ 2147483647 w 272"/>
              <a:gd name="T101" fmla="*/ 2147483647 h 155"/>
              <a:gd name="T102" fmla="*/ 2147483647 w 272"/>
              <a:gd name="T103" fmla="*/ 2147483647 h 155"/>
              <a:gd name="T104" fmla="*/ 2147483647 w 272"/>
              <a:gd name="T105" fmla="*/ 2147483647 h 1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72"/>
              <a:gd name="T160" fmla="*/ 0 h 155"/>
              <a:gd name="T161" fmla="*/ 272 w 272"/>
              <a:gd name="T162" fmla="*/ 155 h 15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72" h="155">
                <a:moveTo>
                  <a:pt x="208" y="129"/>
                </a:moveTo>
                <a:lnTo>
                  <a:pt x="204" y="130"/>
                </a:lnTo>
                <a:lnTo>
                  <a:pt x="202" y="141"/>
                </a:lnTo>
                <a:lnTo>
                  <a:pt x="196" y="147"/>
                </a:lnTo>
                <a:lnTo>
                  <a:pt x="190" y="147"/>
                </a:lnTo>
                <a:lnTo>
                  <a:pt x="157" y="101"/>
                </a:lnTo>
                <a:lnTo>
                  <a:pt x="127" y="107"/>
                </a:lnTo>
                <a:lnTo>
                  <a:pt x="0" y="134"/>
                </a:lnTo>
                <a:lnTo>
                  <a:pt x="0" y="58"/>
                </a:lnTo>
                <a:lnTo>
                  <a:pt x="60" y="47"/>
                </a:lnTo>
                <a:lnTo>
                  <a:pt x="142" y="28"/>
                </a:lnTo>
                <a:lnTo>
                  <a:pt x="177" y="0"/>
                </a:lnTo>
                <a:lnTo>
                  <a:pt x="181" y="13"/>
                </a:lnTo>
                <a:lnTo>
                  <a:pt x="187" y="19"/>
                </a:lnTo>
                <a:lnTo>
                  <a:pt x="196" y="16"/>
                </a:lnTo>
                <a:lnTo>
                  <a:pt x="199" y="19"/>
                </a:lnTo>
                <a:lnTo>
                  <a:pt x="196" y="28"/>
                </a:lnTo>
                <a:lnTo>
                  <a:pt x="190" y="30"/>
                </a:lnTo>
                <a:lnTo>
                  <a:pt x="179" y="50"/>
                </a:lnTo>
                <a:lnTo>
                  <a:pt x="177" y="47"/>
                </a:lnTo>
                <a:lnTo>
                  <a:pt x="177" y="55"/>
                </a:lnTo>
                <a:lnTo>
                  <a:pt x="183" y="60"/>
                </a:lnTo>
                <a:lnTo>
                  <a:pt x="196" y="63"/>
                </a:lnTo>
                <a:lnTo>
                  <a:pt x="216" y="85"/>
                </a:lnTo>
                <a:lnTo>
                  <a:pt x="208" y="87"/>
                </a:lnTo>
                <a:lnTo>
                  <a:pt x="215" y="92"/>
                </a:lnTo>
                <a:lnTo>
                  <a:pt x="218" y="90"/>
                </a:lnTo>
                <a:lnTo>
                  <a:pt x="224" y="96"/>
                </a:lnTo>
                <a:lnTo>
                  <a:pt x="225" y="104"/>
                </a:lnTo>
                <a:lnTo>
                  <a:pt x="239" y="107"/>
                </a:lnTo>
                <a:lnTo>
                  <a:pt x="250" y="107"/>
                </a:lnTo>
                <a:lnTo>
                  <a:pt x="262" y="96"/>
                </a:lnTo>
                <a:lnTo>
                  <a:pt x="262" y="87"/>
                </a:lnTo>
                <a:lnTo>
                  <a:pt x="258" y="87"/>
                </a:lnTo>
                <a:lnTo>
                  <a:pt x="254" y="76"/>
                </a:lnTo>
                <a:lnTo>
                  <a:pt x="250" y="70"/>
                </a:lnTo>
                <a:lnTo>
                  <a:pt x="244" y="76"/>
                </a:lnTo>
                <a:lnTo>
                  <a:pt x="250" y="70"/>
                </a:lnTo>
                <a:lnTo>
                  <a:pt x="258" y="76"/>
                </a:lnTo>
                <a:lnTo>
                  <a:pt x="267" y="85"/>
                </a:lnTo>
                <a:lnTo>
                  <a:pt x="271" y="97"/>
                </a:lnTo>
                <a:lnTo>
                  <a:pt x="271" y="121"/>
                </a:lnTo>
                <a:lnTo>
                  <a:pt x="271" y="112"/>
                </a:lnTo>
                <a:lnTo>
                  <a:pt x="268" y="107"/>
                </a:lnTo>
                <a:lnTo>
                  <a:pt x="241" y="121"/>
                </a:lnTo>
                <a:lnTo>
                  <a:pt x="235" y="129"/>
                </a:lnTo>
                <a:lnTo>
                  <a:pt x="227" y="134"/>
                </a:lnTo>
                <a:lnTo>
                  <a:pt x="205" y="154"/>
                </a:lnTo>
                <a:lnTo>
                  <a:pt x="221" y="136"/>
                </a:lnTo>
                <a:lnTo>
                  <a:pt x="224" y="125"/>
                </a:lnTo>
                <a:lnTo>
                  <a:pt x="218" y="118"/>
                </a:lnTo>
                <a:lnTo>
                  <a:pt x="208" y="129"/>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46" name="Freeform 82"/>
          <p:cNvSpPr>
            <a:spLocks/>
          </p:cNvSpPr>
          <p:nvPr/>
        </p:nvSpPr>
        <p:spPr bwMode="auto">
          <a:xfrm>
            <a:off x="7381875" y="4102100"/>
            <a:ext cx="9525" cy="14288"/>
          </a:xfrm>
          <a:custGeom>
            <a:avLst/>
            <a:gdLst>
              <a:gd name="T0" fmla="*/ 2147483647 w 7"/>
              <a:gd name="T1" fmla="*/ 2147483647 h 10"/>
              <a:gd name="T2" fmla="*/ 2147483647 w 7"/>
              <a:gd name="T3" fmla="*/ 2147483647 h 10"/>
              <a:gd name="T4" fmla="*/ 2147483647 w 7"/>
              <a:gd name="T5" fmla="*/ 2147483647 h 10"/>
              <a:gd name="T6" fmla="*/ 0 w 7"/>
              <a:gd name="T7" fmla="*/ 2147483647 h 10"/>
              <a:gd name="T8" fmla="*/ 2147483647 w 7"/>
              <a:gd name="T9" fmla="*/ 0 h 10"/>
              <a:gd name="T10" fmla="*/ 2147483647 w 7"/>
              <a:gd name="T11" fmla="*/ 2147483647 h 10"/>
              <a:gd name="T12" fmla="*/ 2147483647 w 7"/>
              <a:gd name="T13" fmla="*/ 2147483647 h 10"/>
              <a:gd name="T14" fmla="*/ 2147483647 w 7"/>
              <a:gd name="T15" fmla="*/ 2147483647 h 10"/>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10"/>
              <a:gd name="T26" fmla="*/ 7 w 7"/>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10">
                <a:moveTo>
                  <a:pt x="6" y="3"/>
                </a:moveTo>
                <a:lnTo>
                  <a:pt x="5" y="9"/>
                </a:lnTo>
                <a:lnTo>
                  <a:pt x="2" y="9"/>
                </a:lnTo>
                <a:lnTo>
                  <a:pt x="0" y="4"/>
                </a:lnTo>
                <a:lnTo>
                  <a:pt x="4" y="0"/>
                </a:lnTo>
                <a:lnTo>
                  <a:pt x="6" y="3"/>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47" name="Freeform 83"/>
          <p:cNvSpPr>
            <a:spLocks/>
          </p:cNvSpPr>
          <p:nvPr/>
        </p:nvSpPr>
        <p:spPr bwMode="auto">
          <a:xfrm>
            <a:off x="7381875" y="4102100"/>
            <a:ext cx="9525" cy="14288"/>
          </a:xfrm>
          <a:custGeom>
            <a:avLst/>
            <a:gdLst>
              <a:gd name="T0" fmla="*/ 2147483647 w 7"/>
              <a:gd name="T1" fmla="*/ 2147483647 h 10"/>
              <a:gd name="T2" fmla="*/ 2147483647 w 7"/>
              <a:gd name="T3" fmla="*/ 2147483647 h 10"/>
              <a:gd name="T4" fmla="*/ 2147483647 w 7"/>
              <a:gd name="T5" fmla="*/ 2147483647 h 10"/>
              <a:gd name="T6" fmla="*/ 0 w 7"/>
              <a:gd name="T7" fmla="*/ 2147483647 h 10"/>
              <a:gd name="T8" fmla="*/ 2147483647 w 7"/>
              <a:gd name="T9" fmla="*/ 0 h 10"/>
              <a:gd name="T10" fmla="*/ 2147483647 w 7"/>
              <a:gd name="T11" fmla="*/ 2147483647 h 10"/>
              <a:gd name="T12" fmla="*/ 2147483647 w 7"/>
              <a:gd name="T13" fmla="*/ 2147483647 h 10"/>
              <a:gd name="T14" fmla="*/ 0 60000 65536"/>
              <a:gd name="T15" fmla="*/ 0 60000 65536"/>
              <a:gd name="T16" fmla="*/ 0 60000 65536"/>
              <a:gd name="T17" fmla="*/ 0 60000 65536"/>
              <a:gd name="T18" fmla="*/ 0 60000 65536"/>
              <a:gd name="T19" fmla="*/ 0 60000 65536"/>
              <a:gd name="T20" fmla="*/ 0 60000 65536"/>
              <a:gd name="T21" fmla="*/ 0 w 7"/>
              <a:gd name="T22" fmla="*/ 0 h 10"/>
              <a:gd name="T23" fmla="*/ 7 w 7"/>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0">
                <a:moveTo>
                  <a:pt x="6" y="3"/>
                </a:moveTo>
                <a:lnTo>
                  <a:pt x="5" y="9"/>
                </a:lnTo>
                <a:lnTo>
                  <a:pt x="2" y="9"/>
                </a:lnTo>
                <a:lnTo>
                  <a:pt x="0" y="4"/>
                </a:lnTo>
                <a:lnTo>
                  <a:pt x="4" y="0"/>
                </a:lnTo>
                <a:lnTo>
                  <a:pt x="6" y="3"/>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48" name="Freeform 84"/>
          <p:cNvSpPr>
            <a:spLocks/>
          </p:cNvSpPr>
          <p:nvPr/>
        </p:nvSpPr>
        <p:spPr bwMode="auto">
          <a:xfrm>
            <a:off x="7373938" y="4076700"/>
            <a:ext cx="9525" cy="19050"/>
          </a:xfrm>
          <a:custGeom>
            <a:avLst/>
            <a:gdLst>
              <a:gd name="T0" fmla="*/ 2147483647 w 6"/>
              <a:gd name="T1" fmla="*/ 2147483647 h 13"/>
              <a:gd name="T2" fmla="*/ 2147483647 w 6"/>
              <a:gd name="T3" fmla="*/ 0 h 13"/>
              <a:gd name="T4" fmla="*/ 0 w 6"/>
              <a:gd name="T5" fmla="*/ 2147483647 h 13"/>
              <a:gd name="T6" fmla="*/ 2147483647 w 6"/>
              <a:gd name="T7" fmla="*/ 2147483647 h 13"/>
              <a:gd name="T8" fmla="*/ 2147483647 w 6"/>
              <a:gd name="T9" fmla="*/ 2147483647 h 13"/>
              <a:gd name="T10" fmla="*/ 2147483647 w 6"/>
              <a:gd name="T11" fmla="*/ 2147483647 h 13"/>
              <a:gd name="T12" fmla="*/ 2147483647 w 6"/>
              <a:gd name="T13" fmla="*/ 2147483647 h 13"/>
              <a:gd name="T14" fmla="*/ 2147483647 w 6"/>
              <a:gd name="T15" fmla="*/ 2147483647 h 13"/>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13"/>
              <a:gd name="T26" fmla="*/ 6 w 6"/>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13">
                <a:moveTo>
                  <a:pt x="2" y="7"/>
                </a:moveTo>
                <a:lnTo>
                  <a:pt x="1" y="0"/>
                </a:lnTo>
                <a:lnTo>
                  <a:pt x="0" y="11"/>
                </a:lnTo>
                <a:lnTo>
                  <a:pt x="2" y="12"/>
                </a:lnTo>
                <a:lnTo>
                  <a:pt x="5" y="8"/>
                </a:lnTo>
                <a:lnTo>
                  <a:pt x="2" y="7"/>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49" name="Freeform 85"/>
          <p:cNvSpPr>
            <a:spLocks/>
          </p:cNvSpPr>
          <p:nvPr/>
        </p:nvSpPr>
        <p:spPr bwMode="auto">
          <a:xfrm>
            <a:off x="7373938" y="4076700"/>
            <a:ext cx="9525" cy="19050"/>
          </a:xfrm>
          <a:custGeom>
            <a:avLst/>
            <a:gdLst>
              <a:gd name="T0" fmla="*/ 2147483647 w 6"/>
              <a:gd name="T1" fmla="*/ 2147483647 h 13"/>
              <a:gd name="T2" fmla="*/ 2147483647 w 6"/>
              <a:gd name="T3" fmla="*/ 0 h 13"/>
              <a:gd name="T4" fmla="*/ 0 w 6"/>
              <a:gd name="T5" fmla="*/ 2147483647 h 13"/>
              <a:gd name="T6" fmla="*/ 2147483647 w 6"/>
              <a:gd name="T7" fmla="*/ 2147483647 h 13"/>
              <a:gd name="T8" fmla="*/ 2147483647 w 6"/>
              <a:gd name="T9" fmla="*/ 2147483647 h 13"/>
              <a:gd name="T10" fmla="*/ 2147483647 w 6"/>
              <a:gd name="T11" fmla="*/ 2147483647 h 13"/>
              <a:gd name="T12" fmla="*/ 2147483647 w 6"/>
              <a:gd name="T13" fmla="*/ 2147483647 h 13"/>
              <a:gd name="T14" fmla="*/ 0 60000 65536"/>
              <a:gd name="T15" fmla="*/ 0 60000 65536"/>
              <a:gd name="T16" fmla="*/ 0 60000 65536"/>
              <a:gd name="T17" fmla="*/ 0 60000 65536"/>
              <a:gd name="T18" fmla="*/ 0 60000 65536"/>
              <a:gd name="T19" fmla="*/ 0 60000 65536"/>
              <a:gd name="T20" fmla="*/ 0 60000 65536"/>
              <a:gd name="T21" fmla="*/ 0 w 6"/>
              <a:gd name="T22" fmla="*/ 0 h 13"/>
              <a:gd name="T23" fmla="*/ 6 w 6"/>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3">
                <a:moveTo>
                  <a:pt x="2" y="7"/>
                </a:moveTo>
                <a:lnTo>
                  <a:pt x="1" y="0"/>
                </a:lnTo>
                <a:lnTo>
                  <a:pt x="0" y="11"/>
                </a:lnTo>
                <a:lnTo>
                  <a:pt x="2" y="12"/>
                </a:lnTo>
                <a:lnTo>
                  <a:pt x="5" y="8"/>
                </a:lnTo>
                <a:lnTo>
                  <a:pt x="2" y="7"/>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50" name="Freeform 86"/>
          <p:cNvSpPr>
            <a:spLocks/>
          </p:cNvSpPr>
          <p:nvPr/>
        </p:nvSpPr>
        <p:spPr bwMode="auto">
          <a:xfrm>
            <a:off x="6948488" y="3852863"/>
            <a:ext cx="536575" cy="265112"/>
          </a:xfrm>
          <a:custGeom>
            <a:avLst/>
            <a:gdLst>
              <a:gd name="T0" fmla="*/ 2147483647 w 371"/>
              <a:gd name="T1" fmla="*/ 2147483647 h 189"/>
              <a:gd name="T2" fmla="*/ 2147483647 w 371"/>
              <a:gd name="T3" fmla="*/ 2147483647 h 189"/>
              <a:gd name="T4" fmla="*/ 2147483647 w 371"/>
              <a:gd name="T5" fmla="*/ 2147483647 h 189"/>
              <a:gd name="T6" fmla="*/ 2147483647 w 371"/>
              <a:gd name="T7" fmla="*/ 2147483647 h 189"/>
              <a:gd name="T8" fmla="*/ 2147483647 w 371"/>
              <a:gd name="T9" fmla="*/ 2147483647 h 189"/>
              <a:gd name="T10" fmla="*/ 2147483647 w 371"/>
              <a:gd name="T11" fmla="*/ 2147483647 h 189"/>
              <a:gd name="T12" fmla="*/ 2147483647 w 371"/>
              <a:gd name="T13" fmla="*/ 2147483647 h 189"/>
              <a:gd name="T14" fmla="*/ 2147483647 w 371"/>
              <a:gd name="T15" fmla="*/ 2147483647 h 189"/>
              <a:gd name="T16" fmla="*/ 2147483647 w 371"/>
              <a:gd name="T17" fmla="*/ 2147483647 h 189"/>
              <a:gd name="T18" fmla="*/ 2147483647 w 371"/>
              <a:gd name="T19" fmla="*/ 2147483647 h 189"/>
              <a:gd name="T20" fmla="*/ 2147483647 w 371"/>
              <a:gd name="T21" fmla="*/ 2147483647 h 189"/>
              <a:gd name="T22" fmla="*/ 2147483647 w 371"/>
              <a:gd name="T23" fmla="*/ 2147483647 h 189"/>
              <a:gd name="T24" fmla="*/ 2147483647 w 371"/>
              <a:gd name="T25" fmla="*/ 2147483647 h 189"/>
              <a:gd name="T26" fmla="*/ 2147483647 w 371"/>
              <a:gd name="T27" fmla="*/ 2147483647 h 189"/>
              <a:gd name="T28" fmla="*/ 2147483647 w 371"/>
              <a:gd name="T29" fmla="*/ 2147483647 h 189"/>
              <a:gd name="T30" fmla="*/ 2147483647 w 371"/>
              <a:gd name="T31" fmla="*/ 2147483647 h 189"/>
              <a:gd name="T32" fmla="*/ 2147483647 w 371"/>
              <a:gd name="T33" fmla="*/ 2147483647 h 189"/>
              <a:gd name="T34" fmla="*/ 2147483647 w 371"/>
              <a:gd name="T35" fmla="*/ 2147483647 h 189"/>
              <a:gd name="T36" fmla="*/ 2147483647 w 371"/>
              <a:gd name="T37" fmla="*/ 2147483647 h 189"/>
              <a:gd name="T38" fmla="*/ 2147483647 w 371"/>
              <a:gd name="T39" fmla="*/ 2147483647 h 189"/>
              <a:gd name="T40" fmla="*/ 2147483647 w 371"/>
              <a:gd name="T41" fmla="*/ 2147483647 h 189"/>
              <a:gd name="T42" fmla="*/ 2147483647 w 371"/>
              <a:gd name="T43" fmla="*/ 2147483647 h 189"/>
              <a:gd name="T44" fmla="*/ 2147483647 w 371"/>
              <a:gd name="T45" fmla="*/ 2147483647 h 189"/>
              <a:gd name="T46" fmla="*/ 2147483647 w 371"/>
              <a:gd name="T47" fmla="*/ 2147483647 h 189"/>
              <a:gd name="T48" fmla="*/ 2147483647 w 371"/>
              <a:gd name="T49" fmla="*/ 2147483647 h 189"/>
              <a:gd name="T50" fmla="*/ 2147483647 w 371"/>
              <a:gd name="T51" fmla="*/ 2147483647 h 189"/>
              <a:gd name="T52" fmla="*/ 2147483647 w 371"/>
              <a:gd name="T53" fmla="*/ 2147483647 h 189"/>
              <a:gd name="T54" fmla="*/ 2147483647 w 371"/>
              <a:gd name="T55" fmla="*/ 2147483647 h 189"/>
              <a:gd name="T56" fmla="*/ 2147483647 w 371"/>
              <a:gd name="T57" fmla="*/ 2147483647 h 189"/>
              <a:gd name="T58" fmla="*/ 2147483647 w 371"/>
              <a:gd name="T59" fmla="*/ 2147483647 h 189"/>
              <a:gd name="T60" fmla="*/ 2147483647 w 371"/>
              <a:gd name="T61" fmla="*/ 2147483647 h 189"/>
              <a:gd name="T62" fmla="*/ 2147483647 w 371"/>
              <a:gd name="T63" fmla="*/ 2147483647 h 189"/>
              <a:gd name="T64" fmla="*/ 2147483647 w 371"/>
              <a:gd name="T65" fmla="*/ 2147483647 h 189"/>
              <a:gd name="T66" fmla="*/ 2147483647 w 371"/>
              <a:gd name="T67" fmla="*/ 2147483647 h 189"/>
              <a:gd name="T68" fmla="*/ 2147483647 w 371"/>
              <a:gd name="T69" fmla="*/ 2147483647 h 189"/>
              <a:gd name="T70" fmla="*/ 2147483647 w 371"/>
              <a:gd name="T71" fmla="*/ 2147483647 h 189"/>
              <a:gd name="T72" fmla="*/ 2147483647 w 371"/>
              <a:gd name="T73" fmla="*/ 2147483647 h 189"/>
              <a:gd name="T74" fmla="*/ 2147483647 w 371"/>
              <a:gd name="T75" fmla="*/ 2147483647 h 189"/>
              <a:gd name="T76" fmla="*/ 2147483647 w 371"/>
              <a:gd name="T77" fmla="*/ 2147483647 h 189"/>
              <a:gd name="T78" fmla="*/ 2147483647 w 371"/>
              <a:gd name="T79" fmla="*/ 2147483647 h 189"/>
              <a:gd name="T80" fmla="*/ 2147483647 w 371"/>
              <a:gd name="T81" fmla="*/ 2147483647 h 189"/>
              <a:gd name="T82" fmla="*/ 2147483647 w 371"/>
              <a:gd name="T83" fmla="*/ 2147483647 h 189"/>
              <a:gd name="T84" fmla="*/ 0 w 371"/>
              <a:gd name="T85" fmla="*/ 2147483647 h 189"/>
              <a:gd name="T86" fmla="*/ 0 w 371"/>
              <a:gd name="T87" fmla="*/ 2147483647 h 18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71"/>
              <a:gd name="T133" fmla="*/ 0 h 189"/>
              <a:gd name="T134" fmla="*/ 371 w 371"/>
              <a:gd name="T135" fmla="*/ 189 h 18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71" h="189">
                <a:moveTo>
                  <a:pt x="0" y="53"/>
                </a:moveTo>
                <a:lnTo>
                  <a:pt x="7" y="106"/>
                </a:lnTo>
                <a:lnTo>
                  <a:pt x="54" y="54"/>
                </a:lnTo>
                <a:lnTo>
                  <a:pt x="80" y="59"/>
                </a:lnTo>
                <a:lnTo>
                  <a:pt x="104" y="40"/>
                </a:lnTo>
                <a:lnTo>
                  <a:pt x="144" y="70"/>
                </a:lnTo>
                <a:lnTo>
                  <a:pt x="198" y="101"/>
                </a:lnTo>
                <a:lnTo>
                  <a:pt x="207" y="98"/>
                </a:lnTo>
                <a:lnTo>
                  <a:pt x="207" y="114"/>
                </a:lnTo>
                <a:lnTo>
                  <a:pt x="203" y="134"/>
                </a:lnTo>
                <a:lnTo>
                  <a:pt x="195" y="147"/>
                </a:lnTo>
                <a:lnTo>
                  <a:pt x="198" y="160"/>
                </a:lnTo>
                <a:lnTo>
                  <a:pt x="205" y="160"/>
                </a:lnTo>
                <a:lnTo>
                  <a:pt x="208" y="157"/>
                </a:lnTo>
                <a:lnTo>
                  <a:pt x="217" y="155"/>
                </a:lnTo>
                <a:lnTo>
                  <a:pt x="226" y="167"/>
                </a:lnTo>
                <a:lnTo>
                  <a:pt x="230" y="167"/>
                </a:lnTo>
                <a:lnTo>
                  <a:pt x="232" y="162"/>
                </a:lnTo>
                <a:lnTo>
                  <a:pt x="236" y="168"/>
                </a:lnTo>
                <a:lnTo>
                  <a:pt x="240" y="171"/>
                </a:lnTo>
                <a:lnTo>
                  <a:pt x="251" y="168"/>
                </a:lnTo>
                <a:lnTo>
                  <a:pt x="264" y="179"/>
                </a:lnTo>
                <a:lnTo>
                  <a:pt x="264" y="175"/>
                </a:lnTo>
                <a:lnTo>
                  <a:pt x="267" y="175"/>
                </a:lnTo>
                <a:lnTo>
                  <a:pt x="277" y="183"/>
                </a:lnTo>
                <a:lnTo>
                  <a:pt x="276" y="173"/>
                </a:lnTo>
                <a:lnTo>
                  <a:pt x="267" y="162"/>
                </a:lnTo>
                <a:lnTo>
                  <a:pt x="268" y="157"/>
                </a:lnTo>
                <a:lnTo>
                  <a:pt x="264" y="156"/>
                </a:lnTo>
                <a:lnTo>
                  <a:pt x="267" y="150"/>
                </a:lnTo>
                <a:lnTo>
                  <a:pt x="254" y="137"/>
                </a:lnTo>
                <a:lnTo>
                  <a:pt x="245" y="113"/>
                </a:lnTo>
                <a:lnTo>
                  <a:pt x="246" y="106"/>
                </a:lnTo>
                <a:lnTo>
                  <a:pt x="245" y="101"/>
                </a:lnTo>
                <a:lnTo>
                  <a:pt x="251" y="84"/>
                </a:lnTo>
                <a:lnTo>
                  <a:pt x="246" y="73"/>
                </a:lnTo>
                <a:lnTo>
                  <a:pt x="242" y="70"/>
                </a:lnTo>
                <a:lnTo>
                  <a:pt x="237" y="66"/>
                </a:lnTo>
                <a:lnTo>
                  <a:pt x="249" y="57"/>
                </a:lnTo>
                <a:lnTo>
                  <a:pt x="251" y="46"/>
                </a:lnTo>
                <a:lnTo>
                  <a:pt x="255" y="51"/>
                </a:lnTo>
                <a:lnTo>
                  <a:pt x="256" y="44"/>
                </a:lnTo>
                <a:lnTo>
                  <a:pt x="264" y="37"/>
                </a:lnTo>
                <a:lnTo>
                  <a:pt x="264" y="28"/>
                </a:lnTo>
                <a:lnTo>
                  <a:pt x="267" y="22"/>
                </a:lnTo>
                <a:lnTo>
                  <a:pt x="272" y="19"/>
                </a:lnTo>
                <a:lnTo>
                  <a:pt x="276" y="40"/>
                </a:lnTo>
                <a:lnTo>
                  <a:pt x="267" y="43"/>
                </a:lnTo>
                <a:lnTo>
                  <a:pt x="260" y="55"/>
                </a:lnTo>
                <a:lnTo>
                  <a:pt x="262" y="70"/>
                </a:lnTo>
                <a:lnTo>
                  <a:pt x="268" y="70"/>
                </a:lnTo>
                <a:lnTo>
                  <a:pt x="271" y="80"/>
                </a:lnTo>
                <a:lnTo>
                  <a:pt x="264" y="84"/>
                </a:lnTo>
                <a:lnTo>
                  <a:pt x="258" y="83"/>
                </a:lnTo>
                <a:lnTo>
                  <a:pt x="258" y="95"/>
                </a:lnTo>
                <a:lnTo>
                  <a:pt x="267" y="92"/>
                </a:lnTo>
                <a:lnTo>
                  <a:pt x="264" y="87"/>
                </a:lnTo>
                <a:lnTo>
                  <a:pt x="271" y="95"/>
                </a:lnTo>
                <a:lnTo>
                  <a:pt x="264" y="106"/>
                </a:lnTo>
                <a:lnTo>
                  <a:pt x="264" y="117"/>
                </a:lnTo>
                <a:lnTo>
                  <a:pt x="268" y="109"/>
                </a:lnTo>
                <a:lnTo>
                  <a:pt x="279" y="119"/>
                </a:lnTo>
                <a:lnTo>
                  <a:pt x="268" y="121"/>
                </a:lnTo>
                <a:lnTo>
                  <a:pt x="273" y="130"/>
                </a:lnTo>
                <a:lnTo>
                  <a:pt x="267" y="134"/>
                </a:lnTo>
                <a:lnTo>
                  <a:pt x="277" y="150"/>
                </a:lnTo>
                <a:lnTo>
                  <a:pt x="277" y="153"/>
                </a:lnTo>
                <a:lnTo>
                  <a:pt x="286" y="157"/>
                </a:lnTo>
                <a:lnTo>
                  <a:pt x="289" y="155"/>
                </a:lnTo>
                <a:lnTo>
                  <a:pt x="296" y="156"/>
                </a:lnTo>
                <a:lnTo>
                  <a:pt x="297" y="144"/>
                </a:lnTo>
                <a:lnTo>
                  <a:pt x="297" y="151"/>
                </a:lnTo>
                <a:lnTo>
                  <a:pt x="302" y="155"/>
                </a:lnTo>
                <a:lnTo>
                  <a:pt x="304" y="153"/>
                </a:lnTo>
                <a:lnTo>
                  <a:pt x="310" y="156"/>
                </a:lnTo>
                <a:lnTo>
                  <a:pt x="305" y="167"/>
                </a:lnTo>
                <a:lnTo>
                  <a:pt x="314" y="167"/>
                </a:lnTo>
                <a:lnTo>
                  <a:pt x="314" y="171"/>
                </a:lnTo>
                <a:lnTo>
                  <a:pt x="314" y="188"/>
                </a:lnTo>
                <a:lnTo>
                  <a:pt x="324" y="181"/>
                </a:lnTo>
                <a:lnTo>
                  <a:pt x="332" y="182"/>
                </a:lnTo>
                <a:lnTo>
                  <a:pt x="362" y="167"/>
                </a:lnTo>
                <a:lnTo>
                  <a:pt x="370" y="119"/>
                </a:lnTo>
                <a:lnTo>
                  <a:pt x="322" y="132"/>
                </a:lnTo>
                <a:lnTo>
                  <a:pt x="285" y="0"/>
                </a:lnTo>
                <a:lnTo>
                  <a:pt x="0" y="53"/>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51" name="Freeform 87"/>
          <p:cNvSpPr>
            <a:spLocks/>
          </p:cNvSpPr>
          <p:nvPr/>
        </p:nvSpPr>
        <p:spPr bwMode="auto">
          <a:xfrm>
            <a:off x="6948488" y="3852863"/>
            <a:ext cx="536575" cy="265112"/>
          </a:xfrm>
          <a:custGeom>
            <a:avLst/>
            <a:gdLst>
              <a:gd name="T0" fmla="*/ 2147483647 w 371"/>
              <a:gd name="T1" fmla="*/ 2147483647 h 189"/>
              <a:gd name="T2" fmla="*/ 2147483647 w 371"/>
              <a:gd name="T3" fmla="*/ 2147483647 h 189"/>
              <a:gd name="T4" fmla="*/ 2147483647 w 371"/>
              <a:gd name="T5" fmla="*/ 2147483647 h 189"/>
              <a:gd name="T6" fmla="*/ 2147483647 w 371"/>
              <a:gd name="T7" fmla="*/ 2147483647 h 189"/>
              <a:gd name="T8" fmla="*/ 2147483647 w 371"/>
              <a:gd name="T9" fmla="*/ 2147483647 h 189"/>
              <a:gd name="T10" fmla="*/ 2147483647 w 371"/>
              <a:gd name="T11" fmla="*/ 2147483647 h 189"/>
              <a:gd name="T12" fmla="*/ 2147483647 w 371"/>
              <a:gd name="T13" fmla="*/ 2147483647 h 189"/>
              <a:gd name="T14" fmla="*/ 2147483647 w 371"/>
              <a:gd name="T15" fmla="*/ 2147483647 h 189"/>
              <a:gd name="T16" fmla="*/ 2147483647 w 371"/>
              <a:gd name="T17" fmla="*/ 2147483647 h 189"/>
              <a:gd name="T18" fmla="*/ 2147483647 w 371"/>
              <a:gd name="T19" fmla="*/ 2147483647 h 189"/>
              <a:gd name="T20" fmla="*/ 2147483647 w 371"/>
              <a:gd name="T21" fmla="*/ 2147483647 h 189"/>
              <a:gd name="T22" fmla="*/ 2147483647 w 371"/>
              <a:gd name="T23" fmla="*/ 2147483647 h 189"/>
              <a:gd name="T24" fmla="*/ 2147483647 w 371"/>
              <a:gd name="T25" fmla="*/ 2147483647 h 189"/>
              <a:gd name="T26" fmla="*/ 2147483647 w 371"/>
              <a:gd name="T27" fmla="*/ 2147483647 h 189"/>
              <a:gd name="T28" fmla="*/ 2147483647 w 371"/>
              <a:gd name="T29" fmla="*/ 2147483647 h 189"/>
              <a:gd name="T30" fmla="*/ 2147483647 w 371"/>
              <a:gd name="T31" fmla="*/ 2147483647 h 189"/>
              <a:gd name="T32" fmla="*/ 2147483647 w 371"/>
              <a:gd name="T33" fmla="*/ 2147483647 h 189"/>
              <a:gd name="T34" fmla="*/ 2147483647 w 371"/>
              <a:gd name="T35" fmla="*/ 2147483647 h 189"/>
              <a:gd name="T36" fmla="*/ 2147483647 w 371"/>
              <a:gd name="T37" fmla="*/ 2147483647 h 189"/>
              <a:gd name="T38" fmla="*/ 2147483647 w 371"/>
              <a:gd name="T39" fmla="*/ 2147483647 h 189"/>
              <a:gd name="T40" fmla="*/ 2147483647 w 371"/>
              <a:gd name="T41" fmla="*/ 2147483647 h 189"/>
              <a:gd name="T42" fmla="*/ 2147483647 w 371"/>
              <a:gd name="T43" fmla="*/ 2147483647 h 189"/>
              <a:gd name="T44" fmla="*/ 2147483647 w 371"/>
              <a:gd name="T45" fmla="*/ 2147483647 h 189"/>
              <a:gd name="T46" fmla="*/ 2147483647 w 371"/>
              <a:gd name="T47" fmla="*/ 2147483647 h 189"/>
              <a:gd name="T48" fmla="*/ 2147483647 w 371"/>
              <a:gd name="T49" fmla="*/ 2147483647 h 189"/>
              <a:gd name="T50" fmla="*/ 2147483647 w 371"/>
              <a:gd name="T51" fmla="*/ 2147483647 h 189"/>
              <a:gd name="T52" fmla="*/ 2147483647 w 371"/>
              <a:gd name="T53" fmla="*/ 2147483647 h 189"/>
              <a:gd name="T54" fmla="*/ 2147483647 w 371"/>
              <a:gd name="T55" fmla="*/ 2147483647 h 189"/>
              <a:gd name="T56" fmla="*/ 2147483647 w 371"/>
              <a:gd name="T57" fmla="*/ 2147483647 h 189"/>
              <a:gd name="T58" fmla="*/ 2147483647 w 371"/>
              <a:gd name="T59" fmla="*/ 2147483647 h 189"/>
              <a:gd name="T60" fmla="*/ 2147483647 w 371"/>
              <a:gd name="T61" fmla="*/ 2147483647 h 189"/>
              <a:gd name="T62" fmla="*/ 2147483647 w 371"/>
              <a:gd name="T63" fmla="*/ 2147483647 h 189"/>
              <a:gd name="T64" fmla="*/ 2147483647 w 371"/>
              <a:gd name="T65" fmla="*/ 2147483647 h 189"/>
              <a:gd name="T66" fmla="*/ 2147483647 w 371"/>
              <a:gd name="T67" fmla="*/ 2147483647 h 189"/>
              <a:gd name="T68" fmla="*/ 2147483647 w 371"/>
              <a:gd name="T69" fmla="*/ 2147483647 h 189"/>
              <a:gd name="T70" fmla="*/ 2147483647 w 371"/>
              <a:gd name="T71" fmla="*/ 2147483647 h 189"/>
              <a:gd name="T72" fmla="*/ 2147483647 w 371"/>
              <a:gd name="T73" fmla="*/ 2147483647 h 189"/>
              <a:gd name="T74" fmla="*/ 2147483647 w 371"/>
              <a:gd name="T75" fmla="*/ 2147483647 h 189"/>
              <a:gd name="T76" fmla="*/ 2147483647 w 371"/>
              <a:gd name="T77" fmla="*/ 2147483647 h 189"/>
              <a:gd name="T78" fmla="*/ 2147483647 w 371"/>
              <a:gd name="T79" fmla="*/ 2147483647 h 189"/>
              <a:gd name="T80" fmla="*/ 2147483647 w 371"/>
              <a:gd name="T81" fmla="*/ 2147483647 h 189"/>
              <a:gd name="T82" fmla="*/ 2147483647 w 371"/>
              <a:gd name="T83" fmla="*/ 2147483647 h 189"/>
              <a:gd name="T84" fmla="*/ 0 w 371"/>
              <a:gd name="T85" fmla="*/ 2147483647 h 18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71"/>
              <a:gd name="T130" fmla="*/ 0 h 189"/>
              <a:gd name="T131" fmla="*/ 371 w 371"/>
              <a:gd name="T132" fmla="*/ 189 h 18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71" h="189">
                <a:moveTo>
                  <a:pt x="0" y="53"/>
                </a:moveTo>
                <a:lnTo>
                  <a:pt x="7" y="106"/>
                </a:lnTo>
                <a:lnTo>
                  <a:pt x="54" y="54"/>
                </a:lnTo>
                <a:lnTo>
                  <a:pt x="80" y="59"/>
                </a:lnTo>
                <a:lnTo>
                  <a:pt x="104" y="40"/>
                </a:lnTo>
                <a:lnTo>
                  <a:pt x="144" y="70"/>
                </a:lnTo>
                <a:lnTo>
                  <a:pt x="198" y="101"/>
                </a:lnTo>
                <a:lnTo>
                  <a:pt x="207" y="98"/>
                </a:lnTo>
                <a:lnTo>
                  <a:pt x="207" y="114"/>
                </a:lnTo>
                <a:lnTo>
                  <a:pt x="203" y="134"/>
                </a:lnTo>
                <a:lnTo>
                  <a:pt x="195" y="147"/>
                </a:lnTo>
                <a:lnTo>
                  <a:pt x="198" y="160"/>
                </a:lnTo>
                <a:lnTo>
                  <a:pt x="205" y="160"/>
                </a:lnTo>
                <a:lnTo>
                  <a:pt x="208" y="157"/>
                </a:lnTo>
                <a:lnTo>
                  <a:pt x="217" y="155"/>
                </a:lnTo>
                <a:lnTo>
                  <a:pt x="226" y="167"/>
                </a:lnTo>
                <a:lnTo>
                  <a:pt x="230" y="167"/>
                </a:lnTo>
                <a:lnTo>
                  <a:pt x="232" y="162"/>
                </a:lnTo>
                <a:lnTo>
                  <a:pt x="236" y="168"/>
                </a:lnTo>
                <a:lnTo>
                  <a:pt x="240" y="171"/>
                </a:lnTo>
                <a:lnTo>
                  <a:pt x="251" y="168"/>
                </a:lnTo>
                <a:lnTo>
                  <a:pt x="264" y="179"/>
                </a:lnTo>
                <a:lnTo>
                  <a:pt x="264" y="175"/>
                </a:lnTo>
                <a:lnTo>
                  <a:pt x="267" y="175"/>
                </a:lnTo>
                <a:lnTo>
                  <a:pt x="277" y="183"/>
                </a:lnTo>
                <a:lnTo>
                  <a:pt x="276" y="173"/>
                </a:lnTo>
                <a:lnTo>
                  <a:pt x="267" y="162"/>
                </a:lnTo>
                <a:lnTo>
                  <a:pt x="268" y="157"/>
                </a:lnTo>
                <a:lnTo>
                  <a:pt x="264" y="156"/>
                </a:lnTo>
                <a:lnTo>
                  <a:pt x="267" y="150"/>
                </a:lnTo>
                <a:lnTo>
                  <a:pt x="254" y="137"/>
                </a:lnTo>
                <a:lnTo>
                  <a:pt x="245" y="113"/>
                </a:lnTo>
                <a:lnTo>
                  <a:pt x="246" y="106"/>
                </a:lnTo>
                <a:lnTo>
                  <a:pt x="245" y="101"/>
                </a:lnTo>
                <a:lnTo>
                  <a:pt x="251" y="84"/>
                </a:lnTo>
                <a:lnTo>
                  <a:pt x="246" y="73"/>
                </a:lnTo>
                <a:lnTo>
                  <a:pt x="242" y="70"/>
                </a:lnTo>
                <a:lnTo>
                  <a:pt x="237" y="66"/>
                </a:lnTo>
                <a:lnTo>
                  <a:pt x="249" y="57"/>
                </a:lnTo>
                <a:lnTo>
                  <a:pt x="251" y="46"/>
                </a:lnTo>
                <a:lnTo>
                  <a:pt x="255" y="51"/>
                </a:lnTo>
                <a:lnTo>
                  <a:pt x="256" y="44"/>
                </a:lnTo>
                <a:lnTo>
                  <a:pt x="264" y="37"/>
                </a:lnTo>
                <a:lnTo>
                  <a:pt x="264" y="28"/>
                </a:lnTo>
                <a:lnTo>
                  <a:pt x="267" y="22"/>
                </a:lnTo>
                <a:lnTo>
                  <a:pt x="272" y="19"/>
                </a:lnTo>
                <a:lnTo>
                  <a:pt x="276" y="40"/>
                </a:lnTo>
                <a:lnTo>
                  <a:pt x="267" y="43"/>
                </a:lnTo>
                <a:lnTo>
                  <a:pt x="260" y="55"/>
                </a:lnTo>
                <a:lnTo>
                  <a:pt x="262" y="70"/>
                </a:lnTo>
                <a:lnTo>
                  <a:pt x="268" y="70"/>
                </a:lnTo>
                <a:lnTo>
                  <a:pt x="271" y="80"/>
                </a:lnTo>
                <a:lnTo>
                  <a:pt x="264" y="84"/>
                </a:lnTo>
                <a:lnTo>
                  <a:pt x="258" y="83"/>
                </a:lnTo>
                <a:lnTo>
                  <a:pt x="258" y="95"/>
                </a:lnTo>
                <a:lnTo>
                  <a:pt x="267" y="92"/>
                </a:lnTo>
                <a:lnTo>
                  <a:pt x="264" y="87"/>
                </a:lnTo>
                <a:lnTo>
                  <a:pt x="271" y="95"/>
                </a:lnTo>
                <a:lnTo>
                  <a:pt x="264" y="106"/>
                </a:lnTo>
                <a:lnTo>
                  <a:pt x="264" y="117"/>
                </a:lnTo>
                <a:lnTo>
                  <a:pt x="268" y="109"/>
                </a:lnTo>
                <a:lnTo>
                  <a:pt x="279" y="119"/>
                </a:lnTo>
                <a:lnTo>
                  <a:pt x="268" y="121"/>
                </a:lnTo>
                <a:lnTo>
                  <a:pt x="273" y="130"/>
                </a:lnTo>
                <a:lnTo>
                  <a:pt x="267" y="134"/>
                </a:lnTo>
                <a:lnTo>
                  <a:pt x="277" y="150"/>
                </a:lnTo>
                <a:lnTo>
                  <a:pt x="277" y="153"/>
                </a:lnTo>
                <a:lnTo>
                  <a:pt x="286" y="157"/>
                </a:lnTo>
                <a:lnTo>
                  <a:pt x="289" y="155"/>
                </a:lnTo>
                <a:lnTo>
                  <a:pt x="296" y="156"/>
                </a:lnTo>
                <a:lnTo>
                  <a:pt x="297" y="144"/>
                </a:lnTo>
                <a:lnTo>
                  <a:pt x="297" y="151"/>
                </a:lnTo>
                <a:lnTo>
                  <a:pt x="302" y="155"/>
                </a:lnTo>
                <a:lnTo>
                  <a:pt x="304" y="153"/>
                </a:lnTo>
                <a:lnTo>
                  <a:pt x="310" y="156"/>
                </a:lnTo>
                <a:lnTo>
                  <a:pt x="305" y="167"/>
                </a:lnTo>
                <a:lnTo>
                  <a:pt x="314" y="167"/>
                </a:lnTo>
                <a:lnTo>
                  <a:pt x="314" y="171"/>
                </a:lnTo>
                <a:lnTo>
                  <a:pt x="314" y="188"/>
                </a:lnTo>
                <a:lnTo>
                  <a:pt x="324" y="181"/>
                </a:lnTo>
                <a:lnTo>
                  <a:pt x="332" y="182"/>
                </a:lnTo>
                <a:lnTo>
                  <a:pt x="362" y="167"/>
                </a:lnTo>
                <a:lnTo>
                  <a:pt x="370" y="119"/>
                </a:lnTo>
                <a:lnTo>
                  <a:pt x="322" y="132"/>
                </a:lnTo>
                <a:lnTo>
                  <a:pt x="285" y="0"/>
                </a:lnTo>
                <a:lnTo>
                  <a:pt x="0" y="53"/>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52" name="Freeform 88"/>
          <p:cNvSpPr>
            <a:spLocks/>
          </p:cNvSpPr>
          <p:nvPr/>
        </p:nvSpPr>
        <p:spPr bwMode="auto">
          <a:xfrm>
            <a:off x="7983538" y="3024188"/>
            <a:ext cx="19050" cy="11112"/>
          </a:xfrm>
          <a:custGeom>
            <a:avLst/>
            <a:gdLst>
              <a:gd name="T0" fmla="*/ 2147483647 w 13"/>
              <a:gd name="T1" fmla="*/ 0 h 8"/>
              <a:gd name="T2" fmla="*/ 0 w 13"/>
              <a:gd name="T3" fmla="*/ 2147483647 h 8"/>
              <a:gd name="T4" fmla="*/ 2147483647 w 13"/>
              <a:gd name="T5" fmla="*/ 2147483647 h 8"/>
              <a:gd name="T6" fmla="*/ 2147483647 w 13"/>
              <a:gd name="T7" fmla="*/ 2147483647 h 8"/>
              <a:gd name="T8" fmla="*/ 2147483647 w 13"/>
              <a:gd name="T9" fmla="*/ 0 h 8"/>
              <a:gd name="T10" fmla="*/ 2147483647 w 13"/>
              <a:gd name="T11" fmla="*/ 0 h 8"/>
              <a:gd name="T12" fmla="*/ 2147483647 w 13"/>
              <a:gd name="T13" fmla="*/ 0 h 8"/>
              <a:gd name="T14" fmla="*/ 0 60000 65536"/>
              <a:gd name="T15" fmla="*/ 0 60000 65536"/>
              <a:gd name="T16" fmla="*/ 0 60000 65536"/>
              <a:gd name="T17" fmla="*/ 0 60000 65536"/>
              <a:gd name="T18" fmla="*/ 0 60000 65536"/>
              <a:gd name="T19" fmla="*/ 0 60000 65536"/>
              <a:gd name="T20" fmla="*/ 0 60000 65536"/>
              <a:gd name="T21" fmla="*/ 0 w 13"/>
              <a:gd name="T22" fmla="*/ 0 h 8"/>
              <a:gd name="T23" fmla="*/ 13 w 13"/>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8">
                <a:moveTo>
                  <a:pt x="7" y="0"/>
                </a:moveTo>
                <a:lnTo>
                  <a:pt x="0" y="2"/>
                </a:lnTo>
                <a:lnTo>
                  <a:pt x="1" y="7"/>
                </a:lnTo>
                <a:lnTo>
                  <a:pt x="12" y="5"/>
                </a:lnTo>
                <a:lnTo>
                  <a:pt x="7" y="0"/>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53" name="Freeform 89"/>
          <p:cNvSpPr>
            <a:spLocks/>
          </p:cNvSpPr>
          <p:nvPr/>
        </p:nvSpPr>
        <p:spPr bwMode="auto">
          <a:xfrm>
            <a:off x="7983538" y="3024188"/>
            <a:ext cx="19050" cy="11112"/>
          </a:xfrm>
          <a:custGeom>
            <a:avLst/>
            <a:gdLst>
              <a:gd name="T0" fmla="*/ 2147483647 w 13"/>
              <a:gd name="T1" fmla="*/ 0 h 8"/>
              <a:gd name="T2" fmla="*/ 0 w 13"/>
              <a:gd name="T3" fmla="*/ 2147483647 h 8"/>
              <a:gd name="T4" fmla="*/ 2147483647 w 13"/>
              <a:gd name="T5" fmla="*/ 2147483647 h 8"/>
              <a:gd name="T6" fmla="*/ 2147483647 w 13"/>
              <a:gd name="T7" fmla="*/ 2147483647 h 8"/>
              <a:gd name="T8" fmla="*/ 2147483647 w 13"/>
              <a:gd name="T9" fmla="*/ 0 h 8"/>
              <a:gd name="T10" fmla="*/ 2147483647 w 13"/>
              <a:gd name="T11" fmla="*/ 0 h 8"/>
              <a:gd name="T12" fmla="*/ 0 60000 65536"/>
              <a:gd name="T13" fmla="*/ 0 60000 65536"/>
              <a:gd name="T14" fmla="*/ 0 60000 65536"/>
              <a:gd name="T15" fmla="*/ 0 60000 65536"/>
              <a:gd name="T16" fmla="*/ 0 60000 65536"/>
              <a:gd name="T17" fmla="*/ 0 60000 65536"/>
              <a:gd name="T18" fmla="*/ 0 w 13"/>
              <a:gd name="T19" fmla="*/ 0 h 8"/>
              <a:gd name="T20" fmla="*/ 13 w 13"/>
              <a:gd name="T21" fmla="*/ 8 h 8"/>
            </a:gdLst>
            <a:ahLst/>
            <a:cxnLst>
              <a:cxn ang="T12">
                <a:pos x="T0" y="T1"/>
              </a:cxn>
              <a:cxn ang="T13">
                <a:pos x="T2" y="T3"/>
              </a:cxn>
              <a:cxn ang="T14">
                <a:pos x="T4" y="T5"/>
              </a:cxn>
              <a:cxn ang="T15">
                <a:pos x="T6" y="T7"/>
              </a:cxn>
              <a:cxn ang="T16">
                <a:pos x="T8" y="T9"/>
              </a:cxn>
              <a:cxn ang="T17">
                <a:pos x="T10" y="T11"/>
              </a:cxn>
            </a:cxnLst>
            <a:rect l="T18" t="T19" r="T20" b="T21"/>
            <a:pathLst>
              <a:path w="13" h="8">
                <a:moveTo>
                  <a:pt x="7" y="0"/>
                </a:moveTo>
                <a:lnTo>
                  <a:pt x="0" y="2"/>
                </a:lnTo>
                <a:lnTo>
                  <a:pt x="1" y="7"/>
                </a:lnTo>
                <a:lnTo>
                  <a:pt x="12" y="5"/>
                </a:lnTo>
                <a:lnTo>
                  <a:pt x="7" y="0"/>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54" name="Freeform 90"/>
          <p:cNvSpPr>
            <a:spLocks/>
          </p:cNvSpPr>
          <p:nvPr/>
        </p:nvSpPr>
        <p:spPr bwMode="auto">
          <a:xfrm>
            <a:off x="7942263" y="3024188"/>
            <a:ext cx="15875" cy="23812"/>
          </a:xfrm>
          <a:custGeom>
            <a:avLst/>
            <a:gdLst>
              <a:gd name="T0" fmla="*/ 2147483647 w 10"/>
              <a:gd name="T1" fmla="*/ 0 h 17"/>
              <a:gd name="T2" fmla="*/ 0 w 10"/>
              <a:gd name="T3" fmla="*/ 2147483647 h 17"/>
              <a:gd name="T4" fmla="*/ 2147483647 w 10"/>
              <a:gd name="T5" fmla="*/ 2147483647 h 17"/>
              <a:gd name="T6" fmla="*/ 2147483647 w 10"/>
              <a:gd name="T7" fmla="*/ 0 h 17"/>
              <a:gd name="T8" fmla="*/ 2147483647 w 10"/>
              <a:gd name="T9" fmla="*/ 0 h 17"/>
              <a:gd name="T10" fmla="*/ 2147483647 w 10"/>
              <a:gd name="T11" fmla="*/ 0 h 17"/>
              <a:gd name="T12" fmla="*/ 0 60000 65536"/>
              <a:gd name="T13" fmla="*/ 0 60000 65536"/>
              <a:gd name="T14" fmla="*/ 0 60000 65536"/>
              <a:gd name="T15" fmla="*/ 0 60000 65536"/>
              <a:gd name="T16" fmla="*/ 0 60000 65536"/>
              <a:gd name="T17" fmla="*/ 0 60000 65536"/>
              <a:gd name="T18" fmla="*/ 0 w 10"/>
              <a:gd name="T19" fmla="*/ 0 h 17"/>
              <a:gd name="T20" fmla="*/ 10 w 10"/>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0" h="17">
                <a:moveTo>
                  <a:pt x="3" y="0"/>
                </a:moveTo>
                <a:lnTo>
                  <a:pt x="0" y="2"/>
                </a:lnTo>
                <a:lnTo>
                  <a:pt x="9" y="16"/>
                </a:lnTo>
                <a:lnTo>
                  <a:pt x="3" y="0"/>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55" name="Freeform 91"/>
          <p:cNvSpPr>
            <a:spLocks/>
          </p:cNvSpPr>
          <p:nvPr/>
        </p:nvSpPr>
        <p:spPr bwMode="auto">
          <a:xfrm>
            <a:off x="7942263" y="3024188"/>
            <a:ext cx="15875" cy="23812"/>
          </a:xfrm>
          <a:custGeom>
            <a:avLst/>
            <a:gdLst>
              <a:gd name="T0" fmla="*/ 2147483647 w 10"/>
              <a:gd name="T1" fmla="*/ 0 h 17"/>
              <a:gd name="T2" fmla="*/ 0 w 10"/>
              <a:gd name="T3" fmla="*/ 2147483647 h 17"/>
              <a:gd name="T4" fmla="*/ 2147483647 w 10"/>
              <a:gd name="T5" fmla="*/ 2147483647 h 17"/>
              <a:gd name="T6" fmla="*/ 2147483647 w 10"/>
              <a:gd name="T7" fmla="*/ 0 h 17"/>
              <a:gd name="T8" fmla="*/ 2147483647 w 10"/>
              <a:gd name="T9" fmla="*/ 0 h 17"/>
              <a:gd name="T10" fmla="*/ 0 60000 65536"/>
              <a:gd name="T11" fmla="*/ 0 60000 65536"/>
              <a:gd name="T12" fmla="*/ 0 60000 65536"/>
              <a:gd name="T13" fmla="*/ 0 60000 65536"/>
              <a:gd name="T14" fmla="*/ 0 60000 65536"/>
              <a:gd name="T15" fmla="*/ 0 w 10"/>
              <a:gd name="T16" fmla="*/ 0 h 17"/>
              <a:gd name="T17" fmla="*/ 10 w 10"/>
              <a:gd name="T18" fmla="*/ 17 h 17"/>
            </a:gdLst>
            <a:ahLst/>
            <a:cxnLst>
              <a:cxn ang="T10">
                <a:pos x="T0" y="T1"/>
              </a:cxn>
              <a:cxn ang="T11">
                <a:pos x="T2" y="T3"/>
              </a:cxn>
              <a:cxn ang="T12">
                <a:pos x="T4" y="T5"/>
              </a:cxn>
              <a:cxn ang="T13">
                <a:pos x="T6" y="T7"/>
              </a:cxn>
              <a:cxn ang="T14">
                <a:pos x="T8" y="T9"/>
              </a:cxn>
            </a:cxnLst>
            <a:rect l="T15" t="T16" r="T17" b="T18"/>
            <a:pathLst>
              <a:path w="10" h="17">
                <a:moveTo>
                  <a:pt x="3" y="0"/>
                </a:moveTo>
                <a:lnTo>
                  <a:pt x="0" y="2"/>
                </a:lnTo>
                <a:lnTo>
                  <a:pt x="9" y="16"/>
                </a:lnTo>
                <a:lnTo>
                  <a:pt x="3" y="0"/>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56" name="Freeform 92"/>
          <p:cNvSpPr>
            <a:spLocks/>
          </p:cNvSpPr>
          <p:nvPr/>
        </p:nvSpPr>
        <p:spPr bwMode="auto">
          <a:xfrm>
            <a:off x="7929563" y="3006725"/>
            <a:ext cx="11112" cy="23813"/>
          </a:xfrm>
          <a:custGeom>
            <a:avLst/>
            <a:gdLst>
              <a:gd name="T0" fmla="*/ 2147483647 w 7"/>
              <a:gd name="T1" fmla="*/ 2147483647 h 17"/>
              <a:gd name="T2" fmla="*/ 2147483647 w 7"/>
              <a:gd name="T3" fmla="*/ 2147483647 h 17"/>
              <a:gd name="T4" fmla="*/ 0 w 7"/>
              <a:gd name="T5" fmla="*/ 2147483647 h 17"/>
              <a:gd name="T6" fmla="*/ 2147483647 w 7"/>
              <a:gd name="T7" fmla="*/ 0 h 17"/>
              <a:gd name="T8" fmla="*/ 2147483647 w 7"/>
              <a:gd name="T9" fmla="*/ 0 h 17"/>
              <a:gd name="T10" fmla="*/ 2147483647 w 7"/>
              <a:gd name="T11" fmla="*/ 2147483647 h 17"/>
              <a:gd name="T12" fmla="*/ 2147483647 w 7"/>
              <a:gd name="T13" fmla="*/ 2147483647 h 17"/>
              <a:gd name="T14" fmla="*/ 2147483647 w 7"/>
              <a:gd name="T15" fmla="*/ 2147483647 h 17"/>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17"/>
              <a:gd name="T26" fmla="*/ 7 w 7"/>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17">
                <a:moveTo>
                  <a:pt x="6" y="4"/>
                </a:moveTo>
                <a:lnTo>
                  <a:pt x="4" y="14"/>
                </a:lnTo>
                <a:lnTo>
                  <a:pt x="0" y="16"/>
                </a:lnTo>
                <a:lnTo>
                  <a:pt x="2" y="0"/>
                </a:lnTo>
                <a:lnTo>
                  <a:pt x="4" y="0"/>
                </a:lnTo>
                <a:lnTo>
                  <a:pt x="6" y="4"/>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57" name="Freeform 93"/>
          <p:cNvSpPr>
            <a:spLocks/>
          </p:cNvSpPr>
          <p:nvPr/>
        </p:nvSpPr>
        <p:spPr bwMode="auto">
          <a:xfrm>
            <a:off x="7929563" y="3006725"/>
            <a:ext cx="11112" cy="23813"/>
          </a:xfrm>
          <a:custGeom>
            <a:avLst/>
            <a:gdLst>
              <a:gd name="T0" fmla="*/ 2147483647 w 7"/>
              <a:gd name="T1" fmla="*/ 2147483647 h 17"/>
              <a:gd name="T2" fmla="*/ 2147483647 w 7"/>
              <a:gd name="T3" fmla="*/ 2147483647 h 17"/>
              <a:gd name="T4" fmla="*/ 0 w 7"/>
              <a:gd name="T5" fmla="*/ 2147483647 h 17"/>
              <a:gd name="T6" fmla="*/ 2147483647 w 7"/>
              <a:gd name="T7" fmla="*/ 0 h 17"/>
              <a:gd name="T8" fmla="*/ 2147483647 w 7"/>
              <a:gd name="T9" fmla="*/ 0 h 17"/>
              <a:gd name="T10" fmla="*/ 2147483647 w 7"/>
              <a:gd name="T11" fmla="*/ 2147483647 h 17"/>
              <a:gd name="T12" fmla="*/ 2147483647 w 7"/>
              <a:gd name="T13" fmla="*/ 2147483647 h 17"/>
              <a:gd name="T14" fmla="*/ 0 60000 65536"/>
              <a:gd name="T15" fmla="*/ 0 60000 65536"/>
              <a:gd name="T16" fmla="*/ 0 60000 65536"/>
              <a:gd name="T17" fmla="*/ 0 60000 65536"/>
              <a:gd name="T18" fmla="*/ 0 60000 65536"/>
              <a:gd name="T19" fmla="*/ 0 60000 65536"/>
              <a:gd name="T20" fmla="*/ 0 60000 65536"/>
              <a:gd name="T21" fmla="*/ 0 w 7"/>
              <a:gd name="T22" fmla="*/ 0 h 17"/>
              <a:gd name="T23" fmla="*/ 7 w 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7">
                <a:moveTo>
                  <a:pt x="6" y="4"/>
                </a:moveTo>
                <a:lnTo>
                  <a:pt x="4" y="14"/>
                </a:lnTo>
                <a:lnTo>
                  <a:pt x="0" y="16"/>
                </a:lnTo>
                <a:lnTo>
                  <a:pt x="2" y="0"/>
                </a:lnTo>
                <a:lnTo>
                  <a:pt x="4" y="0"/>
                </a:lnTo>
                <a:lnTo>
                  <a:pt x="6" y="4"/>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58" name="Freeform 94"/>
          <p:cNvSpPr>
            <a:spLocks/>
          </p:cNvSpPr>
          <p:nvPr/>
        </p:nvSpPr>
        <p:spPr bwMode="auto">
          <a:xfrm>
            <a:off x="7675563" y="2570163"/>
            <a:ext cx="438150" cy="677862"/>
          </a:xfrm>
          <a:custGeom>
            <a:avLst/>
            <a:gdLst>
              <a:gd name="T0" fmla="*/ 2147483647 w 304"/>
              <a:gd name="T1" fmla="*/ 2147483647 h 484"/>
              <a:gd name="T2" fmla="*/ 2147483647 w 304"/>
              <a:gd name="T3" fmla="*/ 2147483647 h 484"/>
              <a:gd name="T4" fmla="*/ 2147483647 w 304"/>
              <a:gd name="T5" fmla="*/ 2147483647 h 484"/>
              <a:gd name="T6" fmla="*/ 2147483647 w 304"/>
              <a:gd name="T7" fmla="*/ 2147483647 h 484"/>
              <a:gd name="T8" fmla="*/ 2147483647 w 304"/>
              <a:gd name="T9" fmla="*/ 2147483647 h 484"/>
              <a:gd name="T10" fmla="*/ 2147483647 w 304"/>
              <a:gd name="T11" fmla="*/ 2147483647 h 484"/>
              <a:gd name="T12" fmla="*/ 2147483647 w 304"/>
              <a:gd name="T13" fmla="*/ 2147483647 h 484"/>
              <a:gd name="T14" fmla="*/ 2147483647 w 304"/>
              <a:gd name="T15" fmla="*/ 2147483647 h 484"/>
              <a:gd name="T16" fmla="*/ 0 w 304"/>
              <a:gd name="T17" fmla="*/ 2147483647 h 484"/>
              <a:gd name="T18" fmla="*/ 2147483647 w 304"/>
              <a:gd name="T19" fmla="*/ 2147483647 h 484"/>
              <a:gd name="T20" fmla="*/ 2147483647 w 304"/>
              <a:gd name="T21" fmla="*/ 2147483647 h 484"/>
              <a:gd name="T22" fmla="*/ 2147483647 w 304"/>
              <a:gd name="T23" fmla="*/ 2147483647 h 484"/>
              <a:gd name="T24" fmla="*/ 2147483647 w 304"/>
              <a:gd name="T25" fmla="*/ 2147483647 h 484"/>
              <a:gd name="T26" fmla="*/ 2147483647 w 304"/>
              <a:gd name="T27" fmla="*/ 2147483647 h 484"/>
              <a:gd name="T28" fmla="*/ 2147483647 w 304"/>
              <a:gd name="T29" fmla="*/ 2147483647 h 484"/>
              <a:gd name="T30" fmla="*/ 2147483647 w 304"/>
              <a:gd name="T31" fmla="*/ 2147483647 h 484"/>
              <a:gd name="T32" fmla="*/ 2147483647 w 304"/>
              <a:gd name="T33" fmla="*/ 2147483647 h 484"/>
              <a:gd name="T34" fmla="*/ 2147483647 w 304"/>
              <a:gd name="T35" fmla="*/ 0 h 484"/>
              <a:gd name="T36" fmla="*/ 2147483647 w 304"/>
              <a:gd name="T37" fmla="*/ 2147483647 h 484"/>
              <a:gd name="T38" fmla="*/ 2147483647 w 304"/>
              <a:gd name="T39" fmla="*/ 2147483647 h 484"/>
              <a:gd name="T40" fmla="*/ 2147483647 w 304"/>
              <a:gd name="T41" fmla="*/ 2147483647 h 484"/>
              <a:gd name="T42" fmla="*/ 2147483647 w 304"/>
              <a:gd name="T43" fmla="*/ 2147483647 h 484"/>
              <a:gd name="T44" fmla="*/ 2147483647 w 304"/>
              <a:gd name="T45" fmla="*/ 2147483647 h 484"/>
              <a:gd name="T46" fmla="*/ 2147483647 w 304"/>
              <a:gd name="T47" fmla="*/ 2147483647 h 484"/>
              <a:gd name="T48" fmla="*/ 2147483647 w 304"/>
              <a:gd name="T49" fmla="*/ 2147483647 h 484"/>
              <a:gd name="T50" fmla="*/ 2147483647 w 304"/>
              <a:gd name="T51" fmla="*/ 2147483647 h 484"/>
              <a:gd name="T52" fmla="*/ 2147483647 w 304"/>
              <a:gd name="T53" fmla="*/ 2147483647 h 484"/>
              <a:gd name="T54" fmla="*/ 2147483647 w 304"/>
              <a:gd name="T55" fmla="*/ 2147483647 h 484"/>
              <a:gd name="T56" fmla="*/ 2147483647 w 304"/>
              <a:gd name="T57" fmla="*/ 2147483647 h 484"/>
              <a:gd name="T58" fmla="*/ 2147483647 w 304"/>
              <a:gd name="T59" fmla="*/ 2147483647 h 484"/>
              <a:gd name="T60" fmla="*/ 2147483647 w 304"/>
              <a:gd name="T61" fmla="*/ 2147483647 h 484"/>
              <a:gd name="T62" fmla="*/ 2147483647 w 304"/>
              <a:gd name="T63" fmla="*/ 2147483647 h 484"/>
              <a:gd name="T64" fmla="*/ 2147483647 w 304"/>
              <a:gd name="T65" fmla="*/ 2147483647 h 484"/>
              <a:gd name="T66" fmla="*/ 2147483647 w 304"/>
              <a:gd name="T67" fmla="*/ 2147483647 h 484"/>
              <a:gd name="T68" fmla="*/ 2147483647 w 304"/>
              <a:gd name="T69" fmla="*/ 2147483647 h 484"/>
              <a:gd name="T70" fmla="*/ 2147483647 w 304"/>
              <a:gd name="T71" fmla="*/ 2147483647 h 484"/>
              <a:gd name="T72" fmla="*/ 2147483647 w 304"/>
              <a:gd name="T73" fmla="*/ 2147483647 h 484"/>
              <a:gd name="T74" fmla="*/ 2147483647 w 304"/>
              <a:gd name="T75" fmla="*/ 2147483647 h 484"/>
              <a:gd name="T76" fmla="*/ 2147483647 w 304"/>
              <a:gd name="T77" fmla="*/ 2147483647 h 4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4"/>
              <a:gd name="T118" fmla="*/ 0 h 484"/>
              <a:gd name="T119" fmla="*/ 304 w 304"/>
              <a:gd name="T120" fmla="*/ 484 h 4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4" h="484">
                <a:moveTo>
                  <a:pt x="148" y="381"/>
                </a:moveTo>
                <a:lnTo>
                  <a:pt x="142" y="385"/>
                </a:lnTo>
                <a:lnTo>
                  <a:pt x="136" y="386"/>
                </a:lnTo>
                <a:lnTo>
                  <a:pt x="131" y="401"/>
                </a:lnTo>
                <a:lnTo>
                  <a:pt x="124" y="397"/>
                </a:lnTo>
                <a:lnTo>
                  <a:pt x="120" y="400"/>
                </a:lnTo>
                <a:lnTo>
                  <a:pt x="110" y="407"/>
                </a:lnTo>
                <a:lnTo>
                  <a:pt x="105" y="415"/>
                </a:lnTo>
                <a:lnTo>
                  <a:pt x="108" y="423"/>
                </a:lnTo>
                <a:lnTo>
                  <a:pt x="104" y="426"/>
                </a:lnTo>
                <a:lnTo>
                  <a:pt x="96" y="426"/>
                </a:lnTo>
                <a:lnTo>
                  <a:pt x="97" y="435"/>
                </a:lnTo>
                <a:lnTo>
                  <a:pt x="100" y="436"/>
                </a:lnTo>
                <a:lnTo>
                  <a:pt x="91" y="450"/>
                </a:lnTo>
                <a:lnTo>
                  <a:pt x="87" y="461"/>
                </a:lnTo>
                <a:lnTo>
                  <a:pt x="88" y="471"/>
                </a:lnTo>
                <a:lnTo>
                  <a:pt x="83" y="483"/>
                </a:lnTo>
                <a:lnTo>
                  <a:pt x="0" y="268"/>
                </a:lnTo>
                <a:lnTo>
                  <a:pt x="3" y="256"/>
                </a:lnTo>
                <a:lnTo>
                  <a:pt x="14" y="263"/>
                </a:lnTo>
                <a:lnTo>
                  <a:pt x="16" y="261"/>
                </a:lnTo>
                <a:lnTo>
                  <a:pt x="18" y="243"/>
                </a:lnTo>
                <a:lnTo>
                  <a:pt x="29" y="243"/>
                </a:lnTo>
                <a:lnTo>
                  <a:pt x="18" y="234"/>
                </a:lnTo>
                <a:lnTo>
                  <a:pt x="26" y="214"/>
                </a:lnTo>
                <a:lnTo>
                  <a:pt x="35" y="203"/>
                </a:lnTo>
                <a:lnTo>
                  <a:pt x="40" y="180"/>
                </a:lnTo>
                <a:lnTo>
                  <a:pt x="35" y="176"/>
                </a:lnTo>
                <a:lnTo>
                  <a:pt x="35" y="159"/>
                </a:lnTo>
                <a:lnTo>
                  <a:pt x="32" y="145"/>
                </a:lnTo>
                <a:lnTo>
                  <a:pt x="40" y="121"/>
                </a:lnTo>
                <a:lnTo>
                  <a:pt x="40" y="92"/>
                </a:lnTo>
                <a:lnTo>
                  <a:pt x="69" y="9"/>
                </a:lnTo>
                <a:lnTo>
                  <a:pt x="91" y="28"/>
                </a:lnTo>
                <a:lnTo>
                  <a:pt x="118" y="18"/>
                </a:lnTo>
                <a:lnTo>
                  <a:pt x="140" y="0"/>
                </a:lnTo>
                <a:lnTo>
                  <a:pt x="161" y="9"/>
                </a:lnTo>
                <a:lnTo>
                  <a:pt x="180" y="26"/>
                </a:lnTo>
                <a:lnTo>
                  <a:pt x="217" y="159"/>
                </a:lnTo>
                <a:lnTo>
                  <a:pt x="241" y="163"/>
                </a:lnTo>
                <a:lnTo>
                  <a:pt x="247" y="169"/>
                </a:lnTo>
                <a:lnTo>
                  <a:pt x="245" y="172"/>
                </a:lnTo>
                <a:lnTo>
                  <a:pt x="253" y="196"/>
                </a:lnTo>
                <a:lnTo>
                  <a:pt x="267" y="204"/>
                </a:lnTo>
                <a:lnTo>
                  <a:pt x="270" y="197"/>
                </a:lnTo>
                <a:lnTo>
                  <a:pt x="282" y="200"/>
                </a:lnTo>
                <a:lnTo>
                  <a:pt x="303" y="226"/>
                </a:lnTo>
                <a:lnTo>
                  <a:pt x="288" y="253"/>
                </a:lnTo>
                <a:lnTo>
                  <a:pt x="288" y="257"/>
                </a:lnTo>
                <a:lnTo>
                  <a:pt x="279" y="257"/>
                </a:lnTo>
                <a:lnTo>
                  <a:pt x="279" y="260"/>
                </a:lnTo>
                <a:lnTo>
                  <a:pt x="272" y="265"/>
                </a:lnTo>
                <a:lnTo>
                  <a:pt x="272" y="272"/>
                </a:lnTo>
                <a:lnTo>
                  <a:pt x="269" y="278"/>
                </a:lnTo>
                <a:lnTo>
                  <a:pt x="265" y="274"/>
                </a:lnTo>
                <a:lnTo>
                  <a:pt x="253" y="278"/>
                </a:lnTo>
                <a:lnTo>
                  <a:pt x="249" y="287"/>
                </a:lnTo>
                <a:lnTo>
                  <a:pt x="241" y="294"/>
                </a:lnTo>
                <a:lnTo>
                  <a:pt x="241" y="300"/>
                </a:lnTo>
                <a:lnTo>
                  <a:pt x="228" y="315"/>
                </a:lnTo>
                <a:lnTo>
                  <a:pt x="217" y="316"/>
                </a:lnTo>
                <a:lnTo>
                  <a:pt x="207" y="300"/>
                </a:lnTo>
                <a:lnTo>
                  <a:pt x="209" y="318"/>
                </a:lnTo>
                <a:lnTo>
                  <a:pt x="207" y="333"/>
                </a:lnTo>
                <a:lnTo>
                  <a:pt x="209" y="345"/>
                </a:lnTo>
                <a:lnTo>
                  <a:pt x="199" y="336"/>
                </a:lnTo>
                <a:lnTo>
                  <a:pt x="191" y="323"/>
                </a:lnTo>
                <a:lnTo>
                  <a:pt x="185" y="318"/>
                </a:lnTo>
                <a:lnTo>
                  <a:pt x="182" y="298"/>
                </a:lnTo>
                <a:lnTo>
                  <a:pt x="173" y="315"/>
                </a:lnTo>
                <a:lnTo>
                  <a:pt x="172" y="342"/>
                </a:lnTo>
                <a:lnTo>
                  <a:pt x="178" y="355"/>
                </a:lnTo>
                <a:lnTo>
                  <a:pt x="166" y="369"/>
                </a:lnTo>
                <a:lnTo>
                  <a:pt x="162" y="372"/>
                </a:lnTo>
                <a:lnTo>
                  <a:pt x="157" y="372"/>
                </a:lnTo>
                <a:lnTo>
                  <a:pt x="151" y="375"/>
                </a:lnTo>
                <a:lnTo>
                  <a:pt x="148" y="381"/>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59" name="Freeform 95"/>
          <p:cNvSpPr>
            <a:spLocks/>
          </p:cNvSpPr>
          <p:nvPr/>
        </p:nvSpPr>
        <p:spPr bwMode="auto">
          <a:xfrm>
            <a:off x="7675563" y="2570163"/>
            <a:ext cx="438150" cy="677862"/>
          </a:xfrm>
          <a:custGeom>
            <a:avLst/>
            <a:gdLst>
              <a:gd name="T0" fmla="*/ 2147483647 w 304"/>
              <a:gd name="T1" fmla="*/ 2147483647 h 484"/>
              <a:gd name="T2" fmla="*/ 2147483647 w 304"/>
              <a:gd name="T3" fmla="*/ 2147483647 h 484"/>
              <a:gd name="T4" fmla="*/ 2147483647 w 304"/>
              <a:gd name="T5" fmla="*/ 2147483647 h 484"/>
              <a:gd name="T6" fmla="*/ 2147483647 w 304"/>
              <a:gd name="T7" fmla="*/ 2147483647 h 484"/>
              <a:gd name="T8" fmla="*/ 2147483647 w 304"/>
              <a:gd name="T9" fmla="*/ 2147483647 h 484"/>
              <a:gd name="T10" fmla="*/ 2147483647 w 304"/>
              <a:gd name="T11" fmla="*/ 2147483647 h 484"/>
              <a:gd name="T12" fmla="*/ 2147483647 w 304"/>
              <a:gd name="T13" fmla="*/ 2147483647 h 484"/>
              <a:gd name="T14" fmla="*/ 2147483647 w 304"/>
              <a:gd name="T15" fmla="*/ 2147483647 h 484"/>
              <a:gd name="T16" fmla="*/ 0 w 304"/>
              <a:gd name="T17" fmla="*/ 2147483647 h 484"/>
              <a:gd name="T18" fmla="*/ 2147483647 w 304"/>
              <a:gd name="T19" fmla="*/ 2147483647 h 484"/>
              <a:gd name="T20" fmla="*/ 2147483647 w 304"/>
              <a:gd name="T21" fmla="*/ 2147483647 h 484"/>
              <a:gd name="T22" fmla="*/ 2147483647 w 304"/>
              <a:gd name="T23" fmla="*/ 2147483647 h 484"/>
              <a:gd name="T24" fmla="*/ 2147483647 w 304"/>
              <a:gd name="T25" fmla="*/ 2147483647 h 484"/>
              <a:gd name="T26" fmla="*/ 2147483647 w 304"/>
              <a:gd name="T27" fmla="*/ 2147483647 h 484"/>
              <a:gd name="T28" fmla="*/ 2147483647 w 304"/>
              <a:gd name="T29" fmla="*/ 2147483647 h 484"/>
              <a:gd name="T30" fmla="*/ 2147483647 w 304"/>
              <a:gd name="T31" fmla="*/ 2147483647 h 484"/>
              <a:gd name="T32" fmla="*/ 2147483647 w 304"/>
              <a:gd name="T33" fmla="*/ 2147483647 h 484"/>
              <a:gd name="T34" fmla="*/ 2147483647 w 304"/>
              <a:gd name="T35" fmla="*/ 0 h 484"/>
              <a:gd name="T36" fmla="*/ 2147483647 w 304"/>
              <a:gd name="T37" fmla="*/ 2147483647 h 484"/>
              <a:gd name="T38" fmla="*/ 2147483647 w 304"/>
              <a:gd name="T39" fmla="*/ 2147483647 h 484"/>
              <a:gd name="T40" fmla="*/ 2147483647 w 304"/>
              <a:gd name="T41" fmla="*/ 2147483647 h 484"/>
              <a:gd name="T42" fmla="*/ 2147483647 w 304"/>
              <a:gd name="T43" fmla="*/ 2147483647 h 484"/>
              <a:gd name="T44" fmla="*/ 2147483647 w 304"/>
              <a:gd name="T45" fmla="*/ 2147483647 h 484"/>
              <a:gd name="T46" fmla="*/ 2147483647 w 304"/>
              <a:gd name="T47" fmla="*/ 2147483647 h 484"/>
              <a:gd name="T48" fmla="*/ 2147483647 w 304"/>
              <a:gd name="T49" fmla="*/ 2147483647 h 484"/>
              <a:gd name="T50" fmla="*/ 2147483647 w 304"/>
              <a:gd name="T51" fmla="*/ 2147483647 h 484"/>
              <a:gd name="T52" fmla="*/ 2147483647 w 304"/>
              <a:gd name="T53" fmla="*/ 2147483647 h 484"/>
              <a:gd name="T54" fmla="*/ 2147483647 w 304"/>
              <a:gd name="T55" fmla="*/ 2147483647 h 484"/>
              <a:gd name="T56" fmla="*/ 2147483647 w 304"/>
              <a:gd name="T57" fmla="*/ 2147483647 h 484"/>
              <a:gd name="T58" fmla="*/ 2147483647 w 304"/>
              <a:gd name="T59" fmla="*/ 2147483647 h 484"/>
              <a:gd name="T60" fmla="*/ 2147483647 w 304"/>
              <a:gd name="T61" fmla="*/ 2147483647 h 484"/>
              <a:gd name="T62" fmla="*/ 2147483647 w 304"/>
              <a:gd name="T63" fmla="*/ 2147483647 h 484"/>
              <a:gd name="T64" fmla="*/ 2147483647 w 304"/>
              <a:gd name="T65" fmla="*/ 2147483647 h 484"/>
              <a:gd name="T66" fmla="*/ 2147483647 w 304"/>
              <a:gd name="T67" fmla="*/ 2147483647 h 484"/>
              <a:gd name="T68" fmla="*/ 2147483647 w 304"/>
              <a:gd name="T69" fmla="*/ 2147483647 h 484"/>
              <a:gd name="T70" fmla="*/ 2147483647 w 304"/>
              <a:gd name="T71" fmla="*/ 2147483647 h 484"/>
              <a:gd name="T72" fmla="*/ 2147483647 w 304"/>
              <a:gd name="T73" fmla="*/ 2147483647 h 484"/>
              <a:gd name="T74" fmla="*/ 2147483647 w 304"/>
              <a:gd name="T75" fmla="*/ 2147483647 h 484"/>
              <a:gd name="T76" fmla="*/ 2147483647 w 304"/>
              <a:gd name="T77" fmla="*/ 2147483647 h 4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4"/>
              <a:gd name="T118" fmla="*/ 0 h 484"/>
              <a:gd name="T119" fmla="*/ 304 w 304"/>
              <a:gd name="T120" fmla="*/ 484 h 4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4" h="484">
                <a:moveTo>
                  <a:pt x="148" y="381"/>
                </a:moveTo>
                <a:lnTo>
                  <a:pt x="142" y="385"/>
                </a:lnTo>
                <a:lnTo>
                  <a:pt x="136" y="386"/>
                </a:lnTo>
                <a:lnTo>
                  <a:pt x="131" y="401"/>
                </a:lnTo>
                <a:lnTo>
                  <a:pt x="124" y="397"/>
                </a:lnTo>
                <a:lnTo>
                  <a:pt x="120" y="400"/>
                </a:lnTo>
                <a:lnTo>
                  <a:pt x="110" y="407"/>
                </a:lnTo>
                <a:lnTo>
                  <a:pt x="105" y="415"/>
                </a:lnTo>
                <a:lnTo>
                  <a:pt x="108" y="423"/>
                </a:lnTo>
                <a:lnTo>
                  <a:pt x="104" y="426"/>
                </a:lnTo>
                <a:lnTo>
                  <a:pt x="96" y="426"/>
                </a:lnTo>
                <a:lnTo>
                  <a:pt x="97" y="435"/>
                </a:lnTo>
                <a:lnTo>
                  <a:pt x="100" y="436"/>
                </a:lnTo>
                <a:lnTo>
                  <a:pt x="91" y="450"/>
                </a:lnTo>
                <a:lnTo>
                  <a:pt x="87" y="461"/>
                </a:lnTo>
                <a:lnTo>
                  <a:pt x="88" y="471"/>
                </a:lnTo>
                <a:lnTo>
                  <a:pt x="83" y="483"/>
                </a:lnTo>
                <a:lnTo>
                  <a:pt x="0" y="268"/>
                </a:lnTo>
                <a:lnTo>
                  <a:pt x="3" y="256"/>
                </a:lnTo>
                <a:lnTo>
                  <a:pt x="14" y="263"/>
                </a:lnTo>
                <a:lnTo>
                  <a:pt x="16" y="261"/>
                </a:lnTo>
                <a:lnTo>
                  <a:pt x="18" y="243"/>
                </a:lnTo>
                <a:lnTo>
                  <a:pt x="29" y="243"/>
                </a:lnTo>
                <a:lnTo>
                  <a:pt x="18" y="234"/>
                </a:lnTo>
                <a:lnTo>
                  <a:pt x="26" y="214"/>
                </a:lnTo>
                <a:lnTo>
                  <a:pt x="35" y="203"/>
                </a:lnTo>
                <a:lnTo>
                  <a:pt x="40" y="180"/>
                </a:lnTo>
                <a:lnTo>
                  <a:pt x="35" y="176"/>
                </a:lnTo>
                <a:lnTo>
                  <a:pt x="35" y="159"/>
                </a:lnTo>
                <a:lnTo>
                  <a:pt x="32" y="145"/>
                </a:lnTo>
                <a:lnTo>
                  <a:pt x="40" y="121"/>
                </a:lnTo>
                <a:lnTo>
                  <a:pt x="40" y="92"/>
                </a:lnTo>
                <a:lnTo>
                  <a:pt x="69" y="9"/>
                </a:lnTo>
                <a:lnTo>
                  <a:pt x="91" y="28"/>
                </a:lnTo>
                <a:lnTo>
                  <a:pt x="118" y="18"/>
                </a:lnTo>
                <a:lnTo>
                  <a:pt x="140" y="0"/>
                </a:lnTo>
                <a:lnTo>
                  <a:pt x="161" y="9"/>
                </a:lnTo>
                <a:lnTo>
                  <a:pt x="180" y="26"/>
                </a:lnTo>
                <a:lnTo>
                  <a:pt x="217" y="159"/>
                </a:lnTo>
                <a:lnTo>
                  <a:pt x="241" y="163"/>
                </a:lnTo>
                <a:lnTo>
                  <a:pt x="247" y="169"/>
                </a:lnTo>
                <a:lnTo>
                  <a:pt x="245" y="172"/>
                </a:lnTo>
                <a:lnTo>
                  <a:pt x="253" y="196"/>
                </a:lnTo>
                <a:lnTo>
                  <a:pt x="267" y="204"/>
                </a:lnTo>
                <a:lnTo>
                  <a:pt x="270" y="197"/>
                </a:lnTo>
                <a:lnTo>
                  <a:pt x="282" y="200"/>
                </a:lnTo>
                <a:lnTo>
                  <a:pt x="303" y="226"/>
                </a:lnTo>
                <a:lnTo>
                  <a:pt x="288" y="253"/>
                </a:lnTo>
                <a:lnTo>
                  <a:pt x="288" y="257"/>
                </a:lnTo>
                <a:lnTo>
                  <a:pt x="279" y="257"/>
                </a:lnTo>
                <a:lnTo>
                  <a:pt x="279" y="260"/>
                </a:lnTo>
                <a:lnTo>
                  <a:pt x="272" y="265"/>
                </a:lnTo>
                <a:lnTo>
                  <a:pt x="272" y="272"/>
                </a:lnTo>
                <a:lnTo>
                  <a:pt x="269" y="278"/>
                </a:lnTo>
                <a:lnTo>
                  <a:pt x="265" y="274"/>
                </a:lnTo>
                <a:lnTo>
                  <a:pt x="253" y="278"/>
                </a:lnTo>
                <a:lnTo>
                  <a:pt x="249" y="287"/>
                </a:lnTo>
                <a:lnTo>
                  <a:pt x="241" y="294"/>
                </a:lnTo>
                <a:lnTo>
                  <a:pt x="241" y="300"/>
                </a:lnTo>
                <a:lnTo>
                  <a:pt x="228" y="315"/>
                </a:lnTo>
                <a:lnTo>
                  <a:pt x="217" y="316"/>
                </a:lnTo>
                <a:lnTo>
                  <a:pt x="207" y="300"/>
                </a:lnTo>
                <a:lnTo>
                  <a:pt x="209" y="318"/>
                </a:lnTo>
                <a:lnTo>
                  <a:pt x="207" y="333"/>
                </a:lnTo>
                <a:lnTo>
                  <a:pt x="209" y="345"/>
                </a:lnTo>
                <a:lnTo>
                  <a:pt x="199" y="336"/>
                </a:lnTo>
                <a:lnTo>
                  <a:pt x="191" y="323"/>
                </a:lnTo>
                <a:lnTo>
                  <a:pt x="185" y="318"/>
                </a:lnTo>
                <a:lnTo>
                  <a:pt x="182" y="298"/>
                </a:lnTo>
                <a:lnTo>
                  <a:pt x="173" y="315"/>
                </a:lnTo>
                <a:lnTo>
                  <a:pt x="172" y="342"/>
                </a:lnTo>
                <a:lnTo>
                  <a:pt x="178" y="355"/>
                </a:lnTo>
                <a:lnTo>
                  <a:pt x="166" y="369"/>
                </a:lnTo>
                <a:lnTo>
                  <a:pt x="162" y="372"/>
                </a:lnTo>
                <a:lnTo>
                  <a:pt x="157" y="372"/>
                </a:lnTo>
                <a:lnTo>
                  <a:pt x="151" y="375"/>
                </a:lnTo>
                <a:lnTo>
                  <a:pt x="148" y="381"/>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60" name="Freeform 96"/>
          <p:cNvSpPr>
            <a:spLocks/>
          </p:cNvSpPr>
          <p:nvPr/>
        </p:nvSpPr>
        <p:spPr bwMode="auto">
          <a:xfrm>
            <a:off x="6048375" y="3175000"/>
            <a:ext cx="1588" cy="4763"/>
          </a:xfrm>
          <a:custGeom>
            <a:avLst/>
            <a:gdLst>
              <a:gd name="T0" fmla="*/ 2147483647 w 2"/>
              <a:gd name="T1" fmla="*/ 0 h 4"/>
              <a:gd name="T2" fmla="*/ 0 w 2"/>
              <a:gd name="T3" fmla="*/ 0 h 4"/>
              <a:gd name="T4" fmla="*/ 2147483647 w 2"/>
              <a:gd name="T5" fmla="*/ 2147483647 h 4"/>
              <a:gd name="T6" fmla="*/ 2147483647 w 2"/>
              <a:gd name="T7" fmla="*/ 0 h 4"/>
              <a:gd name="T8" fmla="*/ 2147483647 w 2"/>
              <a:gd name="T9" fmla="*/ 0 h 4"/>
              <a:gd name="T10" fmla="*/ 2147483647 w 2"/>
              <a:gd name="T11" fmla="*/ 0 h 4"/>
              <a:gd name="T12" fmla="*/ 0 60000 65536"/>
              <a:gd name="T13" fmla="*/ 0 60000 65536"/>
              <a:gd name="T14" fmla="*/ 0 60000 65536"/>
              <a:gd name="T15" fmla="*/ 0 60000 65536"/>
              <a:gd name="T16" fmla="*/ 0 60000 65536"/>
              <a:gd name="T17" fmla="*/ 0 60000 65536"/>
              <a:gd name="T18" fmla="*/ 0 w 2"/>
              <a:gd name="T19" fmla="*/ 0 h 4"/>
              <a:gd name="T20" fmla="*/ 2 w 2"/>
              <a:gd name="T21" fmla="*/ 4 h 4"/>
            </a:gdLst>
            <a:ahLst/>
            <a:cxnLst>
              <a:cxn ang="T12">
                <a:pos x="T0" y="T1"/>
              </a:cxn>
              <a:cxn ang="T13">
                <a:pos x="T2" y="T3"/>
              </a:cxn>
              <a:cxn ang="T14">
                <a:pos x="T4" y="T5"/>
              </a:cxn>
              <a:cxn ang="T15">
                <a:pos x="T6" y="T7"/>
              </a:cxn>
              <a:cxn ang="T16">
                <a:pos x="T8" y="T9"/>
              </a:cxn>
              <a:cxn ang="T17">
                <a:pos x="T10" y="T11"/>
              </a:cxn>
            </a:cxnLst>
            <a:rect l="T18" t="T19" r="T20" b="T21"/>
            <a:pathLst>
              <a:path w="2" h="4">
                <a:moveTo>
                  <a:pt x="1" y="0"/>
                </a:moveTo>
                <a:lnTo>
                  <a:pt x="0" y="0"/>
                </a:lnTo>
                <a:lnTo>
                  <a:pt x="1" y="3"/>
                </a:lnTo>
                <a:lnTo>
                  <a:pt x="1" y="0"/>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61" name="Freeform 97"/>
          <p:cNvSpPr>
            <a:spLocks/>
          </p:cNvSpPr>
          <p:nvPr/>
        </p:nvSpPr>
        <p:spPr bwMode="auto">
          <a:xfrm>
            <a:off x="6048375" y="3175000"/>
            <a:ext cx="1588" cy="4763"/>
          </a:xfrm>
          <a:custGeom>
            <a:avLst/>
            <a:gdLst>
              <a:gd name="T0" fmla="*/ 2147483647 w 2"/>
              <a:gd name="T1" fmla="*/ 0 h 4"/>
              <a:gd name="T2" fmla="*/ 0 w 2"/>
              <a:gd name="T3" fmla="*/ 0 h 4"/>
              <a:gd name="T4" fmla="*/ 2147483647 w 2"/>
              <a:gd name="T5" fmla="*/ 2147483647 h 4"/>
              <a:gd name="T6" fmla="*/ 2147483647 w 2"/>
              <a:gd name="T7" fmla="*/ 0 h 4"/>
              <a:gd name="T8" fmla="*/ 2147483647 w 2"/>
              <a:gd name="T9" fmla="*/ 0 h 4"/>
              <a:gd name="T10" fmla="*/ 0 60000 65536"/>
              <a:gd name="T11" fmla="*/ 0 60000 65536"/>
              <a:gd name="T12" fmla="*/ 0 60000 65536"/>
              <a:gd name="T13" fmla="*/ 0 60000 65536"/>
              <a:gd name="T14" fmla="*/ 0 60000 65536"/>
              <a:gd name="T15" fmla="*/ 0 w 2"/>
              <a:gd name="T16" fmla="*/ 0 h 4"/>
              <a:gd name="T17" fmla="*/ 2 w 2"/>
              <a:gd name="T18" fmla="*/ 4 h 4"/>
            </a:gdLst>
            <a:ahLst/>
            <a:cxnLst>
              <a:cxn ang="T10">
                <a:pos x="T0" y="T1"/>
              </a:cxn>
              <a:cxn ang="T11">
                <a:pos x="T2" y="T3"/>
              </a:cxn>
              <a:cxn ang="T12">
                <a:pos x="T4" y="T5"/>
              </a:cxn>
              <a:cxn ang="T13">
                <a:pos x="T6" y="T7"/>
              </a:cxn>
              <a:cxn ang="T14">
                <a:pos x="T8" y="T9"/>
              </a:cxn>
            </a:cxnLst>
            <a:rect l="T15" t="T16" r="T17" b="T18"/>
            <a:pathLst>
              <a:path w="2" h="4">
                <a:moveTo>
                  <a:pt x="1" y="0"/>
                </a:moveTo>
                <a:lnTo>
                  <a:pt x="0" y="0"/>
                </a:lnTo>
                <a:lnTo>
                  <a:pt x="1" y="3"/>
                </a:lnTo>
                <a:lnTo>
                  <a:pt x="1" y="0"/>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62" name="Freeform 98"/>
          <p:cNvSpPr>
            <a:spLocks/>
          </p:cNvSpPr>
          <p:nvPr/>
        </p:nvSpPr>
        <p:spPr bwMode="auto">
          <a:xfrm>
            <a:off x="6167438" y="3128963"/>
            <a:ext cx="12700" cy="12700"/>
          </a:xfrm>
          <a:custGeom>
            <a:avLst/>
            <a:gdLst>
              <a:gd name="T0" fmla="*/ 2147483647 w 8"/>
              <a:gd name="T1" fmla="*/ 0 h 9"/>
              <a:gd name="T2" fmla="*/ 0 w 8"/>
              <a:gd name="T3" fmla="*/ 2147483647 h 9"/>
              <a:gd name="T4" fmla="*/ 2147483647 w 8"/>
              <a:gd name="T5" fmla="*/ 2147483647 h 9"/>
              <a:gd name="T6" fmla="*/ 2147483647 w 8"/>
              <a:gd name="T7" fmla="*/ 0 h 9"/>
              <a:gd name="T8" fmla="*/ 2147483647 w 8"/>
              <a:gd name="T9" fmla="*/ 0 h 9"/>
              <a:gd name="T10" fmla="*/ 2147483647 w 8"/>
              <a:gd name="T11" fmla="*/ 0 h 9"/>
              <a:gd name="T12" fmla="*/ 0 60000 65536"/>
              <a:gd name="T13" fmla="*/ 0 60000 65536"/>
              <a:gd name="T14" fmla="*/ 0 60000 65536"/>
              <a:gd name="T15" fmla="*/ 0 60000 65536"/>
              <a:gd name="T16" fmla="*/ 0 60000 65536"/>
              <a:gd name="T17" fmla="*/ 0 60000 65536"/>
              <a:gd name="T18" fmla="*/ 0 w 8"/>
              <a:gd name="T19" fmla="*/ 0 h 9"/>
              <a:gd name="T20" fmla="*/ 8 w 8"/>
              <a:gd name="T21" fmla="*/ 9 h 9"/>
            </a:gdLst>
            <a:ahLst/>
            <a:cxnLst>
              <a:cxn ang="T12">
                <a:pos x="T0" y="T1"/>
              </a:cxn>
              <a:cxn ang="T13">
                <a:pos x="T2" y="T3"/>
              </a:cxn>
              <a:cxn ang="T14">
                <a:pos x="T4" y="T5"/>
              </a:cxn>
              <a:cxn ang="T15">
                <a:pos x="T6" y="T7"/>
              </a:cxn>
              <a:cxn ang="T16">
                <a:pos x="T8" y="T9"/>
              </a:cxn>
              <a:cxn ang="T17">
                <a:pos x="T10" y="T11"/>
              </a:cxn>
            </a:cxnLst>
            <a:rect l="T18" t="T19" r="T20" b="T21"/>
            <a:pathLst>
              <a:path w="8" h="9">
                <a:moveTo>
                  <a:pt x="7" y="0"/>
                </a:moveTo>
                <a:lnTo>
                  <a:pt x="0" y="8"/>
                </a:lnTo>
                <a:lnTo>
                  <a:pt x="3" y="1"/>
                </a:lnTo>
                <a:lnTo>
                  <a:pt x="7" y="0"/>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63" name="Freeform 99"/>
          <p:cNvSpPr>
            <a:spLocks/>
          </p:cNvSpPr>
          <p:nvPr/>
        </p:nvSpPr>
        <p:spPr bwMode="auto">
          <a:xfrm>
            <a:off x="6167438" y="3128963"/>
            <a:ext cx="12700" cy="12700"/>
          </a:xfrm>
          <a:custGeom>
            <a:avLst/>
            <a:gdLst>
              <a:gd name="T0" fmla="*/ 2147483647 w 8"/>
              <a:gd name="T1" fmla="*/ 0 h 9"/>
              <a:gd name="T2" fmla="*/ 0 w 8"/>
              <a:gd name="T3" fmla="*/ 2147483647 h 9"/>
              <a:gd name="T4" fmla="*/ 2147483647 w 8"/>
              <a:gd name="T5" fmla="*/ 2147483647 h 9"/>
              <a:gd name="T6" fmla="*/ 2147483647 w 8"/>
              <a:gd name="T7" fmla="*/ 0 h 9"/>
              <a:gd name="T8" fmla="*/ 2147483647 w 8"/>
              <a:gd name="T9" fmla="*/ 0 h 9"/>
              <a:gd name="T10" fmla="*/ 0 60000 65536"/>
              <a:gd name="T11" fmla="*/ 0 60000 65536"/>
              <a:gd name="T12" fmla="*/ 0 60000 65536"/>
              <a:gd name="T13" fmla="*/ 0 60000 65536"/>
              <a:gd name="T14" fmla="*/ 0 60000 65536"/>
              <a:gd name="T15" fmla="*/ 0 w 8"/>
              <a:gd name="T16" fmla="*/ 0 h 9"/>
              <a:gd name="T17" fmla="*/ 8 w 8"/>
              <a:gd name="T18" fmla="*/ 9 h 9"/>
            </a:gdLst>
            <a:ahLst/>
            <a:cxnLst>
              <a:cxn ang="T10">
                <a:pos x="T0" y="T1"/>
              </a:cxn>
              <a:cxn ang="T11">
                <a:pos x="T2" y="T3"/>
              </a:cxn>
              <a:cxn ang="T12">
                <a:pos x="T4" y="T5"/>
              </a:cxn>
              <a:cxn ang="T13">
                <a:pos x="T6" y="T7"/>
              </a:cxn>
              <a:cxn ang="T14">
                <a:pos x="T8" y="T9"/>
              </a:cxn>
            </a:cxnLst>
            <a:rect l="T15" t="T16" r="T17" b="T18"/>
            <a:pathLst>
              <a:path w="8" h="9">
                <a:moveTo>
                  <a:pt x="7" y="0"/>
                </a:moveTo>
                <a:lnTo>
                  <a:pt x="0" y="8"/>
                </a:lnTo>
                <a:lnTo>
                  <a:pt x="3" y="1"/>
                </a:lnTo>
                <a:lnTo>
                  <a:pt x="7" y="0"/>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64" name="Freeform 100"/>
          <p:cNvSpPr>
            <a:spLocks/>
          </p:cNvSpPr>
          <p:nvPr/>
        </p:nvSpPr>
        <p:spPr bwMode="auto">
          <a:xfrm>
            <a:off x="6265863" y="3101975"/>
            <a:ext cx="31750" cy="19050"/>
          </a:xfrm>
          <a:custGeom>
            <a:avLst/>
            <a:gdLst>
              <a:gd name="T0" fmla="*/ 0 w 21"/>
              <a:gd name="T1" fmla="*/ 0 h 13"/>
              <a:gd name="T2" fmla="*/ 0 w 21"/>
              <a:gd name="T3" fmla="*/ 0 h 13"/>
              <a:gd name="T4" fmla="*/ 2147483647 w 21"/>
              <a:gd name="T5" fmla="*/ 2147483647 h 13"/>
              <a:gd name="T6" fmla="*/ 2147483647 w 21"/>
              <a:gd name="T7" fmla="*/ 2147483647 h 13"/>
              <a:gd name="T8" fmla="*/ 0 w 21"/>
              <a:gd name="T9" fmla="*/ 0 h 13"/>
              <a:gd name="T10" fmla="*/ 0 w 21"/>
              <a:gd name="T11" fmla="*/ 0 h 13"/>
              <a:gd name="T12" fmla="*/ 0 w 21"/>
              <a:gd name="T13" fmla="*/ 0 h 13"/>
              <a:gd name="T14" fmla="*/ 0 60000 65536"/>
              <a:gd name="T15" fmla="*/ 0 60000 65536"/>
              <a:gd name="T16" fmla="*/ 0 60000 65536"/>
              <a:gd name="T17" fmla="*/ 0 60000 65536"/>
              <a:gd name="T18" fmla="*/ 0 60000 65536"/>
              <a:gd name="T19" fmla="*/ 0 60000 65536"/>
              <a:gd name="T20" fmla="*/ 0 60000 65536"/>
              <a:gd name="T21" fmla="*/ 0 w 21"/>
              <a:gd name="T22" fmla="*/ 0 h 13"/>
              <a:gd name="T23" fmla="*/ 21 w 21"/>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13">
                <a:moveTo>
                  <a:pt x="0" y="0"/>
                </a:moveTo>
                <a:lnTo>
                  <a:pt x="0" y="0"/>
                </a:lnTo>
                <a:lnTo>
                  <a:pt x="11" y="12"/>
                </a:lnTo>
                <a:lnTo>
                  <a:pt x="20" y="8"/>
                </a:lnTo>
                <a:lnTo>
                  <a:pt x="0" y="0"/>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65" name="Freeform 101"/>
          <p:cNvSpPr>
            <a:spLocks/>
          </p:cNvSpPr>
          <p:nvPr/>
        </p:nvSpPr>
        <p:spPr bwMode="auto">
          <a:xfrm>
            <a:off x="6265863" y="3101975"/>
            <a:ext cx="31750" cy="19050"/>
          </a:xfrm>
          <a:custGeom>
            <a:avLst/>
            <a:gdLst>
              <a:gd name="T0" fmla="*/ 0 w 21"/>
              <a:gd name="T1" fmla="*/ 0 h 13"/>
              <a:gd name="T2" fmla="*/ 0 w 21"/>
              <a:gd name="T3" fmla="*/ 0 h 13"/>
              <a:gd name="T4" fmla="*/ 2147483647 w 21"/>
              <a:gd name="T5" fmla="*/ 2147483647 h 13"/>
              <a:gd name="T6" fmla="*/ 2147483647 w 21"/>
              <a:gd name="T7" fmla="*/ 2147483647 h 13"/>
              <a:gd name="T8" fmla="*/ 0 w 21"/>
              <a:gd name="T9" fmla="*/ 0 h 13"/>
              <a:gd name="T10" fmla="*/ 0 w 21"/>
              <a:gd name="T11" fmla="*/ 0 h 13"/>
              <a:gd name="T12" fmla="*/ 0 60000 65536"/>
              <a:gd name="T13" fmla="*/ 0 60000 65536"/>
              <a:gd name="T14" fmla="*/ 0 60000 65536"/>
              <a:gd name="T15" fmla="*/ 0 60000 65536"/>
              <a:gd name="T16" fmla="*/ 0 60000 65536"/>
              <a:gd name="T17" fmla="*/ 0 60000 65536"/>
              <a:gd name="T18" fmla="*/ 0 w 21"/>
              <a:gd name="T19" fmla="*/ 0 h 13"/>
              <a:gd name="T20" fmla="*/ 21 w 21"/>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1" h="13">
                <a:moveTo>
                  <a:pt x="0" y="0"/>
                </a:moveTo>
                <a:lnTo>
                  <a:pt x="0" y="0"/>
                </a:lnTo>
                <a:lnTo>
                  <a:pt x="11" y="12"/>
                </a:lnTo>
                <a:lnTo>
                  <a:pt x="20" y="8"/>
                </a:lnTo>
                <a:lnTo>
                  <a:pt x="0" y="0"/>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66" name="Freeform 102"/>
          <p:cNvSpPr>
            <a:spLocks/>
          </p:cNvSpPr>
          <p:nvPr/>
        </p:nvSpPr>
        <p:spPr bwMode="auto">
          <a:xfrm>
            <a:off x="5659438" y="2897188"/>
            <a:ext cx="723900" cy="347662"/>
          </a:xfrm>
          <a:custGeom>
            <a:avLst/>
            <a:gdLst>
              <a:gd name="T0" fmla="*/ 2147483647 w 501"/>
              <a:gd name="T1" fmla="*/ 2147483647 h 248"/>
              <a:gd name="T2" fmla="*/ 2147483647 w 501"/>
              <a:gd name="T3" fmla="*/ 2147483647 h 248"/>
              <a:gd name="T4" fmla="*/ 2147483647 w 501"/>
              <a:gd name="T5" fmla="*/ 2147483647 h 248"/>
              <a:gd name="T6" fmla="*/ 2147483647 w 501"/>
              <a:gd name="T7" fmla="*/ 2147483647 h 248"/>
              <a:gd name="T8" fmla="*/ 2147483647 w 501"/>
              <a:gd name="T9" fmla="*/ 2147483647 h 248"/>
              <a:gd name="T10" fmla="*/ 2147483647 w 501"/>
              <a:gd name="T11" fmla="*/ 2147483647 h 248"/>
              <a:gd name="T12" fmla="*/ 2147483647 w 501"/>
              <a:gd name="T13" fmla="*/ 2147483647 h 248"/>
              <a:gd name="T14" fmla="*/ 2147483647 w 501"/>
              <a:gd name="T15" fmla="*/ 2147483647 h 248"/>
              <a:gd name="T16" fmla="*/ 2147483647 w 501"/>
              <a:gd name="T17" fmla="*/ 2147483647 h 248"/>
              <a:gd name="T18" fmla="*/ 2147483647 w 501"/>
              <a:gd name="T19" fmla="*/ 2147483647 h 248"/>
              <a:gd name="T20" fmla="*/ 2147483647 w 501"/>
              <a:gd name="T21" fmla="*/ 2147483647 h 248"/>
              <a:gd name="T22" fmla="*/ 2147483647 w 501"/>
              <a:gd name="T23" fmla="*/ 2147483647 h 248"/>
              <a:gd name="T24" fmla="*/ 2147483647 w 501"/>
              <a:gd name="T25" fmla="*/ 2147483647 h 248"/>
              <a:gd name="T26" fmla="*/ 2147483647 w 501"/>
              <a:gd name="T27" fmla="*/ 2147483647 h 248"/>
              <a:gd name="T28" fmla="*/ 2147483647 w 501"/>
              <a:gd name="T29" fmla="*/ 2147483647 h 248"/>
              <a:gd name="T30" fmla="*/ 2147483647 w 501"/>
              <a:gd name="T31" fmla="*/ 2147483647 h 248"/>
              <a:gd name="T32" fmla="*/ 2147483647 w 501"/>
              <a:gd name="T33" fmla="*/ 2147483647 h 248"/>
              <a:gd name="T34" fmla="*/ 2147483647 w 501"/>
              <a:gd name="T35" fmla="*/ 2147483647 h 248"/>
              <a:gd name="T36" fmla="*/ 2147483647 w 501"/>
              <a:gd name="T37" fmla="*/ 2147483647 h 248"/>
              <a:gd name="T38" fmla="*/ 2147483647 w 501"/>
              <a:gd name="T39" fmla="*/ 2147483647 h 248"/>
              <a:gd name="T40" fmla="*/ 2147483647 w 501"/>
              <a:gd name="T41" fmla="*/ 2147483647 h 248"/>
              <a:gd name="T42" fmla="*/ 2147483647 w 501"/>
              <a:gd name="T43" fmla="*/ 2147483647 h 248"/>
              <a:gd name="T44" fmla="*/ 2147483647 w 501"/>
              <a:gd name="T45" fmla="*/ 2147483647 h 248"/>
              <a:gd name="T46" fmla="*/ 2147483647 w 501"/>
              <a:gd name="T47" fmla="*/ 2147483647 h 248"/>
              <a:gd name="T48" fmla="*/ 2147483647 w 501"/>
              <a:gd name="T49" fmla="*/ 2147483647 h 248"/>
              <a:gd name="T50" fmla="*/ 2147483647 w 501"/>
              <a:gd name="T51" fmla="*/ 2147483647 h 248"/>
              <a:gd name="T52" fmla="*/ 2147483647 w 501"/>
              <a:gd name="T53" fmla="*/ 2147483647 h 248"/>
              <a:gd name="T54" fmla="*/ 2147483647 w 501"/>
              <a:gd name="T55" fmla="*/ 2147483647 h 248"/>
              <a:gd name="T56" fmla="*/ 2147483647 w 501"/>
              <a:gd name="T57" fmla="*/ 2147483647 h 248"/>
              <a:gd name="T58" fmla="*/ 2147483647 w 501"/>
              <a:gd name="T59" fmla="*/ 2147483647 h 248"/>
              <a:gd name="T60" fmla="*/ 2147483647 w 501"/>
              <a:gd name="T61" fmla="*/ 2147483647 h 248"/>
              <a:gd name="T62" fmla="*/ 2147483647 w 501"/>
              <a:gd name="T63" fmla="*/ 2147483647 h 248"/>
              <a:gd name="T64" fmla="*/ 2147483647 w 501"/>
              <a:gd name="T65" fmla="*/ 2147483647 h 248"/>
              <a:gd name="T66" fmla="*/ 2147483647 w 501"/>
              <a:gd name="T67" fmla="*/ 2147483647 h 248"/>
              <a:gd name="T68" fmla="*/ 2147483647 w 501"/>
              <a:gd name="T69" fmla="*/ 2147483647 h 248"/>
              <a:gd name="T70" fmla="*/ 2147483647 w 501"/>
              <a:gd name="T71" fmla="*/ 2147483647 h 248"/>
              <a:gd name="T72" fmla="*/ 2147483647 w 501"/>
              <a:gd name="T73" fmla="*/ 2147483647 h 24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1"/>
              <a:gd name="T112" fmla="*/ 0 h 248"/>
              <a:gd name="T113" fmla="*/ 501 w 501"/>
              <a:gd name="T114" fmla="*/ 248 h 24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1" h="248">
                <a:moveTo>
                  <a:pt x="169" y="164"/>
                </a:moveTo>
                <a:lnTo>
                  <a:pt x="31" y="132"/>
                </a:lnTo>
                <a:lnTo>
                  <a:pt x="0" y="106"/>
                </a:lnTo>
                <a:lnTo>
                  <a:pt x="29" y="92"/>
                </a:lnTo>
                <a:lnTo>
                  <a:pt x="46" y="77"/>
                </a:lnTo>
                <a:lnTo>
                  <a:pt x="57" y="77"/>
                </a:lnTo>
                <a:lnTo>
                  <a:pt x="82" y="66"/>
                </a:lnTo>
                <a:lnTo>
                  <a:pt x="103" y="51"/>
                </a:lnTo>
                <a:lnTo>
                  <a:pt x="110" y="40"/>
                </a:lnTo>
                <a:lnTo>
                  <a:pt x="131" y="23"/>
                </a:lnTo>
                <a:lnTo>
                  <a:pt x="138" y="13"/>
                </a:lnTo>
                <a:lnTo>
                  <a:pt x="157" y="3"/>
                </a:lnTo>
                <a:lnTo>
                  <a:pt x="173" y="0"/>
                </a:lnTo>
                <a:lnTo>
                  <a:pt x="182" y="1"/>
                </a:lnTo>
                <a:lnTo>
                  <a:pt x="185" y="4"/>
                </a:lnTo>
                <a:lnTo>
                  <a:pt x="169" y="9"/>
                </a:lnTo>
                <a:lnTo>
                  <a:pt x="166" y="16"/>
                </a:lnTo>
                <a:lnTo>
                  <a:pt x="152" y="31"/>
                </a:lnTo>
                <a:lnTo>
                  <a:pt x="151" y="37"/>
                </a:lnTo>
                <a:lnTo>
                  <a:pt x="144" y="44"/>
                </a:lnTo>
                <a:lnTo>
                  <a:pt x="142" y="53"/>
                </a:lnTo>
                <a:lnTo>
                  <a:pt x="138" y="60"/>
                </a:lnTo>
                <a:lnTo>
                  <a:pt x="166" y="60"/>
                </a:lnTo>
                <a:lnTo>
                  <a:pt x="189" y="64"/>
                </a:lnTo>
                <a:lnTo>
                  <a:pt x="200" y="75"/>
                </a:lnTo>
                <a:lnTo>
                  <a:pt x="220" y="97"/>
                </a:lnTo>
                <a:lnTo>
                  <a:pt x="262" y="97"/>
                </a:lnTo>
                <a:lnTo>
                  <a:pt x="279" y="94"/>
                </a:lnTo>
                <a:lnTo>
                  <a:pt x="305" y="75"/>
                </a:lnTo>
                <a:lnTo>
                  <a:pt x="324" y="69"/>
                </a:lnTo>
                <a:lnTo>
                  <a:pt x="350" y="68"/>
                </a:lnTo>
                <a:lnTo>
                  <a:pt x="366" y="60"/>
                </a:lnTo>
                <a:lnTo>
                  <a:pt x="384" y="53"/>
                </a:lnTo>
                <a:lnTo>
                  <a:pt x="384" y="82"/>
                </a:lnTo>
                <a:lnTo>
                  <a:pt x="396" y="85"/>
                </a:lnTo>
                <a:lnTo>
                  <a:pt x="415" y="82"/>
                </a:lnTo>
                <a:lnTo>
                  <a:pt x="420" y="88"/>
                </a:lnTo>
                <a:lnTo>
                  <a:pt x="431" y="77"/>
                </a:lnTo>
                <a:lnTo>
                  <a:pt x="450" y="75"/>
                </a:lnTo>
                <a:lnTo>
                  <a:pt x="453" y="102"/>
                </a:lnTo>
                <a:lnTo>
                  <a:pt x="464" y="116"/>
                </a:lnTo>
                <a:lnTo>
                  <a:pt x="471" y="117"/>
                </a:lnTo>
                <a:lnTo>
                  <a:pt x="478" y="113"/>
                </a:lnTo>
                <a:lnTo>
                  <a:pt x="481" y="116"/>
                </a:lnTo>
                <a:lnTo>
                  <a:pt x="491" y="113"/>
                </a:lnTo>
                <a:lnTo>
                  <a:pt x="500" y="124"/>
                </a:lnTo>
                <a:lnTo>
                  <a:pt x="492" y="132"/>
                </a:lnTo>
                <a:lnTo>
                  <a:pt x="473" y="131"/>
                </a:lnTo>
                <a:lnTo>
                  <a:pt x="465" y="132"/>
                </a:lnTo>
                <a:lnTo>
                  <a:pt x="455" y="131"/>
                </a:lnTo>
                <a:lnTo>
                  <a:pt x="438" y="138"/>
                </a:lnTo>
                <a:lnTo>
                  <a:pt x="420" y="128"/>
                </a:lnTo>
                <a:lnTo>
                  <a:pt x="415" y="132"/>
                </a:lnTo>
                <a:lnTo>
                  <a:pt x="413" y="151"/>
                </a:lnTo>
                <a:lnTo>
                  <a:pt x="393" y="135"/>
                </a:lnTo>
                <a:lnTo>
                  <a:pt x="356" y="130"/>
                </a:lnTo>
                <a:lnTo>
                  <a:pt x="347" y="140"/>
                </a:lnTo>
                <a:lnTo>
                  <a:pt x="338" y="144"/>
                </a:lnTo>
                <a:lnTo>
                  <a:pt x="331" y="146"/>
                </a:lnTo>
                <a:lnTo>
                  <a:pt x="325" y="148"/>
                </a:lnTo>
                <a:lnTo>
                  <a:pt x="312" y="147"/>
                </a:lnTo>
                <a:lnTo>
                  <a:pt x="303" y="148"/>
                </a:lnTo>
                <a:lnTo>
                  <a:pt x="288" y="172"/>
                </a:lnTo>
                <a:lnTo>
                  <a:pt x="276" y="173"/>
                </a:lnTo>
                <a:lnTo>
                  <a:pt x="269" y="162"/>
                </a:lnTo>
                <a:lnTo>
                  <a:pt x="262" y="175"/>
                </a:lnTo>
                <a:lnTo>
                  <a:pt x="252" y="175"/>
                </a:lnTo>
                <a:lnTo>
                  <a:pt x="251" y="167"/>
                </a:lnTo>
                <a:lnTo>
                  <a:pt x="233" y="197"/>
                </a:lnTo>
                <a:lnTo>
                  <a:pt x="212" y="244"/>
                </a:lnTo>
                <a:lnTo>
                  <a:pt x="213" y="247"/>
                </a:lnTo>
                <a:lnTo>
                  <a:pt x="169" y="164"/>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67" name="Freeform 103"/>
          <p:cNvSpPr>
            <a:spLocks/>
          </p:cNvSpPr>
          <p:nvPr/>
        </p:nvSpPr>
        <p:spPr bwMode="auto">
          <a:xfrm>
            <a:off x="5659438" y="2897188"/>
            <a:ext cx="723900" cy="347662"/>
          </a:xfrm>
          <a:custGeom>
            <a:avLst/>
            <a:gdLst>
              <a:gd name="T0" fmla="*/ 2147483647 w 501"/>
              <a:gd name="T1" fmla="*/ 2147483647 h 248"/>
              <a:gd name="T2" fmla="*/ 2147483647 w 501"/>
              <a:gd name="T3" fmla="*/ 2147483647 h 248"/>
              <a:gd name="T4" fmla="*/ 2147483647 w 501"/>
              <a:gd name="T5" fmla="*/ 2147483647 h 248"/>
              <a:gd name="T6" fmla="*/ 2147483647 w 501"/>
              <a:gd name="T7" fmla="*/ 2147483647 h 248"/>
              <a:gd name="T8" fmla="*/ 2147483647 w 501"/>
              <a:gd name="T9" fmla="*/ 2147483647 h 248"/>
              <a:gd name="T10" fmla="*/ 2147483647 w 501"/>
              <a:gd name="T11" fmla="*/ 2147483647 h 248"/>
              <a:gd name="T12" fmla="*/ 2147483647 w 501"/>
              <a:gd name="T13" fmla="*/ 2147483647 h 248"/>
              <a:gd name="T14" fmla="*/ 2147483647 w 501"/>
              <a:gd name="T15" fmla="*/ 2147483647 h 248"/>
              <a:gd name="T16" fmla="*/ 2147483647 w 501"/>
              <a:gd name="T17" fmla="*/ 2147483647 h 248"/>
              <a:gd name="T18" fmla="*/ 2147483647 w 501"/>
              <a:gd name="T19" fmla="*/ 2147483647 h 248"/>
              <a:gd name="T20" fmla="*/ 2147483647 w 501"/>
              <a:gd name="T21" fmla="*/ 2147483647 h 248"/>
              <a:gd name="T22" fmla="*/ 2147483647 w 501"/>
              <a:gd name="T23" fmla="*/ 2147483647 h 248"/>
              <a:gd name="T24" fmla="*/ 2147483647 w 501"/>
              <a:gd name="T25" fmla="*/ 2147483647 h 248"/>
              <a:gd name="T26" fmla="*/ 2147483647 w 501"/>
              <a:gd name="T27" fmla="*/ 2147483647 h 248"/>
              <a:gd name="T28" fmla="*/ 2147483647 w 501"/>
              <a:gd name="T29" fmla="*/ 2147483647 h 248"/>
              <a:gd name="T30" fmla="*/ 2147483647 w 501"/>
              <a:gd name="T31" fmla="*/ 2147483647 h 248"/>
              <a:gd name="T32" fmla="*/ 2147483647 w 501"/>
              <a:gd name="T33" fmla="*/ 2147483647 h 248"/>
              <a:gd name="T34" fmla="*/ 2147483647 w 501"/>
              <a:gd name="T35" fmla="*/ 2147483647 h 248"/>
              <a:gd name="T36" fmla="*/ 2147483647 w 501"/>
              <a:gd name="T37" fmla="*/ 2147483647 h 248"/>
              <a:gd name="T38" fmla="*/ 2147483647 w 501"/>
              <a:gd name="T39" fmla="*/ 2147483647 h 248"/>
              <a:gd name="T40" fmla="*/ 2147483647 w 501"/>
              <a:gd name="T41" fmla="*/ 2147483647 h 248"/>
              <a:gd name="T42" fmla="*/ 2147483647 w 501"/>
              <a:gd name="T43" fmla="*/ 2147483647 h 248"/>
              <a:gd name="T44" fmla="*/ 2147483647 w 501"/>
              <a:gd name="T45" fmla="*/ 2147483647 h 248"/>
              <a:gd name="T46" fmla="*/ 2147483647 w 501"/>
              <a:gd name="T47" fmla="*/ 2147483647 h 248"/>
              <a:gd name="T48" fmla="*/ 2147483647 w 501"/>
              <a:gd name="T49" fmla="*/ 2147483647 h 248"/>
              <a:gd name="T50" fmla="*/ 2147483647 w 501"/>
              <a:gd name="T51" fmla="*/ 2147483647 h 248"/>
              <a:gd name="T52" fmla="*/ 2147483647 w 501"/>
              <a:gd name="T53" fmla="*/ 2147483647 h 248"/>
              <a:gd name="T54" fmla="*/ 2147483647 w 501"/>
              <a:gd name="T55" fmla="*/ 2147483647 h 248"/>
              <a:gd name="T56" fmla="*/ 2147483647 w 501"/>
              <a:gd name="T57" fmla="*/ 2147483647 h 248"/>
              <a:gd name="T58" fmla="*/ 2147483647 w 501"/>
              <a:gd name="T59" fmla="*/ 2147483647 h 248"/>
              <a:gd name="T60" fmla="*/ 2147483647 w 501"/>
              <a:gd name="T61" fmla="*/ 2147483647 h 248"/>
              <a:gd name="T62" fmla="*/ 2147483647 w 501"/>
              <a:gd name="T63" fmla="*/ 2147483647 h 248"/>
              <a:gd name="T64" fmla="*/ 2147483647 w 501"/>
              <a:gd name="T65" fmla="*/ 2147483647 h 248"/>
              <a:gd name="T66" fmla="*/ 2147483647 w 501"/>
              <a:gd name="T67" fmla="*/ 2147483647 h 248"/>
              <a:gd name="T68" fmla="*/ 2147483647 w 501"/>
              <a:gd name="T69" fmla="*/ 2147483647 h 248"/>
              <a:gd name="T70" fmla="*/ 2147483647 w 501"/>
              <a:gd name="T71" fmla="*/ 2147483647 h 24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1"/>
              <a:gd name="T109" fmla="*/ 0 h 248"/>
              <a:gd name="T110" fmla="*/ 501 w 501"/>
              <a:gd name="T111" fmla="*/ 248 h 24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1" h="248">
                <a:moveTo>
                  <a:pt x="169" y="164"/>
                </a:moveTo>
                <a:lnTo>
                  <a:pt x="31" y="132"/>
                </a:lnTo>
                <a:lnTo>
                  <a:pt x="0" y="106"/>
                </a:lnTo>
                <a:lnTo>
                  <a:pt x="29" y="92"/>
                </a:lnTo>
                <a:lnTo>
                  <a:pt x="46" y="77"/>
                </a:lnTo>
                <a:lnTo>
                  <a:pt x="57" y="77"/>
                </a:lnTo>
                <a:lnTo>
                  <a:pt x="82" y="66"/>
                </a:lnTo>
                <a:lnTo>
                  <a:pt x="103" y="51"/>
                </a:lnTo>
                <a:lnTo>
                  <a:pt x="110" y="40"/>
                </a:lnTo>
                <a:lnTo>
                  <a:pt x="131" y="23"/>
                </a:lnTo>
                <a:lnTo>
                  <a:pt x="138" y="13"/>
                </a:lnTo>
                <a:lnTo>
                  <a:pt x="157" y="3"/>
                </a:lnTo>
                <a:lnTo>
                  <a:pt x="173" y="0"/>
                </a:lnTo>
                <a:lnTo>
                  <a:pt x="182" y="1"/>
                </a:lnTo>
                <a:lnTo>
                  <a:pt x="185" y="4"/>
                </a:lnTo>
                <a:lnTo>
                  <a:pt x="169" y="9"/>
                </a:lnTo>
                <a:lnTo>
                  <a:pt x="166" y="16"/>
                </a:lnTo>
                <a:lnTo>
                  <a:pt x="152" y="31"/>
                </a:lnTo>
                <a:lnTo>
                  <a:pt x="151" y="37"/>
                </a:lnTo>
                <a:lnTo>
                  <a:pt x="144" y="44"/>
                </a:lnTo>
                <a:lnTo>
                  <a:pt x="142" y="53"/>
                </a:lnTo>
                <a:lnTo>
                  <a:pt x="138" y="60"/>
                </a:lnTo>
                <a:lnTo>
                  <a:pt x="166" y="60"/>
                </a:lnTo>
                <a:lnTo>
                  <a:pt x="189" y="64"/>
                </a:lnTo>
                <a:lnTo>
                  <a:pt x="200" y="75"/>
                </a:lnTo>
                <a:lnTo>
                  <a:pt x="220" y="97"/>
                </a:lnTo>
                <a:lnTo>
                  <a:pt x="262" y="97"/>
                </a:lnTo>
                <a:lnTo>
                  <a:pt x="279" y="94"/>
                </a:lnTo>
                <a:lnTo>
                  <a:pt x="305" y="75"/>
                </a:lnTo>
                <a:lnTo>
                  <a:pt x="324" y="69"/>
                </a:lnTo>
                <a:lnTo>
                  <a:pt x="350" y="68"/>
                </a:lnTo>
                <a:lnTo>
                  <a:pt x="366" y="60"/>
                </a:lnTo>
                <a:lnTo>
                  <a:pt x="384" y="53"/>
                </a:lnTo>
                <a:lnTo>
                  <a:pt x="384" y="82"/>
                </a:lnTo>
                <a:lnTo>
                  <a:pt x="396" y="85"/>
                </a:lnTo>
                <a:lnTo>
                  <a:pt x="415" y="82"/>
                </a:lnTo>
                <a:lnTo>
                  <a:pt x="420" y="88"/>
                </a:lnTo>
                <a:lnTo>
                  <a:pt x="431" y="77"/>
                </a:lnTo>
                <a:lnTo>
                  <a:pt x="450" y="75"/>
                </a:lnTo>
                <a:lnTo>
                  <a:pt x="453" y="102"/>
                </a:lnTo>
                <a:lnTo>
                  <a:pt x="464" y="116"/>
                </a:lnTo>
                <a:lnTo>
                  <a:pt x="471" y="117"/>
                </a:lnTo>
                <a:lnTo>
                  <a:pt x="478" y="113"/>
                </a:lnTo>
                <a:lnTo>
                  <a:pt x="481" y="116"/>
                </a:lnTo>
                <a:lnTo>
                  <a:pt x="491" y="113"/>
                </a:lnTo>
                <a:lnTo>
                  <a:pt x="500" y="124"/>
                </a:lnTo>
                <a:lnTo>
                  <a:pt x="492" y="132"/>
                </a:lnTo>
                <a:lnTo>
                  <a:pt x="473" y="131"/>
                </a:lnTo>
                <a:lnTo>
                  <a:pt x="465" y="132"/>
                </a:lnTo>
                <a:lnTo>
                  <a:pt x="455" y="131"/>
                </a:lnTo>
                <a:lnTo>
                  <a:pt x="438" y="138"/>
                </a:lnTo>
                <a:lnTo>
                  <a:pt x="420" y="128"/>
                </a:lnTo>
                <a:lnTo>
                  <a:pt x="415" y="132"/>
                </a:lnTo>
                <a:lnTo>
                  <a:pt x="413" y="151"/>
                </a:lnTo>
                <a:lnTo>
                  <a:pt x="393" y="135"/>
                </a:lnTo>
                <a:lnTo>
                  <a:pt x="356" y="130"/>
                </a:lnTo>
                <a:lnTo>
                  <a:pt x="347" y="140"/>
                </a:lnTo>
                <a:lnTo>
                  <a:pt x="338" y="144"/>
                </a:lnTo>
                <a:lnTo>
                  <a:pt x="331" y="146"/>
                </a:lnTo>
                <a:lnTo>
                  <a:pt x="325" y="148"/>
                </a:lnTo>
                <a:lnTo>
                  <a:pt x="312" y="147"/>
                </a:lnTo>
                <a:lnTo>
                  <a:pt x="303" y="148"/>
                </a:lnTo>
                <a:lnTo>
                  <a:pt x="288" y="172"/>
                </a:lnTo>
                <a:lnTo>
                  <a:pt x="276" y="173"/>
                </a:lnTo>
                <a:lnTo>
                  <a:pt x="269" y="162"/>
                </a:lnTo>
                <a:lnTo>
                  <a:pt x="262" y="175"/>
                </a:lnTo>
                <a:lnTo>
                  <a:pt x="252" y="175"/>
                </a:lnTo>
                <a:lnTo>
                  <a:pt x="251" y="167"/>
                </a:lnTo>
                <a:lnTo>
                  <a:pt x="233" y="197"/>
                </a:lnTo>
                <a:lnTo>
                  <a:pt x="212" y="244"/>
                </a:lnTo>
                <a:lnTo>
                  <a:pt x="213" y="247"/>
                </a:lnTo>
                <a:lnTo>
                  <a:pt x="169" y="164"/>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68" name="Freeform 104"/>
          <p:cNvSpPr>
            <a:spLocks/>
          </p:cNvSpPr>
          <p:nvPr/>
        </p:nvSpPr>
        <p:spPr bwMode="auto">
          <a:xfrm>
            <a:off x="6091238" y="3117850"/>
            <a:ext cx="461962" cy="609600"/>
          </a:xfrm>
          <a:custGeom>
            <a:avLst/>
            <a:gdLst>
              <a:gd name="T0" fmla="*/ 2147483647 w 320"/>
              <a:gd name="T1" fmla="*/ 2147483647 h 436"/>
              <a:gd name="T2" fmla="*/ 2147483647 w 320"/>
              <a:gd name="T3" fmla="*/ 2147483647 h 436"/>
              <a:gd name="T4" fmla="*/ 2147483647 w 320"/>
              <a:gd name="T5" fmla="*/ 2147483647 h 436"/>
              <a:gd name="T6" fmla="*/ 2147483647 w 320"/>
              <a:gd name="T7" fmla="*/ 2147483647 h 436"/>
              <a:gd name="T8" fmla="*/ 2147483647 w 320"/>
              <a:gd name="T9" fmla="*/ 2147483647 h 436"/>
              <a:gd name="T10" fmla="*/ 2147483647 w 320"/>
              <a:gd name="T11" fmla="*/ 2147483647 h 436"/>
              <a:gd name="T12" fmla="*/ 2147483647 w 320"/>
              <a:gd name="T13" fmla="*/ 2147483647 h 436"/>
              <a:gd name="T14" fmla="*/ 2147483647 w 320"/>
              <a:gd name="T15" fmla="*/ 2147483647 h 436"/>
              <a:gd name="T16" fmla="*/ 2147483647 w 320"/>
              <a:gd name="T17" fmla="*/ 2147483647 h 436"/>
              <a:gd name="T18" fmla="*/ 2147483647 w 320"/>
              <a:gd name="T19" fmla="*/ 2147483647 h 436"/>
              <a:gd name="T20" fmla="*/ 2147483647 w 320"/>
              <a:gd name="T21" fmla="*/ 2147483647 h 436"/>
              <a:gd name="T22" fmla="*/ 2147483647 w 320"/>
              <a:gd name="T23" fmla="*/ 2147483647 h 436"/>
              <a:gd name="T24" fmla="*/ 2147483647 w 320"/>
              <a:gd name="T25" fmla="*/ 2147483647 h 436"/>
              <a:gd name="T26" fmla="*/ 2147483647 w 320"/>
              <a:gd name="T27" fmla="*/ 2147483647 h 436"/>
              <a:gd name="T28" fmla="*/ 2147483647 w 320"/>
              <a:gd name="T29" fmla="*/ 2147483647 h 436"/>
              <a:gd name="T30" fmla="*/ 2147483647 w 320"/>
              <a:gd name="T31" fmla="*/ 2147483647 h 436"/>
              <a:gd name="T32" fmla="*/ 2147483647 w 320"/>
              <a:gd name="T33" fmla="*/ 2147483647 h 436"/>
              <a:gd name="T34" fmla="*/ 2147483647 w 320"/>
              <a:gd name="T35" fmla="*/ 2147483647 h 436"/>
              <a:gd name="T36" fmla="*/ 2147483647 w 320"/>
              <a:gd name="T37" fmla="*/ 2147483647 h 436"/>
              <a:gd name="T38" fmla="*/ 2147483647 w 320"/>
              <a:gd name="T39" fmla="*/ 2147483647 h 436"/>
              <a:gd name="T40" fmla="*/ 2147483647 w 320"/>
              <a:gd name="T41" fmla="*/ 2147483647 h 436"/>
              <a:gd name="T42" fmla="*/ 2147483647 w 320"/>
              <a:gd name="T43" fmla="*/ 2147483647 h 436"/>
              <a:gd name="T44" fmla="*/ 2147483647 w 320"/>
              <a:gd name="T45" fmla="*/ 2147483647 h 436"/>
              <a:gd name="T46" fmla="*/ 2147483647 w 320"/>
              <a:gd name="T47" fmla="*/ 2147483647 h 436"/>
              <a:gd name="T48" fmla="*/ 2147483647 w 320"/>
              <a:gd name="T49" fmla="*/ 2147483647 h 436"/>
              <a:gd name="T50" fmla="*/ 2147483647 w 320"/>
              <a:gd name="T51" fmla="*/ 2147483647 h 436"/>
              <a:gd name="T52" fmla="*/ 2147483647 w 320"/>
              <a:gd name="T53" fmla="*/ 2147483647 h 436"/>
              <a:gd name="T54" fmla="*/ 2147483647 w 320"/>
              <a:gd name="T55" fmla="*/ 2147483647 h 436"/>
              <a:gd name="T56" fmla="*/ 2147483647 w 320"/>
              <a:gd name="T57" fmla="*/ 2147483647 h 436"/>
              <a:gd name="T58" fmla="*/ 2147483647 w 320"/>
              <a:gd name="T59" fmla="*/ 2147483647 h 436"/>
              <a:gd name="T60" fmla="*/ 2147483647 w 320"/>
              <a:gd name="T61" fmla="*/ 2147483647 h 436"/>
              <a:gd name="T62" fmla="*/ 2147483647 w 320"/>
              <a:gd name="T63" fmla="*/ 2147483647 h 436"/>
              <a:gd name="T64" fmla="*/ 2147483647 w 320"/>
              <a:gd name="T65" fmla="*/ 2147483647 h 436"/>
              <a:gd name="T66" fmla="*/ 2147483647 w 320"/>
              <a:gd name="T67" fmla="*/ 2147483647 h 436"/>
              <a:gd name="T68" fmla="*/ 2147483647 w 320"/>
              <a:gd name="T69" fmla="*/ 2147483647 h 436"/>
              <a:gd name="T70" fmla="*/ 2147483647 w 320"/>
              <a:gd name="T71" fmla="*/ 2147483647 h 436"/>
              <a:gd name="T72" fmla="*/ 2147483647 w 320"/>
              <a:gd name="T73" fmla="*/ 2147483647 h 436"/>
              <a:gd name="T74" fmla="*/ 2147483647 w 320"/>
              <a:gd name="T75" fmla="*/ 2147483647 h 436"/>
              <a:gd name="T76" fmla="*/ 2147483647 w 320"/>
              <a:gd name="T77" fmla="*/ 2147483647 h 436"/>
              <a:gd name="T78" fmla="*/ 2147483647 w 320"/>
              <a:gd name="T79" fmla="*/ 2147483647 h 436"/>
              <a:gd name="T80" fmla="*/ 2147483647 w 320"/>
              <a:gd name="T81" fmla="*/ 2147483647 h 436"/>
              <a:gd name="T82" fmla="*/ 2147483647 w 320"/>
              <a:gd name="T83" fmla="*/ 2147483647 h 4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0"/>
              <a:gd name="T127" fmla="*/ 0 h 436"/>
              <a:gd name="T128" fmla="*/ 320 w 320"/>
              <a:gd name="T129" fmla="*/ 436 h 4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0" h="436">
                <a:moveTo>
                  <a:pt x="62" y="71"/>
                </a:moveTo>
                <a:lnTo>
                  <a:pt x="48" y="88"/>
                </a:lnTo>
                <a:lnTo>
                  <a:pt x="32" y="101"/>
                </a:lnTo>
                <a:lnTo>
                  <a:pt x="19" y="147"/>
                </a:lnTo>
                <a:lnTo>
                  <a:pt x="19" y="153"/>
                </a:lnTo>
                <a:lnTo>
                  <a:pt x="5" y="197"/>
                </a:lnTo>
                <a:lnTo>
                  <a:pt x="9" y="216"/>
                </a:lnTo>
                <a:lnTo>
                  <a:pt x="9" y="250"/>
                </a:lnTo>
                <a:lnTo>
                  <a:pt x="35" y="301"/>
                </a:lnTo>
                <a:lnTo>
                  <a:pt x="38" y="326"/>
                </a:lnTo>
                <a:lnTo>
                  <a:pt x="36" y="363"/>
                </a:lnTo>
                <a:lnTo>
                  <a:pt x="31" y="383"/>
                </a:lnTo>
                <a:lnTo>
                  <a:pt x="21" y="399"/>
                </a:lnTo>
                <a:lnTo>
                  <a:pt x="13" y="423"/>
                </a:lnTo>
                <a:lnTo>
                  <a:pt x="0" y="435"/>
                </a:lnTo>
                <a:lnTo>
                  <a:pt x="154" y="428"/>
                </a:lnTo>
                <a:lnTo>
                  <a:pt x="257" y="412"/>
                </a:lnTo>
                <a:lnTo>
                  <a:pt x="261" y="396"/>
                </a:lnTo>
                <a:lnTo>
                  <a:pt x="277" y="372"/>
                </a:lnTo>
                <a:lnTo>
                  <a:pt x="276" y="355"/>
                </a:lnTo>
                <a:lnTo>
                  <a:pt x="284" y="343"/>
                </a:lnTo>
                <a:lnTo>
                  <a:pt x="288" y="342"/>
                </a:lnTo>
                <a:lnTo>
                  <a:pt x="293" y="331"/>
                </a:lnTo>
                <a:lnTo>
                  <a:pt x="291" y="323"/>
                </a:lnTo>
                <a:lnTo>
                  <a:pt x="294" y="311"/>
                </a:lnTo>
                <a:lnTo>
                  <a:pt x="301" y="304"/>
                </a:lnTo>
                <a:lnTo>
                  <a:pt x="308" y="304"/>
                </a:lnTo>
                <a:lnTo>
                  <a:pt x="304" y="311"/>
                </a:lnTo>
                <a:lnTo>
                  <a:pt x="304" y="322"/>
                </a:lnTo>
                <a:lnTo>
                  <a:pt x="317" y="310"/>
                </a:lnTo>
                <a:lnTo>
                  <a:pt x="319" y="269"/>
                </a:lnTo>
                <a:lnTo>
                  <a:pt x="306" y="243"/>
                </a:lnTo>
                <a:lnTo>
                  <a:pt x="294" y="193"/>
                </a:lnTo>
                <a:lnTo>
                  <a:pt x="280" y="168"/>
                </a:lnTo>
                <a:lnTo>
                  <a:pt x="272" y="163"/>
                </a:lnTo>
                <a:lnTo>
                  <a:pt x="261" y="165"/>
                </a:lnTo>
                <a:lnTo>
                  <a:pt x="243" y="175"/>
                </a:lnTo>
                <a:lnTo>
                  <a:pt x="242" y="179"/>
                </a:lnTo>
                <a:lnTo>
                  <a:pt x="236" y="182"/>
                </a:lnTo>
                <a:lnTo>
                  <a:pt x="238" y="185"/>
                </a:lnTo>
                <a:lnTo>
                  <a:pt x="236" y="188"/>
                </a:lnTo>
                <a:lnTo>
                  <a:pt x="229" y="204"/>
                </a:lnTo>
                <a:lnTo>
                  <a:pt x="216" y="219"/>
                </a:lnTo>
                <a:lnTo>
                  <a:pt x="201" y="215"/>
                </a:lnTo>
                <a:lnTo>
                  <a:pt x="196" y="204"/>
                </a:lnTo>
                <a:lnTo>
                  <a:pt x="198" y="182"/>
                </a:lnTo>
                <a:lnTo>
                  <a:pt x="207" y="178"/>
                </a:lnTo>
                <a:lnTo>
                  <a:pt x="216" y="170"/>
                </a:lnTo>
                <a:lnTo>
                  <a:pt x="218" y="157"/>
                </a:lnTo>
                <a:lnTo>
                  <a:pt x="219" y="148"/>
                </a:lnTo>
                <a:lnTo>
                  <a:pt x="233" y="119"/>
                </a:lnTo>
                <a:lnTo>
                  <a:pt x="230" y="95"/>
                </a:lnTo>
                <a:lnTo>
                  <a:pt x="226" y="81"/>
                </a:lnTo>
                <a:lnTo>
                  <a:pt x="223" y="80"/>
                </a:lnTo>
                <a:lnTo>
                  <a:pt x="216" y="70"/>
                </a:lnTo>
                <a:lnTo>
                  <a:pt x="221" y="61"/>
                </a:lnTo>
                <a:lnTo>
                  <a:pt x="229" y="63"/>
                </a:lnTo>
                <a:lnTo>
                  <a:pt x="216" y="44"/>
                </a:lnTo>
                <a:lnTo>
                  <a:pt x="210" y="32"/>
                </a:lnTo>
                <a:lnTo>
                  <a:pt x="197" y="32"/>
                </a:lnTo>
                <a:lnTo>
                  <a:pt x="170" y="24"/>
                </a:lnTo>
                <a:lnTo>
                  <a:pt x="165" y="24"/>
                </a:lnTo>
                <a:lnTo>
                  <a:pt x="154" y="10"/>
                </a:lnTo>
                <a:lnTo>
                  <a:pt x="133" y="9"/>
                </a:lnTo>
                <a:lnTo>
                  <a:pt x="114" y="0"/>
                </a:lnTo>
                <a:lnTo>
                  <a:pt x="111" y="4"/>
                </a:lnTo>
                <a:lnTo>
                  <a:pt x="96" y="5"/>
                </a:lnTo>
                <a:lnTo>
                  <a:pt x="97" y="5"/>
                </a:lnTo>
                <a:lnTo>
                  <a:pt x="91" y="32"/>
                </a:lnTo>
                <a:lnTo>
                  <a:pt x="99" y="37"/>
                </a:lnTo>
                <a:lnTo>
                  <a:pt x="100" y="44"/>
                </a:lnTo>
                <a:lnTo>
                  <a:pt x="83" y="49"/>
                </a:lnTo>
                <a:lnTo>
                  <a:pt x="73" y="59"/>
                </a:lnTo>
                <a:lnTo>
                  <a:pt x="76" y="85"/>
                </a:lnTo>
                <a:lnTo>
                  <a:pt x="73" y="101"/>
                </a:lnTo>
                <a:lnTo>
                  <a:pt x="68" y="112"/>
                </a:lnTo>
                <a:lnTo>
                  <a:pt x="65" y="112"/>
                </a:lnTo>
                <a:lnTo>
                  <a:pt x="68" y="101"/>
                </a:lnTo>
                <a:lnTo>
                  <a:pt x="68" y="88"/>
                </a:lnTo>
                <a:lnTo>
                  <a:pt x="58" y="110"/>
                </a:lnTo>
                <a:lnTo>
                  <a:pt x="58" y="87"/>
                </a:lnTo>
                <a:lnTo>
                  <a:pt x="60" y="71"/>
                </a:lnTo>
                <a:lnTo>
                  <a:pt x="62" y="71"/>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69" name="Freeform 105"/>
          <p:cNvSpPr>
            <a:spLocks/>
          </p:cNvSpPr>
          <p:nvPr/>
        </p:nvSpPr>
        <p:spPr bwMode="auto">
          <a:xfrm>
            <a:off x="6091238" y="3117850"/>
            <a:ext cx="461962" cy="609600"/>
          </a:xfrm>
          <a:custGeom>
            <a:avLst/>
            <a:gdLst>
              <a:gd name="T0" fmla="*/ 2147483647 w 320"/>
              <a:gd name="T1" fmla="*/ 2147483647 h 436"/>
              <a:gd name="T2" fmla="*/ 2147483647 w 320"/>
              <a:gd name="T3" fmla="*/ 2147483647 h 436"/>
              <a:gd name="T4" fmla="*/ 2147483647 w 320"/>
              <a:gd name="T5" fmla="*/ 2147483647 h 436"/>
              <a:gd name="T6" fmla="*/ 2147483647 w 320"/>
              <a:gd name="T7" fmla="*/ 2147483647 h 436"/>
              <a:gd name="T8" fmla="*/ 2147483647 w 320"/>
              <a:gd name="T9" fmla="*/ 2147483647 h 436"/>
              <a:gd name="T10" fmla="*/ 2147483647 w 320"/>
              <a:gd name="T11" fmla="*/ 2147483647 h 436"/>
              <a:gd name="T12" fmla="*/ 2147483647 w 320"/>
              <a:gd name="T13" fmla="*/ 2147483647 h 436"/>
              <a:gd name="T14" fmla="*/ 2147483647 w 320"/>
              <a:gd name="T15" fmla="*/ 2147483647 h 436"/>
              <a:gd name="T16" fmla="*/ 2147483647 w 320"/>
              <a:gd name="T17" fmla="*/ 2147483647 h 436"/>
              <a:gd name="T18" fmla="*/ 2147483647 w 320"/>
              <a:gd name="T19" fmla="*/ 2147483647 h 436"/>
              <a:gd name="T20" fmla="*/ 2147483647 w 320"/>
              <a:gd name="T21" fmla="*/ 2147483647 h 436"/>
              <a:gd name="T22" fmla="*/ 2147483647 w 320"/>
              <a:gd name="T23" fmla="*/ 2147483647 h 436"/>
              <a:gd name="T24" fmla="*/ 2147483647 w 320"/>
              <a:gd name="T25" fmla="*/ 2147483647 h 436"/>
              <a:gd name="T26" fmla="*/ 2147483647 w 320"/>
              <a:gd name="T27" fmla="*/ 2147483647 h 436"/>
              <a:gd name="T28" fmla="*/ 2147483647 w 320"/>
              <a:gd name="T29" fmla="*/ 2147483647 h 436"/>
              <a:gd name="T30" fmla="*/ 2147483647 w 320"/>
              <a:gd name="T31" fmla="*/ 2147483647 h 436"/>
              <a:gd name="T32" fmla="*/ 2147483647 w 320"/>
              <a:gd name="T33" fmla="*/ 2147483647 h 436"/>
              <a:gd name="T34" fmla="*/ 2147483647 w 320"/>
              <a:gd name="T35" fmla="*/ 2147483647 h 436"/>
              <a:gd name="T36" fmla="*/ 2147483647 w 320"/>
              <a:gd name="T37" fmla="*/ 2147483647 h 436"/>
              <a:gd name="T38" fmla="*/ 2147483647 w 320"/>
              <a:gd name="T39" fmla="*/ 2147483647 h 436"/>
              <a:gd name="T40" fmla="*/ 2147483647 w 320"/>
              <a:gd name="T41" fmla="*/ 2147483647 h 436"/>
              <a:gd name="T42" fmla="*/ 2147483647 w 320"/>
              <a:gd name="T43" fmla="*/ 2147483647 h 436"/>
              <a:gd name="T44" fmla="*/ 2147483647 w 320"/>
              <a:gd name="T45" fmla="*/ 2147483647 h 436"/>
              <a:gd name="T46" fmla="*/ 2147483647 w 320"/>
              <a:gd name="T47" fmla="*/ 2147483647 h 436"/>
              <a:gd name="T48" fmla="*/ 2147483647 w 320"/>
              <a:gd name="T49" fmla="*/ 2147483647 h 436"/>
              <a:gd name="T50" fmla="*/ 2147483647 w 320"/>
              <a:gd name="T51" fmla="*/ 2147483647 h 436"/>
              <a:gd name="T52" fmla="*/ 2147483647 w 320"/>
              <a:gd name="T53" fmla="*/ 2147483647 h 436"/>
              <a:gd name="T54" fmla="*/ 2147483647 w 320"/>
              <a:gd name="T55" fmla="*/ 2147483647 h 436"/>
              <a:gd name="T56" fmla="*/ 2147483647 w 320"/>
              <a:gd name="T57" fmla="*/ 2147483647 h 436"/>
              <a:gd name="T58" fmla="*/ 2147483647 w 320"/>
              <a:gd name="T59" fmla="*/ 2147483647 h 436"/>
              <a:gd name="T60" fmla="*/ 2147483647 w 320"/>
              <a:gd name="T61" fmla="*/ 2147483647 h 436"/>
              <a:gd name="T62" fmla="*/ 2147483647 w 320"/>
              <a:gd name="T63" fmla="*/ 2147483647 h 436"/>
              <a:gd name="T64" fmla="*/ 2147483647 w 320"/>
              <a:gd name="T65" fmla="*/ 2147483647 h 436"/>
              <a:gd name="T66" fmla="*/ 2147483647 w 320"/>
              <a:gd name="T67" fmla="*/ 2147483647 h 436"/>
              <a:gd name="T68" fmla="*/ 2147483647 w 320"/>
              <a:gd name="T69" fmla="*/ 2147483647 h 436"/>
              <a:gd name="T70" fmla="*/ 2147483647 w 320"/>
              <a:gd name="T71" fmla="*/ 2147483647 h 436"/>
              <a:gd name="T72" fmla="*/ 2147483647 w 320"/>
              <a:gd name="T73" fmla="*/ 2147483647 h 436"/>
              <a:gd name="T74" fmla="*/ 2147483647 w 320"/>
              <a:gd name="T75" fmla="*/ 2147483647 h 436"/>
              <a:gd name="T76" fmla="*/ 2147483647 w 320"/>
              <a:gd name="T77" fmla="*/ 2147483647 h 436"/>
              <a:gd name="T78" fmla="*/ 2147483647 w 320"/>
              <a:gd name="T79" fmla="*/ 2147483647 h 436"/>
              <a:gd name="T80" fmla="*/ 2147483647 w 320"/>
              <a:gd name="T81" fmla="*/ 2147483647 h 436"/>
              <a:gd name="T82" fmla="*/ 2147483647 w 320"/>
              <a:gd name="T83" fmla="*/ 2147483647 h 4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0"/>
              <a:gd name="T127" fmla="*/ 0 h 436"/>
              <a:gd name="T128" fmla="*/ 320 w 320"/>
              <a:gd name="T129" fmla="*/ 436 h 4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0" h="436">
                <a:moveTo>
                  <a:pt x="62" y="71"/>
                </a:moveTo>
                <a:lnTo>
                  <a:pt x="48" y="88"/>
                </a:lnTo>
                <a:lnTo>
                  <a:pt x="32" y="101"/>
                </a:lnTo>
                <a:lnTo>
                  <a:pt x="19" y="147"/>
                </a:lnTo>
                <a:lnTo>
                  <a:pt x="19" y="153"/>
                </a:lnTo>
                <a:lnTo>
                  <a:pt x="5" y="197"/>
                </a:lnTo>
                <a:lnTo>
                  <a:pt x="9" y="216"/>
                </a:lnTo>
                <a:lnTo>
                  <a:pt x="9" y="250"/>
                </a:lnTo>
                <a:lnTo>
                  <a:pt x="35" y="301"/>
                </a:lnTo>
                <a:lnTo>
                  <a:pt x="38" y="326"/>
                </a:lnTo>
                <a:lnTo>
                  <a:pt x="36" y="363"/>
                </a:lnTo>
                <a:lnTo>
                  <a:pt x="31" y="383"/>
                </a:lnTo>
                <a:lnTo>
                  <a:pt x="21" y="399"/>
                </a:lnTo>
                <a:lnTo>
                  <a:pt x="13" y="423"/>
                </a:lnTo>
                <a:lnTo>
                  <a:pt x="0" y="435"/>
                </a:lnTo>
                <a:lnTo>
                  <a:pt x="154" y="428"/>
                </a:lnTo>
                <a:lnTo>
                  <a:pt x="257" y="412"/>
                </a:lnTo>
                <a:lnTo>
                  <a:pt x="261" y="396"/>
                </a:lnTo>
                <a:lnTo>
                  <a:pt x="277" y="372"/>
                </a:lnTo>
                <a:lnTo>
                  <a:pt x="276" y="355"/>
                </a:lnTo>
                <a:lnTo>
                  <a:pt x="284" y="343"/>
                </a:lnTo>
                <a:lnTo>
                  <a:pt x="288" y="342"/>
                </a:lnTo>
                <a:lnTo>
                  <a:pt x="293" y="331"/>
                </a:lnTo>
                <a:lnTo>
                  <a:pt x="291" y="323"/>
                </a:lnTo>
                <a:lnTo>
                  <a:pt x="294" y="311"/>
                </a:lnTo>
                <a:lnTo>
                  <a:pt x="301" y="304"/>
                </a:lnTo>
                <a:lnTo>
                  <a:pt x="308" y="304"/>
                </a:lnTo>
                <a:lnTo>
                  <a:pt x="304" y="311"/>
                </a:lnTo>
                <a:lnTo>
                  <a:pt x="304" y="322"/>
                </a:lnTo>
                <a:lnTo>
                  <a:pt x="317" y="310"/>
                </a:lnTo>
                <a:lnTo>
                  <a:pt x="319" y="269"/>
                </a:lnTo>
                <a:lnTo>
                  <a:pt x="306" y="243"/>
                </a:lnTo>
                <a:lnTo>
                  <a:pt x="294" y="193"/>
                </a:lnTo>
                <a:lnTo>
                  <a:pt x="280" y="168"/>
                </a:lnTo>
                <a:lnTo>
                  <a:pt x="272" y="163"/>
                </a:lnTo>
                <a:lnTo>
                  <a:pt x="261" y="165"/>
                </a:lnTo>
                <a:lnTo>
                  <a:pt x="243" y="175"/>
                </a:lnTo>
                <a:lnTo>
                  <a:pt x="242" y="179"/>
                </a:lnTo>
                <a:lnTo>
                  <a:pt x="236" y="182"/>
                </a:lnTo>
                <a:lnTo>
                  <a:pt x="238" y="185"/>
                </a:lnTo>
                <a:lnTo>
                  <a:pt x="236" y="188"/>
                </a:lnTo>
                <a:lnTo>
                  <a:pt x="229" y="204"/>
                </a:lnTo>
                <a:lnTo>
                  <a:pt x="216" y="219"/>
                </a:lnTo>
                <a:lnTo>
                  <a:pt x="201" y="215"/>
                </a:lnTo>
                <a:lnTo>
                  <a:pt x="196" y="204"/>
                </a:lnTo>
                <a:lnTo>
                  <a:pt x="198" y="182"/>
                </a:lnTo>
                <a:lnTo>
                  <a:pt x="207" y="178"/>
                </a:lnTo>
                <a:lnTo>
                  <a:pt x="216" y="170"/>
                </a:lnTo>
                <a:lnTo>
                  <a:pt x="218" y="157"/>
                </a:lnTo>
                <a:lnTo>
                  <a:pt x="219" y="148"/>
                </a:lnTo>
                <a:lnTo>
                  <a:pt x="233" y="119"/>
                </a:lnTo>
                <a:lnTo>
                  <a:pt x="230" y="95"/>
                </a:lnTo>
                <a:lnTo>
                  <a:pt x="226" y="81"/>
                </a:lnTo>
                <a:lnTo>
                  <a:pt x="223" y="80"/>
                </a:lnTo>
                <a:lnTo>
                  <a:pt x="216" y="70"/>
                </a:lnTo>
                <a:lnTo>
                  <a:pt x="221" y="61"/>
                </a:lnTo>
                <a:lnTo>
                  <a:pt x="229" y="63"/>
                </a:lnTo>
                <a:lnTo>
                  <a:pt x="216" y="44"/>
                </a:lnTo>
                <a:lnTo>
                  <a:pt x="210" y="32"/>
                </a:lnTo>
                <a:lnTo>
                  <a:pt x="197" y="32"/>
                </a:lnTo>
                <a:lnTo>
                  <a:pt x="170" y="24"/>
                </a:lnTo>
                <a:lnTo>
                  <a:pt x="165" y="24"/>
                </a:lnTo>
                <a:lnTo>
                  <a:pt x="154" y="10"/>
                </a:lnTo>
                <a:lnTo>
                  <a:pt x="133" y="9"/>
                </a:lnTo>
                <a:lnTo>
                  <a:pt x="114" y="0"/>
                </a:lnTo>
                <a:lnTo>
                  <a:pt x="111" y="4"/>
                </a:lnTo>
                <a:lnTo>
                  <a:pt x="96" y="5"/>
                </a:lnTo>
                <a:lnTo>
                  <a:pt x="97" y="5"/>
                </a:lnTo>
                <a:lnTo>
                  <a:pt x="91" y="32"/>
                </a:lnTo>
                <a:lnTo>
                  <a:pt x="99" y="37"/>
                </a:lnTo>
                <a:lnTo>
                  <a:pt x="100" y="44"/>
                </a:lnTo>
                <a:lnTo>
                  <a:pt x="83" y="49"/>
                </a:lnTo>
                <a:lnTo>
                  <a:pt x="73" y="59"/>
                </a:lnTo>
                <a:lnTo>
                  <a:pt x="76" y="85"/>
                </a:lnTo>
                <a:lnTo>
                  <a:pt x="73" y="101"/>
                </a:lnTo>
                <a:lnTo>
                  <a:pt x="68" y="112"/>
                </a:lnTo>
                <a:lnTo>
                  <a:pt x="65" y="112"/>
                </a:lnTo>
                <a:lnTo>
                  <a:pt x="68" y="101"/>
                </a:lnTo>
                <a:lnTo>
                  <a:pt x="68" y="88"/>
                </a:lnTo>
                <a:lnTo>
                  <a:pt x="58" y="110"/>
                </a:lnTo>
                <a:lnTo>
                  <a:pt x="58" y="87"/>
                </a:lnTo>
                <a:lnTo>
                  <a:pt x="60" y="71"/>
                </a:lnTo>
                <a:lnTo>
                  <a:pt x="62" y="71"/>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70" name="Freeform 106"/>
          <p:cNvSpPr>
            <a:spLocks/>
          </p:cNvSpPr>
          <p:nvPr/>
        </p:nvSpPr>
        <p:spPr bwMode="auto">
          <a:xfrm>
            <a:off x="4968875" y="2649538"/>
            <a:ext cx="773113" cy="857250"/>
          </a:xfrm>
          <a:custGeom>
            <a:avLst/>
            <a:gdLst>
              <a:gd name="T0" fmla="*/ 2147483647 w 536"/>
              <a:gd name="T1" fmla="*/ 2147483647 h 612"/>
              <a:gd name="T2" fmla="*/ 2147483647 w 536"/>
              <a:gd name="T3" fmla="*/ 2147483647 h 612"/>
              <a:gd name="T4" fmla="*/ 2147483647 w 536"/>
              <a:gd name="T5" fmla="*/ 2147483647 h 612"/>
              <a:gd name="T6" fmla="*/ 2147483647 w 536"/>
              <a:gd name="T7" fmla="*/ 2147483647 h 612"/>
              <a:gd name="T8" fmla="*/ 2147483647 w 536"/>
              <a:gd name="T9" fmla="*/ 2147483647 h 612"/>
              <a:gd name="T10" fmla="*/ 2147483647 w 536"/>
              <a:gd name="T11" fmla="*/ 2147483647 h 612"/>
              <a:gd name="T12" fmla="*/ 2147483647 w 536"/>
              <a:gd name="T13" fmla="*/ 2147483647 h 612"/>
              <a:gd name="T14" fmla="*/ 2147483647 w 536"/>
              <a:gd name="T15" fmla="*/ 2147483647 h 612"/>
              <a:gd name="T16" fmla="*/ 2147483647 w 536"/>
              <a:gd name="T17" fmla="*/ 2147483647 h 612"/>
              <a:gd name="T18" fmla="*/ 2147483647 w 536"/>
              <a:gd name="T19" fmla="*/ 2147483647 h 612"/>
              <a:gd name="T20" fmla="*/ 2147483647 w 536"/>
              <a:gd name="T21" fmla="*/ 2147483647 h 612"/>
              <a:gd name="T22" fmla="*/ 2147483647 w 536"/>
              <a:gd name="T23" fmla="*/ 2147483647 h 612"/>
              <a:gd name="T24" fmla="*/ 2147483647 w 536"/>
              <a:gd name="T25" fmla="*/ 2147483647 h 612"/>
              <a:gd name="T26" fmla="*/ 2147483647 w 536"/>
              <a:gd name="T27" fmla="*/ 2147483647 h 612"/>
              <a:gd name="T28" fmla="*/ 2147483647 w 536"/>
              <a:gd name="T29" fmla="*/ 2147483647 h 612"/>
              <a:gd name="T30" fmla="*/ 2147483647 w 536"/>
              <a:gd name="T31" fmla="*/ 2147483647 h 612"/>
              <a:gd name="T32" fmla="*/ 2147483647 w 536"/>
              <a:gd name="T33" fmla="*/ 2147483647 h 612"/>
              <a:gd name="T34" fmla="*/ 2147483647 w 536"/>
              <a:gd name="T35" fmla="*/ 2147483647 h 612"/>
              <a:gd name="T36" fmla="*/ 0 w 536"/>
              <a:gd name="T37" fmla="*/ 2147483647 h 612"/>
              <a:gd name="T38" fmla="*/ 2147483647 w 536"/>
              <a:gd name="T39" fmla="*/ 2147483647 h 612"/>
              <a:gd name="T40" fmla="*/ 2147483647 w 536"/>
              <a:gd name="T41" fmla="*/ 0 h 612"/>
              <a:gd name="T42" fmla="*/ 2147483647 w 536"/>
              <a:gd name="T43" fmla="*/ 2147483647 h 612"/>
              <a:gd name="T44" fmla="*/ 2147483647 w 536"/>
              <a:gd name="T45" fmla="*/ 2147483647 h 612"/>
              <a:gd name="T46" fmla="*/ 2147483647 w 536"/>
              <a:gd name="T47" fmla="*/ 2147483647 h 612"/>
              <a:gd name="T48" fmla="*/ 2147483647 w 536"/>
              <a:gd name="T49" fmla="*/ 2147483647 h 612"/>
              <a:gd name="T50" fmla="*/ 2147483647 w 536"/>
              <a:gd name="T51" fmla="*/ 2147483647 h 612"/>
              <a:gd name="T52" fmla="*/ 2147483647 w 536"/>
              <a:gd name="T53" fmla="*/ 2147483647 h 612"/>
              <a:gd name="T54" fmla="*/ 2147483647 w 536"/>
              <a:gd name="T55" fmla="*/ 2147483647 h 612"/>
              <a:gd name="T56" fmla="*/ 2147483647 w 536"/>
              <a:gd name="T57" fmla="*/ 2147483647 h 612"/>
              <a:gd name="T58" fmla="*/ 2147483647 w 536"/>
              <a:gd name="T59" fmla="*/ 2147483647 h 612"/>
              <a:gd name="T60" fmla="*/ 2147483647 w 536"/>
              <a:gd name="T61" fmla="*/ 2147483647 h 612"/>
              <a:gd name="T62" fmla="*/ 2147483647 w 536"/>
              <a:gd name="T63" fmla="*/ 2147483647 h 612"/>
              <a:gd name="T64" fmla="*/ 2147483647 w 536"/>
              <a:gd name="T65" fmla="*/ 2147483647 h 612"/>
              <a:gd name="T66" fmla="*/ 2147483647 w 536"/>
              <a:gd name="T67" fmla="*/ 2147483647 h 612"/>
              <a:gd name="T68" fmla="*/ 2147483647 w 536"/>
              <a:gd name="T69" fmla="*/ 2147483647 h 612"/>
              <a:gd name="T70" fmla="*/ 2147483647 w 536"/>
              <a:gd name="T71" fmla="*/ 2147483647 h 612"/>
              <a:gd name="T72" fmla="*/ 2147483647 w 536"/>
              <a:gd name="T73" fmla="*/ 2147483647 h 612"/>
              <a:gd name="T74" fmla="*/ 2147483647 w 536"/>
              <a:gd name="T75" fmla="*/ 2147483647 h 612"/>
              <a:gd name="T76" fmla="*/ 2147483647 w 536"/>
              <a:gd name="T77" fmla="*/ 2147483647 h 612"/>
              <a:gd name="T78" fmla="*/ 2147483647 w 536"/>
              <a:gd name="T79" fmla="*/ 2147483647 h 612"/>
              <a:gd name="T80" fmla="*/ 2147483647 w 536"/>
              <a:gd name="T81" fmla="*/ 2147483647 h 612"/>
              <a:gd name="T82" fmla="*/ 2147483647 w 536"/>
              <a:gd name="T83" fmla="*/ 2147483647 h 612"/>
              <a:gd name="T84" fmla="*/ 2147483647 w 536"/>
              <a:gd name="T85" fmla="*/ 2147483647 h 612"/>
              <a:gd name="T86" fmla="*/ 2147483647 w 536"/>
              <a:gd name="T87" fmla="*/ 2147483647 h 612"/>
              <a:gd name="T88" fmla="*/ 2147483647 w 536"/>
              <a:gd name="T89" fmla="*/ 2147483647 h 612"/>
              <a:gd name="T90" fmla="*/ 2147483647 w 536"/>
              <a:gd name="T91" fmla="*/ 2147483647 h 612"/>
              <a:gd name="T92" fmla="*/ 2147483647 w 536"/>
              <a:gd name="T93" fmla="*/ 2147483647 h 612"/>
              <a:gd name="T94" fmla="*/ 2147483647 w 536"/>
              <a:gd name="T95" fmla="*/ 2147483647 h 612"/>
              <a:gd name="T96" fmla="*/ 2147483647 w 536"/>
              <a:gd name="T97" fmla="*/ 2147483647 h 612"/>
              <a:gd name="T98" fmla="*/ 2147483647 w 536"/>
              <a:gd name="T99" fmla="*/ 2147483647 h 612"/>
              <a:gd name="T100" fmla="*/ 2147483647 w 536"/>
              <a:gd name="T101" fmla="*/ 2147483647 h 612"/>
              <a:gd name="T102" fmla="*/ 2147483647 w 536"/>
              <a:gd name="T103" fmla="*/ 2147483647 h 612"/>
              <a:gd name="T104" fmla="*/ 2147483647 w 536"/>
              <a:gd name="T105" fmla="*/ 2147483647 h 612"/>
              <a:gd name="T106" fmla="*/ 2147483647 w 536"/>
              <a:gd name="T107" fmla="*/ 2147483647 h 612"/>
              <a:gd name="T108" fmla="*/ 2147483647 w 536"/>
              <a:gd name="T109" fmla="*/ 2147483647 h 612"/>
              <a:gd name="T110" fmla="*/ 2147483647 w 536"/>
              <a:gd name="T111" fmla="*/ 2147483647 h 612"/>
              <a:gd name="T112" fmla="*/ 2147483647 w 536"/>
              <a:gd name="T113" fmla="*/ 2147483647 h 612"/>
              <a:gd name="T114" fmla="*/ 2147483647 w 536"/>
              <a:gd name="T115" fmla="*/ 2147483647 h 612"/>
              <a:gd name="T116" fmla="*/ 2147483647 w 536"/>
              <a:gd name="T117" fmla="*/ 2147483647 h 612"/>
              <a:gd name="T118" fmla="*/ 2147483647 w 536"/>
              <a:gd name="T119" fmla="*/ 2147483647 h 612"/>
              <a:gd name="T120" fmla="*/ 2147483647 w 536"/>
              <a:gd name="T121" fmla="*/ 2147483647 h 612"/>
              <a:gd name="T122" fmla="*/ 2147483647 w 536"/>
              <a:gd name="T123" fmla="*/ 2147483647 h 61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36"/>
              <a:gd name="T187" fmla="*/ 0 h 612"/>
              <a:gd name="T188" fmla="*/ 536 w 536"/>
              <a:gd name="T189" fmla="*/ 612 h 61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36" h="612">
                <a:moveTo>
                  <a:pt x="423" y="202"/>
                </a:moveTo>
                <a:lnTo>
                  <a:pt x="409" y="220"/>
                </a:lnTo>
                <a:lnTo>
                  <a:pt x="366" y="259"/>
                </a:lnTo>
                <a:lnTo>
                  <a:pt x="361" y="269"/>
                </a:lnTo>
                <a:lnTo>
                  <a:pt x="366" y="272"/>
                </a:lnTo>
                <a:lnTo>
                  <a:pt x="344" y="277"/>
                </a:lnTo>
                <a:lnTo>
                  <a:pt x="348" y="331"/>
                </a:lnTo>
                <a:lnTo>
                  <a:pt x="304" y="385"/>
                </a:lnTo>
                <a:lnTo>
                  <a:pt x="318" y="400"/>
                </a:lnTo>
                <a:lnTo>
                  <a:pt x="314" y="480"/>
                </a:lnTo>
                <a:lnTo>
                  <a:pt x="427" y="567"/>
                </a:lnTo>
                <a:lnTo>
                  <a:pt x="435" y="607"/>
                </a:lnTo>
                <a:lnTo>
                  <a:pt x="44" y="611"/>
                </a:lnTo>
                <a:lnTo>
                  <a:pt x="45" y="421"/>
                </a:lnTo>
                <a:lnTo>
                  <a:pt x="18" y="390"/>
                </a:lnTo>
                <a:lnTo>
                  <a:pt x="40" y="356"/>
                </a:lnTo>
                <a:lnTo>
                  <a:pt x="20" y="180"/>
                </a:lnTo>
                <a:lnTo>
                  <a:pt x="4" y="120"/>
                </a:lnTo>
                <a:lnTo>
                  <a:pt x="0" y="35"/>
                </a:lnTo>
                <a:lnTo>
                  <a:pt x="141" y="38"/>
                </a:lnTo>
                <a:lnTo>
                  <a:pt x="143" y="0"/>
                </a:lnTo>
                <a:lnTo>
                  <a:pt x="160" y="3"/>
                </a:lnTo>
                <a:lnTo>
                  <a:pt x="165" y="13"/>
                </a:lnTo>
                <a:lnTo>
                  <a:pt x="177" y="66"/>
                </a:lnTo>
                <a:lnTo>
                  <a:pt x="187" y="69"/>
                </a:lnTo>
                <a:lnTo>
                  <a:pt x="196" y="67"/>
                </a:lnTo>
                <a:lnTo>
                  <a:pt x="205" y="73"/>
                </a:lnTo>
                <a:lnTo>
                  <a:pt x="229" y="76"/>
                </a:lnTo>
                <a:lnTo>
                  <a:pt x="240" y="87"/>
                </a:lnTo>
                <a:lnTo>
                  <a:pt x="256" y="85"/>
                </a:lnTo>
                <a:lnTo>
                  <a:pt x="273" y="74"/>
                </a:lnTo>
                <a:lnTo>
                  <a:pt x="291" y="75"/>
                </a:lnTo>
                <a:lnTo>
                  <a:pt x="317" y="87"/>
                </a:lnTo>
                <a:lnTo>
                  <a:pt x="315" y="87"/>
                </a:lnTo>
                <a:lnTo>
                  <a:pt x="317" y="94"/>
                </a:lnTo>
                <a:lnTo>
                  <a:pt x="326" y="94"/>
                </a:lnTo>
                <a:lnTo>
                  <a:pt x="336" y="115"/>
                </a:lnTo>
                <a:lnTo>
                  <a:pt x="343" y="112"/>
                </a:lnTo>
                <a:lnTo>
                  <a:pt x="344" y="102"/>
                </a:lnTo>
                <a:lnTo>
                  <a:pt x="352" y="102"/>
                </a:lnTo>
                <a:lnTo>
                  <a:pt x="361" y="106"/>
                </a:lnTo>
                <a:lnTo>
                  <a:pt x="361" y="110"/>
                </a:lnTo>
                <a:lnTo>
                  <a:pt x="379" y="115"/>
                </a:lnTo>
                <a:lnTo>
                  <a:pt x="396" y="130"/>
                </a:lnTo>
                <a:lnTo>
                  <a:pt x="413" y="127"/>
                </a:lnTo>
                <a:lnTo>
                  <a:pt x="430" y="115"/>
                </a:lnTo>
                <a:lnTo>
                  <a:pt x="439" y="109"/>
                </a:lnTo>
                <a:lnTo>
                  <a:pt x="448" y="125"/>
                </a:lnTo>
                <a:lnTo>
                  <a:pt x="457" y="123"/>
                </a:lnTo>
                <a:lnTo>
                  <a:pt x="483" y="123"/>
                </a:lnTo>
                <a:lnTo>
                  <a:pt x="492" y="122"/>
                </a:lnTo>
                <a:lnTo>
                  <a:pt x="501" y="126"/>
                </a:lnTo>
                <a:lnTo>
                  <a:pt x="510" y="133"/>
                </a:lnTo>
                <a:lnTo>
                  <a:pt x="519" y="129"/>
                </a:lnTo>
                <a:lnTo>
                  <a:pt x="535" y="129"/>
                </a:lnTo>
                <a:lnTo>
                  <a:pt x="528" y="133"/>
                </a:lnTo>
                <a:lnTo>
                  <a:pt x="510" y="146"/>
                </a:lnTo>
                <a:lnTo>
                  <a:pt x="468" y="162"/>
                </a:lnTo>
                <a:lnTo>
                  <a:pt x="443" y="181"/>
                </a:lnTo>
                <a:lnTo>
                  <a:pt x="423" y="202"/>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71" name="Freeform 107"/>
          <p:cNvSpPr>
            <a:spLocks/>
          </p:cNvSpPr>
          <p:nvPr/>
        </p:nvSpPr>
        <p:spPr bwMode="auto">
          <a:xfrm>
            <a:off x="4968875" y="2649538"/>
            <a:ext cx="773113" cy="857250"/>
          </a:xfrm>
          <a:custGeom>
            <a:avLst/>
            <a:gdLst>
              <a:gd name="T0" fmla="*/ 2147483647 w 536"/>
              <a:gd name="T1" fmla="*/ 2147483647 h 612"/>
              <a:gd name="T2" fmla="*/ 2147483647 w 536"/>
              <a:gd name="T3" fmla="*/ 2147483647 h 612"/>
              <a:gd name="T4" fmla="*/ 2147483647 w 536"/>
              <a:gd name="T5" fmla="*/ 2147483647 h 612"/>
              <a:gd name="T6" fmla="*/ 2147483647 w 536"/>
              <a:gd name="T7" fmla="*/ 2147483647 h 612"/>
              <a:gd name="T8" fmla="*/ 2147483647 w 536"/>
              <a:gd name="T9" fmla="*/ 2147483647 h 612"/>
              <a:gd name="T10" fmla="*/ 2147483647 w 536"/>
              <a:gd name="T11" fmla="*/ 2147483647 h 612"/>
              <a:gd name="T12" fmla="*/ 2147483647 w 536"/>
              <a:gd name="T13" fmla="*/ 2147483647 h 612"/>
              <a:gd name="T14" fmla="*/ 2147483647 w 536"/>
              <a:gd name="T15" fmla="*/ 2147483647 h 612"/>
              <a:gd name="T16" fmla="*/ 2147483647 w 536"/>
              <a:gd name="T17" fmla="*/ 2147483647 h 612"/>
              <a:gd name="T18" fmla="*/ 2147483647 w 536"/>
              <a:gd name="T19" fmla="*/ 2147483647 h 612"/>
              <a:gd name="T20" fmla="*/ 2147483647 w 536"/>
              <a:gd name="T21" fmla="*/ 2147483647 h 612"/>
              <a:gd name="T22" fmla="*/ 2147483647 w 536"/>
              <a:gd name="T23" fmla="*/ 2147483647 h 612"/>
              <a:gd name="T24" fmla="*/ 2147483647 w 536"/>
              <a:gd name="T25" fmla="*/ 2147483647 h 612"/>
              <a:gd name="T26" fmla="*/ 2147483647 w 536"/>
              <a:gd name="T27" fmla="*/ 2147483647 h 612"/>
              <a:gd name="T28" fmla="*/ 2147483647 w 536"/>
              <a:gd name="T29" fmla="*/ 2147483647 h 612"/>
              <a:gd name="T30" fmla="*/ 2147483647 w 536"/>
              <a:gd name="T31" fmla="*/ 2147483647 h 612"/>
              <a:gd name="T32" fmla="*/ 2147483647 w 536"/>
              <a:gd name="T33" fmla="*/ 2147483647 h 612"/>
              <a:gd name="T34" fmla="*/ 2147483647 w 536"/>
              <a:gd name="T35" fmla="*/ 2147483647 h 612"/>
              <a:gd name="T36" fmla="*/ 0 w 536"/>
              <a:gd name="T37" fmla="*/ 2147483647 h 612"/>
              <a:gd name="T38" fmla="*/ 2147483647 w 536"/>
              <a:gd name="T39" fmla="*/ 2147483647 h 612"/>
              <a:gd name="T40" fmla="*/ 2147483647 w 536"/>
              <a:gd name="T41" fmla="*/ 0 h 612"/>
              <a:gd name="T42" fmla="*/ 2147483647 w 536"/>
              <a:gd name="T43" fmla="*/ 2147483647 h 612"/>
              <a:gd name="T44" fmla="*/ 2147483647 w 536"/>
              <a:gd name="T45" fmla="*/ 2147483647 h 612"/>
              <a:gd name="T46" fmla="*/ 2147483647 w 536"/>
              <a:gd name="T47" fmla="*/ 2147483647 h 612"/>
              <a:gd name="T48" fmla="*/ 2147483647 w 536"/>
              <a:gd name="T49" fmla="*/ 2147483647 h 612"/>
              <a:gd name="T50" fmla="*/ 2147483647 w 536"/>
              <a:gd name="T51" fmla="*/ 2147483647 h 612"/>
              <a:gd name="T52" fmla="*/ 2147483647 w 536"/>
              <a:gd name="T53" fmla="*/ 2147483647 h 612"/>
              <a:gd name="T54" fmla="*/ 2147483647 w 536"/>
              <a:gd name="T55" fmla="*/ 2147483647 h 612"/>
              <a:gd name="T56" fmla="*/ 2147483647 w 536"/>
              <a:gd name="T57" fmla="*/ 2147483647 h 612"/>
              <a:gd name="T58" fmla="*/ 2147483647 w 536"/>
              <a:gd name="T59" fmla="*/ 2147483647 h 612"/>
              <a:gd name="T60" fmla="*/ 2147483647 w 536"/>
              <a:gd name="T61" fmla="*/ 2147483647 h 612"/>
              <a:gd name="T62" fmla="*/ 2147483647 w 536"/>
              <a:gd name="T63" fmla="*/ 2147483647 h 612"/>
              <a:gd name="T64" fmla="*/ 2147483647 w 536"/>
              <a:gd name="T65" fmla="*/ 2147483647 h 612"/>
              <a:gd name="T66" fmla="*/ 2147483647 w 536"/>
              <a:gd name="T67" fmla="*/ 2147483647 h 612"/>
              <a:gd name="T68" fmla="*/ 2147483647 w 536"/>
              <a:gd name="T69" fmla="*/ 2147483647 h 612"/>
              <a:gd name="T70" fmla="*/ 2147483647 w 536"/>
              <a:gd name="T71" fmla="*/ 2147483647 h 612"/>
              <a:gd name="T72" fmla="*/ 2147483647 w 536"/>
              <a:gd name="T73" fmla="*/ 2147483647 h 612"/>
              <a:gd name="T74" fmla="*/ 2147483647 w 536"/>
              <a:gd name="T75" fmla="*/ 2147483647 h 612"/>
              <a:gd name="T76" fmla="*/ 2147483647 w 536"/>
              <a:gd name="T77" fmla="*/ 2147483647 h 612"/>
              <a:gd name="T78" fmla="*/ 2147483647 w 536"/>
              <a:gd name="T79" fmla="*/ 2147483647 h 612"/>
              <a:gd name="T80" fmla="*/ 2147483647 w 536"/>
              <a:gd name="T81" fmla="*/ 2147483647 h 612"/>
              <a:gd name="T82" fmla="*/ 2147483647 w 536"/>
              <a:gd name="T83" fmla="*/ 2147483647 h 612"/>
              <a:gd name="T84" fmla="*/ 2147483647 w 536"/>
              <a:gd name="T85" fmla="*/ 2147483647 h 612"/>
              <a:gd name="T86" fmla="*/ 2147483647 w 536"/>
              <a:gd name="T87" fmla="*/ 2147483647 h 612"/>
              <a:gd name="T88" fmla="*/ 2147483647 w 536"/>
              <a:gd name="T89" fmla="*/ 2147483647 h 612"/>
              <a:gd name="T90" fmla="*/ 2147483647 w 536"/>
              <a:gd name="T91" fmla="*/ 2147483647 h 612"/>
              <a:gd name="T92" fmla="*/ 2147483647 w 536"/>
              <a:gd name="T93" fmla="*/ 2147483647 h 612"/>
              <a:gd name="T94" fmla="*/ 2147483647 w 536"/>
              <a:gd name="T95" fmla="*/ 2147483647 h 612"/>
              <a:gd name="T96" fmla="*/ 2147483647 w 536"/>
              <a:gd name="T97" fmla="*/ 2147483647 h 612"/>
              <a:gd name="T98" fmla="*/ 2147483647 w 536"/>
              <a:gd name="T99" fmla="*/ 2147483647 h 612"/>
              <a:gd name="T100" fmla="*/ 2147483647 w 536"/>
              <a:gd name="T101" fmla="*/ 2147483647 h 612"/>
              <a:gd name="T102" fmla="*/ 2147483647 w 536"/>
              <a:gd name="T103" fmla="*/ 2147483647 h 612"/>
              <a:gd name="T104" fmla="*/ 2147483647 w 536"/>
              <a:gd name="T105" fmla="*/ 2147483647 h 612"/>
              <a:gd name="T106" fmla="*/ 2147483647 w 536"/>
              <a:gd name="T107" fmla="*/ 2147483647 h 612"/>
              <a:gd name="T108" fmla="*/ 2147483647 w 536"/>
              <a:gd name="T109" fmla="*/ 2147483647 h 612"/>
              <a:gd name="T110" fmla="*/ 2147483647 w 536"/>
              <a:gd name="T111" fmla="*/ 2147483647 h 612"/>
              <a:gd name="T112" fmla="*/ 2147483647 w 536"/>
              <a:gd name="T113" fmla="*/ 2147483647 h 612"/>
              <a:gd name="T114" fmla="*/ 2147483647 w 536"/>
              <a:gd name="T115" fmla="*/ 2147483647 h 612"/>
              <a:gd name="T116" fmla="*/ 2147483647 w 536"/>
              <a:gd name="T117" fmla="*/ 2147483647 h 612"/>
              <a:gd name="T118" fmla="*/ 2147483647 w 536"/>
              <a:gd name="T119" fmla="*/ 2147483647 h 612"/>
              <a:gd name="T120" fmla="*/ 2147483647 w 536"/>
              <a:gd name="T121" fmla="*/ 2147483647 h 61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36"/>
              <a:gd name="T184" fmla="*/ 0 h 612"/>
              <a:gd name="T185" fmla="*/ 536 w 536"/>
              <a:gd name="T186" fmla="*/ 612 h 61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36" h="612">
                <a:moveTo>
                  <a:pt x="423" y="202"/>
                </a:moveTo>
                <a:lnTo>
                  <a:pt x="409" y="220"/>
                </a:lnTo>
                <a:lnTo>
                  <a:pt x="366" y="259"/>
                </a:lnTo>
                <a:lnTo>
                  <a:pt x="361" y="269"/>
                </a:lnTo>
                <a:lnTo>
                  <a:pt x="366" y="272"/>
                </a:lnTo>
                <a:lnTo>
                  <a:pt x="344" y="277"/>
                </a:lnTo>
                <a:lnTo>
                  <a:pt x="348" y="331"/>
                </a:lnTo>
                <a:lnTo>
                  <a:pt x="304" y="385"/>
                </a:lnTo>
                <a:lnTo>
                  <a:pt x="318" y="400"/>
                </a:lnTo>
                <a:lnTo>
                  <a:pt x="314" y="480"/>
                </a:lnTo>
                <a:lnTo>
                  <a:pt x="427" y="567"/>
                </a:lnTo>
                <a:lnTo>
                  <a:pt x="435" y="607"/>
                </a:lnTo>
                <a:lnTo>
                  <a:pt x="44" y="611"/>
                </a:lnTo>
                <a:lnTo>
                  <a:pt x="45" y="421"/>
                </a:lnTo>
                <a:lnTo>
                  <a:pt x="18" y="390"/>
                </a:lnTo>
                <a:lnTo>
                  <a:pt x="40" y="356"/>
                </a:lnTo>
                <a:lnTo>
                  <a:pt x="20" y="180"/>
                </a:lnTo>
                <a:lnTo>
                  <a:pt x="4" y="120"/>
                </a:lnTo>
                <a:lnTo>
                  <a:pt x="0" y="35"/>
                </a:lnTo>
                <a:lnTo>
                  <a:pt x="141" y="38"/>
                </a:lnTo>
                <a:lnTo>
                  <a:pt x="143" y="0"/>
                </a:lnTo>
                <a:lnTo>
                  <a:pt x="160" y="3"/>
                </a:lnTo>
                <a:lnTo>
                  <a:pt x="165" y="13"/>
                </a:lnTo>
                <a:lnTo>
                  <a:pt x="177" y="66"/>
                </a:lnTo>
                <a:lnTo>
                  <a:pt x="187" y="69"/>
                </a:lnTo>
                <a:lnTo>
                  <a:pt x="196" y="67"/>
                </a:lnTo>
                <a:lnTo>
                  <a:pt x="205" y="73"/>
                </a:lnTo>
                <a:lnTo>
                  <a:pt x="229" y="76"/>
                </a:lnTo>
                <a:lnTo>
                  <a:pt x="240" y="87"/>
                </a:lnTo>
                <a:lnTo>
                  <a:pt x="256" y="85"/>
                </a:lnTo>
                <a:lnTo>
                  <a:pt x="273" y="74"/>
                </a:lnTo>
                <a:lnTo>
                  <a:pt x="291" y="75"/>
                </a:lnTo>
                <a:lnTo>
                  <a:pt x="317" y="87"/>
                </a:lnTo>
                <a:lnTo>
                  <a:pt x="315" y="87"/>
                </a:lnTo>
                <a:lnTo>
                  <a:pt x="317" y="94"/>
                </a:lnTo>
                <a:lnTo>
                  <a:pt x="326" y="94"/>
                </a:lnTo>
                <a:lnTo>
                  <a:pt x="336" y="115"/>
                </a:lnTo>
                <a:lnTo>
                  <a:pt x="343" y="112"/>
                </a:lnTo>
                <a:lnTo>
                  <a:pt x="344" y="102"/>
                </a:lnTo>
                <a:lnTo>
                  <a:pt x="352" y="102"/>
                </a:lnTo>
                <a:lnTo>
                  <a:pt x="361" y="106"/>
                </a:lnTo>
                <a:lnTo>
                  <a:pt x="361" y="110"/>
                </a:lnTo>
                <a:lnTo>
                  <a:pt x="379" y="115"/>
                </a:lnTo>
                <a:lnTo>
                  <a:pt x="396" y="130"/>
                </a:lnTo>
                <a:lnTo>
                  <a:pt x="413" y="127"/>
                </a:lnTo>
                <a:lnTo>
                  <a:pt x="430" y="115"/>
                </a:lnTo>
                <a:lnTo>
                  <a:pt x="439" y="109"/>
                </a:lnTo>
                <a:lnTo>
                  <a:pt x="448" y="125"/>
                </a:lnTo>
                <a:lnTo>
                  <a:pt x="457" y="123"/>
                </a:lnTo>
                <a:lnTo>
                  <a:pt x="483" y="123"/>
                </a:lnTo>
                <a:lnTo>
                  <a:pt x="492" y="122"/>
                </a:lnTo>
                <a:lnTo>
                  <a:pt x="501" y="126"/>
                </a:lnTo>
                <a:lnTo>
                  <a:pt x="510" y="133"/>
                </a:lnTo>
                <a:lnTo>
                  <a:pt x="519" y="129"/>
                </a:lnTo>
                <a:lnTo>
                  <a:pt x="535" y="129"/>
                </a:lnTo>
                <a:lnTo>
                  <a:pt x="528" y="133"/>
                </a:lnTo>
                <a:lnTo>
                  <a:pt x="510" y="146"/>
                </a:lnTo>
                <a:lnTo>
                  <a:pt x="468" y="162"/>
                </a:lnTo>
                <a:lnTo>
                  <a:pt x="443" y="181"/>
                </a:lnTo>
                <a:lnTo>
                  <a:pt x="423" y="202"/>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72" name="Freeform 108"/>
          <p:cNvSpPr>
            <a:spLocks/>
          </p:cNvSpPr>
          <p:nvPr/>
        </p:nvSpPr>
        <p:spPr bwMode="auto">
          <a:xfrm>
            <a:off x="5102225" y="3929063"/>
            <a:ext cx="779463" cy="677862"/>
          </a:xfrm>
          <a:custGeom>
            <a:avLst/>
            <a:gdLst>
              <a:gd name="T0" fmla="*/ 2147483647 w 541"/>
              <a:gd name="T1" fmla="*/ 2147483647 h 485"/>
              <a:gd name="T2" fmla="*/ 2147483647 w 541"/>
              <a:gd name="T3" fmla="*/ 2147483647 h 485"/>
              <a:gd name="T4" fmla="*/ 2147483647 w 541"/>
              <a:gd name="T5" fmla="*/ 2147483647 h 485"/>
              <a:gd name="T6" fmla="*/ 2147483647 w 541"/>
              <a:gd name="T7" fmla="*/ 2147483647 h 485"/>
              <a:gd name="T8" fmla="*/ 2147483647 w 541"/>
              <a:gd name="T9" fmla="*/ 2147483647 h 485"/>
              <a:gd name="T10" fmla="*/ 2147483647 w 541"/>
              <a:gd name="T11" fmla="*/ 0 h 485"/>
              <a:gd name="T12" fmla="*/ 0 w 541"/>
              <a:gd name="T13" fmla="*/ 2147483647 h 485"/>
              <a:gd name="T14" fmla="*/ 2147483647 w 541"/>
              <a:gd name="T15" fmla="*/ 2147483647 h 485"/>
              <a:gd name="T16" fmla="*/ 2147483647 w 541"/>
              <a:gd name="T17" fmla="*/ 2147483647 h 485"/>
              <a:gd name="T18" fmla="*/ 2147483647 w 541"/>
              <a:gd name="T19" fmla="*/ 2147483647 h 485"/>
              <a:gd name="T20" fmla="*/ 2147483647 w 541"/>
              <a:gd name="T21" fmla="*/ 2147483647 h 485"/>
              <a:gd name="T22" fmla="*/ 2147483647 w 541"/>
              <a:gd name="T23" fmla="*/ 2147483647 h 485"/>
              <a:gd name="T24" fmla="*/ 2147483647 w 541"/>
              <a:gd name="T25" fmla="*/ 2147483647 h 485"/>
              <a:gd name="T26" fmla="*/ 2147483647 w 541"/>
              <a:gd name="T27" fmla="*/ 2147483647 h 485"/>
              <a:gd name="T28" fmla="*/ 2147483647 w 541"/>
              <a:gd name="T29" fmla="*/ 2147483647 h 485"/>
              <a:gd name="T30" fmla="*/ 2147483647 w 541"/>
              <a:gd name="T31" fmla="*/ 2147483647 h 485"/>
              <a:gd name="T32" fmla="*/ 2147483647 w 541"/>
              <a:gd name="T33" fmla="*/ 2147483647 h 485"/>
              <a:gd name="T34" fmla="*/ 2147483647 w 541"/>
              <a:gd name="T35" fmla="*/ 2147483647 h 485"/>
              <a:gd name="T36" fmla="*/ 2147483647 w 541"/>
              <a:gd name="T37" fmla="*/ 2147483647 h 485"/>
              <a:gd name="T38" fmla="*/ 2147483647 w 541"/>
              <a:gd name="T39" fmla="*/ 2147483647 h 485"/>
              <a:gd name="T40" fmla="*/ 2147483647 w 541"/>
              <a:gd name="T41" fmla="*/ 2147483647 h 485"/>
              <a:gd name="T42" fmla="*/ 2147483647 w 541"/>
              <a:gd name="T43" fmla="*/ 2147483647 h 485"/>
              <a:gd name="T44" fmla="*/ 2147483647 w 541"/>
              <a:gd name="T45" fmla="*/ 2147483647 h 485"/>
              <a:gd name="T46" fmla="*/ 2147483647 w 541"/>
              <a:gd name="T47" fmla="*/ 2147483647 h 485"/>
              <a:gd name="T48" fmla="*/ 2147483647 w 541"/>
              <a:gd name="T49" fmla="*/ 2147483647 h 485"/>
              <a:gd name="T50" fmla="*/ 2147483647 w 541"/>
              <a:gd name="T51" fmla="*/ 2147483647 h 48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41"/>
              <a:gd name="T79" fmla="*/ 0 h 485"/>
              <a:gd name="T80" fmla="*/ 541 w 541"/>
              <a:gd name="T81" fmla="*/ 485 h 48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41" h="485">
                <a:moveTo>
                  <a:pt x="450" y="180"/>
                </a:moveTo>
                <a:lnTo>
                  <a:pt x="409" y="180"/>
                </a:lnTo>
                <a:lnTo>
                  <a:pt x="400" y="142"/>
                </a:lnTo>
                <a:lnTo>
                  <a:pt x="333" y="52"/>
                </a:lnTo>
                <a:lnTo>
                  <a:pt x="340" y="24"/>
                </a:lnTo>
                <a:lnTo>
                  <a:pt x="314" y="0"/>
                </a:lnTo>
                <a:lnTo>
                  <a:pt x="0" y="7"/>
                </a:lnTo>
                <a:lnTo>
                  <a:pt x="36" y="70"/>
                </a:lnTo>
                <a:lnTo>
                  <a:pt x="71" y="96"/>
                </a:lnTo>
                <a:lnTo>
                  <a:pt x="51" y="119"/>
                </a:lnTo>
                <a:lnTo>
                  <a:pt x="93" y="157"/>
                </a:lnTo>
                <a:lnTo>
                  <a:pt x="93" y="387"/>
                </a:lnTo>
                <a:lnTo>
                  <a:pt x="93" y="440"/>
                </a:lnTo>
                <a:lnTo>
                  <a:pt x="454" y="430"/>
                </a:lnTo>
                <a:lnTo>
                  <a:pt x="467" y="444"/>
                </a:lnTo>
                <a:lnTo>
                  <a:pt x="444" y="484"/>
                </a:lnTo>
                <a:lnTo>
                  <a:pt x="497" y="481"/>
                </a:lnTo>
                <a:lnTo>
                  <a:pt x="510" y="427"/>
                </a:lnTo>
                <a:lnTo>
                  <a:pt x="512" y="419"/>
                </a:lnTo>
                <a:lnTo>
                  <a:pt x="514" y="427"/>
                </a:lnTo>
                <a:lnTo>
                  <a:pt x="519" y="425"/>
                </a:lnTo>
                <a:lnTo>
                  <a:pt x="539" y="409"/>
                </a:lnTo>
                <a:lnTo>
                  <a:pt x="540" y="374"/>
                </a:lnTo>
                <a:lnTo>
                  <a:pt x="450" y="180"/>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73" name="Freeform 109"/>
          <p:cNvSpPr>
            <a:spLocks/>
          </p:cNvSpPr>
          <p:nvPr/>
        </p:nvSpPr>
        <p:spPr bwMode="auto">
          <a:xfrm>
            <a:off x="5102225" y="3929063"/>
            <a:ext cx="779463" cy="677862"/>
          </a:xfrm>
          <a:custGeom>
            <a:avLst/>
            <a:gdLst>
              <a:gd name="T0" fmla="*/ 2147483647 w 541"/>
              <a:gd name="T1" fmla="*/ 2147483647 h 485"/>
              <a:gd name="T2" fmla="*/ 2147483647 w 541"/>
              <a:gd name="T3" fmla="*/ 2147483647 h 485"/>
              <a:gd name="T4" fmla="*/ 2147483647 w 541"/>
              <a:gd name="T5" fmla="*/ 2147483647 h 485"/>
              <a:gd name="T6" fmla="*/ 2147483647 w 541"/>
              <a:gd name="T7" fmla="*/ 2147483647 h 485"/>
              <a:gd name="T8" fmla="*/ 2147483647 w 541"/>
              <a:gd name="T9" fmla="*/ 2147483647 h 485"/>
              <a:gd name="T10" fmla="*/ 2147483647 w 541"/>
              <a:gd name="T11" fmla="*/ 0 h 485"/>
              <a:gd name="T12" fmla="*/ 0 w 541"/>
              <a:gd name="T13" fmla="*/ 2147483647 h 485"/>
              <a:gd name="T14" fmla="*/ 2147483647 w 541"/>
              <a:gd name="T15" fmla="*/ 2147483647 h 485"/>
              <a:gd name="T16" fmla="*/ 2147483647 w 541"/>
              <a:gd name="T17" fmla="*/ 2147483647 h 485"/>
              <a:gd name="T18" fmla="*/ 2147483647 w 541"/>
              <a:gd name="T19" fmla="*/ 2147483647 h 485"/>
              <a:gd name="T20" fmla="*/ 2147483647 w 541"/>
              <a:gd name="T21" fmla="*/ 2147483647 h 485"/>
              <a:gd name="T22" fmla="*/ 2147483647 w 541"/>
              <a:gd name="T23" fmla="*/ 2147483647 h 485"/>
              <a:gd name="T24" fmla="*/ 2147483647 w 541"/>
              <a:gd name="T25" fmla="*/ 2147483647 h 485"/>
              <a:gd name="T26" fmla="*/ 2147483647 w 541"/>
              <a:gd name="T27" fmla="*/ 2147483647 h 485"/>
              <a:gd name="T28" fmla="*/ 2147483647 w 541"/>
              <a:gd name="T29" fmla="*/ 2147483647 h 485"/>
              <a:gd name="T30" fmla="*/ 2147483647 w 541"/>
              <a:gd name="T31" fmla="*/ 2147483647 h 485"/>
              <a:gd name="T32" fmla="*/ 2147483647 w 541"/>
              <a:gd name="T33" fmla="*/ 2147483647 h 485"/>
              <a:gd name="T34" fmla="*/ 2147483647 w 541"/>
              <a:gd name="T35" fmla="*/ 2147483647 h 485"/>
              <a:gd name="T36" fmla="*/ 2147483647 w 541"/>
              <a:gd name="T37" fmla="*/ 2147483647 h 485"/>
              <a:gd name="T38" fmla="*/ 2147483647 w 541"/>
              <a:gd name="T39" fmla="*/ 2147483647 h 485"/>
              <a:gd name="T40" fmla="*/ 2147483647 w 541"/>
              <a:gd name="T41" fmla="*/ 2147483647 h 485"/>
              <a:gd name="T42" fmla="*/ 2147483647 w 541"/>
              <a:gd name="T43" fmla="*/ 2147483647 h 485"/>
              <a:gd name="T44" fmla="*/ 2147483647 w 541"/>
              <a:gd name="T45" fmla="*/ 2147483647 h 485"/>
              <a:gd name="T46" fmla="*/ 2147483647 w 541"/>
              <a:gd name="T47" fmla="*/ 2147483647 h 485"/>
              <a:gd name="T48" fmla="*/ 2147483647 w 541"/>
              <a:gd name="T49" fmla="*/ 2147483647 h 48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41"/>
              <a:gd name="T76" fmla="*/ 0 h 485"/>
              <a:gd name="T77" fmla="*/ 541 w 541"/>
              <a:gd name="T78" fmla="*/ 485 h 48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41" h="485">
                <a:moveTo>
                  <a:pt x="450" y="180"/>
                </a:moveTo>
                <a:lnTo>
                  <a:pt x="409" y="180"/>
                </a:lnTo>
                <a:lnTo>
                  <a:pt x="400" y="142"/>
                </a:lnTo>
                <a:lnTo>
                  <a:pt x="333" y="52"/>
                </a:lnTo>
                <a:lnTo>
                  <a:pt x="340" y="24"/>
                </a:lnTo>
                <a:lnTo>
                  <a:pt x="314" y="0"/>
                </a:lnTo>
                <a:lnTo>
                  <a:pt x="0" y="7"/>
                </a:lnTo>
                <a:lnTo>
                  <a:pt x="36" y="70"/>
                </a:lnTo>
                <a:lnTo>
                  <a:pt x="71" y="96"/>
                </a:lnTo>
                <a:lnTo>
                  <a:pt x="51" y="119"/>
                </a:lnTo>
                <a:lnTo>
                  <a:pt x="93" y="157"/>
                </a:lnTo>
                <a:lnTo>
                  <a:pt x="93" y="387"/>
                </a:lnTo>
                <a:lnTo>
                  <a:pt x="93" y="440"/>
                </a:lnTo>
                <a:lnTo>
                  <a:pt x="454" y="430"/>
                </a:lnTo>
                <a:lnTo>
                  <a:pt x="467" y="444"/>
                </a:lnTo>
                <a:lnTo>
                  <a:pt x="444" y="484"/>
                </a:lnTo>
                <a:lnTo>
                  <a:pt x="497" y="481"/>
                </a:lnTo>
                <a:lnTo>
                  <a:pt x="510" y="427"/>
                </a:lnTo>
                <a:lnTo>
                  <a:pt x="512" y="419"/>
                </a:lnTo>
                <a:lnTo>
                  <a:pt x="514" y="427"/>
                </a:lnTo>
                <a:lnTo>
                  <a:pt x="519" y="425"/>
                </a:lnTo>
                <a:lnTo>
                  <a:pt x="539" y="409"/>
                </a:lnTo>
                <a:lnTo>
                  <a:pt x="540" y="374"/>
                </a:lnTo>
                <a:lnTo>
                  <a:pt x="450" y="180"/>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74" name="Freeform 110"/>
          <p:cNvSpPr>
            <a:spLocks/>
          </p:cNvSpPr>
          <p:nvPr/>
        </p:nvSpPr>
        <p:spPr bwMode="auto">
          <a:xfrm>
            <a:off x="5940425" y="5446713"/>
            <a:ext cx="11113" cy="6350"/>
          </a:xfrm>
          <a:custGeom>
            <a:avLst/>
            <a:gdLst>
              <a:gd name="T0" fmla="*/ 2147483647 w 8"/>
              <a:gd name="T1" fmla="*/ 2147483647 h 4"/>
              <a:gd name="T2" fmla="*/ 2147483647 w 8"/>
              <a:gd name="T3" fmla="*/ 0 h 4"/>
              <a:gd name="T4" fmla="*/ 0 w 8"/>
              <a:gd name="T5" fmla="*/ 2147483647 h 4"/>
              <a:gd name="T6" fmla="*/ 2147483647 w 8"/>
              <a:gd name="T7" fmla="*/ 2147483647 h 4"/>
              <a:gd name="T8" fmla="*/ 2147483647 w 8"/>
              <a:gd name="T9" fmla="*/ 2147483647 h 4"/>
              <a:gd name="T10" fmla="*/ 2147483647 w 8"/>
              <a:gd name="T11" fmla="*/ 2147483647 h 4"/>
              <a:gd name="T12" fmla="*/ 0 60000 65536"/>
              <a:gd name="T13" fmla="*/ 0 60000 65536"/>
              <a:gd name="T14" fmla="*/ 0 60000 65536"/>
              <a:gd name="T15" fmla="*/ 0 60000 65536"/>
              <a:gd name="T16" fmla="*/ 0 60000 65536"/>
              <a:gd name="T17" fmla="*/ 0 60000 65536"/>
              <a:gd name="T18" fmla="*/ 0 w 8"/>
              <a:gd name="T19" fmla="*/ 0 h 4"/>
              <a:gd name="T20" fmla="*/ 8 w 8"/>
              <a:gd name="T21" fmla="*/ 4 h 4"/>
            </a:gdLst>
            <a:ahLst/>
            <a:cxnLst>
              <a:cxn ang="T12">
                <a:pos x="T0" y="T1"/>
              </a:cxn>
              <a:cxn ang="T13">
                <a:pos x="T2" y="T3"/>
              </a:cxn>
              <a:cxn ang="T14">
                <a:pos x="T4" y="T5"/>
              </a:cxn>
              <a:cxn ang="T15">
                <a:pos x="T6" y="T7"/>
              </a:cxn>
              <a:cxn ang="T16">
                <a:pos x="T8" y="T9"/>
              </a:cxn>
              <a:cxn ang="T17">
                <a:pos x="T10" y="T11"/>
              </a:cxn>
            </a:cxnLst>
            <a:rect l="T18" t="T19" r="T20" b="T21"/>
            <a:pathLst>
              <a:path w="8" h="4">
                <a:moveTo>
                  <a:pt x="7" y="1"/>
                </a:moveTo>
                <a:lnTo>
                  <a:pt x="7" y="0"/>
                </a:lnTo>
                <a:lnTo>
                  <a:pt x="0" y="3"/>
                </a:lnTo>
                <a:lnTo>
                  <a:pt x="7" y="1"/>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75" name="Freeform 111"/>
          <p:cNvSpPr>
            <a:spLocks/>
          </p:cNvSpPr>
          <p:nvPr/>
        </p:nvSpPr>
        <p:spPr bwMode="auto">
          <a:xfrm>
            <a:off x="5940425" y="5446713"/>
            <a:ext cx="11113" cy="6350"/>
          </a:xfrm>
          <a:custGeom>
            <a:avLst/>
            <a:gdLst>
              <a:gd name="T0" fmla="*/ 2147483647 w 8"/>
              <a:gd name="T1" fmla="*/ 2147483647 h 4"/>
              <a:gd name="T2" fmla="*/ 2147483647 w 8"/>
              <a:gd name="T3" fmla="*/ 0 h 4"/>
              <a:gd name="T4" fmla="*/ 0 w 8"/>
              <a:gd name="T5" fmla="*/ 2147483647 h 4"/>
              <a:gd name="T6" fmla="*/ 2147483647 w 8"/>
              <a:gd name="T7" fmla="*/ 2147483647 h 4"/>
              <a:gd name="T8" fmla="*/ 2147483647 w 8"/>
              <a:gd name="T9" fmla="*/ 2147483647 h 4"/>
              <a:gd name="T10" fmla="*/ 0 60000 65536"/>
              <a:gd name="T11" fmla="*/ 0 60000 65536"/>
              <a:gd name="T12" fmla="*/ 0 60000 65536"/>
              <a:gd name="T13" fmla="*/ 0 60000 65536"/>
              <a:gd name="T14" fmla="*/ 0 60000 65536"/>
              <a:gd name="T15" fmla="*/ 0 w 8"/>
              <a:gd name="T16" fmla="*/ 0 h 4"/>
              <a:gd name="T17" fmla="*/ 8 w 8"/>
              <a:gd name="T18" fmla="*/ 4 h 4"/>
            </a:gdLst>
            <a:ahLst/>
            <a:cxnLst>
              <a:cxn ang="T10">
                <a:pos x="T0" y="T1"/>
              </a:cxn>
              <a:cxn ang="T11">
                <a:pos x="T2" y="T3"/>
              </a:cxn>
              <a:cxn ang="T12">
                <a:pos x="T4" y="T5"/>
              </a:cxn>
              <a:cxn ang="T13">
                <a:pos x="T6" y="T7"/>
              </a:cxn>
              <a:cxn ang="T14">
                <a:pos x="T8" y="T9"/>
              </a:cxn>
            </a:cxnLst>
            <a:rect l="T15" t="T16" r="T17" b="T18"/>
            <a:pathLst>
              <a:path w="8" h="4">
                <a:moveTo>
                  <a:pt x="7" y="1"/>
                </a:moveTo>
                <a:lnTo>
                  <a:pt x="7" y="0"/>
                </a:lnTo>
                <a:lnTo>
                  <a:pt x="0" y="3"/>
                </a:lnTo>
                <a:lnTo>
                  <a:pt x="7" y="1"/>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76" name="Freeform 112"/>
          <p:cNvSpPr>
            <a:spLocks/>
          </p:cNvSpPr>
          <p:nvPr/>
        </p:nvSpPr>
        <p:spPr bwMode="auto">
          <a:xfrm>
            <a:off x="5989638" y="5445125"/>
            <a:ext cx="28575" cy="3175"/>
          </a:xfrm>
          <a:custGeom>
            <a:avLst/>
            <a:gdLst>
              <a:gd name="T0" fmla="*/ 2147483647 w 21"/>
              <a:gd name="T1" fmla="*/ 0 h 2"/>
              <a:gd name="T2" fmla="*/ 0 w 21"/>
              <a:gd name="T3" fmla="*/ 0 h 2"/>
              <a:gd name="T4" fmla="*/ 2147483647 w 21"/>
              <a:gd name="T5" fmla="*/ 2147483647 h 2"/>
              <a:gd name="T6" fmla="*/ 2147483647 w 21"/>
              <a:gd name="T7" fmla="*/ 0 h 2"/>
              <a:gd name="T8" fmla="*/ 2147483647 w 21"/>
              <a:gd name="T9" fmla="*/ 0 h 2"/>
              <a:gd name="T10" fmla="*/ 2147483647 w 21"/>
              <a:gd name="T11" fmla="*/ 0 h 2"/>
              <a:gd name="T12" fmla="*/ 0 60000 65536"/>
              <a:gd name="T13" fmla="*/ 0 60000 65536"/>
              <a:gd name="T14" fmla="*/ 0 60000 65536"/>
              <a:gd name="T15" fmla="*/ 0 60000 65536"/>
              <a:gd name="T16" fmla="*/ 0 60000 65536"/>
              <a:gd name="T17" fmla="*/ 0 60000 65536"/>
              <a:gd name="T18" fmla="*/ 0 w 21"/>
              <a:gd name="T19" fmla="*/ 0 h 2"/>
              <a:gd name="T20" fmla="*/ 21 w 21"/>
              <a:gd name="T21" fmla="*/ 2 h 2"/>
            </a:gdLst>
            <a:ahLst/>
            <a:cxnLst>
              <a:cxn ang="T12">
                <a:pos x="T0" y="T1"/>
              </a:cxn>
              <a:cxn ang="T13">
                <a:pos x="T2" y="T3"/>
              </a:cxn>
              <a:cxn ang="T14">
                <a:pos x="T4" y="T5"/>
              </a:cxn>
              <a:cxn ang="T15">
                <a:pos x="T6" y="T7"/>
              </a:cxn>
              <a:cxn ang="T16">
                <a:pos x="T8" y="T9"/>
              </a:cxn>
              <a:cxn ang="T17">
                <a:pos x="T10" y="T11"/>
              </a:cxn>
            </a:cxnLst>
            <a:rect l="T18" t="T19" r="T20" b="T21"/>
            <a:pathLst>
              <a:path w="21" h="2">
                <a:moveTo>
                  <a:pt x="3" y="0"/>
                </a:moveTo>
                <a:lnTo>
                  <a:pt x="0" y="0"/>
                </a:lnTo>
                <a:lnTo>
                  <a:pt x="20" y="1"/>
                </a:lnTo>
                <a:lnTo>
                  <a:pt x="3" y="0"/>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77" name="Freeform 113"/>
          <p:cNvSpPr>
            <a:spLocks/>
          </p:cNvSpPr>
          <p:nvPr/>
        </p:nvSpPr>
        <p:spPr bwMode="auto">
          <a:xfrm>
            <a:off x="5989638" y="5445125"/>
            <a:ext cx="28575" cy="3175"/>
          </a:xfrm>
          <a:custGeom>
            <a:avLst/>
            <a:gdLst>
              <a:gd name="T0" fmla="*/ 2147483647 w 21"/>
              <a:gd name="T1" fmla="*/ 0 h 2"/>
              <a:gd name="T2" fmla="*/ 0 w 21"/>
              <a:gd name="T3" fmla="*/ 0 h 2"/>
              <a:gd name="T4" fmla="*/ 2147483647 w 21"/>
              <a:gd name="T5" fmla="*/ 2147483647 h 2"/>
              <a:gd name="T6" fmla="*/ 2147483647 w 21"/>
              <a:gd name="T7" fmla="*/ 0 h 2"/>
              <a:gd name="T8" fmla="*/ 2147483647 w 21"/>
              <a:gd name="T9" fmla="*/ 0 h 2"/>
              <a:gd name="T10" fmla="*/ 0 60000 65536"/>
              <a:gd name="T11" fmla="*/ 0 60000 65536"/>
              <a:gd name="T12" fmla="*/ 0 60000 65536"/>
              <a:gd name="T13" fmla="*/ 0 60000 65536"/>
              <a:gd name="T14" fmla="*/ 0 60000 65536"/>
              <a:gd name="T15" fmla="*/ 0 w 21"/>
              <a:gd name="T16" fmla="*/ 0 h 2"/>
              <a:gd name="T17" fmla="*/ 21 w 21"/>
              <a:gd name="T18" fmla="*/ 2 h 2"/>
            </a:gdLst>
            <a:ahLst/>
            <a:cxnLst>
              <a:cxn ang="T10">
                <a:pos x="T0" y="T1"/>
              </a:cxn>
              <a:cxn ang="T11">
                <a:pos x="T2" y="T3"/>
              </a:cxn>
              <a:cxn ang="T12">
                <a:pos x="T4" y="T5"/>
              </a:cxn>
              <a:cxn ang="T13">
                <a:pos x="T6" y="T7"/>
              </a:cxn>
              <a:cxn ang="T14">
                <a:pos x="T8" y="T9"/>
              </a:cxn>
            </a:cxnLst>
            <a:rect l="T15" t="T16" r="T17" b="T18"/>
            <a:pathLst>
              <a:path w="21" h="2">
                <a:moveTo>
                  <a:pt x="3" y="0"/>
                </a:moveTo>
                <a:lnTo>
                  <a:pt x="0" y="0"/>
                </a:lnTo>
                <a:lnTo>
                  <a:pt x="20" y="1"/>
                </a:lnTo>
                <a:lnTo>
                  <a:pt x="3" y="0"/>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78" name="Freeform 114"/>
          <p:cNvSpPr>
            <a:spLocks/>
          </p:cNvSpPr>
          <p:nvPr/>
        </p:nvSpPr>
        <p:spPr bwMode="auto">
          <a:xfrm>
            <a:off x="5614988" y="4740275"/>
            <a:ext cx="422275" cy="720725"/>
          </a:xfrm>
          <a:custGeom>
            <a:avLst/>
            <a:gdLst>
              <a:gd name="T0" fmla="*/ 2147483647 w 292"/>
              <a:gd name="T1" fmla="*/ 2147483647 h 514"/>
              <a:gd name="T2" fmla="*/ 2147483647 w 292"/>
              <a:gd name="T3" fmla="*/ 2147483647 h 514"/>
              <a:gd name="T4" fmla="*/ 2147483647 w 292"/>
              <a:gd name="T5" fmla="*/ 2147483647 h 514"/>
              <a:gd name="T6" fmla="*/ 2147483647 w 292"/>
              <a:gd name="T7" fmla="*/ 2147483647 h 514"/>
              <a:gd name="T8" fmla="*/ 2147483647 w 292"/>
              <a:gd name="T9" fmla="*/ 2147483647 h 514"/>
              <a:gd name="T10" fmla="*/ 0 w 292"/>
              <a:gd name="T11" fmla="*/ 2147483647 h 514"/>
              <a:gd name="T12" fmla="*/ 2147483647 w 292"/>
              <a:gd name="T13" fmla="*/ 2147483647 h 514"/>
              <a:gd name="T14" fmla="*/ 2147483647 w 292"/>
              <a:gd name="T15" fmla="*/ 2147483647 h 514"/>
              <a:gd name="T16" fmla="*/ 2147483647 w 292"/>
              <a:gd name="T17" fmla="*/ 2147483647 h 514"/>
              <a:gd name="T18" fmla="*/ 2147483647 w 292"/>
              <a:gd name="T19" fmla="*/ 2147483647 h 514"/>
              <a:gd name="T20" fmla="*/ 2147483647 w 292"/>
              <a:gd name="T21" fmla="*/ 2147483647 h 514"/>
              <a:gd name="T22" fmla="*/ 2147483647 w 292"/>
              <a:gd name="T23" fmla="*/ 2147483647 h 514"/>
              <a:gd name="T24" fmla="*/ 2147483647 w 292"/>
              <a:gd name="T25" fmla="*/ 2147483647 h 514"/>
              <a:gd name="T26" fmla="*/ 2147483647 w 292"/>
              <a:gd name="T27" fmla="*/ 2147483647 h 514"/>
              <a:gd name="T28" fmla="*/ 2147483647 w 292"/>
              <a:gd name="T29" fmla="*/ 2147483647 h 514"/>
              <a:gd name="T30" fmla="*/ 2147483647 w 292"/>
              <a:gd name="T31" fmla="*/ 2147483647 h 514"/>
              <a:gd name="T32" fmla="*/ 2147483647 w 292"/>
              <a:gd name="T33" fmla="*/ 2147483647 h 514"/>
              <a:gd name="T34" fmla="*/ 2147483647 w 292"/>
              <a:gd name="T35" fmla="*/ 2147483647 h 514"/>
              <a:gd name="T36" fmla="*/ 2147483647 w 292"/>
              <a:gd name="T37" fmla="*/ 2147483647 h 514"/>
              <a:gd name="T38" fmla="*/ 2147483647 w 292"/>
              <a:gd name="T39" fmla="*/ 2147483647 h 514"/>
              <a:gd name="T40" fmla="*/ 2147483647 w 292"/>
              <a:gd name="T41" fmla="*/ 0 h 514"/>
              <a:gd name="T42" fmla="*/ 2147483647 w 292"/>
              <a:gd name="T43" fmla="*/ 2147483647 h 514"/>
              <a:gd name="T44" fmla="*/ 2147483647 w 292"/>
              <a:gd name="T45" fmla="*/ 2147483647 h 514"/>
              <a:gd name="T46" fmla="*/ 2147483647 w 292"/>
              <a:gd name="T47" fmla="*/ 2147483647 h 514"/>
              <a:gd name="T48" fmla="*/ 2147483647 w 292"/>
              <a:gd name="T49" fmla="*/ 2147483647 h 5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92"/>
              <a:gd name="T76" fmla="*/ 0 h 514"/>
              <a:gd name="T77" fmla="*/ 292 w 292"/>
              <a:gd name="T78" fmla="*/ 514 h 5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92" h="514">
                <a:moveTo>
                  <a:pt x="57" y="91"/>
                </a:moveTo>
                <a:lnTo>
                  <a:pt x="26" y="164"/>
                </a:lnTo>
                <a:lnTo>
                  <a:pt x="44" y="197"/>
                </a:lnTo>
                <a:lnTo>
                  <a:pt x="35" y="221"/>
                </a:lnTo>
                <a:lnTo>
                  <a:pt x="11" y="369"/>
                </a:lnTo>
                <a:lnTo>
                  <a:pt x="0" y="435"/>
                </a:lnTo>
                <a:lnTo>
                  <a:pt x="169" y="429"/>
                </a:lnTo>
                <a:lnTo>
                  <a:pt x="162" y="465"/>
                </a:lnTo>
                <a:lnTo>
                  <a:pt x="191" y="513"/>
                </a:lnTo>
                <a:lnTo>
                  <a:pt x="209" y="497"/>
                </a:lnTo>
                <a:lnTo>
                  <a:pt x="209" y="492"/>
                </a:lnTo>
                <a:lnTo>
                  <a:pt x="212" y="497"/>
                </a:lnTo>
                <a:lnTo>
                  <a:pt x="234" y="489"/>
                </a:lnTo>
                <a:lnTo>
                  <a:pt x="253" y="489"/>
                </a:lnTo>
                <a:lnTo>
                  <a:pt x="253" y="486"/>
                </a:lnTo>
                <a:lnTo>
                  <a:pt x="260" y="492"/>
                </a:lnTo>
                <a:lnTo>
                  <a:pt x="283" y="492"/>
                </a:lnTo>
                <a:lnTo>
                  <a:pt x="291" y="489"/>
                </a:lnTo>
                <a:lnTo>
                  <a:pt x="274" y="328"/>
                </a:lnTo>
                <a:lnTo>
                  <a:pt x="285" y="10"/>
                </a:lnTo>
                <a:lnTo>
                  <a:pt x="276" y="0"/>
                </a:lnTo>
                <a:lnTo>
                  <a:pt x="98" y="10"/>
                </a:lnTo>
                <a:lnTo>
                  <a:pt x="57" y="91"/>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79" name="Freeform 115"/>
          <p:cNvSpPr>
            <a:spLocks/>
          </p:cNvSpPr>
          <p:nvPr/>
        </p:nvSpPr>
        <p:spPr bwMode="auto">
          <a:xfrm>
            <a:off x="5614988" y="4740275"/>
            <a:ext cx="422275" cy="720725"/>
          </a:xfrm>
          <a:custGeom>
            <a:avLst/>
            <a:gdLst>
              <a:gd name="T0" fmla="*/ 2147483647 w 292"/>
              <a:gd name="T1" fmla="*/ 2147483647 h 514"/>
              <a:gd name="T2" fmla="*/ 2147483647 w 292"/>
              <a:gd name="T3" fmla="*/ 2147483647 h 514"/>
              <a:gd name="T4" fmla="*/ 2147483647 w 292"/>
              <a:gd name="T5" fmla="*/ 2147483647 h 514"/>
              <a:gd name="T6" fmla="*/ 2147483647 w 292"/>
              <a:gd name="T7" fmla="*/ 2147483647 h 514"/>
              <a:gd name="T8" fmla="*/ 2147483647 w 292"/>
              <a:gd name="T9" fmla="*/ 2147483647 h 514"/>
              <a:gd name="T10" fmla="*/ 0 w 292"/>
              <a:gd name="T11" fmla="*/ 2147483647 h 514"/>
              <a:gd name="T12" fmla="*/ 2147483647 w 292"/>
              <a:gd name="T13" fmla="*/ 2147483647 h 514"/>
              <a:gd name="T14" fmla="*/ 2147483647 w 292"/>
              <a:gd name="T15" fmla="*/ 2147483647 h 514"/>
              <a:gd name="T16" fmla="*/ 2147483647 w 292"/>
              <a:gd name="T17" fmla="*/ 2147483647 h 514"/>
              <a:gd name="T18" fmla="*/ 2147483647 w 292"/>
              <a:gd name="T19" fmla="*/ 2147483647 h 514"/>
              <a:gd name="T20" fmla="*/ 2147483647 w 292"/>
              <a:gd name="T21" fmla="*/ 2147483647 h 514"/>
              <a:gd name="T22" fmla="*/ 2147483647 w 292"/>
              <a:gd name="T23" fmla="*/ 2147483647 h 514"/>
              <a:gd name="T24" fmla="*/ 2147483647 w 292"/>
              <a:gd name="T25" fmla="*/ 2147483647 h 514"/>
              <a:gd name="T26" fmla="*/ 2147483647 w 292"/>
              <a:gd name="T27" fmla="*/ 2147483647 h 514"/>
              <a:gd name="T28" fmla="*/ 2147483647 w 292"/>
              <a:gd name="T29" fmla="*/ 2147483647 h 514"/>
              <a:gd name="T30" fmla="*/ 2147483647 w 292"/>
              <a:gd name="T31" fmla="*/ 2147483647 h 514"/>
              <a:gd name="T32" fmla="*/ 2147483647 w 292"/>
              <a:gd name="T33" fmla="*/ 2147483647 h 514"/>
              <a:gd name="T34" fmla="*/ 2147483647 w 292"/>
              <a:gd name="T35" fmla="*/ 2147483647 h 514"/>
              <a:gd name="T36" fmla="*/ 2147483647 w 292"/>
              <a:gd name="T37" fmla="*/ 2147483647 h 514"/>
              <a:gd name="T38" fmla="*/ 2147483647 w 292"/>
              <a:gd name="T39" fmla="*/ 2147483647 h 514"/>
              <a:gd name="T40" fmla="*/ 2147483647 w 292"/>
              <a:gd name="T41" fmla="*/ 0 h 514"/>
              <a:gd name="T42" fmla="*/ 2147483647 w 292"/>
              <a:gd name="T43" fmla="*/ 2147483647 h 514"/>
              <a:gd name="T44" fmla="*/ 2147483647 w 292"/>
              <a:gd name="T45" fmla="*/ 2147483647 h 514"/>
              <a:gd name="T46" fmla="*/ 2147483647 w 292"/>
              <a:gd name="T47" fmla="*/ 2147483647 h 5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92"/>
              <a:gd name="T73" fmla="*/ 0 h 514"/>
              <a:gd name="T74" fmla="*/ 292 w 292"/>
              <a:gd name="T75" fmla="*/ 514 h 51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92" h="514">
                <a:moveTo>
                  <a:pt x="57" y="91"/>
                </a:moveTo>
                <a:lnTo>
                  <a:pt x="26" y="164"/>
                </a:lnTo>
                <a:lnTo>
                  <a:pt x="44" y="197"/>
                </a:lnTo>
                <a:lnTo>
                  <a:pt x="35" y="221"/>
                </a:lnTo>
                <a:lnTo>
                  <a:pt x="11" y="369"/>
                </a:lnTo>
                <a:lnTo>
                  <a:pt x="0" y="435"/>
                </a:lnTo>
                <a:lnTo>
                  <a:pt x="169" y="429"/>
                </a:lnTo>
                <a:lnTo>
                  <a:pt x="162" y="465"/>
                </a:lnTo>
                <a:lnTo>
                  <a:pt x="191" y="513"/>
                </a:lnTo>
                <a:lnTo>
                  <a:pt x="209" y="497"/>
                </a:lnTo>
                <a:lnTo>
                  <a:pt x="209" y="492"/>
                </a:lnTo>
                <a:lnTo>
                  <a:pt x="212" y="497"/>
                </a:lnTo>
                <a:lnTo>
                  <a:pt x="234" y="489"/>
                </a:lnTo>
                <a:lnTo>
                  <a:pt x="253" y="489"/>
                </a:lnTo>
                <a:lnTo>
                  <a:pt x="253" y="486"/>
                </a:lnTo>
                <a:lnTo>
                  <a:pt x="260" y="492"/>
                </a:lnTo>
                <a:lnTo>
                  <a:pt x="283" y="492"/>
                </a:lnTo>
                <a:lnTo>
                  <a:pt x="291" y="489"/>
                </a:lnTo>
                <a:lnTo>
                  <a:pt x="274" y="328"/>
                </a:lnTo>
                <a:lnTo>
                  <a:pt x="285" y="10"/>
                </a:lnTo>
                <a:lnTo>
                  <a:pt x="276" y="0"/>
                </a:lnTo>
                <a:lnTo>
                  <a:pt x="98" y="10"/>
                </a:lnTo>
                <a:lnTo>
                  <a:pt x="57" y="91"/>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80" name="Freeform 116"/>
          <p:cNvSpPr>
            <a:spLocks/>
          </p:cNvSpPr>
          <p:nvPr/>
        </p:nvSpPr>
        <p:spPr bwMode="auto">
          <a:xfrm>
            <a:off x="3082925" y="2478088"/>
            <a:ext cx="1211263" cy="766762"/>
          </a:xfrm>
          <a:custGeom>
            <a:avLst/>
            <a:gdLst>
              <a:gd name="T0" fmla="*/ 2147483647 w 840"/>
              <a:gd name="T1" fmla="*/ 2147483647 h 548"/>
              <a:gd name="T2" fmla="*/ 2147483647 w 840"/>
              <a:gd name="T3" fmla="*/ 2147483647 h 548"/>
              <a:gd name="T4" fmla="*/ 2147483647 w 840"/>
              <a:gd name="T5" fmla="*/ 2147483647 h 548"/>
              <a:gd name="T6" fmla="*/ 2147483647 w 840"/>
              <a:gd name="T7" fmla="*/ 2147483647 h 548"/>
              <a:gd name="T8" fmla="*/ 2147483647 w 840"/>
              <a:gd name="T9" fmla="*/ 2147483647 h 548"/>
              <a:gd name="T10" fmla="*/ 2147483647 w 840"/>
              <a:gd name="T11" fmla="*/ 2147483647 h 548"/>
              <a:gd name="T12" fmla="*/ 2147483647 w 840"/>
              <a:gd name="T13" fmla="*/ 2147483647 h 548"/>
              <a:gd name="T14" fmla="*/ 2147483647 w 840"/>
              <a:gd name="T15" fmla="*/ 2147483647 h 548"/>
              <a:gd name="T16" fmla="*/ 2147483647 w 840"/>
              <a:gd name="T17" fmla="*/ 2147483647 h 548"/>
              <a:gd name="T18" fmla="*/ 2147483647 w 840"/>
              <a:gd name="T19" fmla="*/ 2147483647 h 548"/>
              <a:gd name="T20" fmla="*/ 2147483647 w 840"/>
              <a:gd name="T21" fmla="*/ 2147483647 h 548"/>
              <a:gd name="T22" fmla="*/ 2147483647 w 840"/>
              <a:gd name="T23" fmla="*/ 2147483647 h 548"/>
              <a:gd name="T24" fmla="*/ 2147483647 w 840"/>
              <a:gd name="T25" fmla="*/ 2147483647 h 548"/>
              <a:gd name="T26" fmla="*/ 0 w 840"/>
              <a:gd name="T27" fmla="*/ 2147483647 h 548"/>
              <a:gd name="T28" fmla="*/ 2147483647 w 840"/>
              <a:gd name="T29" fmla="*/ 0 h 548"/>
              <a:gd name="T30" fmla="*/ 2147483647 w 840"/>
              <a:gd name="T31" fmla="*/ 2147483647 h 548"/>
              <a:gd name="T32" fmla="*/ 2147483647 w 840"/>
              <a:gd name="T33" fmla="*/ 2147483647 h 548"/>
              <a:gd name="T34" fmla="*/ 2147483647 w 840"/>
              <a:gd name="T35" fmla="*/ 2147483647 h 548"/>
              <a:gd name="T36" fmla="*/ 2147483647 w 840"/>
              <a:gd name="T37" fmla="*/ 2147483647 h 548"/>
              <a:gd name="T38" fmla="*/ 2147483647 w 840"/>
              <a:gd name="T39" fmla="*/ 2147483647 h 548"/>
              <a:gd name="T40" fmla="*/ 2147483647 w 840"/>
              <a:gd name="T41" fmla="*/ 2147483647 h 548"/>
              <a:gd name="T42" fmla="*/ 2147483647 w 840"/>
              <a:gd name="T43" fmla="*/ 2147483647 h 548"/>
              <a:gd name="T44" fmla="*/ 2147483647 w 840"/>
              <a:gd name="T45" fmla="*/ 2147483647 h 5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40"/>
              <a:gd name="T70" fmla="*/ 0 h 548"/>
              <a:gd name="T71" fmla="*/ 840 w 840"/>
              <a:gd name="T72" fmla="*/ 548 h 54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40" h="548">
                <a:moveTo>
                  <a:pt x="263" y="501"/>
                </a:moveTo>
                <a:lnTo>
                  <a:pt x="252" y="520"/>
                </a:lnTo>
                <a:lnTo>
                  <a:pt x="198" y="508"/>
                </a:lnTo>
                <a:lnTo>
                  <a:pt x="154" y="520"/>
                </a:lnTo>
                <a:lnTo>
                  <a:pt x="117" y="461"/>
                </a:lnTo>
                <a:lnTo>
                  <a:pt x="99" y="368"/>
                </a:lnTo>
                <a:lnTo>
                  <a:pt x="72" y="382"/>
                </a:lnTo>
                <a:lnTo>
                  <a:pt x="50" y="375"/>
                </a:lnTo>
                <a:lnTo>
                  <a:pt x="90" y="263"/>
                </a:lnTo>
                <a:lnTo>
                  <a:pt x="63" y="248"/>
                </a:lnTo>
                <a:lnTo>
                  <a:pt x="9" y="164"/>
                </a:lnTo>
                <a:lnTo>
                  <a:pt x="17" y="161"/>
                </a:lnTo>
                <a:lnTo>
                  <a:pt x="16" y="136"/>
                </a:lnTo>
                <a:lnTo>
                  <a:pt x="0" y="103"/>
                </a:lnTo>
                <a:lnTo>
                  <a:pt x="24" y="0"/>
                </a:lnTo>
                <a:lnTo>
                  <a:pt x="839" y="129"/>
                </a:lnTo>
                <a:lnTo>
                  <a:pt x="809" y="447"/>
                </a:lnTo>
                <a:lnTo>
                  <a:pt x="798" y="547"/>
                </a:lnTo>
                <a:lnTo>
                  <a:pt x="291" y="478"/>
                </a:lnTo>
                <a:lnTo>
                  <a:pt x="282" y="532"/>
                </a:lnTo>
                <a:lnTo>
                  <a:pt x="263" y="501"/>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81" name="Freeform 117"/>
          <p:cNvSpPr>
            <a:spLocks/>
          </p:cNvSpPr>
          <p:nvPr/>
        </p:nvSpPr>
        <p:spPr bwMode="auto">
          <a:xfrm>
            <a:off x="3082925" y="2478088"/>
            <a:ext cx="1211263" cy="766762"/>
          </a:xfrm>
          <a:custGeom>
            <a:avLst/>
            <a:gdLst>
              <a:gd name="T0" fmla="*/ 2147483647 w 840"/>
              <a:gd name="T1" fmla="*/ 2147483647 h 548"/>
              <a:gd name="T2" fmla="*/ 2147483647 w 840"/>
              <a:gd name="T3" fmla="*/ 2147483647 h 548"/>
              <a:gd name="T4" fmla="*/ 2147483647 w 840"/>
              <a:gd name="T5" fmla="*/ 2147483647 h 548"/>
              <a:gd name="T6" fmla="*/ 2147483647 w 840"/>
              <a:gd name="T7" fmla="*/ 2147483647 h 548"/>
              <a:gd name="T8" fmla="*/ 2147483647 w 840"/>
              <a:gd name="T9" fmla="*/ 2147483647 h 548"/>
              <a:gd name="T10" fmla="*/ 2147483647 w 840"/>
              <a:gd name="T11" fmla="*/ 2147483647 h 548"/>
              <a:gd name="T12" fmla="*/ 2147483647 w 840"/>
              <a:gd name="T13" fmla="*/ 2147483647 h 548"/>
              <a:gd name="T14" fmla="*/ 2147483647 w 840"/>
              <a:gd name="T15" fmla="*/ 2147483647 h 548"/>
              <a:gd name="T16" fmla="*/ 2147483647 w 840"/>
              <a:gd name="T17" fmla="*/ 2147483647 h 548"/>
              <a:gd name="T18" fmla="*/ 2147483647 w 840"/>
              <a:gd name="T19" fmla="*/ 2147483647 h 548"/>
              <a:gd name="T20" fmla="*/ 2147483647 w 840"/>
              <a:gd name="T21" fmla="*/ 2147483647 h 548"/>
              <a:gd name="T22" fmla="*/ 2147483647 w 840"/>
              <a:gd name="T23" fmla="*/ 2147483647 h 548"/>
              <a:gd name="T24" fmla="*/ 2147483647 w 840"/>
              <a:gd name="T25" fmla="*/ 2147483647 h 548"/>
              <a:gd name="T26" fmla="*/ 0 w 840"/>
              <a:gd name="T27" fmla="*/ 2147483647 h 548"/>
              <a:gd name="T28" fmla="*/ 2147483647 w 840"/>
              <a:gd name="T29" fmla="*/ 0 h 548"/>
              <a:gd name="T30" fmla="*/ 2147483647 w 840"/>
              <a:gd name="T31" fmla="*/ 2147483647 h 548"/>
              <a:gd name="T32" fmla="*/ 2147483647 w 840"/>
              <a:gd name="T33" fmla="*/ 2147483647 h 548"/>
              <a:gd name="T34" fmla="*/ 2147483647 w 840"/>
              <a:gd name="T35" fmla="*/ 2147483647 h 548"/>
              <a:gd name="T36" fmla="*/ 2147483647 w 840"/>
              <a:gd name="T37" fmla="*/ 2147483647 h 548"/>
              <a:gd name="T38" fmla="*/ 2147483647 w 840"/>
              <a:gd name="T39" fmla="*/ 2147483647 h 548"/>
              <a:gd name="T40" fmla="*/ 2147483647 w 840"/>
              <a:gd name="T41" fmla="*/ 2147483647 h 548"/>
              <a:gd name="T42" fmla="*/ 2147483647 w 840"/>
              <a:gd name="T43" fmla="*/ 2147483647 h 5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40"/>
              <a:gd name="T67" fmla="*/ 0 h 548"/>
              <a:gd name="T68" fmla="*/ 840 w 840"/>
              <a:gd name="T69" fmla="*/ 548 h 54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40" h="548">
                <a:moveTo>
                  <a:pt x="263" y="501"/>
                </a:moveTo>
                <a:lnTo>
                  <a:pt x="252" y="520"/>
                </a:lnTo>
                <a:lnTo>
                  <a:pt x="198" y="508"/>
                </a:lnTo>
                <a:lnTo>
                  <a:pt x="154" y="520"/>
                </a:lnTo>
                <a:lnTo>
                  <a:pt x="117" y="461"/>
                </a:lnTo>
                <a:lnTo>
                  <a:pt x="99" y="368"/>
                </a:lnTo>
                <a:lnTo>
                  <a:pt x="72" y="382"/>
                </a:lnTo>
                <a:lnTo>
                  <a:pt x="50" y="375"/>
                </a:lnTo>
                <a:lnTo>
                  <a:pt x="90" y="263"/>
                </a:lnTo>
                <a:lnTo>
                  <a:pt x="63" y="248"/>
                </a:lnTo>
                <a:lnTo>
                  <a:pt x="9" y="164"/>
                </a:lnTo>
                <a:lnTo>
                  <a:pt x="17" y="161"/>
                </a:lnTo>
                <a:lnTo>
                  <a:pt x="16" y="136"/>
                </a:lnTo>
                <a:lnTo>
                  <a:pt x="0" y="103"/>
                </a:lnTo>
                <a:lnTo>
                  <a:pt x="24" y="0"/>
                </a:lnTo>
                <a:lnTo>
                  <a:pt x="839" y="129"/>
                </a:lnTo>
                <a:lnTo>
                  <a:pt x="809" y="447"/>
                </a:lnTo>
                <a:lnTo>
                  <a:pt x="798" y="547"/>
                </a:lnTo>
                <a:lnTo>
                  <a:pt x="291" y="478"/>
                </a:lnTo>
                <a:lnTo>
                  <a:pt x="282" y="532"/>
                </a:lnTo>
                <a:lnTo>
                  <a:pt x="263" y="501"/>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82" name="Freeform 118"/>
          <p:cNvSpPr>
            <a:spLocks/>
          </p:cNvSpPr>
          <p:nvPr/>
        </p:nvSpPr>
        <p:spPr bwMode="auto">
          <a:xfrm>
            <a:off x="6481763" y="4313238"/>
            <a:ext cx="1046162" cy="455612"/>
          </a:xfrm>
          <a:custGeom>
            <a:avLst/>
            <a:gdLst>
              <a:gd name="T0" fmla="*/ 2147483647 w 725"/>
              <a:gd name="T1" fmla="*/ 2147483647 h 325"/>
              <a:gd name="T2" fmla="*/ 2147483647 w 725"/>
              <a:gd name="T3" fmla="*/ 2147483647 h 325"/>
              <a:gd name="T4" fmla="*/ 2147483647 w 725"/>
              <a:gd name="T5" fmla="*/ 2147483647 h 325"/>
              <a:gd name="T6" fmla="*/ 0 w 725"/>
              <a:gd name="T7" fmla="*/ 2147483647 h 325"/>
              <a:gd name="T8" fmla="*/ 0 w 725"/>
              <a:gd name="T9" fmla="*/ 2147483647 h 325"/>
              <a:gd name="T10" fmla="*/ 2147483647 w 725"/>
              <a:gd name="T11" fmla="*/ 2147483647 h 325"/>
              <a:gd name="T12" fmla="*/ 2147483647 w 725"/>
              <a:gd name="T13" fmla="*/ 2147483647 h 325"/>
              <a:gd name="T14" fmla="*/ 2147483647 w 725"/>
              <a:gd name="T15" fmla="*/ 2147483647 h 325"/>
              <a:gd name="T16" fmla="*/ 2147483647 w 725"/>
              <a:gd name="T17" fmla="*/ 2147483647 h 325"/>
              <a:gd name="T18" fmla="*/ 2147483647 w 725"/>
              <a:gd name="T19" fmla="*/ 0 h 325"/>
              <a:gd name="T20" fmla="*/ 2147483647 w 725"/>
              <a:gd name="T21" fmla="*/ 2147483647 h 325"/>
              <a:gd name="T22" fmla="*/ 2147483647 w 725"/>
              <a:gd name="T23" fmla="*/ 2147483647 h 325"/>
              <a:gd name="T24" fmla="*/ 2147483647 w 725"/>
              <a:gd name="T25" fmla="*/ 2147483647 h 325"/>
              <a:gd name="T26" fmla="*/ 2147483647 w 725"/>
              <a:gd name="T27" fmla="*/ 2147483647 h 325"/>
              <a:gd name="T28" fmla="*/ 2147483647 w 725"/>
              <a:gd name="T29" fmla="*/ 2147483647 h 325"/>
              <a:gd name="T30" fmla="*/ 2147483647 w 725"/>
              <a:gd name="T31" fmla="*/ 2147483647 h 325"/>
              <a:gd name="T32" fmla="*/ 2147483647 w 725"/>
              <a:gd name="T33" fmla="*/ 2147483647 h 325"/>
              <a:gd name="T34" fmla="*/ 2147483647 w 725"/>
              <a:gd name="T35" fmla="*/ 2147483647 h 325"/>
              <a:gd name="T36" fmla="*/ 2147483647 w 725"/>
              <a:gd name="T37" fmla="*/ 2147483647 h 325"/>
              <a:gd name="T38" fmla="*/ 2147483647 w 725"/>
              <a:gd name="T39" fmla="*/ 2147483647 h 325"/>
              <a:gd name="T40" fmla="*/ 2147483647 w 725"/>
              <a:gd name="T41" fmla="*/ 2147483647 h 325"/>
              <a:gd name="T42" fmla="*/ 2147483647 w 725"/>
              <a:gd name="T43" fmla="*/ 2147483647 h 325"/>
              <a:gd name="T44" fmla="*/ 2147483647 w 725"/>
              <a:gd name="T45" fmla="*/ 2147483647 h 325"/>
              <a:gd name="T46" fmla="*/ 2147483647 w 725"/>
              <a:gd name="T47" fmla="*/ 2147483647 h 325"/>
              <a:gd name="T48" fmla="*/ 2147483647 w 725"/>
              <a:gd name="T49" fmla="*/ 2147483647 h 325"/>
              <a:gd name="T50" fmla="*/ 2147483647 w 725"/>
              <a:gd name="T51" fmla="*/ 2147483647 h 325"/>
              <a:gd name="T52" fmla="*/ 2147483647 w 725"/>
              <a:gd name="T53" fmla="*/ 2147483647 h 325"/>
              <a:gd name="T54" fmla="*/ 2147483647 w 725"/>
              <a:gd name="T55" fmla="*/ 2147483647 h 325"/>
              <a:gd name="T56" fmla="*/ 2147483647 w 725"/>
              <a:gd name="T57" fmla="*/ 2147483647 h 325"/>
              <a:gd name="T58" fmla="*/ 2147483647 w 725"/>
              <a:gd name="T59" fmla="*/ 2147483647 h 325"/>
              <a:gd name="T60" fmla="*/ 2147483647 w 725"/>
              <a:gd name="T61" fmla="*/ 2147483647 h 325"/>
              <a:gd name="T62" fmla="*/ 2147483647 w 725"/>
              <a:gd name="T63" fmla="*/ 2147483647 h 325"/>
              <a:gd name="T64" fmla="*/ 2147483647 w 725"/>
              <a:gd name="T65" fmla="*/ 2147483647 h 325"/>
              <a:gd name="T66" fmla="*/ 2147483647 w 725"/>
              <a:gd name="T67" fmla="*/ 2147483647 h 325"/>
              <a:gd name="T68" fmla="*/ 2147483647 w 725"/>
              <a:gd name="T69" fmla="*/ 2147483647 h 32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25"/>
              <a:gd name="T106" fmla="*/ 0 h 325"/>
              <a:gd name="T107" fmla="*/ 725 w 725"/>
              <a:gd name="T108" fmla="*/ 325 h 32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25" h="325">
                <a:moveTo>
                  <a:pt x="285" y="230"/>
                </a:moveTo>
                <a:lnTo>
                  <a:pt x="161" y="232"/>
                </a:lnTo>
                <a:lnTo>
                  <a:pt x="101" y="261"/>
                </a:lnTo>
                <a:lnTo>
                  <a:pt x="0" y="275"/>
                </a:lnTo>
                <a:lnTo>
                  <a:pt x="0" y="252"/>
                </a:lnTo>
                <a:lnTo>
                  <a:pt x="29" y="217"/>
                </a:lnTo>
                <a:lnTo>
                  <a:pt x="128" y="145"/>
                </a:lnTo>
                <a:lnTo>
                  <a:pt x="174" y="132"/>
                </a:lnTo>
                <a:lnTo>
                  <a:pt x="197" y="79"/>
                </a:lnTo>
                <a:lnTo>
                  <a:pt x="669" y="0"/>
                </a:lnTo>
                <a:lnTo>
                  <a:pt x="686" y="37"/>
                </a:lnTo>
                <a:lnTo>
                  <a:pt x="715" y="78"/>
                </a:lnTo>
                <a:lnTo>
                  <a:pt x="721" y="91"/>
                </a:lnTo>
                <a:lnTo>
                  <a:pt x="724" y="130"/>
                </a:lnTo>
                <a:lnTo>
                  <a:pt x="697" y="146"/>
                </a:lnTo>
                <a:lnTo>
                  <a:pt x="672" y="178"/>
                </a:lnTo>
                <a:lnTo>
                  <a:pt x="656" y="208"/>
                </a:lnTo>
                <a:lnTo>
                  <a:pt x="653" y="211"/>
                </a:lnTo>
                <a:lnTo>
                  <a:pt x="645" y="208"/>
                </a:lnTo>
                <a:lnTo>
                  <a:pt x="634" y="208"/>
                </a:lnTo>
                <a:lnTo>
                  <a:pt x="601" y="222"/>
                </a:lnTo>
                <a:lnTo>
                  <a:pt x="569" y="254"/>
                </a:lnTo>
                <a:lnTo>
                  <a:pt x="560" y="271"/>
                </a:lnTo>
                <a:lnTo>
                  <a:pt x="551" y="306"/>
                </a:lnTo>
                <a:lnTo>
                  <a:pt x="550" y="312"/>
                </a:lnTo>
                <a:lnTo>
                  <a:pt x="546" y="312"/>
                </a:lnTo>
                <a:lnTo>
                  <a:pt x="543" y="312"/>
                </a:lnTo>
                <a:lnTo>
                  <a:pt x="523" y="312"/>
                </a:lnTo>
                <a:lnTo>
                  <a:pt x="505" y="321"/>
                </a:lnTo>
                <a:lnTo>
                  <a:pt x="501" y="324"/>
                </a:lnTo>
                <a:lnTo>
                  <a:pt x="388" y="240"/>
                </a:lnTo>
                <a:lnTo>
                  <a:pt x="301" y="254"/>
                </a:lnTo>
                <a:lnTo>
                  <a:pt x="285" y="230"/>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83" name="Freeform 119"/>
          <p:cNvSpPr>
            <a:spLocks/>
          </p:cNvSpPr>
          <p:nvPr/>
        </p:nvSpPr>
        <p:spPr bwMode="auto">
          <a:xfrm>
            <a:off x="6481763" y="4313238"/>
            <a:ext cx="1046162" cy="455612"/>
          </a:xfrm>
          <a:custGeom>
            <a:avLst/>
            <a:gdLst>
              <a:gd name="T0" fmla="*/ 2147483647 w 725"/>
              <a:gd name="T1" fmla="*/ 2147483647 h 325"/>
              <a:gd name="T2" fmla="*/ 2147483647 w 725"/>
              <a:gd name="T3" fmla="*/ 2147483647 h 325"/>
              <a:gd name="T4" fmla="*/ 2147483647 w 725"/>
              <a:gd name="T5" fmla="*/ 2147483647 h 325"/>
              <a:gd name="T6" fmla="*/ 0 w 725"/>
              <a:gd name="T7" fmla="*/ 2147483647 h 325"/>
              <a:gd name="T8" fmla="*/ 0 w 725"/>
              <a:gd name="T9" fmla="*/ 2147483647 h 325"/>
              <a:gd name="T10" fmla="*/ 2147483647 w 725"/>
              <a:gd name="T11" fmla="*/ 2147483647 h 325"/>
              <a:gd name="T12" fmla="*/ 2147483647 w 725"/>
              <a:gd name="T13" fmla="*/ 2147483647 h 325"/>
              <a:gd name="T14" fmla="*/ 2147483647 w 725"/>
              <a:gd name="T15" fmla="*/ 2147483647 h 325"/>
              <a:gd name="T16" fmla="*/ 2147483647 w 725"/>
              <a:gd name="T17" fmla="*/ 2147483647 h 325"/>
              <a:gd name="T18" fmla="*/ 2147483647 w 725"/>
              <a:gd name="T19" fmla="*/ 0 h 325"/>
              <a:gd name="T20" fmla="*/ 2147483647 w 725"/>
              <a:gd name="T21" fmla="*/ 2147483647 h 325"/>
              <a:gd name="T22" fmla="*/ 2147483647 w 725"/>
              <a:gd name="T23" fmla="*/ 2147483647 h 325"/>
              <a:gd name="T24" fmla="*/ 2147483647 w 725"/>
              <a:gd name="T25" fmla="*/ 2147483647 h 325"/>
              <a:gd name="T26" fmla="*/ 2147483647 w 725"/>
              <a:gd name="T27" fmla="*/ 2147483647 h 325"/>
              <a:gd name="T28" fmla="*/ 2147483647 w 725"/>
              <a:gd name="T29" fmla="*/ 2147483647 h 325"/>
              <a:gd name="T30" fmla="*/ 2147483647 w 725"/>
              <a:gd name="T31" fmla="*/ 2147483647 h 325"/>
              <a:gd name="T32" fmla="*/ 2147483647 w 725"/>
              <a:gd name="T33" fmla="*/ 2147483647 h 325"/>
              <a:gd name="T34" fmla="*/ 2147483647 w 725"/>
              <a:gd name="T35" fmla="*/ 2147483647 h 325"/>
              <a:gd name="T36" fmla="*/ 2147483647 w 725"/>
              <a:gd name="T37" fmla="*/ 2147483647 h 325"/>
              <a:gd name="T38" fmla="*/ 2147483647 w 725"/>
              <a:gd name="T39" fmla="*/ 2147483647 h 325"/>
              <a:gd name="T40" fmla="*/ 2147483647 w 725"/>
              <a:gd name="T41" fmla="*/ 2147483647 h 325"/>
              <a:gd name="T42" fmla="*/ 2147483647 w 725"/>
              <a:gd name="T43" fmla="*/ 2147483647 h 325"/>
              <a:gd name="T44" fmla="*/ 2147483647 w 725"/>
              <a:gd name="T45" fmla="*/ 2147483647 h 325"/>
              <a:gd name="T46" fmla="*/ 2147483647 w 725"/>
              <a:gd name="T47" fmla="*/ 2147483647 h 325"/>
              <a:gd name="T48" fmla="*/ 2147483647 w 725"/>
              <a:gd name="T49" fmla="*/ 2147483647 h 325"/>
              <a:gd name="T50" fmla="*/ 2147483647 w 725"/>
              <a:gd name="T51" fmla="*/ 2147483647 h 325"/>
              <a:gd name="T52" fmla="*/ 2147483647 w 725"/>
              <a:gd name="T53" fmla="*/ 2147483647 h 325"/>
              <a:gd name="T54" fmla="*/ 2147483647 w 725"/>
              <a:gd name="T55" fmla="*/ 2147483647 h 325"/>
              <a:gd name="T56" fmla="*/ 2147483647 w 725"/>
              <a:gd name="T57" fmla="*/ 2147483647 h 325"/>
              <a:gd name="T58" fmla="*/ 2147483647 w 725"/>
              <a:gd name="T59" fmla="*/ 2147483647 h 325"/>
              <a:gd name="T60" fmla="*/ 2147483647 w 725"/>
              <a:gd name="T61" fmla="*/ 2147483647 h 325"/>
              <a:gd name="T62" fmla="*/ 2147483647 w 725"/>
              <a:gd name="T63" fmla="*/ 2147483647 h 325"/>
              <a:gd name="T64" fmla="*/ 2147483647 w 725"/>
              <a:gd name="T65" fmla="*/ 2147483647 h 325"/>
              <a:gd name="T66" fmla="*/ 2147483647 w 725"/>
              <a:gd name="T67" fmla="*/ 2147483647 h 32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25"/>
              <a:gd name="T103" fmla="*/ 0 h 325"/>
              <a:gd name="T104" fmla="*/ 725 w 725"/>
              <a:gd name="T105" fmla="*/ 325 h 32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25" h="325">
                <a:moveTo>
                  <a:pt x="285" y="230"/>
                </a:moveTo>
                <a:lnTo>
                  <a:pt x="161" y="232"/>
                </a:lnTo>
                <a:lnTo>
                  <a:pt x="101" y="261"/>
                </a:lnTo>
                <a:lnTo>
                  <a:pt x="0" y="275"/>
                </a:lnTo>
                <a:lnTo>
                  <a:pt x="0" y="252"/>
                </a:lnTo>
                <a:lnTo>
                  <a:pt x="29" y="217"/>
                </a:lnTo>
                <a:lnTo>
                  <a:pt x="128" y="145"/>
                </a:lnTo>
                <a:lnTo>
                  <a:pt x="174" y="132"/>
                </a:lnTo>
                <a:lnTo>
                  <a:pt x="197" y="79"/>
                </a:lnTo>
                <a:lnTo>
                  <a:pt x="669" y="0"/>
                </a:lnTo>
                <a:lnTo>
                  <a:pt x="686" y="37"/>
                </a:lnTo>
                <a:lnTo>
                  <a:pt x="715" y="78"/>
                </a:lnTo>
                <a:lnTo>
                  <a:pt x="721" y="91"/>
                </a:lnTo>
                <a:lnTo>
                  <a:pt x="724" y="130"/>
                </a:lnTo>
                <a:lnTo>
                  <a:pt x="697" y="146"/>
                </a:lnTo>
                <a:lnTo>
                  <a:pt x="672" y="178"/>
                </a:lnTo>
                <a:lnTo>
                  <a:pt x="656" y="208"/>
                </a:lnTo>
                <a:lnTo>
                  <a:pt x="653" y="211"/>
                </a:lnTo>
                <a:lnTo>
                  <a:pt x="645" y="208"/>
                </a:lnTo>
                <a:lnTo>
                  <a:pt x="634" y="208"/>
                </a:lnTo>
                <a:lnTo>
                  <a:pt x="601" y="222"/>
                </a:lnTo>
                <a:lnTo>
                  <a:pt x="569" y="254"/>
                </a:lnTo>
                <a:lnTo>
                  <a:pt x="560" y="271"/>
                </a:lnTo>
                <a:lnTo>
                  <a:pt x="551" y="306"/>
                </a:lnTo>
                <a:lnTo>
                  <a:pt x="550" y="312"/>
                </a:lnTo>
                <a:lnTo>
                  <a:pt x="546" y="312"/>
                </a:lnTo>
                <a:lnTo>
                  <a:pt x="543" y="312"/>
                </a:lnTo>
                <a:lnTo>
                  <a:pt x="523" y="312"/>
                </a:lnTo>
                <a:lnTo>
                  <a:pt x="505" y="321"/>
                </a:lnTo>
                <a:lnTo>
                  <a:pt x="501" y="324"/>
                </a:lnTo>
                <a:lnTo>
                  <a:pt x="388" y="240"/>
                </a:lnTo>
                <a:lnTo>
                  <a:pt x="301" y="254"/>
                </a:lnTo>
                <a:lnTo>
                  <a:pt x="285" y="230"/>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84" name="Freeform 120"/>
          <p:cNvSpPr>
            <a:spLocks/>
          </p:cNvSpPr>
          <p:nvPr/>
        </p:nvSpPr>
        <p:spPr bwMode="auto">
          <a:xfrm>
            <a:off x="4249738" y="2657475"/>
            <a:ext cx="777875" cy="492125"/>
          </a:xfrm>
          <a:custGeom>
            <a:avLst/>
            <a:gdLst>
              <a:gd name="T0" fmla="*/ 2147483647 w 539"/>
              <a:gd name="T1" fmla="*/ 2147483647 h 351"/>
              <a:gd name="T2" fmla="*/ 2147483647 w 539"/>
              <a:gd name="T3" fmla="*/ 2147483647 h 351"/>
              <a:gd name="T4" fmla="*/ 2147483647 w 539"/>
              <a:gd name="T5" fmla="*/ 2147483647 h 351"/>
              <a:gd name="T6" fmla="*/ 2147483647 w 539"/>
              <a:gd name="T7" fmla="*/ 0 h 351"/>
              <a:gd name="T8" fmla="*/ 0 w 539"/>
              <a:gd name="T9" fmla="*/ 2147483647 h 351"/>
              <a:gd name="T10" fmla="*/ 2147483647 w 539"/>
              <a:gd name="T11" fmla="*/ 2147483647 h 351"/>
              <a:gd name="T12" fmla="*/ 2147483647 w 539"/>
              <a:gd name="T13" fmla="*/ 2147483647 h 351"/>
              <a:gd name="T14" fmla="*/ 2147483647 w 539"/>
              <a:gd name="T15" fmla="*/ 2147483647 h 351"/>
              <a:gd name="T16" fmla="*/ 2147483647 w 539"/>
              <a:gd name="T17" fmla="*/ 2147483647 h 3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39"/>
              <a:gd name="T28" fmla="*/ 0 h 351"/>
              <a:gd name="T29" fmla="*/ 539 w 539"/>
              <a:gd name="T30" fmla="*/ 351 h 3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39" h="351">
                <a:moveTo>
                  <a:pt x="518" y="174"/>
                </a:moveTo>
                <a:lnTo>
                  <a:pt x="502" y="114"/>
                </a:lnTo>
                <a:lnTo>
                  <a:pt x="498" y="29"/>
                </a:lnTo>
                <a:lnTo>
                  <a:pt x="30" y="0"/>
                </a:lnTo>
                <a:lnTo>
                  <a:pt x="0" y="318"/>
                </a:lnTo>
                <a:lnTo>
                  <a:pt x="538" y="350"/>
                </a:lnTo>
                <a:lnTo>
                  <a:pt x="518" y="174"/>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85" name="Freeform 121"/>
          <p:cNvSpPr>
            <a:spLocks/>
          </p:cNvSpPr>
          <p:nvPr/>
        </p:nvSpPr>
        <p:spPr bwMode="auto">
          <a:xfrm>
            <a:off x="4249738" y="2657475"/>
            <a:ext cx="777875" cy="492125"/>
          </a:xfrm>
          <a:custGeom>
            <a:avLst/>
            <a:gdLst>
              <a:gd name="T0" fmla="*/ 2147483647 w 539"/>
              <a:gd name="T1" fmla="*/ 2147483647 h 351"/>
              <a:gd name="T2" fmla="*/ 2147483647 w 539"/>
              <a:gd name="T3" fmla="*/ 2147483647 h 351"/>
              <a:gd name="T4" fmla="*/ 2147483647 w 539"/>
              <a:gd name="T5" fmla="*/ 2147483647 h 351"/>
              <a:gd name="T6" fmla="*/ 2147483647 w 539"/>
              <a:gd name="T7" fmla="*/ 0 h 351"/>
              <a:gd name="T8" fmla="*/ 0 w 539"/>
              <a:gd name="T9" fmla="*/ 2147483647 h 351"/>
              <a:gd name="T10" fmla="*/ 2147483647 w 539"/>
              <a:gd name="T11" fmla="*/ 2147483647 h 351"/>
              <a:gd name="T12" fmla="*/ 2147483647 w 539"/>
              <a:gd name="T13" fmla="*/ 2147483647 h 351"/>
              <a:gd name="T14" fmla="*/ 2147483647 w 539"/>
              <a:gd name="T15" fmla="*/ 2147483647 h 351"/>
              <a:gd name="T16" fmla="*/ 0 60000 65536"/>
              <a:gd name="T17" fmla="*/ 0 60000 65536"/>
              <a:gd name="T18" fmla="*/ 0 60000 65536"/>
              <a:gd name="T19" fmla="*/ 0 60000 65536"/>
              <a:gd name="T20" fmla="*/ 0 60000 65536"/>
              <a:gd name="T21" fmla="*/ 0 60000 65536"/>
              <a:gd name="T22" fmla="*/ 0 60000 65536"/>
              <a:gd name="T23" fmla="*/ 0 60000 65536"/>
              <a:gd name="T24" fmla="*/ 0 w 539"/>
              <a:gd name="T25" fmla="*/ 0 h 351"/>
              <a:gd name="T26" fmla="*/ 539 w 539"/>
              <a:gd name="T27" fmla="*/ 351 h 35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9" h="351">
                <a:moveTo>
                  <a:pt x="518" y="174"/>
                </a:moveTo>
                <a:lnTo>
                  <a:pt x="502" y="114"/>
                </a:lnTo>
                <a:lnTo>
                  <a:pt x="498" y="29"/>
                </a:lnTo>
                <a:lnTo>
                  <a:pt x="30" y="0"/>
                </a:lnTo>
                <a:lnTo>
                  <a:pt x="0" y="318"/>
                </a:lnTo>
                <a:lnTo>
                  <a:pt x="538" y="350"/>
                </a:lnTo>
                <a:lnTo>
                  <a:pt x="518" y="174"/>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86" name="Freeform 122"/>
          <p:cNvSpPr>
            <a:spLocks/>
          </p:cNvSpPr>
          <p:nvPr/>
        </p:nvSpPr>
        <p:spPr bwMode="auto">
          <a:xfrm>
            <a:off x="4179888" y="3535363"/>
            <a:ext cx="974725" cy="492125"/>
          </a:xfrm>
          <a:custGeom>
            <a:avLst/>
            <a:gdLst>
              <a:gd name="T0" fmla="*/ 2147483647 w 676"/>
              <a:gd name="T1" fmla="*/ 2147483647 h 351"/>
              <a:gd name="T2" fmla="*/ 2147483647 w 676"/>
              <a:gd name="T3" fmla="*/ 2147483647 h 351"/>
              <a:gd name="T4" fmla="*/ 2147483647 w 676"/>
              <a:gd name="T5" fmla="*/ 2147483647 h 351"/>
              <a:gd name="T6" fmla="*/ 2147483647 w 676"/>
              <a:gd name="T7" fmla="*/ 2147483647 h 351"/>
              <a:gd name="T8" fmla="*/ 2147483647 w 676"/>
              <a:gd name="T9" fmla="*/ 0 h 351"/>
              <a:gd name="T10" fmla="*/ 0 w 676"/>
              <a:gd name="T11" fmla="*/ 2147483647 h 351"/>
              <a:gd name="T12" fmla="*/ 2147483647 w 676"/>
              <a:gd name="T13" fmla="*/ 2147483647 h 351"/>
              <a:gd name="T14" fmla="*/ 2147483647 w 676"/>
              <a:gd name="T15" fmla="*/ 2147483647 h 351"/>
              <a:gd name="T16" fmla="*/ 2147483647 w 676"/>
              <a:gd name="T17" fmla="*/ 2147483647 h 351"/>
              <a:gd name="T18" fmla="*/ 2147483647 w 676"/>
              <a:gd name="T19" fmla="*/ 2147483647 h 351"/>
              <a:gd name="T20" fmla="*/ 2147483647 w 676"/>
              <a:gd name="T21" fmla="*/ 2147483647 h 351"/>
              <a:gd name="T22" fmla="*/ 2147483647 w 676"/>
              <a:gd name="T23" fmla="*/ 2147483647 h 351"/>
              <a:gd name="T24" fmla="*/ 2147483647 w 676"/>
              <a:gd name="T25" fmla="*/ 2147483647 h 351"/>
              <a:gd name="T26" fmla="*/ 2147483647 w 676"/>
              <a:gd name="T27" fmla="*/ 2147483647 h 351"/>
              <a:gd name="T28" fmla="*/ 2147483647 w 676"/>
              <a:gd name="T29" fmla="*/ 2147483647 h 35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76"/>
              <a:gd name="T46" fmla="*/ 0 h 351"/>
              <a:gd name="T47" fmla="*/ 676 w 676"/>
              <a:gd name="T48" fmla="*/ 351 h 35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76" h="351">
                <a:moveTo>
                  <a:pt x="578" y="82"/>
                </a:moveTo>
                <a:lnTo>
                  <a:pt x="529" y="46"/>
                </a:lnTo>
                <a:lnTo>
                  <a:pt x="473" y="55"/>
                </a:lnTo>
                <a:lnTo>
                  <a:pt x="436" y="27"/>
                </a:lnTo>
                <a:lnTo>
                  <a:pt x="19" y="0"/>
                </a:lnTo>
                <a:lnTo>
                  <a:pt x="0" y="210"/>
                </a:lnTo>
                <a:lnTo>
                  <a:pt x="156" y="223"/>
                </a:lnTo>
                <a:lnTo>
                  <a:pt x="145" y="328"/>
                </a:lnTo>
                <a:lnTo>
                  <a:pt x="675" y="350"/>
                </a:lnTo>
                <a:lnTo>
                  <a:pt x="639" y="287"/>
                </a:lnTo>
                <a:lnTo>
                  <a:pt x="632" y="212"/>
                </a:lnTo>
                <a:lnTo>
                  <a:pt x="589" y="86"/>
                </a:lnTo>
                <a:lnTo>
                  <a:pt x="578" y="82"/>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87" name="Freeform 123"/>
          <p:cNvSpPr>
            <a:spLocks/>
          </p:cNvSpPr>
          <p:nvPr/>
        </p:nvSpPr>
        <p:spPr bwMode="auto">
          <a:xfrm>
            <a:off x="4179888" y="3535363"/>
            <a:ext cx="974725" cy="492125"/>
          </a:xfrm>
          <a:custGeom>
            <a:avLst/>
            <a:gdLst>
              <a:gd name="T0" fmla="*/ 2147483647 w 676"/>
              <a:gd name="T1" fmla="*/ 2147483647 h 351"/>
              <a:gd name="T2" fmla="*/ 2147483647 w 676"/>
              <a:gd name="T3" fmla="*/ 2147483647 h 351"/>
              <a:gd name="T4" fmla="*/ 2147483647 w 676"/>
              <a:gd name="T5" fmla="*/ 2147483647 h 351"/>
              <a:gd name="T6" fmla="*/ 2147483647 w 676"/>
              <a:gd name="T7" fmla="*/ 2147483647 h 351"/>
              <a:gd name="T8" fmla="*/ 2147483647 w 676"/>
              <a:gd name="T9" fmla="*/ 0 h 351"/>
              <a:gd name="T10" fmla="*/ 0 w 676"/>
              <a:gd name="T11" fmla="*/ 2147483647 h 351"/>
              <a:gd name="T12" fmla="*/ 2147483647 w 676"/>
              <a:gd name="T13" fmla="*/ 2147483647 h 351"/>
              <a:gd name="T14" fmla="*/ 2147483647 w 676"/>
              <a:gd name="T15" fmla="*/ 2147483647 h 351"/>
              <a:gd name="T16" fmla="*/ 2147483647 w 676"/>
              <a:gd name="T17" fmla="*/ 2147483647 h 351"/>
              <a:gd name="T18" fmla="*/ 2147483647 w 676"/>
              <a:gd name="T19" fmla="*/ 2147483647 h 351"/>
              <a:gd name="T20" fmla="*/ 2147483647 w 676"/>
              <a:gd name="T21" fmla="*/ 2147483647 h 351"/>
              <a:gd name="T22" fmla="*/ 2147483647 w 676"/>
              <a:gd name="T23" fmla="*/ 2147483647 h 351"/>
              <a:gd name="T24" fmla="*/ 2147483647 w 676"/>
              <a:gd name="T25" fmla="*/ 2147483647 h 351"/>
              <a:gd name="T26" fmla="*/ 2147483647 w 676"/>
              <a:gd name="T27" fmla="*/ 2147483647 h 3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76"/>
              <a:gd name="T43" fmla="*/ 0 h 351"/>
              <a:gd name="T44" fmla="*/ 676 w 676"/>
              <a:gd name="T45" fmla="*/ 351 h 3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76" h="351">
                <a:moveTo>
                  <a:pt x="578" y="82"/>
                </a:moveTo>
                <a:lnTo>
                  <a:pt x="529" y="46"/>
                </a:lnTo>
                <a:lnTo>
                  <a:pt x="473" y="55"/>
                </a:lnTo>
                <a:lnTo>
                  <a:pt x="436" y="27"/>
                </a:lnTo>
                <a:lnTo>
                  <a:pt x="19" y="0"/>
                </a:lnTo>
                <a:lnTo>
                  <a:pt x="0" y="210"/>
                </a:lnTo>
                <a:lnTo>
                  <a:pt x="156" y="223"/>
                </a:lnTo>
                <a:lnTo>
                  <a:pt x="145" y="328"/>
                </a:lnTo>
                <a:lnTo>
                  <a:pt x="675" y="350"/>
                </a:lnTo>
                <a:lnTo>
                  <a:pt x="639" y="287"/>
                </a:lnTo>
                <a:lnTo>
                  <a:pt x="632" y="212"/>
                </a:lnTo>
                <a:lnTo>
                  <a:pt x="589" y="86"/>
                </a:lnTo>
                <a:lnTo>
                  <a:pt x="578" y="82"/>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88" name="Freeform 124"/>
          <p:cNvSpPr>
            <a:spLocks/>
          </p:cNvSpPr>
          <p:nvPr/>
        </p:nvSpPr>
        <p:spPr bwMode="auto">
          <a:xfrm>
            <a:off x="7605713" y="2944813"/>
            <a:ext cx="190500" cy="396875"/>
          </a:xfrm>
          <a:custGeom>
            <a:avLst/>
            <a:gdLst>
              <a:gd name="T0" fmla="*/ 2147483647 w 133"/>
              <a:gd name="T1" fmla="*/ 2147483647 h 283"/>
              <a:gd name="T2" fmla="*/ 2147483647 w 133"/>
              <a:gd name="T3" fmla="*/ 0 h 283"/>
              <a:gd name="T4" fmla="*/ 2147483647 w 133"/>
              <a:gd name="T5" fmla="*/ 2147483647 h 283"/>
              <a:gd name="T6" fmla="*/ 2147483647 w 133"/>
              <a:gd name="T7" fmla="*/ 2147483647 h 283"/>
              <a:gd name="T8" fmla="*/ 2147483647 w 133"/>
              <a:gd name="T9" fmla="*/ 2147483647 h 283"/>
              <a:gd name="T10" fmla="*/ 0 w 133"/>
              <a:gd name="T11" fmla="*/ 2147483647 h 283"/>
              <a:gd name="T12" fmla="*/ 2147483647 w 133"/>
              <a:gd name="T13" fmla="*/ 2147483647 h 283"/>
              <a:gd name="T14" fmla="*/ 2147483647 w 133"/>
              <a:gd name="T15" fmla="*/ 2147483647 h 283"/>
              <a:gd name="T16" fmla="*/ 2147483647 w 133"/>
              <a:gd name="T17" fmla="*/ 2147483647 h 283"/>
              <a:gd name="T18" fmla="*/ 2147483647 w 133"/>
              <a:gd name="T19" fmla="*/ 2147483647 h 283"/>
              <a:gd name="T20" fmla="*/ 2147483647 w 133"/>
              <a:gd name="T21" fmla="*/ 0 h 283"/>
              <a:gd name="T22" fmla="*/ 2147483647 w 133"/>
              <a:gd name="T23" fmla="*/ 2147483647 h 283"/>
              <a:gd name="T24" fmla="*/ 2147483647 w 133"/>
              <a:gd name="T25" fmla="*/ 2147483647 h 283"/>
              <a:gd name="T26" fmla="*/ 2147483647 w 133"/>
              <a:gd name="T27" fmla="*/ 2147483647 h 28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3"/>
              <a:gd name="T43" fmla="*/ 0 h 283"/>
              <a:gd name="T44" fmla="*/ 133 w 133"/>
              <a:gd name="T45" fmla="*/ 283 h 28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3" h="283">
                <a:moveTo>
                  <a:pt x="40" y="1"/>
                </a:moveTo>
                <a:lnTo>
                  <a:pt x="37" y="0"/>
                </a:lnTo>
                <a:lnTo>
                  <a:pt x="24" y="6"/>
                </a:lnTo>
                <a:lnTo>
                  <a:pt x="24" y="30"/>
                </a:lnTo>
                <a:lnTo>
                  <a:pt x="32" y="83"/>
                </a:lnTo>
                <a:lnTo>
                  <a:pt x="0" y="193"/>
                </a:lnTo>
                <a:lnTo>
                  <a:pt x="13" y="282"/>
                </a:lnTo>
                <a:lnTo>
                  <a:pt x="95" y="263"/>
                </a:lnTo>
                <a:lnTo>
                  <a:pt x="130" y="235"/>
                </a:lnTo>
                <a:lnTo>
                  <a:pt x="132" y="215"/>
                </a:lnTo>
                <a:lnTo>
                  <a:pt x="49" y="0"/>
                </a:lnTo>
                <a:lnTo>
                  <a:pt x="40" y="1"/>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89" name="Freeform 125"/>
          <p:cNvSpPr>
            <a:spLocks/>
          </p:cNvSpPr>
          <p:nvPr/>
        </p:nvSpPr>
        <p:spPr bwMode="auto">
          <a:xfrm>
            <a:off x="7605713" y="2944813"/>
            <a:ext cx="190500" cy="396875"/>
          </a:xfrm>
          <a:custGeom>
            <a:avLst/>
            <a:gdLst>
              <a:gd name="T0" fmla="*/ 2147483647 w 133"/>
              <a:gd name="T1" fmla="*/ 2147483647 h 283"/>
              <a:gd name="T2" fmla="*/ 2147483647 w 133"/>
              <a:gd name="T3" fmla="*/ 0 h 283"/>
              <a:gd name="T4" fmla="*/ 2147483647 w 133"/>
              <a:gd name="T5" fmla="*/ 2147483647 h 283"/>
              <a:gd name="T6" fmla="*/ 2147483647 w 133"/>
              <a:gd name="T7" fmla="*/ 2147483647 h 283"/>
              <a:gd name="T8" fmla="*/ 2147483647 w 133"/>
              <a:gd name="T9" fmla="*/ 2147483647 h 283"/>
              <a:gd name="T10" fmla="*/ 0 w 133"/>
              <a:gd name="T11" fmla="*/ 2147483647 h 283"/>
              <a:gd name="T12" fmla="*/ 2147483647 w 133"/>
              <a:gd name="T13" fmla="*/ 2147483647 h 283"/>
              <a:gd name="T14" fmla="*/ 2147483647 w 133"/>
              <a:gd name="T15" fmla="*/ 2147483647 h 283"/>
              <a:gd name="T16" fmla="*/ 2147483647 w 133"/>
              <a:gd name="T17" fmla="*/ 2147483647 h 283"/>
              <a:gd name="T18" fmla="*/ 2147483647 w 133"/>
              <a:gd name="T19" fmla="*/ 2147483647 h 283"/>
              <a:gd name="T20" fmla="*/ 2147483647 w 133"/>
              <a:gd name="T21" fmla="*/ 0 h 283"/>
              <a:gd name="T22" fmla="*/ 2147483647 w 133"/>
              <a:gd name="T23" fmla="*/ 2147483647 h 283"/>
              <a:gd name="T24" fmla="*/ 2147483647 w 133"/>
              <a:gd name="T25" fmla="*/ 2147483647 h 2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3"/>
              <a:gd name="T40" fmla="*/ 0 h 283"/>
              <a:gd name="T41" fmla="*/ 133 w 133"/>
              <a:gd name="T42" fmla="*/ 283 h 2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3" h="283">
                <a:moveTo>
                  <a:pt x="40" y="1"/>
                </a:moveTo>
                <a:lnTo>
                  <a:pt x="37" y="0"/>
                </a:lnTo>
                <a:lnTo>
                  <a:pt x="24" y="6"/>
                </a:lnTo>
                <a:lnTo>
                  <a:pt x="24" y="30"/>
                </a:lnTo>
                <a:lnTo>
                  <a:pt x="32" y="83"/>
                </a:lnTo>
                <a:lnTo>
                  <a:pt x="0" y="193"/>
                </a:lnTo>
                <a:lnTo>
                  <a:pt x="13" y="282"/>
                </a:lnTo>
                <a:lnTo>
                  <a:pt x="95" y="263"/>
                </a:lnTo>
                <a:lnTo>
                  <a:pt x="130" y="235"/>
                </a:lnTo>
                <a:lnTo>
                  <a:pt x="132" y="215"/>
                </a:lnTo>
                <a:lnTo>
                  <a:pt x="49" y="0"/>
                </a:lnTo>
                <a:lnTo>
                  <a:pt x="40" y="1"/>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90" name="Freeform 126"/>
          <p:cNvSpPr>
            <a:spLocks/>
          </p:cNvSpPr>
          <p:nvPr/>
        </p:nvSpPr>
        <p:spPr bwMode="auto">
          <a:xfrm>
            <a:off x="7389813" y="3590925"/>
            <a:ext cx="158750" cy="358775"/>
          </a:xfrm>
          <a:custGeom>
            <a:avLst/>
            <a:gdLst>
              <a:gd name="T0" fmla="*/ 2147483647 w 109"/>
              <a:gd name="T1" fmla="*/ 2147483647 h 256"/>
              <a:gd name="T2" fmla="*/ 2147483647 w 109"/>
              <a:gd name="T3" fmla="*/ 2147483647 h 256"/>
              <a:gd name="T4" fmla="*/ 2147483647 w 109"/>
              <a:gd name="T5" fmla="*/ 2147483647 h 256"/>
              <a:gd name="T6" fmla="*/ 2147483647 w 109"/>
              <a:gd name="T7" fmla="*/ 2147483647 h 256"/>
              <a:gd name="T8" fmla="*/ 2147483647 w 109"/>
              <a:gd name="T9" fmla="*/ 2147483647 h 256"/>
              <a:gd name="T10" fmla="*/ 2147483647 w 109"/>
              <a:gd name="T11" fmla="*/ 2147483647 h 256"/>
              <a:gd name="T12" fmla="*/ 0 w 109"/>
              <a:gd name="T13" fmla="*/ 2147483647 h 256"/>
              <a:gd name="T14" fmla="*/ 2147483647 w 109"/>
              <a:gd name="T15" fmla="*/ 2147483647 h 256"/>
              <a:gd name="T16" fmla="*/ 2147483647 w 109"/>
              <a:gd name="T17" fmla="*/ 2147483647 h 256"/>
              <a:gd name="T18" fmla="*/ 2147483647 w 109"/>
              <a:gd name="T19" fmla="*/ 2147483647 h 256"/>
              <a:gd name="T20" fmla="*/ 2147483647 w 109"/>
              <a:gd name="T21" fmla="*/ 0 h 256"/>
              <a:gd name="T22" fmla="*/ 2147483647 w 109"/>
              <a:gd name="T23" fmla="*/ 2147483647 h 256"/>
              <a:gd name="T24" fmla="*/ 2147483647 w 109"/>
              <a:gd name="T25" fmla="*/ 2147483647 h 256"/>
              <a:gd name="T26" fmla="*/ 2147483647 w 109"/>
              <a:gd name="T27" fmla="*/ 2147483647 h 256"/>
              <a:gd name="T28" fmla="*/ 2147483647 w 109"/>
              <a:gd name="T29" fmla="*/ 2147483647 h 256"/>
              <a:gd name="T30" fmla="*/ 2147483647 w 109"/>
              <a:gd name="T31" fmla="*/ 2147483647 h 256"/>
              <a:gd name="T32" fmla="*/ 2147483647 w 109"/>
              <a:gd name="T33" fmla="*/ 2147483647 h 256"/>
              <a:gd name="T34" fmla="*/ 2147483647 w 109"/>
              <a:gd name="T35" fmla="*/ 2147483647 h 256"/>
              <a:gd name="T36" fmla="*/ 2147483647 w 109"/>
              <a:gd name="T37" fmla="*/ 2147483647 h 256"/>
              <a:gd name="T38" fmla="*/ 2147483647 w 109"/>
              <a:gd name="T39" fmla="*/ 2147483647 h 256"/>
              <a:gd name="T40" fmla="*/ 2147483647 w 109"/>
              <a:gd name="T41" fmla="*/ 2147483647 h 256"/>
              <a:gd name="T42" fmla="*/ 2147483647 w 109"/>
              <a:gd name="T43" fmla="*/ 2147483647 h 256"/>
              <a:gd name="T44" fmla="*/ 2147483647 w 109"/>
              <a:gd name="T45" fmla="*/ 2147483647 h 256"/>
              <a:gd name="T46" fmla="*/ 2147483647 w 109"/>
              <a:gd name="T47" fmla="*/ 2147483647 h 256"/>
              <a:gd name="T48" fmla="*/ 2147483647 w 109"/>
              <a:gd name="T49" fmla="*/ 2147483647 h 256"/>
              <a:gd name="T50" fmla="*/ 2147483647 w 109"/>
              <a:gd name="T51" fmla="*/ 2147483647 h 256"/>
              <a:gd name="T52" fmla="*/ 2147483647 w 109"/>
              <a:gd name="T53" fmla="*/ 2147483647 h 256"/>
              <a:gd name="T54" fmla="*/ 2147483647 w 109"/>
              <a:gd name="T55" fmla="*/ 2147483647 h 256"/>
              <a:gd name="T56" fmla="*/ 2147483647 w 109"/>
              <a:gd name="T57" fmla="*/ 2147483647 h 256"/>
              <a:gd name="T58" fmla="*/ 2147483647 w 109"/>
              <a:gd name="T59" fmla="*/ 2147483647 h 256"/>
              <a:gd name="T60" fmla="*/ 2147483647 w 109"/>
              <a:gd name="T61" fmla="*/ 2147483647 h 256"/>
              <a:gd name="T62" fmla="*/ 2147483647 w 109"/>
              <a:gd name="T63" fmla="*/ 2147483647 h 256"/>
              <a:gd name="T64" fmla="*/ 2147483647 w 109"/>
              <a:gd name="T65" fmla="*/ 2147483647 h 2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9"/>
              <a:gd name="T100" fmla="*/ 0 h 256"/>
              <a:gd name="T101" fmla="*/ 109 w 109"/>
              <a:gd name="T102" fmla="*/ 256 h 2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9" h="256">
                <a:moveTo>
                  <a:pt x="42" y="229"/>
                </a:moveTo>
                <a:lnTo>
                  <a:pt x="42" y="231"/>
                </a:lnTo>
                <a:lnTo>
                  <a:pt x="30" y="222"/>
                </a:lnTo>
                <a:lnTo>
                  <a:pt x="26" y="224"/>
                </a:lnTo>
                <a:lnTo>
                  <a:pt x="3" y="206"/>
                </a:lnTo>
                <a:lnTo>
                  <a:pt x="4" y="206"/>
                </a:lnTo>
                <a:lnTo>
                  <a:pt x="0" y="194"/>
                </a:lnTo>
                <a:lnTo>
                  <a:pt x="6" y="173"/>
                </a:lnTo>
                <a:lnTo>
                  <a:pt x="52" y="126"/>
                </a:lnTo>
                <a:lnTo>
                  <a:pt x="6" y="85"/>
                </a:lnTo>
                <a:lnTo>
                  <a:pt x="28" y="0"/>
                </a:lnTo>
                <a:lnTo>
                  <a:pt x="96" y="24"/>
                </a:lnTo>
                <a:lnTo>
                  <a:pt x="79" y="82"/>
                </a:lnTo>
                <a:lnTo>
                  <a:pt x="81" y="85"/>
                </a:lnTo>
                <a:lnTo>
                  <a:pt x="85" y="85"/>
                </a:lnTo>
                <a:lnTo>
                  <a:pt x="91" y="83"/>
                </a:lnTo>
                <a:lnTo>
                  <a:pt x="101" y="83"/>
                </a:lnTo>
                <a:lnTo>
                  <a:pt x="100" y="79"/>
                </a:lnTo>
                <a:lnTo>
                  <a:pt x="103" y="90"/>
                </a:lnTo>
                <a:lnTo>
                  <a:pt x="108" y="155"/>
                </a:lnTo>
                <a:lnTo>
                  <a:pt x="101" y="180"/>
                </a:lnTo>
                <a:lnTo>
                  <a:pt x="96" y="185"/>
                </a:lnTo>
                <a:lnTo>
                  <a:pt x="98" y="187"/>
                </a:lnTo>
                <a:lnTo>
                  <a:pt x="96" y="197"/>
                </a:lnTo>
                <a:lnTo>
                  <a:pt x="80" y="216"/>
                </a:lnTo>
                <a:lnTo>
                  <a:pt x="73" y="244"/>
                </a:lnTo>
                <a:lnTo>
                  <a:pt x="66" y="253"/>
                </a:lnTo>
                <a:lnTo>
                  <a:pt x="60" y="255"/>
                </a:lnTo>
                <a:lnTo>
                  <a:pt x="63" y="233"/>
                </a:lnTo>
                <a:lnTo>
                  <a:pt x="59" y="229"/>
                </a:lnTo>
                <a:lnTo>
                  <a:pt x="42" y="229"/>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91" name="Freeform 127"/>
          <p:cNvSpPr>
            <a:spLocks/>
          </p:cNvSpPr>
          <p:nvPr/>
        </p:nvSpPr>
        <p:spPr bwMode="auto">
          <a:xfrm>
            <a:off x="7389813" y="3590925"/>
            <a:ext cx="158750" cy="358775"/>
          </a:xfrm>
          <a:custGeom>
            <a:avLst/>
            <a:gdLst>
              <a:gd name="T0" fmla="*/ 2147483647 w 109"/>
              <a:gd name="T1" fmla="*/ 2147483647 h 256"/>
              <a:gd name="T2" fmla="*/ 2147483647 w 109"/>
              <a:gd name="T3" fmla="*/ 2147483647 h 256"/>
              <a:gd name="T4" fmla="*/ 2147483647 w 109"/>
              <a:gd name="T5" fmla="*/ 2147483647 h 256"/>
              <a:gd name="T6" fmla="*/ 2147483647 w 109"/>
              <a:gd name="T7" fmla="*/ 2147483647 h 256"/>
              <a:gd name="T8" fmla="*/ 2147483647 w 109"/>
              <a:gd name="T9" fmla="*/ 2147483647 h 256"/>
              <a:gd name="T10" fmla="*/ 2147483647 w 109"/>
              <a:gd name="T11" fmla="*/ 2147483647 h 256"/>
              <a:gd name="T12" fmla="*/ 0 w 109"/>
              <a:gd name="T13" fmla="*/ 2147483647 h 256"/>
              <a:gd name="T14" fmla="*/ 2147483647 w 109"/>
              <a:gd name="T15" fmla="*/ 2147483647 h 256"/>
              <a:gd name="T16" fmla="*/ 2147483647 w 109"/>
              <a:gd name="T17" fmla="*/ 2147483647 h 256"/>
              <a:gd name="T18" fmla="*/ 2147483647 w 109"/>
              <a:gd name="T19" fmla="*/ 2147483647 h 256"/>
              <a:gd name="T20" fmla="*/ 2147483647 w 109"/>
              <a:gd name="T21" fmla="*/ 0 h 256"/>
              <a:gd name="T22" fmla="*/ 2147483647 w 109"/>
              <a:gd name="T23" fmla="*/ 2147483647 h 256"/>
              <a:gd name="T24" fmla="*/ 2147483647 w 109"/>
              <a:gd name="T25" fmla="*/ 2147483647 h 256"/>
              <a:gd name="T26" fmla="*/ 2147483647 w 109"/>
              <a:gd name="T27" fmla="*/ 2147483647 h 256"/>
              <a:gd name="T28" fmla="*/ 2147483647 w 109"/>
              <a:gd name="T29" fmla="*/ 2147483647 h 256"/>
              <a:gd name="T30" fmla="*/ 2147483647 w 109"/>
              <a:gd name="T31" fmla="*/ 2147483647 h 256"/>
              <a:gd name="T32" fmla="*/ 2147483647 w 109"/>
              <a:gd name="T33" fmla="*/ 2147483647 h 256"/>
              <a:gd name="T34" fmla="*/ 2147483647 w 109"/>
              <a:gd name="T35" fmla="*/ 2147483647 h 256"/>
              <a:gd name="T36" fmla="*/ 2147483647 w 109"/>
              <a:gd name="T37" fmla="*/ 2147483647 h 256"/>
              <a:gd name="T38" fmla="*/ 2147483647 w 109"/>
              <a:gd name="T39" fmla="*/ 2147483647 h 256"/>
              <a:gd name="T40" fmla="*/ 2147483647 w 109"/>
              <a:gd name="T41" fmla="*/ 2147483647 h 256"/>
              <a:gd name="T42" fmla="*/ 2147483647 w 109"/>
              <a:gd name="T43" fmla="*/ 2147483647 h 256"/>
              <a:gd name="T44" fmla="*/ 2147483647 w 109"/>
              <a:gd name="T45" fmla="*/ 2147483647 h 256"/>
              <a:gd name="T46" fmla="*/ 2147483647 w 109"/>
              <a:gd name="T47" fmla="*/ 2147483647 h 256"/>
              <a:gd name="T48" fmla="*/ 2147483647 w 109"/>
              <a:gd name="T49" fmla="*/ 2147483647 h 256"/>
              <a:gd name="T50" fmla="*/ 2147483647 w 109"/>
              <a:gd name="T51" fmla="*/ 2147483647 h 256"/>
              <a:gd name="T52" fmla="*/ 2147483647 w 109"/>
              <a:gd name="T53" fmla="*/ 2147483647 h 256"/>
              <a:gd name="T54" fmla="*/ 2147483647 w 109"/>
              <a:gd name="T55" fmla="*/ 2147483647 h 256"/>
              <a:gd name="T56" fmla="*/ 2147483647 w 109"/>
              <a:gd name="T57" fmla="*/ 2147483647 h 256"/>
              <a:gd name="T58" fmla="*/ 2147483647 w 109"/>
              <a:gd name="T59" fmla="*/ 2147483647 h 256"/>
              <a:gd name="T60" fmla="*/ 2147483647 w 109"/>
              <a:gd name="T61" fmla="*/ 2147483647 h 256"/>
              <a:gd name="T62" fmla="*/ 2147483647 w 109"/>
              <a:gd name="T63" fmla="*/ 2147483647 h 2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9"/>
              <a:gd name="T97" fmla="*/ 0 h 256"/>
              <a:gd name="T98" fmla="*/ 109 w 109"/>
              <a:gd name="T99" fmla="*/ 256 h 2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9" h="256">
                <a:moveTo>
                  <a:pt x="42" y="229"/>
                </a:moveTo>
                <a:lnTo>
                  <a:pt x="42" y="231"/>
                </a:lnTo>
                <a:lnTo>
                  <a:pt x="30" y="222"/>
                </a:lnTo>
                <a:lnTo>
                  <a:pt x="26" y="224"/>
                </a:lnTo>
                <a:lnTo>
                  <a:pt x="3" y="206"/>
                </a:lnTo>
                <a:lnTo>
                  <a:pt x="4" y="206"/>
                </a:lnTo>
                <a:lnTo>
                  <a:pt x="0" y="194"/>
                </a:lnTo>
                <a:lnTo>
                  <a:pt x="6" y="173"/>
                </a:lnTo>
                <a:lnTo>
                  <a:pt x="52" y="126"/>
                </a:lnTo>
                <a:lnTo>
                  <a:pt x="6" y="85"/>
                </a:lnTo>
                <a:lnTo>
                  <a:pt x="28" y="0"/>
                </a:lnTo>
                <a:lnTo>
                  <a:pt x="96" y="24"/>
                </a:lnTo>
                <a:lnTo>
                  <a:pt x="79" y="82"/>
                </a:lnTo>
                <a:lnTo>
                  <a:pt x="81" y="85"/>
                </a:lnTo>
                <a:lnTo>
                  <a:pt x="85" y="85"/>
                </a:lnTo>
                <a:lnTo>
                  <a:pt x="91" y="83"/>
                </a:lnTo>
                <a:lnTo>
                  <a:pt x="101" y="83"/>
                </a:lnTo>
                <a:lnTo>
                  <a:pt x="100" y="79"/>
                </a:lnTo>
                <a:lnTo>
                  <a:pt x="103" y="90"/>
                </a:lnTo>
                <a:lnTo>
                  <a:pt x="108" y="155"/>
                </a:lnTo>
                <a:lnTo>
                  <a:pt x="101" y="180"/>
                </a:lnTo>
                <a:lnTo>
                  <a:pt x="96" y="185"/>
                </a:lnTo>
                <a:lnTo>
                  <a:pt x="98" y="187"/>
                </a:lnTo>
                <a:lnTo>
                  <a:pt x="96" y="197"/>
                </a:lnTo>
                <a:lnTo>
                  <a:pt x="80" y="216"/>
                </a:lnTo>
                <a:lnTo>
                  <a:pt x="73" y="244"/>
                </a:lnTo>
                <a:lnTo>
                  <a:pt x="66" y="253"/>
                </a:lnTo>
                <a:lnTo>
                  <a:pt x="60" y="255"/>
                </a:lnTo>
                <a:lnTo>
                  <a:pt x="63" y="233"/>
                </a:lnTo>
                <a:lnTo>
                  <a:pt x="59" y="229"/>
                </a:lnTo>
                <a:lnTo>
                  <a:pt x="42" y="229"/>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92" name="Freeform 128"/>
          <p:cNvSpPr>
            <a:spLocks/>
          </p:cNvSpPr>
          <p:nvPr/>
        </p:nvSpPr>
        <p:spPr bwMode="auto">
          <a:xfrm>
            <a:off x="3409950" y="4349750"/>
            <a:ext cx="838200" cy="842963"/>
          </a:xfrm>
          <a:custGeom>
            <a:avLst/>
            <a:gdLst>
              <a:gd name="T0" fmla="*/ 2147483647 w 581"/>
              <a:gd name="T1" fmla="*/ 2147483647 h 601"/>
              <a:gd name="T2" fmla="*/ 2147483647 w 581"/>
              <a:gd name="T3" fmla="*/ 2147483647 h 601"/>
              <a:gd name="T4" fmla="*/ 2147483647 w 581"/>
              <a:gd name="T5" fmla="*/ 2147483647 h 601"/>
              <a:gd name="T6" fmla="*/ 2147483647 w 581"/>
              <a:gd name="T7" fmla="*/ 2147483647 h 601"/>
              <a:gd name="T8" fmla="*/ 2147483647 w 581"/>
              <a:gd name="T9" fmla="*/ 2147483647 h 601"/>
              <a:gd name="T10" fmla="*/ 0 w 581"/>
              <a:gd name="T11" fmla="*/ 2147483647 h 601"/>
              <a:gd name="T12" fmla="*/ 2147483647 w 581"/>
              <a:gd name="T13" fmla="*/ 0 h 601"/>
              <a:gd name="T14" fmla="*/ 2147483647 w 581"/>
              <a:gd name="T15" fmla="*/ 2147483647 h 601"/>
              <a:gd name="T16" fmla="*/ 2147483647 w 581"/>
              <a:gd name="T17" fmla="*/ 2147483647 h 601"/>
              <a:gd name="T18" fmla="*/ 2147483647 w 581"/>
              <a:gd name="T19" fmla="*/ 2147483647 h 601"/>
              <a:gd name="T20" fmla="*/ 2147483647 w 581"/>
              <a:gd name="T21" fmla="*/ 2147483647 h 601"/>
              <a:gd name="T22" fmla="*/ 2147483647 w 581"/>
              <a:gd name="T23" fmla="*/ 2147483647 h 601"/>
              <a:gd name="T24" fmla="*/ 2147483647 w 581"/>
              <a:gd name="T25" fmla="*/ 2147483647 h 6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81"/>
              <a:gd name="T40" fmla="*/ 0 h 601"/>
              <a:gd name="T41" fmla="*/ 581 w 581"/>
              <a:gd name="T42" fmla="*/ 601 h 60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81" h="601">
                <a:moveTo>
                  <a:pt x="220" y="554"/>
                </a:moveTo>
                <a:lnTo>
                  <a:pt x="226" y="576"/>
                </a:lnTo>
                <a:lnTo>
                  <a:pt x="81" y="558"/>
                </a:lnTo>
                <a:lnTo>
                  <a:pt x="77" y="587"/>
                </a:lnTo>
                <a:lnTo>
                  <a:pt x="49" y="600"/>
                </a:lnTo>
                <a:lnTo>
                  <a:pt x="0" y="593"/>
                </a:lnTo>
                <a:lnTo>
                  <a:pt x="88" y="0"/>
                </a:lnTo>
                <a:lnTo>
                  <a:pt x="580" y="58"/>
                </a:lnTo>
                <a:lnTo>
                  <a:pt x="574" y="112"/>
                </a:lnTo>
                <a:lnTo>
                  <a:pt x="524" y="585"/>
                </a:lnTo>
                <a:lnTo>
                  <a:pt x="220" y="554"/>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93" name="Freeform 130"/>
          <p:cNvSpPr>
            <a:spLocks/>
          </p:cNvSpPr>
          <p:nvPr/>
        </p:nvSpPr>
        <p:spPr bwMode="auto">
          <a:xfrm>
            <a:off x="2346325" y="3381375"/>
            <a:ext cx="760413" cy="1146175"/>
          </a:xfrm>
          <a:custGeom>
            <a:avLst/>
            <a:gdLst>
              <a:gd name="T0" fmla="*/ 2147483647 w 527"/>
              <a:gd name="T1" fmla="*/ 2147483647 h 819"/>
              <a:gd name="T2" fmla="*/ 2147483647 w 527"/>
              <a:gd name="T3" fmla="*/ 2147483647 h 819"/>
              <a:gd name="T4" fmla="*/ 0 w 527"/>
              <a:gd name="T5" fmla="*/ 2147483647 h 819"/>
              <a:gd name="T6" fmla="*/ 2147483647 w 527"/>
              <a:gd name="T7" fmla="*/ 0 h 819"/>
              <a:gd name="T8" fmla="*/ 2147483647 w 527"/>
              <a:gd name="T9" fmla="*/ 2147483647 h 819"/>
              <a:gd name="T10" fmla="*/ 2147483647 w 527"/>
              <a:gd name="T11" fmla="*/ 2147483647 h 819"/>
              <a:gd name="T12" fmla="*/ 2147483647 w 527"/>
              <a:gd name="T13" fmla="*/ 2147483647 h 819"/>
              <a:gd name="T14" fmla="*/ 2147483647 w 527"/>
              <a:gd name="T15" fmla="*/ 2147483647 h 819"/>
              <a:gd name="T16" fmla="*/ 2147483647 w 527"/>
              <a:gd name="T17" fmla="*/ 2147483647 h 819"/>
              <a:gd name="T18" fmla="*/ 2147483647 w 527"/>
              <a:gd name="T19" fmla="*/ 2147483647 h 819"/>
              <a:gd name="T20" fmla="*/ 2147483647 w 527"/>
              <a:gd name="T21" fmla="*/ 2147483647 h 819"/>
              <a:gd name="T22" fmla="*/ 2147483647 w 527"/>
              <a:gd name="T23" fmla="*/ 2147483647 h 819"/>
              <a:gd name="T24" fmla="*/ 2147483647 w 527"/>
              <a:gd name="T25" fmla="*/ 2147483647 h 8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7"/>
              <a:gd name="T40" fmla="*/ 0 h 819"/>
              <a:gd name="T41" fmla="*/ 527 w 527"/>
              <a:gd name="T42" fmla="*/ 819 h 8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7" h="819">
                <a:moveTo>
                  <a:pt x="342" y="754"/>
                </a:moveTo>
                <a:lnTo>
                  <a:pt x="332" y="818"/>
                </a:lnTo>
                <a:lnTo>
                  <a:pt x="0" y="305"/>
                </a:lnTo>
                <a:lnTo>
                  <a:pt x="83" y="0"/>
                </a:lnTo>
                <a:lnTo>
                  <a:pt x="303" y="53"/>
                </a:lnTo>
                <a:lnTo>
                  <a:pt x="526" y="103"/>
                </a:lnTo>
                <a:lnTo>
                  <a:pt x="421" y="622"/>
                </a:lnTo>
                <a:lnTo>
                  <a:pt x="407" y="699"/>
                </a:lnTo>
                <a:lnTo>
                  <a:pt x="384" y="719"/>
                </a:lnTo>
                <a:lnTo>
                  <a:pt x="345" y="704"/>
                </a:lnTo>
                <a:lnTo>
                  <a:pt x="342" y="754"/>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94" name="Freeform 131"/>
          <p:cNvSpPr>
            <a:spLocks/>
          </p:cNvSpPr>
          <p:nvPr/>
        </p:nvSpPr>
        <p:spPr bwMode="auto">
          <a:xfrm>
            <a:off x="2346325" y="3381375"/>
            <a:ext cx="760413" cy="1146175"/>
          </a:xfrm>
          <a:custGeom>
            <a:avLst/>
            <a:gdLst>
              <a:gd name="T0" fmla="*/ 2147483647 w 527"/>
              <a:gd name="T1" fmla="*/ 2147483647 h 819"/>
              <a:gd name="T2" fmla="*/ 2147483647 w 527"/>
              <a:gd name="T3" fmla="*/ 2147483647 h 819"/>
              <a:gd name="T4" fmla="*/ 0 w 527"/>
              <a:gd name="T5" fmla="*/ 2147483647 h 819"/>
              <a:gd name="T6" fmla="*/ 2147483647 w 527"/>
              <a:gd name="T7" fmla="*/ 0 h 819"/>
              <a:gd name="T8" fmla="*/ 2147483647 w 527"/>
              <a:gd name="T9" fmla="*/ 2147483647 h 819"/>
              <a:gd name="T10" fmla="*/ 2147483647 w 527"/>
              <a:gd name="T11" fmla="*/ 2147483647 h 819"/>
              <a:gd name="T12" fmla="*/ 2147483647 w 527"/>
              <a:gd name="T13" fmla="*/ 2147483647 h 819"/>
              <a:gd name="T14" fmla="*/ 2147483647 w 527"/>
              <a:gd name="T15" fmla="*/ 2147483647 h 819"/>
              <a:gd name="T16" fmla="*/ 2147483647 w 527"/>
              <a:gd name="T17" fmla="*/ 2147483647 h 819"/>
              <a:gd name="T18" fmla="*/ 2147483647 w 527"/>
              <a:gd name="T19" fmla="*/ 2147483647 h 819"/>
              <a:gd name="T20" fmla="*/ 2147483647 w 527"/>
              <a:gd name="T21" fmla="*/ 2147483647 h 819"/>
              <a:gd name="T22" fmla="*/ 2147483647 w 527"/>
              <a:gd name="T23" fmla="*/ 2147483647 h 8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7"/>
              <a:gd name="T37" fmla="*/ 0 h 819"/>
              <a:gd name="T38" fmla="*/ 527 w 527"/>
              <a:gd name="T39" fmla="*/ 819 h 8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7" h="819">
                <a:moveTo>
                  <a:pt x="342" y="754"/>
                </a:moveTo>
                <a:lnTo>
                  <a:pt x="332" y="818"/>
                </a:lnTo>
                <a:lnTo>
                  <a:pt x="0" y="305"/>
                </a:lnTo>
                <a:lnTo>
                  <a:pt x="83" y="0"/>
                </a:lnTo>
                <a:lnTo>
                  <a:pt x="303" y="53"/>
                </a:lnTo>
                <a:lnTo>
                  <a:pt x="526" y="103"/>
                </a:lnTo>
                <a:lnTo>
                  <a:pt x="421" y="622"/>
                </a:lnTo>
                <a:lnTo>
                  <a:pt x="407" y="699"/>
                </a:lnTo>
                <a:lnTo>
                  <a:pt x="384" y="719"/>
                </a:lnTo>
                <a:lnTo>
                  <a:pt x="345" y="704"/>
                </a:lnTo>
                <a:lnTo>
                  <a:pt x="342" y="754"/>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95" name="Freeform 132"/>
          <p:cNvSpPr>
            <a:spLocks/>
          </p:cNvSpPr>
          <p:nvPr/>
        </p:nvSpPr>
        <p:spPr bwMode="auto">
          <a:xfrm>
            <a:off x="7718425" y="3559175"/>
            <a:ext cx="4763" cy="7938"/>
          </a:xfrm>
          <a:custGeom>
            <a:avLst/>
            <a:gdLst>
              <a:gd name="T0" fmla="*/ 2147483647 w 4"/>
              <a:gd name="T1" fmla="*/ 2147483647 h 5"/>
              <a:gd name="T2" fmla="*/ 0 w 4"/>
              <a:gd name="T3" fmla="*/ 2147483647 h 5"/>
              <a:gd name="T4" fmla="*/ 0 w 4"/>
              <a:gd name="T5" fmla="*/ 0 h 5"/>
              <a:gd name="T6" fmla="*/ 2147483647 w 4"/>
              <a:gd name="T7" fmla="*/ 2147483647 h 5"/>
              <a:gd name="T8" fmla="*/ 2147483647 w 4"/>
              <a:gd name="T9" fmla="*/ 2147483647 h 5"/>
              <a:gd name="T10" fmla="*/ 2147483647 w 4"/>
              <a:gd name="T11" fmla="*/ 2147483647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3" y="1"/>
                </a:moveTo>
                <a:lnTo>
                  <a:pt x="0" y="4"/>
                </a:lnTo>
                <a:lnTo>
                  <a:pt x="0" y="0"/>
                </a:lnTo>
                <a:lnTo>
                  <a:pt x="3" y="1"/>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96" name="Freeform 133"/>
          <p:cNvSpPr>
            <a:spLocks/>
          </p:cNvSpPr>
          <p:nvPr/>
        </p:nvSpPr>
        <p:spPr bwMode="auto">
          <a:xfrm>
            <a:off x="7718425" y="3559175"/>
            <a:ext cx="4763" cy="7938"/>
          </a:xfrm>
          <a:custGeom>
            <a:avLst/>
            <a:gdLst>
              <a:gd name="T0" fmla="*/ 2147483647 w 4"/>
              <a:gd name="T1" fmla="*/ 2147483647 h 5"/>
              <a:gd name="T2" fmla="*/ 0 w 4"/>
              <a:gd name="T3" fmla="*/ 2147483647 h 5"/>
              <a:gd name="T4" fmla="*/ 0 w 4"/>
              <a:gd name="T5" fmla="*/ 0 h 5"/>
              <a:gd name="T6" fmla="*/ 2147483647 w 4"/>
              <a:gd name="T7" fmla="*/ 2147483647 h 5"/>
              <a:gd name="T8" fmla="*/ 2147483647 w 4"/>
              <a:gd name="T9" fmla="*/ 2147483647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3" y="1"/>
                </a:moveTo>
                <a:lnTo>
                  <a:pt x="0" y="4"/>
                </a:lnTo>
                <a:lnTo>
                  <a:pt x="0" y="0"/>
                </a:lnTo>
                <a:lnTo>
                  <a:pt x="3" y="1"/>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97" name="Freeform 134"/>
          <p:cNvSpPr>
            <a:spLocks/>
          </p:cNvSpPr>
          <p:nvPr/>
        </p:nvSpPr>
        <p:spPr bwMode="auto">
          <a:xfrm>
            <a:off x="7726363" y="3532188"/>
            <a:ext cx="6350" cy="7937"/>
          </a:xfrm>
          <a:custGeom>
            <a:avLst/>
            <a:gdLst>
              <a:gd name="T0" fmla="*/ 2147483647 w 6"/>
              <a:gd name="T1" fmla="*/ 0 h 6"/>
              <a:gd name="T2" fmla="*/ 0 w 6"/>
              <a:gd name="T3" fmla="*/ 2147483647 h 6"/>
              <a:gd name="T4" fmla="*/ 0 w 6"/>
              <a:gd name="T5" fmla="*/ 2147483647 h 6"/>
              <a:gd name="T6" fmla="*/ 2147483647 w 6"/>
              <a:gd name="T7" fmla="*/ 0 h 6"/>
              <a:gd name="T8" fmla="*/ 2147483647 w 6"/>
              <a:gd name="T9" fmla="*/ 0 h 6"/>
              <a:gd name="T10" fmla="*/ 2147483647 w 6"/>
              <a:gd name="T11" fmla="*/ 0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5" y="0"/>
                </a:moveTo>
                <a:lnTo>
                  <a:pt x="0" y="3"/>
                </a:lnTo>
                <a:lnTo>
                  <a:pt x="0" y="5"/>
                </a:lnTo>
                <a:lnTo>
                  <a:pt x="5" y="0"/>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98" name="Freeform 135"/>
          <p:cNvSpPr>
            <a:spLocks/>
          </p:cNvSpPr>
          <p:nvPr/>
        </p:nvSpPr>
        <p:spPr bwMode="auto">
          <a:xfrm>
            <a:off x="7726363" y="3532188"/>
            <a:ext cx="6350" cy="7937"/>
          </a:xfrm>
          <a:custGeom>
            <a:avLst/>
            <a:gdLst>
              <a:gd name="T0" fmla="*/ 2147483647 w 6"/>
              <a:gd name="T1" fmla="*/ 0 h 6"/>
              <a:gd name="T2" fmla="*/ 0 w 6"/>
              <a:gd name="T3" fmla="*/ 2147483647 h 6"/>
              <a:gd name="T4" fmla="*/ 0 w 6"/>
              <a:gd name="T5" fmla="*/ 2147483647 h 6"/>
              <a:gd name="T6" fmla="*/ 2147483647 w 6"/>
              <a:gd name="T7" fmla="*/ 0 h 6"/>
              <a:gd name="T8" fmla="*/ 2147483647 w 6"/>
              <a:gd name="T9" fmla="*/ 0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5" y="0"/>
                </a:moveTo>
                <a:lnTo>
                  <a:pt x="0" y="3"/>
                </a:lnTo>
                <a:lnTo>
                  <a:pt x="0" y="5"/>
                </a:lnTo>
                <a:lnTo>
                  <a:pt x="5" y="0"/>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6999" name="Freeform 136"/>
          <p:cNvSpPr>
            <a:spLocks/>
          </p:cNvSpPr>
          <p:nvPr/>
        </p:nvSpPr>
        <p:spPr bwMode="auto">
          <a:xfrm>
            <a:off x="6853238" y="3030538"/>
            <a:ext cx="884237" cy="676275"/>
          </a:xfrm>
          <a:custGeom>
            <a:avLst/>
            <a:gdLst>
              <a:gd name="T0" fmla="*/ 2147483647 w 612"/>
              <a:gd name="T1" fmla="*/ 2147483647 h 483"/>
              <a:gd name="T2" fmla="*/ 2147483647 w 612"/>
              <a:gd name="T3" fmla="*/ 2147483647 h 483"/>
              <a:gd name="T4" fmla="*/ 2147483647 w 612"/>
              <a:gd name="T5" fmla="*/ 2147483647 h 483"/>
              <a:gd name="T6" fmla="*/ 2147483647 w 612"/>
              <a:gd name="T7" fmla="*/ 2147483647 h 483"/>
              <a:gd name="T8" fmla="*/ 2147483647 w 612"/>
              <a:gd name="T9" fmla="*/ 2147483647 h 483"/>
              <a:gd name="T10" fmla="*/ 2147483647 w 612"/>
              <a:gd name="T11" fmla="*/ 2147483647 h 483"/>
              <a:gd name="T12" fmla="*/ 2147483647 w 612"/>
              <a:gd name="T13" fmla="*/ 2147483647 h 483"/>
              <a:gd name="T14" fmla="*/ 2147483647 w 612"/>
              <a:gd name="T15" fmla="*/ 2147483647 h 483"/>
              <a:gd name="T16" fmla="*/ 2147483647 w 612"/>
              <a:gd name="T17" fmla="*/ 2147483647 h 483"/>
              <a:gd name="T18" fmla="*/ 2147483647 w 612"/>
              <a:gd name="T19" fmla="*/ 2147483647 h 483"/>
              <a:gd name="T20" fmla="*/ 2147483647 w 612"/>
              <a:gd name="T21" fmla="*/ 2147483647 h 483"/>
              <a:gd name="T22" fmla="*/ 2147483647 w 612"/>
              <a:gd name="T23" fmla="*/ 2147483647 h 483"/>
              <a:gd name="T24" fmla="*/ 2147483647 w 612"/>
              <a:gd name="T25" fmla="*/ 2147483647 h 483"/>
              <a:gd name="T26" fmla="*/ 2147483647 w 612"/>
              <a:gd name="T27" fmla="*/ 2147483647 h 483"/>
              <a:gd name="T28" fmla="*/ 2147483647 w 612"/>
              <a:gd name="T29" fmla="*/ 2147483647 h 483"/>
              <a:gd name="T30" fmla="*/ 2147483647 w 612"/>
              <a:gd name="T31" fmla="*/ 2147483647 h 483"/>
              <a:gd name="T32" fmla="*/ 2147483647 w 612"/>
              <a:gd name="T33" fmla="*/ 2147483647 h 483"/>
              <a:gd name="T34" fmla="*/ 2147483647 w 612"/>
              <a:gd name="T35" fmla="*/ 2147483647 h 483"/>
              <a:gd name="T36" fmla="*/ 2147483647 w 612"/>
              <a:gd name="T37" fmla="*/ 2147483647 h 483"/>
              <a:gd name="T38" fmla="*/ 2147483647 w 612"/>
              <a:gd name="T39" fmla="*/ 2147483647 h 483"/>
              <a:gd name="T40" fmla="*/ 2147483647 w 612"/>
              <a:gd name="T41" fmla="*/ 2147483647 h 483"/>
              <a:gd name="T42" fmla="*/ 2147483647 w 612"/>
              <a:gd name="T43" fmla="*/ 2147483647 h 483"/>
              <a:gd name="T44" fmla="*/ 2147483647 w 612"/>
              <a:gd name="T45" fmla="*/ 2147483647 h 483"/>
              <a:gd name="T46" fmla="*/ 2147483647 w 612"/>
              <a:gd name="T47" fmla="*/ 2147483647 h 483"/>
              <a:gd name="T48" fmla="*/ 2147483647 w 612"/>
              <a:gd name="T49" fmla="*/ 2147483647 h 483"/>
              <a:gd name="T50" fmla="*/ 2147483647 w 612"/>
              <a:gd name="T51" fmla="*/ 2147483647 h 483"/>
              <a:gd name="T52" fmla="*/ 2147483647 w 612"/>
              <a:gd name="T53" fmla="*/ 2147483647 h 483"/>
              <a:gd name="T54" fmla="*/ 2147483647 w 612"/>
              <a:gd name="T55" fmla="*/ 2147483647 h 483"/>
              <a:gd name="T56" fmla="*/ 2147483647 w 612"/>
              <a:gd name="T57" fmla="*/ 2147483647 h 483"/>
              <a:gd name="T58" fmla="*/ 2147483647 w 612"/>
              <a:gd name="T59" fmla="*/ 2147483647 h 483"/>
              <a:gd name="T60" fmla="*/ 2147483647 w 612"/>
              <a:gd name="T61" fmla="*/ 2147483647 h 483"/>
              <a:gd name="T62" fmla="*/ 2147483647 w 612"/>
              <a:gd name="T63" fmla="*/ 2147483647 h 483"/>
              <a:gd name="T64" fmla="*/ 2147483647 w 612"/>
              <a:gd name="T65" fmla="*/ 2147483647 h 483"/>
              <a:gd name="T66" fmla="*/ 2147483647 w 612"/>
              <a:gd name="T67" fmla="*/ 2147483647 h 483"/>
              <a:gd name="T68" fmla="*/ 2147483647 w 612"/>
              <a:gd name="T69" fmla="*/ 2147483647 h 4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12"/>
              <a:gd name="T106" fmla="*/ 0 h 483"/>
              <a:gd name="T107" fmla="*/ 612 w 612"/>
              <a:gd name="T108" fmla="*/ 483 h 48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12" h="483">
                <a:moveTo>
                  <a:pt x="602" y="391"/>
                </a:moveTo>
                <a:lnTo>
                  <a:pt x="591" y="388"/>
                </a:lnTo>
                <a:lnTo>
                  <a:pt x="584" y="382"/>
                </a:lnTo>
                <a:lnTo>
                  <a:pt x="586" y="378"/>
                </a:lnTo>
                <a:lnTo>
                  <a:pt x="579" y="383"/>
                </a:lnTo>
                <a:lnTo>
                  <a:pt x="564" y="402"/>
                </a:lnTo>
                <a:lnTo>
                  <a:pt x="526" y="412"/>
                </a:lnTo>
                <a:lnTo>
                  <a:pt x="518" y="420"/>
                </a:lnTo>
                <a:lnTo>
                  <a:pt x="507" y="420"/>
                </a:lnTo>
                <a:lnTo>
                  <a:pt x="490" y="429"/>
                </a:lnTo>
                <a:lnTo>
                  <a:pt x="480" y="439"/>
                </a:lnTo>
                <a:lnTo>
                  <a:pt x="480" y="429"/>
                </a:lnTo>
                <a:lnTo>
                  <a:pt x="486" y="420"/>
                </a:lnTo>
                <a:lnTo>
                  <a:pt x="493" y="396"/>
                </a:lnTo>
                <a:lnTo>
                  <a:pt x="474" y="308"/>
                </a:lnTo>
                <a:lnTo>
                  <a:pt x="474" y="232"/>
                </a:lnTo>
                <a:lnTo>
                  <a:pt x="443" y="145"/>
                </a:lnTo>
                <a:lnTo>
                  <a:pt x="415" y="0"/>
                </a:lnTo>
                <a:lnTo>
                  <a:pt x="308" y="27"/>
                </a:lnTo>
                <a:lnTo>
                  <a:pt x="283" y="46"/>
                </a:lnTo>
                <a:lnTo>
                  <a:pt x="252" y="92"/>
                </a:lnTo>
                <a:lnTo>
                  <a:pt x="247" y="106"/>
                </a:lnTo>
                <a:lnTo>
                  <a:pt x="231" y="118"/>
                </a:lnTo>
                <a:lnTo>
                  <a:pt x="218" y="139"/>
                </a:lnTo>
                <a:lnTo>
                  <a:pt x="230" y="154"/>
                </a:lnTo>
                <a:lnTo>
                  <a:pt x="240" y="158"/>
                </a:lnTo>
                <a:lnTo>
                  <a:pt x="232" y="163"/>
                </a:lnTo>
                <a:lnTo>
                  <a:pt x="230" y="164"/>
                </a:lnTo>
                <a:lnTo>
                  <a:pt x="239" y="184"/>
                </a:lnTo>
                <a:lnTo>
                  <a:pt x="240" y="188"/>
                </a:lnTo>
                <a:lnTo>
                  <a:pt x="237" y="200"/>
                </a:lnTo>
                <a:lnTo>
                  <a:pt x="230" y="202"/>
                </a:lnTo>
                <a:lnTo>
                  <a:pt x="213" y="216"/>
                </a:lnTo>
                <a:lnTo>
                  <a:pt x="205" y="227"/>
                </a:lnTo>
                <a:lnTo>
                  <a:pt x="188" y="237"/>
                </a:lnTo>
                <a:lnTo>
                  <a:pt x="159" y="241"/>
                </a:lnTo>
                <a:lnTo>
                  <a:pt x="151" y="245"/>
                </a:lnTo>
                <a:lnTo>
                  <a:pt x="143" y="245"/>
                </a:lnTo>
                <a:lnTo>
                  <a:pt x="133" y="240"/>
                </a:lnTo>
                <a:lnTo>
                  <a:pt x="93" y="244"/>
                </a:lnTo>
                <a:lnTo>
                  <a:pt x="67" y="250"/>
                </a:lnTo>
                <a:lnTo>
                  <a:pt x="35" y="265"/>
                </a:lnTo>
                <a:lnTo>
                  <a:pt x="40" y="278"/>
                </a:lnTo>
                <a:lnTo>
                  <a:pt x="43" y="286"/>
                </a:lnTo>
                <a:lnTo>
                  <a:pt x="43" y="291"/>
                </a:lnTo>
                <a:lnTo>
                  <a:pt x="56" y="303"/>
                </a:lnTo>
                <a:lnTo>
                  <a:pt x="57" y="317"/>
                </a:lnTo>
                <a:lnTo>
                  <a:pt x="45" y="334"/>
                </a:lnTo>
                <a:lnTo>
                  <a:pt x="43" y="337"/>
                </a:lnTo>
                <a:lnTo>
                  <a:pt x="26" y="352"/>
                </a:lnTo>
                <a:lnTo>
                  <a:pt x="1" y="377"/>
                </a:lnTo>
                <a:lnTo>
                  <a:pt x="0" y="378"/>
                </a:lnTo>
                <a:lnTo>
                  <a:pt x="4" y="405"/>
                </a:lnTo>
                <a:lnTo>
                  <a:pt x="334" y="344"/>
                </a:lnTo>
                <a:lnTo>
                  <a:pt x="400" y="400"/>
                </a:lnTo>
                <a:lnTo>
                  <a:pt x="468" y="424"/>
                </a:lnTo>
                <a:lnTo>
                  <a:pt x="451" y="482"/>
                </a:lnTo>
                <a:lnTo>
                  <a:pt x="460" y="474"/>
                </a:lnTo>
                <a:lnTo>
                  <a:pt x="465" y="466"/>
                </a:lnTo>
                <a:lnTo>
                  <a:pt x="470" y="469"/>
                </a:lnTo>
                <a:lnTo>
                  <a:pt x="474" y="469"/>
                </a:lnTo>
                <a:lnTo>
                  <a:pt x="474" y="471"/>
                </a:lnTo>
                <a:lnTo>
                  <a:pt x="489" y="463"/>
                </a:lnTo>
                <a:lnTo>
                  <a:pt x="511" y="456"/>
                </a:lnTo>
                <a:lnTo>
                  <a:pt x="534" y="446"/>
                </a:lnTo>
                <a:lnTo>
                  <a:pt x="608" y="388"/>
                </a:lnTo>
                <a:lnTo>
                  <a:pt x="611" y="381"/>
                </a:lnTo>
                <a:lnTo>
                  <a:pt x="602" y="391"/>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00" name="Freeform 137"/>
          <p:cNvSpPr>
            <a:spLocks/>
          </p:cNvSpPr>
          <p:nvPr/>
        </p:nvSpPr>
        <p:spPr bwMode="auto">
          <a:xfrm>
            <a:off x="6853238" y="3030538"/>
            <a:ext cx="884237" cy="676275"/>
          </a:xfrm>
          <a:custGeom>
            <a:avLst/>
            <a:gdLst>
              <a:gd name="T0" fmla="*/ 2147483647 w 612"/>
              <a:gd name="T1" fmla="*/ 2147483647 h 483"/>
              <a:gd name="T2" fmla="*/ 2147483647 w 612"/>
              <a:gd name="T3" fmla="*/ 2147483647 h 483"/>
              <a:gd name="T4" fmla="*/ 2147483647 w 612"/>
              <a:gd name="T5" fmla="*/ 2147483647 h 483"/>
              <a:gd name="T6" fmla="*/ 2147483647 w 612"/>
              <a:gd name="T7" fmla="*/ 2147483647 h 483"/>
              <a:gd name="T8" fmla="*/ 2147483647 w 612"/>
              <a:gd name="T9" fmla="*/ 2147483647 h 483"/>
              <a:gd name="T10" fmla="*/ 2147483647 w 612"/>
              <a:gd name="T11" fmla="*/ 2147483647 h 483"/>
              <a:gd name="T12" fmla="*/ 2147483647 w 612"/>
              <a:gd name="T13" fmla="*/ 2147483647 h 483"/>
              <a:gd name="T14" fmla="*/ 2147483647 w 612"/>
              <a:gd name="T15" fmla="*/ 2147483647 h 483"/>
              <a:gd name="T16" fmla="*/ 2147483647 w 612"/>
              <a:gd name="T17" fmla="*/ 2147483647 h 483"/>
              <a:gd name="T18" fmla="*/ 2147483647 w 612"/>
              <a:gd name="T19" fmla="*/ 2147483647 h 483"/>
              <a:gd name="T20" fmla="*/ 2147483647 w 612"/>
              <a:gd name="T21" fmla="*/ 2147483647 h 483"/>
              <a:gd name="T22" fmla="*/ 2147483647 w 612"/>
              <a:gd name="T23" fmla="*/ 2147483647 h 483"/>
              <a:gd name="T24" fmla="*/ 2147483647 w 612"/>
              <a:gd name="T25" fmla="*/ 2147483647 h 483"/>
              <a:gd name="T26" fmla="*/ 2147483647 w 612"/>
              <a:gd name="T27" fmla="*/ 2147483647 h 483"/>
              <a:gd name="T28" fmla="*/ 2147483647 w 612"/>
              <a:gd name="T29" fmla="*/ 2147483647 h 483"/>
              <a:gd name="T30" fmla="*/ 2147483647 w 612"/>
              <a:gd name="T31" fmla="*/ 2147483647 h 483"/>
              <a:gd name="T32" fmla="*/ 2147483647 w 612"/>
              <a:gd name="T33" fmla="*/ 2147483647 h 483"/>
              <a:gd name="T34" fmla="*/ 2147483647 w 612"/>
              <a:gd name="T35" fmla="*/ 2147483647 h 483"/>
              <a:gd name="T36" fmla="*/ 2147483647 w 612"/>
              <a:gd name="T37" fmla="*/ 2147483647 h 483"/>
              <a:gd name="T38" fmla="*/ 2147483647 w 612"/>
              <a:gd name="T39" fmla="*/ 2147483647 h 483"/>
              <a:gd name="T40" fmla="*/ 2147483647 w 612"/>
              <a:gd name="T41" fmla="*/ 2147483647 h 483"/>
              <a:gd name="T42" fmla="*/ 2147483647 w 612"/>
              <a:gd name="T43" fmla="*/ 2147483647 h 483"/>
              <a:gd name="T44" fmla="*/ 2147483647 w 612"/>
              <a:gd name="T45" fmla="*/ 2147483647 h 483"/>
              <a:gd name="T46" fmla="*/ 2147483647 w 612"/>
              <a:gd name="T47" fmla="*/ 2147483647 h 483"/>
              <a:gd name="T48" fmla="*/ 2147483647 w 612"/>
              <a:gd name="T49" fmla="*/ 2147483647 h 483"/>
              <a:gd name="T50" fmla="*/ 2147483647 w 612"/>
              <a:gd name="T51" fmla="*/ 2147483647 h 483"/>
              <a:gd name="T52" fmla="*/ 2147483647 w 612"/>
              <a:gd name="T53" fmla="*/ 2147483647 h 483"/>
              <a:gd name="T54" fmla="*/ 2147483647 w 612"/>
              <a:gd name="T55" fmla="*/ 2147483647 h 483"/>
              <a:gd name="T56" fmla="*/ 2147483647 w 612"/>
              <a:gd name="T57" fmla="*/ 2147483647 h 483"/>
              <a:gd name="T58" fmla="*/ 2147483647 w 612"/>
              <a:gd name="T59" fmla="*/ 2147483647 h 483"/>
              <a:gd name="T60" fmla="*/ 2147483647 w 612"/>
              <a:gd name="T61" fmla="*/ 2147483647 h 483"/>
              <a:gd name="T62" fmla="*/ 2147483647 w 612"/>
              <a:gd name="T63" fmla="*/ 2147483647 h 483"/>
              <a:gd name="T64" fmla="*/ 2147483647 w 612"/>
              <a:gd name="T65" fmla="*/ 2147483647 h 483"/>
              <a:gd name="T66" fmla="*/ 2147483647 w 612"/>
              <a:gd name="T67" fmla="*/ 2147483647 h 483"/>
              <a:gd name="T68" fmla="*/ 2147483647 w 612"/>
              <a:gd name="T69" fmla="*/ 2147483647 h 4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12"/>
              <a:gd name="T106" fmla="*/ 0 h 483"/>
              <a:gd name="T107" fmla="*/ 612 w 612"/>
              <a:gd name="T108" fmla="*/ 483 h 48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12" h="483">
                <a:moveTo>
                  <a:pt x="602" y="391"/>
                </a:moveTo>
                <a:lnTo>
                  <a:pt x="591" y="388"/>
                </a:lnTo>
                <a:lnTo>
                  <a:pt x="584" y="382"/>
                </a:lnTo>
                <a:lnTo>
                  <a:pt x="586" y="378"/>
                </a:lnTo>
                <a:lnTo>
                  <a:pt x="579" y="383"/>
                </a:lnTo>
                <a:lnTo>
                  <a:pt x="564" y="402"/>
                </a:lnTo>
                <a:lnTo>
                  <a:pt x="526" y="412"/>
                </a:lnTo>
                <a:lnTo>
                  <a:pt x="518" y="420"/>
                </a:lnTo>
                <a:lnTo>
                  <a:pt x="507" y="420"/>
                </a:lnTo>
                <a:lnTo>
                  <a:pt x="490" y="429"/>
                </a:lnTo>
                <a:lnTo>
                  <a:pt x="480" y="439"/>
                </a:lnTo>
                <a:lnTo>
                  <a:pt x="480" y="429"/>
                </a:lnTo>
                <a:lnTo>
                  <a:pt x="486" y="420"/>
                </a:lnTo>
                <a:lnTo>
                  <a:pt x="493" y="396"/>
                </a:lnTo>
                <a:lnTo>
                  <a:pt x="474" y="308"/>
                </a:lnTo>
                <a:lnTo>
                  <a:pt x="474" y="232"/>
                </a:lnTo>
                <a:lnTo>
                  <a:pt x="443" y="145"/>
                </a:lnTo>
                <a:lnTo>
                  <a:pt x="415" y="0"/>
                </a:lnTo>
                <a:lnTo>
                  <a:pt x="308" y="27"/>
                </a:lnTo>
                <a:lnTo>
                  <a:pt x="283" y="46"/>
                </a:lnTo>
                <a:lnTo>
                  <a:pt x="252" y="92"/>
                </a:lnTo>
                <a:lnTo>
                  <a:pt x="247" y="106"/>
                </a:lnTo>
                <a:lnTo>
                  <a:pt x="231" y="118"/>
                </a:lnTo>
                <a:lnTo>
                  <a:pt x="218" y="139"/>
                </a:lnTo>
                <a:lnTo>
                  <a:pt x="230" y="154"/>
                </a:lnTo>
                <a:lnTo>
                  <a:pt x="240" y="158"/>
                </a:lnTo>
                <a:lnTo>
                  <a:pt x="232" y="163"/>
                </a:lnTo>
                <a:lnTo>
                  <a:pt x="230" y="164"/>
                </a:lnTo>
                <a:lnTo>
                  <a:pt x="239" y="184"/>
                </a:lnTo>
                <a:lnTo>
                  <a:pt x="240" y="188"/>
                </a:lnTo>
                <a:lnTo>
                  <a:pt x="237" y="200"/>
                </a:lnTo>
                <a:lnTo>
                  <a:pt x="230" y="202"/>
                </a:lnTo>
                <a:lnTo>
                  <a:pt x="213" y="216"/>
                </a:lnTo>
                <a:lnTo>
                  <a:pt x="205" y="227"/>
                </a:lnTo>
                <a:lnTo>
                  <a:pt x="188" y="237"/>
                </a:lnTo>
                <a:lnTo>
                  <a:pt x="159" y="241"/>
                </a:lnTo>
                <a:lnTo>
                  <a:pt x="151" y="245"/>
                </a:lnTo>
                <a:lnTo>
                  <a:pt x="143" y="245"/>
                </a:lnTo>
                <a:lnTo>
                  <a:pt x="133" y="240"/>
                </a:lnTo>
                <a:lnTo>
                  <a:pt x="93" y="244"/>
                </a:lnTo>
                <a:lnTo>
                  <a:pt x="67" y="250"/>
                </a:lnTo>
                <a:lnTo>
                  <a:pt x="35" y="265"/>
                </a:lnTo>
                <a:lnTo>
                  <a:pt x="40" y="278"/>
                </a:lnTo>
                <a:lnTo>
                  <a:pt x="43" y="286"/>
                </a:lnTo>
                <a:lnTo>
                  <a:pt x="43" y="291"/>
                </a:lnTo>
                <a:lnTo>
                  <a:pt x="56" y="303"/>
                </a:lnTo>
                <a:lnTo>
                  <a:pt x="57" y="317"/>
                </a:lnTo>
                <a:lnTo>
                  <a:pt x="45" y="334"/>
                </a:lnTo>
                <a:lnTo>
                  <a:pt x="43" y="337"/>
                </a:lnTo>
                <a:lnTo>
                  <a:pt x="26" y="352"/>
                </a:lnTo>
                <a:lnTo>
                  <a:pt x="1" y="377"/>
                </a:lnTo>
                <a:lnTo>
                  <a:pt x="0" y="378"/>
                </a:lnTo>
                <a:lnTo>
                  <a:pt x="4" y="405"/>
                </a:lnTo>
                <a:lnTo>
                  <a:pt x="334" y="344"/>
                </a:lnTo>
                <a:lnTo>
                  <a:pt x="400" y="400"/>
                </a:lnTo>
                <a:lnTo>
                  <a:pt x="468" y="424"/>
                </a:lnTo>
                <a:lnTo>
                  <a:pt x="451" y="482"/>
                </a:lnTo>
                <a:lnTo>
                  <a:pt x="460" y="474"/>
                </a:lnTo>
                <a:lnTo>
                  <a:pt x="465" y="466"/>
                </a:lnTo>
                <a:lnTo>
                  <a:pt x="470" y="469"/>
                </a:lnTo>
                <a:lnTo>
                  <a:pt x="474" y="469"/>
                </a:lnTo>
                <a:lnTo>
                  <a:pt x="474" y="471"/>
                </a:lnTo>
                <a:lnTo>
                  <a:pt x="489" y="463"/>
                </a:lnTo>
                <a:lnTo>
                  <a:pt x="511" y="456"/>
                </a:lnTo>
                <a:lnTo>
                  <a:pt x="534" y="446"/>
                </a:lnTo>
                <a:lnTo>
                  <a:pt x="608" y="388"/>
                </a:lnTo>
                <a:lnTo>
                  <a:pt x="611" y="381"/>
                </a:lnTo>
                <a:lnTo>
                  <a:pt x="602" y="391"/>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01" name="Freeform 138"/>
          <p:cNvSpPr>
            <a:spLocks/>
          </p:cNvSpPr>
          <p:nvPr/>
        </p:nvSpPr>
        <p:spPr bwMode="auto">
          <a:xfrm>
            <a:off x="6313488" y="3616325"/>
            <a:ext cx="496887" cy="554038"/>
          </a:xfrm>
          <a:custGeom>
            <a:avLst/>
            <a:gdLst>
              <a:gd name="T0" fmla="*/ 2147483647 w 344"/>
              <a:gd name="T1" fmla="*/ 2147483647 h 396"/>
              <a:gd name="T2" fmla="*/ 2147483647 w 344"/>
              <a:gd name="T3" fmla="*/ 2147483647 h 396"/>
              <a:gd name="T4" fmla="*/ 2147483647 w 344"/>
              <a:gd name="T5" fmla="*/ 2147483647 h 396"/>
              <a:gd name="T6" fmla="*/ 2147483647 w 344"/>
              <a:gd name="T7" fmla="*/ 2147483647 h 396"/>
              <a:gd name="T8" fmla="*/ 2147483647 w 344"/>
              <a:gd name="T9" fmla="*/ 2147483647 h 396"/>
              <a:gd name="T10" fmla="*/ 2147483647 w 344"/>
              <a:gd name="T11" fmla="*/ 2147483647 h 396"/>
              <a:gd name="T12" fmla="*/ 0 w 344"/>
              <a:gd name="T13" fmla="*/ 2147483647 h 396"/>
              <a:gd name="T14" fmla="*/ 2147483647 w 344"/>
              <a:gd name="T15" fmla="*/ 2147483647 h 396"/>
              <a:gd name="T16" fmla="*/ 2147483647 w 344"/>
              <a:gd name="T17" fmla="*/ 2147483647 h 396"/>
              <a:gd name="T18" fmla="*/ 2147483647 w 344"/>
              <a:gd name="T19" fmla="*/ 2147483647 h 396"/>
              <a:gd name="T20" fmla="*/ 2147483647 w 344"/>
              <a:gd name="T21" fmla="*/ 2147483647 h 396"/>
              <a:gd name="T22" fmla="*/ 2147483647 w 344"/>
              <a:gd name="T23" fmla="*/ 2147483647 h 396"/>
              <a:gd name="T24" fmla="*/ 2147483647 w 344"/>
              <a:gd name="T25" fmla="*/ 2147483647 h 396"/>
              <a:gd name="T26" fmla="*/ 2147483647 w 344"/>
              <a:gd name="T27" fmla="*/ 2147483647 h 396"/>
              <a:gd name="T28" fmla="*/ 2147483647 w 344"/>
              <a:gd name="T29" fmla="*/ 2147483647 h 396"/>
              <a:gd name="T30" fmla="*/ 2147483647 w 344"/>
              <a:gd name="T31" fmla="*/ 2147483647 h 396"/>
              <a:gd name="T32" fmla="*/ 2147483647 w 344"/>
              <a:gd name="T33" fmla="*/ 2147483647 h 396"/>
              <a:gd name="T34" fmla="*/ 2147483647 w 344"/>
              <a:gd name="T35" fmla="*/ 2147483647 h 396"/>
              <a:gd name="T36" fmla="*/ 2147483647 w 344"/>
              <a:gd name="T37" fmla="*/ 0 h 396"/>
              <a:gd name="T38" fmla="*/ 2147483647 w 344"/>
              <a:gd name="T39" fmla="*/ 2147483647 h 396"/>
              <a:gd name="T40" fmla="*/ 2147483647 w 344"/>
              <a:gd name="T41" fmla="*/ 2147483647 h 396"/>
              <a:gd name="T42" fmla="*/ 2147483647 w 344"/>
              <a:gd name="T43" fmla="*/ 2147483647 h 396"/>
              <a:gd name="T44" fmla="*/ 2147483647 w 344"/>
              <a:gd name="T45" fmla="*/ 2147483647 h 39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44"/>
              <a:gd name="T70" fmla="*/ 0 h 396"/>
              <a:gd name="T71" fmla="*/ 344 w 344"/>
              <a:gd name="T72" fmla="*/ 396 h 39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44" h="396">
                <a:moveTo>
                  <a:pt x="264" y="340"/>
                </a:moveTo>
                <a:lnTo>
                  <a:pt x="253" y="325"/>
                </a:lnTo>
                <a:lnTo>
                  <a:pt x="214" y="395"/>
                </a:lnTo>
                <a:lnTo>
                  <a:pt x="185" y="363"/>
                </a:lnTo>
                <a:lnTo>
                  <a:pt x="119" y="383"/>
                </a:lnTo>
                <a:lnTo>
                  <a:pt x="29" y="344"/>
                </a:lnTo>
                <a:lnTo>
                  <a:pt x="0" y="72"/>
                </a:lnTo>
                <a:lnTo>
                  <a:pt x="103" y="56"/>
                </a:lnTo>
                <a:lnTo>
                  <a:pt x="120" y="61"/>
                </a:lnTo>
                <a:lnTo>
                  <a:pt x="141" y="72"/>
                </a:lnTo>
                <a:lnTo>
                  <a:pt x="159" y="68"/>
                </a:lnTo>
                <a:lnTo>
                  <a:pt x="163" y="73"/>
                </a:lnTo>
                <a:lnTo>
                  <a:pt x="180" y="83"/>
                </a:lnTo>
                <a:lnTo>
                  <a:pt x="217" y="64"/>
                </a:lnTo>
                <a:lnTo>
                  <a:pt x="225" y="65"/>
                </a:lnTo>
                <a:lnTo>
                  <a:pt x="238" y="62"/>
                </a:lnTo>
                <a:lnTo>
                  <a:pt x="261" y="37"/>
                </a:lnTo>
                <a:lnTo>
                  <a:pt x="279" y="23"/>
                </a:lnTo>
                <a:lnTo>
                  <a:pt x="322" y="0"/>
                </a:lnTo>
                <a:lnTo>
                  <a:pt x="343" y="139"/>
                </a:lnTo>
                <a:lnTo>
                  <a:pt x="264" y="340"/>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02" name="Freeform 139"/>
          <p:cNvSpPr>
            <a:spLocks/>
          </p:cNvSpPr>
          <p:nvPr/>
        </p:nvSpPr>
        <p:spPr bwMode="auto">
          <a:xfrm>
            <a:off x="6313488" y="3616325"/>
            <a:ext cx="496887" cy="554038"/>
          </a:xfrm>
          <a:custGeom>
            <a:avLst/>
            <a:gdLst>
              <a:gd name="T0" fmla="*/ 2147483647 w 344"/>
              <a:gd name="T1" fmla="*/ 2147483647 h 396"/>
              <a:gd name="T2" fmla="*/ 2147483647 w 344"/>
              <a:gd name="T3" fmla="*/ 2147483647 h 396"/>
              <a:gd name="T4" fmla="*/ 2147483647 w 344"/>
              <a:gd name="T5" fmla="*/ 2147483647 h 396"/>
              <a:gd name="T6" fmla="*/ 2147483647 w 344"/>
              <a:gd name="T7" fmla="*/ 2147483647 h 396"/>
              <a:gd name="T8" fmla="*/ 2147483647 w 344"/>
              <a:gd name="T9" fmla="*/ 2147483647 h 396"/>
              <a:gd name="T10" fmla="*/ 2147483647 w 344"/>
              <a:gd name="T11" fmla="*/ 2147483647 h 396"/>
              <a:gd name="T12" fmla="*/ 0 w 344"/>
              <a:gd name="T13" fmla="*/ 2147483647 h 396"/>
              <a:gd name="T14" fmla="*/ 2147483647 w 344"/>
              <a:gd name="T15" fmla="*/ 2147483647 h 396"/>
              <a:gd name="T16" fmla="*/ 2147483647 w 344"/>
              <a:gd name="T17" fmla="*/ 2147483647 h 396"/>
              <a:gd name="T18" fmla="*/ 2147483647 w 344"/>
              <a:gd name="T19" fmla="*/ 2147483647 h 396"/>
              <a:gd name="T20" fmla="*/ 2147483647 w 344"/>
              <a:gd name="T21" fmla="*/ 2147483647 h 396"/>
              <a:gd name="T22" fmla="*/ 2147483647 w 344"/>
              <a:gd name="T23" fmla="*/ 2147483647 h 396"/>
              <a:gd name="T24" fmla="*/ 2147483647 w 344"/>
              <a:gd name="T25" fmla="*/ 2147483647 h 396"/>
              <a:gd name="T26" fmla="*/ 2147483647 w 344"/>
              <a:gd name="T27" fmla="*/ 2147483647 h 396"/>
              <a:gd name="T28" fmla="*/ 2147483647 w 344"/>
              <a:gd name="T29" fmla="*/ 2147483647 h 396"/>
              <a:gd name="T30" fmla="*/ 2147483647 w 344"/>
              <a:gd name="T31" fmla="*/ 2147483647 h 396"/>
              <a:gd name="T32" fmla="*/ 2147483647 w 344"/>
              <a:gd name="T33" fmla="*/ 2147483647 h 396"/>
              <a:gd name="T34" fmla="*/ 2147483647 w 344"/>
              <a:gd name="T35" fmla="*/ 2147483647 h 396"/>
              <a:gd name="T36" fmla="*/ 2147483647 w 344"/>
              <a:gd name="T37" fmla="*/ 0 h 396"/>
              <a:gd name="T38" fmla="*/ 2147483647 w 344"/>
              <a:gd name="T39" fmla="*/ 2147483647 h 396"/>
              <a:gd name="T40" fmla="*/ 2147483647 w 344"/>
              <a:gd name="T41" fmla="*/ 2147483647 h 396"/>
              <a:gd name="T42" fmla="*/ 2147483647 w 344"/>
              <a:gd name="T43" fmla="*/ 2147483647 h 39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4"/>
              <a:gd name="T67" fmla="*/ 0 h 396"/>
              <a:gd name="T68" fmla="*/ 344 w 344"/>
              <a:gd name="T69" fmla="*/ 396 h 39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4" h="396">
                <a:moveTo>
                  <a:pt x="264" y="340"/>
                </a:moveTo>
                <a:lnTo>
                  <a:pt x="253" y="325"/>
                </a:lnTo>
                <a:lnTo>
                  <a:pt x="214" y="395"/>
                </a:lnTo>
                <a:lnTo>
                  <a:pt x="185" y="363"/>
                </a:lnTo>
                <a:lnTo>
                  <a:pt x="119" y="383"/>
                </a:lnTo>
                <a:lnTo>
                  <a:pt x="29" y="344"/>
                </a:lnTo>
                <a:lnTo>
                  <a:pt x="0" y="72"/>
                </a:lnTo>
                <a:lnTo>
                  <a:pt x="103" y="56"/>
                </a:lnTo>
                <a:lnTo>
                  <a:pt x="120" y="61"/>
                </a:lnTo>
                <a:lnTo>
                  <a:pt x="141" y="72"/>
                </a:lnTo>
                <a:lnTo>
                  <a:pt x="159" y="68"/>
                </a:lnTo>
                <a:lnTo>
                  <a:pt x="163" y="73"/>
                </a:lnTo>
                <a:lnTo>
                  <a:pt x="180" y="83"/>
                </a:lnTo>
                <a:lnTo>
                  <a:pt x="217" y="64"/>
                </a:lnTo>
                <a:lnTo>
                  <a:pt x="225" y="65"/>
                </a:lnTo>
                <a:lnTo>
                  <a:pt x="238" y="62"/>
                </a:lnTo>
                <a:lnTo>
                  <a:pt x="261" y="37"/>
                </a:lnTo>
                <a:lnTo>
                  <a:pt x="279" y="23"/>
                </a:lnTo>
                <a:lnTo>
                  <a:pt x="322" y="0"/>
                </a:lnTo>
                <a:lnTo>
                  <a:pt x="343" y="139"/>
                </a:lnTo>
                <a:lnTo>
                  <a:pt x="264" y="340"/>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03" name="Freeform 140"/>
          <p:cNvSpPr>
            <a:spLocks/>
          </p:cNvSpPr>
          <p:nvPr/>
        </p:nvSpPr>
        <p:spPr bwMode="auto">
          <a:xfrm>
            <a:off x="4238625" y="4430713"/>
            <a:ext cx="1017588" cy="541337"/>
          </a:xfrm>
          <a:custGeom>
            <a:avLst/>
            <a:gdLst>
              <a:gd name="T0" fmla="*/ 2147483647 w 706"/>
              <a:gd name="T1" fmla="*/ 2147483647 h 386"/>
              <a:gd name="T2" fmla="*/ 2147483647 w 706"/>
              <a:gd name="T3" fmla="*/ 2147483647 h 386"/>
              <a:gd name="T4" fmla="*/ 0 w 706"/>
              <a:gd name="T5" fmla="*/ 2147483647 h 386"/>
              <a:gd name="T6" fmla="*/ 2147483647 w 706"/>
              <a:gd name="T7" fmla="*/ 0 h 386"/>
              <a:gd name="T8" fmla="*/ 2147483647 w 706"/>
              <a:gd name="T9" fmla="*/ 2147483647 h 386"/>
              <a:gd name="T10" fmla="*/ 2147483647 w 706"/>
              <a:gd name="T11" fmla="*/ 2147483647 h 386"/>
              <a:gd name="T12" fmla="*/ 2147483647 w 706"/>
              <a:gd name="T13" fmla="*/ 2147483647 h 386"/>
              <a:gd name="T14" fmla="*/ 2147483647 w 706"/>
              <a:gd name="T15" fmla="*/ 2147483647 h 386"/>
              <a:gd name="T16" fmla="*/ 2147483647 w 706"/>
              <a:gd name="T17" fmla="*/ 2147483647 h 386"/>
              <a:gd name="T18" fmla="*/ 2147483647 w 706"/>
              <a:gd name="T19" fmla="*/ 2147483647 h 386"/>
              <a:gd name="T20" fmla="*/ 2147483647 w 706"/>
              <a:gd name="T21" fmla="*/ 2147483647 h 386"/>
              <a:gd name="T22" fmla="*/ 2147483647 w 706"/>
              <a:gd name="T23" fmla="*/ 2147483647 h 386"/>
              <a:gd name="T24" fmla="*/ 2147483647 w 706"/>
              <a:gd name="T25" fmla="*/ 2147483647 h 386"/>
              <a:gd name="T26" fmla="*/ 2147483647 w 706"/>
              <a:gd name="T27" fmla="*/ 2147483647 h 386"/>
              <a:gd name="T28" fmla="*/ 2147483647 w 706"/>
              <a:gd name="T29" fmla="*/ 2147483647 h 386"/>
              <a:gd name="T30" fmla="*/ 2147483647 w 706"/>
              <a:gd name="T31" fmla="*/ 2147483647 h 386"/>
              <a:gd name="T32" fmla="*/ 2147483647 w 706"/>
              <a:gd name="T33" fmla="*/ 2147483647 h 386"/>
              <a:gd name="T34" fmla="*/ 2147483647 w 706"/>
              <a:gd name="T35" fmla="*/ 2147483647 h 38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06"/>
              <a:gd name="T55" fmla="*/ 0 h 386"/>
              <a:gd name="T56" fmla="*/ 706 w 706"/>
              <a:gd name="T57" fmla="*/ 386 h 38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06" h="386">
                <a:moveTo>
                  <a:pt x="236" y="276"/>
                </a:moveTo>
                <a:lnTo>
                  <a:pt x="247" y="69"/>
                </a:lnTo>
                <a:lnTo>
                  <a:pt x="0" y="54"/>
                </a:lnTo>
                <a:lnTo>
                  <a:pt x="6" y="0"/>
                </a:lnTo>
                <a:lnTo>
                  <a:pt x="82" y="7"/>
                </a:lnTo>
                <a:lnTo>
                  <a:pt x="691" y="28"/>
                </a:lnTo>
                <a:lnTo>
                  <a:pt x="691" y="81"/>
                </a:lnTo>
                <a:lnTo>
                  <a:pt x="705" y="200"/>
                </a:lnTo>
                <a:lnTo>
                  <a:pt x="702" y="385"/>
                </a:lnTo>
                <a:lnTo>
                  <a:pt x="647" y="353"/>
                </a:lnTo>
                <a:lnTo>
                  <a:pt x="539" y="373"/>
                </a:lnTo>
                <a:lnTo>
                  <a:pt x="492" y="349"/>
                </a:lnTo>
                <a:lnTo>
                  <a:pt x="476" y="373"/>
                </a:lnTo>
                <a:lnTo>
                  <a:pt x="473" y="357"/>
                </a:lnTo>
                <a:lnTo>
                  <a:pt x="436" y="345"/>
                </a:lnTo>
                <a:lnTo>
                  <a:pt x="236" y="276"/>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04" name="Freeform 141"/>
          <p:cNvSpPr>
            <a:spLocks/>
          </p:cNvSpPr>
          <p:nvPr/>
        </p:nvSpPr>
        <p:spPr bwMode="auto">
          <a:xfrm>
            <a:off x="4238625" y="4430713"/>
            <a:ext cx="1017588" cy="541337"/>
          </a:xfrm>
          <a:custGeom>
            <a:avLst/>
            <a:gdLst>
              <a:gd name="T0" fmla="*/ 2147483647 w 706"/>
              <a:gd name="T1" fmla="*/ 2147483647 h 386"/>
              <a:gd name="T2" fmla="*/ 2147483647 w 706"/>
              <a:gd name="T3" fmla="*/ 2147483647 h 386"/>
              <a:gd name="T4" fmla="*/ 0 w 706"/>
              <a:gd name="T5" fmla="*/ 2147483647 h 386"/>
              <a:gd name="T6" fmla="*/ 2147483647 w 706"/>
              <a:gd name="T7" fmla="*/ 0 h 386"/>
              <a:gd name="T8" fmla="*/ 2147483647 w 706"/>
              <a:gd name="T9" fmla="*/ 2147483647 h 386"/>
              <a:gd name="T10" fmla="*/ 2147483647 w 706"/>
              <a:gd name="T11" fmla="*/ 2147483647 h 386"/>
              <a:gd name="T12" fmla="*/ 2147483647 w 706"/>
              <a:gd name="T13" fmla="*/ 2147483647 h 386"/>
              <a:gd name="T14" fmla="*/ 2147483647 w 706"/>
              <a:gd name="T15" fmla="*/ 2147483647 h 386"/>
              <a:gd name="T16" fmla="*/ 2147483647 w 706"/>
              <a:gd name="T17" fmla="*/ 2147483647 h 386"/>
              <a:gd name="T18" fmla="*/ 2147483647 w 706"/>
              <a:gd name="T19" fmla="*/ 2147483647 h 386"/>
              <a:gd name="T20" fmla="*/ 2147483647 w 706"/>
              <a:gd name="T21" fmla="*/ 2147483647 h 386"/>
              <a:gd name="T22" fmla="*/ 2147483647 w 706"/>
              <a:gd name="T23" fmla="*/ 2147483647 h 386"/>
              <a:gd name="T24" fmla="*/ 2147483647 w 706"/>
              <a:gd name="T25" fmla="*/ 2147483647 h 386"/>
              <a:gd name="T26" fmla="*/ 2147483647 w 706"/>
              <a:gd name="T27" fmla="*/ 2147483647 h 386"/>
              <a:gd name="T28" fmla="*/ 2147483647 w 706"/>
              <a:gd name="T29" fmla="*/ 2147483647 h 386"/>
              <a:gd name="T30" fmla="*/ 2147483647 w 706"/>
              <a:gd name="T31" fmla="*/ 2147483647 h 386"/>
              <a:gd name="T32" fmla="*/ 2147483647 w 706"/>
              <a:gd name="T33" fmla="*/ 2147483647 h 38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06"/>
              <a:gd name="T52" fmla="*/ 0 h 386"/>
              <a:gd name="T53" fmla="*/ 706 w 706"/>
              <a:gd name="T54" fmla="*/ 386 h 38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06" h="386">
                <a:moveTo>
                  <a:pt x="236" y="276"/>
                </a:moveTo>
                <a:lnTo>
                  <a:pt x="247" y="69"/>
                </a:lnTo>
                <a:lnTo>
                  <a:pt x="0" y="54"/>
                </a:lnTo>
                <a:lnTo>
                  <a:pt x="6" y="0"/>
                </a:lnTo>
                <a:lnTo>
                  <a:pt x="82" y="7"/>
                </a:lnTo>
                <a:lnTo>
                  <a:pt x="691" y="28"/>
                </a:lnTo>
                <a:lnTo>
                  <a:pt x="691" y="81"/>
                </a:lnTo>
                <a:lnTo>
                  <a:pt x="705" y="200"/>
                </a:lnTo>
                <a:lnTo>
                  <a:pt x="702" y="385"/>
                </a:lnTo>
                <a:lnTo>
                  <a:pt x="647" y="353"/>
                </a:lnTo>
                <a:lnTo>
                  <a:pt x="539" y="373"/>
                </a:lnTo>
                <a:lnTo>
                  <a:pt x="492" y="349"/>
                </a:lnTo>
                <a:lnTo>
                  <a:pt x="476" y="373"/>
                </a:lnTo>
                <a:lnTo>
                  <a:pt x="473" y="357"/>
                </a:lnTo>
                <a:lnTo>
                  <a:pt x="436" y="345"/>
                </a:lnTo>
                <a:lnTo>
                  <a:pt x="236" y="276"/>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05" name="Freeform 142"/>
          <p:cNvSpPr>
            <a:spLocks/>
          </p:cNvSpPr>
          <p:nvPr/>
        </p:nvSpPr>
        <p:spPr bwMode="auto">
          <a:xfrm>
            <a:off x="2008188" y="2657475"/>
            <a:ext cx="958850" cy="798513"/>
          </a:xfrm>
          <a:custGeom>
            <a:avLst/>
            <a:gdLst>
              <a:gd name="T0" fmla="*/ 2147483647 w 664"/>
              <a:gd name="T1" fmla="*/ 2147483647 h 570"/>
              <a:gd name="T2" fmla="*/ 2147483647 w 664"/>
              <a:gd name="T3" fmla="*/ 2147483647 h 570"/>
              <a:gd name="T4" fmla="*/ 2147483647 w 664"/>
              <a:gd name="T5" fmla="*/ 2147483647 h 570"/>
              <a:gd name="T6" fmla="*/ 2147483647 w 664"/>
              <a:gd name="T7" fmla="*/ 2147483647 h 570"/>
              <a:gd name="T8" fmla="*/ 2147483647 w 664"/>
              <a:gd name="T9" fmla="*/ 2147483647 h 570"/>
              <a:gd name="T10" fmla="*/ 2147483647 w 664"/>
              <a:gd name="T11" fmla="*/ 0 h 570"/>
              <a:gd name="T12" fmla="*/ 2147483647 w 664"/>
              <a:gd name="T13" fmla="*/ 2147483647 h 570"/>
              <a:gd name="T14" fmla="*/ 2147483647 w 664"/>
              <a:gd name="T15" fmla="*/ 2147483647 h 570"/>
              <a:gd name="T16" fmla="*/ 2147483647 w 664"/>
              <a:gd name="T17" fmla="*/ 2147483647 h 570"/>
              <a:gd name="T18" fmla="*/ 2147483647 w 664"/>
              <a:gd name="T19" fmla="*/ 2147483647 h 570"/>
              <a:gd name="T20" fmla="*/ 2147483647 w 664"/>
              <a:gd name="T21" fmla="*/ 2147483647 h 570"/>
              <a:gd name="T22" fmla="*/ 2147483647 w 664"/>
              <a:gd name="T23" fmla="*/ 2147483647 h 570"/>
              <a:gd name="T24" fmla="*/ 2147483647 w 664"/>
              <a:gd name="T25" fmla="*/ 2147483647 h 570"/>
              <a:gd name="T26" fmla="*/ 2147483647 w 664"/>
              <a:gd name="T27" fmla="*/ 2147483647 h 570"/>
              <a:gd name="T28" fmla="*/ 2147483647 w 664"/>
              <a:gd name="T29" fmla="*/ 2147483647 h 570"/>
              <a:gd name="T30" fmla="*/ 2147483647 w 664"/>
              <a:gd name="T31" fmla="*/ 2147483647 h 570"/>
              <a:gd name="T32" fmla="*/ 2147483647 w 664"/>
              <a:gd name="T33" fmla="*/ 2147483647 h 570"/>
              <a:gd name="T34" fmla="*/ 2147483647 w 664"/>
              <a:gd name="T35" fmla="*/ 2147483647 h 570"/>
              <a:gd name="T36" fmla="*/ 0 w 664"/>
              <a:gd name="T37" fmla="*/ 2147483647 h 570"/>
              <a:gd name="T38" fmla="*/ 0 w 664"/>
              <a:gd name="T39" fmla="*/ 2147483647 h 570"/>
              <a:gd name="T40" fmla="*/ 2147483647 w 664"/>
              <a:gd name="T41" fmla="*/ 2147483647 h 570"/>
              <a:gd name="T42" fmla="*/ 2147483647 w 664"/>
              <a:gd name="T43" fmla="*/ 2147483647 h 570"/>
              <a:gd name="T44" fmla="*/ 2147483647 w 664"/>
              <a:gd name="T45" fmla="*/ 2147483647 h 570"/>
              <a:gd name="T46" fmla="*/ 2147483647 w 664"/>
              <a:gd name="T47" fmla="*/ 2147483647 h 570"/>
              <a:gd name="T48" fmla="*/ 2147483647 w 664"/>
              <a:gd name="T49" fmla="*/ 2147483647 h 570"/>
              <a:gd name="T50" fmla="*/ 2147483647 w 664"/>
              <a:gd name="T51" fmla="*/ 2147483647 h 570"/>
              <a:gd name="T52" fmla="*/ 2147483647 w 664"/>
              <a:gd name="T53" fmla="*/ 2147483647 h 570"/>
              <a:gd name="T54" fmla="*/ 2147483647 w 664"/>
              <a:gd name="T55" fmla="*/ 2147483647 h 570"/>
              <a:gd name="T56" fmla="*/ 2147483647 w 664"/>
              <a:gd name="T57" fmla="*/ 2147483647 h 570"/>
              <a:gd name="T58" fmla="*/ 2147483647 w 664"/>
              <a:gd name="T59" fmla="*/ 2147483647 h 57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64"/>
              <a:gd name="T91" fmla="*/ 0 h 570"/>
              <a:gd name="T92" fmla="*/ 664 w 664"/>
              <a:gd name="T93" fmla="*/ 570 h 57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64" h="570">
                <a:moveTo>
                  <a:pt x="330" y="121"/>
                </a:moveTo>
                <a:lnTo>
                  <a:pt x="222" y="88"/>
                </a:lnTo>
                <a:lnTo>
                  <a:pt x="177" y="7"/>
                </a:lnTo>
                <a:lnTo>
                  <a:pt x="170" y="10"/>
                </a:lnTo>
                <a:lnTo>
                  <a:pt x="161" y="10"/>
                </a:lnTo>
                <a:lnTo>
                  <a:pt x="154" y="0"/>
                </a:lnTo>
                <a:lnTo>
                  <a:pt x="153" y="4"/>
                </a:lnTo>
                <a:lnTo>
                  <a:pt x="154" y="15"/>
                </a:lnTo>
                <a:lnTo>
                  <a:pt x="150" y="27"/>
                </a:lnTo>
                <a:lnTo>
                  <a:pt x="140" y="52"/>
                </a:lnTo>
                <a:lnTo>
                  <a:pt x="126" y="101"/>
                </a:lnTo>
                <a:lnTo>
                  <a:pt x="104" y="149"/>
                </a:lnTo>
                <a:lnTo>
                  <a:pt x="64" y="248"/>
                </a:lnTo>
                <a:lnTo>
                  <a:pt x="42" y="282"/>
                </a:lnTo>
                <a:lnTo>
                  <a:pt x="38" y="284"/>
                </a:lnTo>
                <a:lnTo>
                  <a:pt x="15" y="324"/>
                </a:lnTo>
                <a:lnTo>
                  <a:pt x="6" y="332"/>
                </a:lnTo>
                <a:lnTo>
                  <a:pt x="13" y="355"/>
                </a:lnTo>
                <a:lnTo>
                  <a:pt x="0" y="396"/>
                </a:lnTo>
                <a:lnTo>
                  <a:pt x="0" y="408"/>
                </a:lnTo>
                <a:lnTo>
                  <a:pt x="6" y="423"/>
                </a:lnTo>
                <a:lnTo>
                  <a:pt x="317" y="516"/>
                </a:lnTo>
                <a:lnTo>
                  <a:pt x="537" y="569"/>
                </a:lnTo>
                <a:lnTo>
                  <a:pt x="597" y="352"/>
                </a:lnTo>
                <a:lnTo>
                  <a:pt x="663" y="207"/>
                </a:lnTo>
                <a:lnTo>
                  <a:pt x="639" y="162"/>
                </a:lnTo>
                <a:lnTo>
                  <a:pt x="493" y="127"/>
                </a:lnTo>
                <a:lnTo>
                  <a:pt x="330" y="121"/>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06" name="Freeform 143"/>
          <p:cNvSpPr>
            <a:spLocks/>
          </p:cNvSpPr>
          <p:nvPr/>
        </p:nvSpPr>
        <p:spPr bwMode="auto">
          <a:xfrm>
            <a:off x="2008188" y="2657475"/>
            <a:ext cx="958850" cy="798513"/>
          </a:xfrm>
          <a:custGeom>
            <a:avLst/>
            <a:gdLst>
              <a:gd name="T0" fmla="*/ 2147483647 w 664"/>
              <a:gd name="T1" fmla="*/ 2147483647 h 570"/>
              <a:gd name="T2" fmla="*/ 2147483647 w 664"/>
              <a:gd name="T3" fmla="*/ 2147483647 h 570"/>
              <a:gd name="T4" fmla="*/ 2147483647 w 664"/>
              <a:gd name="T5" fmla="*/ 2147483647 h 570"/>
              <a:gd name="T6" fmla="*/ 2147483647 w 664"/>
              <a:gd name="T7" fmla="*/ 2147483647 h 570"/>
              <a:gd name="T8" fmla="*/ 2147483647 w 664"/>
              <a:gd name="T9" fmla="*/ 2147483647 h 570"/>
              <a:gd name="T10" fmla="*/ 2147483647 w 664"/>
              <a:gd name="T11" fmla="*/ 0 h 570"/>
              <a:gd name="T12" fmla="*/ 2147483647 w 664"/>
              <a:gd name="T13" fmla="*/ 2147483647 h 570"/>
              <a:gd name="T14" fmla="*/ 2147483647 w 664"/>
              <a:gd name="T15" fmla="*/ 2147483647 h 570"/>
              <a:gd name="T16" fmla="*/ 2147483647 w 664"/>
              <a:gd name="T17" fmla="*/ 2147483647 h 570"/>
              <a:gd name="T18" fmla="*/ 2147483647 w 664"/>
              <a:gd name="T19" fmla="*/ 2147483647 h 570"/>
              <a:gd name="T20" fmla="*/ 2147483647 w 664"/>
              <a:gd name="T21" fmla="*/ 2147483647 h 570"/>
              <a:gd name="T22" fmla="*/ 2147483647 w 664"/>
              <a:gd name="T23" fmla="*/ 2147483647 h 570"/>
              <a:gd name="T24" fmla="*/ 2147483647 w 664"/>
              <a:gd name="T25" fmla="*/ 2147483647 h 570"/>
              <a:gd name="T26" fmla="*/ 2147483647 w 664"/>
              <a:gd name="T27" fmla="*/ 2147483647 h 570"/>
              <a:gd name="T28" fmla="*/ 2147483647 w 664"/>
              <a:gd name="T29" fmla="*/ 2147483647 h 570"/>
              <a:gd name="T30" fmla="*/ 2147483647 w 664"/>
              <a:gd name="T31" fmla="*/ 2147483647 h 570"/>
              <a:gd name="T32" fmla="*/ 2147483647 w 664"/>
              <a:gd name="T33" fmla="*/ 2147483647 h 570"/>
              <a:gd name="T34" fmla="*/ 2147483647 w 664"/>
              <a:gd name="T35" fmla="*/ 2147483647 h 570"/>
              <a:gd name="T36" fmla="*/ 0 w 664"/>
              <a:gd name="T37" fmla="*/ 2147483647 h 570"/>
              <a:gd name="T38" fmla="*/ 0 w 664"/>
              <a:gd name="T39" fmla="*/ 2147483647 h 570"/>
              <a:gd name="T40" fmla="*/ 2147483647 w 664"/>
              <a:gd name="T41" fmla="*/ 2147483647 h 570"/>
              <a:gd name="T42" fmla="*/ 2147483647 w 664"/>
              <a:gd name="T43" fmla="*/ 2147483647 h 570"/>
              <a:gd name="T44" fmla="*/ 2147483647 w 664"/>
              <a:gd name="T45" fmla="*/ 2147483647 h 570"/>
              <a:gd name="T46" fmla="*/ 2147483647 w 664"/>
              <a:gd name="T47" fmla="*/ 2147483647 h 570"/>
              <a:gd name="T48" fmla="*/ 2147483647 w 664"/>
              <a:gd name="T49" fmla="*/ 2147483647 h 570"/>
              <a:gd name="T50" fmla="*/ 2147483647 w 664"/>
              <a:gd name="T51" fmla="*/ 2147483647 h 570"/>
              <a:gd name="T52" fmla="*/ 2147483647 w 664"/>
              <a:gd name="T53" fmla="*/ 2147483647 h 570"/>
              <a:gd name="T54" fmla="*/ 2147483647 w 664"/>
              <a:gd name="T55" fmla="*/ 2147483647 h 570"/>
              <a:gd name="T56" fmla="*/ 2147483647 w 664"/>
              <a:gd name="T57" fmla="*/ 2147483647 h 57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64"/>
              <a:gd name="T88" fmla="*/ 0 h 570"/>
              <a:gd name="T89" fmla="*/ 664 w 664"/>
              <a:gd name="T90" fmla="*/ 570 h 57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64" h="570">
                <a:moveTo>
                  <a:pt x="330" y="121"/>
                </a:moveTo>
                <a:lnTo>
                  <a:pt x="222" y="88"/>
                </a:lnTo>
                <a:lnTo>
                  <a:pt x="177" y="7"/>
                </a:lnTo>
                <a:lnTo>
                  <a:pt x="170" y="10"/>
                </a:lnTo>
                <a:lnTo>
                  <a:pt x="161" y="10"/>
                </a:lnTo>
                <a:lnTo>
                  <a:pt x="154" y="0"/>
                </a:lnTo>
                <a:lnTo>
                  <a:pt x="153" y="4"/>
                </a:lnTo>
                <a:lnTo>
                  <a:pt x="154" y="15"/>
                </a:lnTo>
                <a:lnTo>
                  <a:pt x="150" y="27"/>
                </a:lnTo>
                <a:lnTo>
                  <a:pt x="140" y="52"/>
                </a:lnTo>
                <a:lnTo>
                  <a:pt x="126" y="101"/>
                </a:lnTo>
                <a:lnTo>
                  <a:pt x="104" y="149"/>
                </a:lnTo>
                <a:lnTo>
                  <a:pt x="64" y="248"/>
                </a:lnTo>
                <a:lnTo>
                  <a:pt x="42" y="282"/>
                </a:lnTo>
                <a:lnTo>
                  <a:pt x="38" y="284"/>
                </a:lnTo>
                <a:lnTo>
                  <a:pt x="15" y="324"/>
                </a:lnTo>
                <a:lnTo>
                  <a:pt x="6" y="332"/>
                </a:lnTo>
                <a:lnTo>
                  <a:pt x="13" y="355"/>
                </a:lnTo>
                <a:lnTo>
                  <a:pt x="0" y="396"/>
                </a:lnTo>
                <a:lnTo>
                  <a:pt x="0" y="408"/>
                </a:lnTo>
                <a:lnTo>
                  <a:pt x="6" y="423"/>
                </a:lnTo>
                <a:lnTo>
                  <a:pt x="317" y="516"/>
                </a:lnTo>
                <a:lnTo>
                  <a:pt x="537" y="569"/>
                </a:lnTo>
                <a:lnTo>
                  <a:pt x="597" y="352"/>
                </a:lnTo>
                <a:lnTo>
                  <a:pt x="663" y="207"/>
                </a:lnTo>
                <a:lnTo>
                  <a:pt x="639" y="162"/>
                </a:lnTo>
                <a:lnTo>
                  <a:pt x="493" y="127"/>
                </a:lnTo>
                <a:lnTo>
                  <a:pt x="330" y="121"/>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07" name="Freeform 144"/>
          <p:cNvSpPr>
            <a:spLocks/>
          </p:cNvSpPr>
          <p:nvPr/>
        </p:nvSpPr>
        <p:spPr bwMode="auto">
          <a:xfrm>
            <a:off x="6778625" y="3511550"/>
            <a:ext cx="687388" cy="434975"/>
          </a:xfrm>
          <a:custGeom>
            <a:avLst/>
            <a:gdLst>
              <a:gd name="T0" fmla="*/ 2147483647 w 477"/>
              <a:gd name="T1" fmla="*/ 2147483647 h 310"/>
              <a:gd name="T2" fmla="*/ 2147483647 w 477"/>
              <a:gd name="T3" fmla="*/ 2147483647 h 310"/>
              <a:gd name="T4" fmla="*/ 2147483647 w 477"/>
              <a:gd name="T5" fmla="*/ 2147483647 h 310"/>
              <a:gd name="T6" fmla="*/ 0 w 477"/>
              <a:gd name="T7" fmla="*/ 2147483647 h 310"/>
              <a:gd name="T8" fmla="*/ 2147483647 w 477"/>
              <a:gd name="T9" fmla="*/ 2147483647 h 310"/>
              <a:gd name="T10" fmla="*/ 2147483647 w 477"/>
              <a:gd name="T11" fmla="*/ 2147483647 h 310"/>
              <a:gd name="T12" fmla="*/ 2147483647 w 477"/>
              <a:gd name="T13" fmla="*/ 0 h 310"/>
              <a:gd name="T14" fmla="*/ 2147483647 w 477"/>
              <a:gd name="T15" fmla="*/ 2147483647 h 310"/>
              <a:gd name="T16" fmla="*/ 2147483647 w 477"/>
              <a:gd name="T17" fmla="*/ 2147483647 h 310"/>
              <a:gd name="T18" fmla="*/ 2147483647 w 477"/>
              <a:gd name="T19" fmla="*/ 2147483647 h 310"/>
              <a:gd name="T20" fmla="*/ 2147483647 w 477"/>
              <a:gd name="T21" fmla="*/ 2147483647 h 310"/>
              <a:gd name="T22" fmla="*/ 2147483647 w 477"/>
              <a:gd name="T23" fmla="*/ 2147483647 h 310"/>
              <a:gd name="T24" fmla="*/ 2147483647 w 477"/>
              <a:gd name="T25" fmla="*/ 2147483647 h 310"/>
              <a:gd name="T26" fmla="*/ 2147483647 w 477"/>
              <a:gd name="T27" fmla="*/ 2147483647 h 310"/>
              <a:gd name="T28" fmla="*/ 2147483647 w 477"/>
              <a:gd name="T29" fmla="*/ 2147483647 h 3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77"/>
              <a:gd name="T46" fmla="*/ 0 h 310"/>
              <a:gd name="T47" fmla="*/ 477 w 477"/>
              <a:gd name="T48" fmla="*/ 310 h 31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77" h="310">
                <a:moveTo>
                  <a:pt x="118" y="296"/>
                </a:moveTo>
                <a:lnTo>
                  <a:pt x="36" y="309"/>
                </a:lnTo>
                <a:lnTo>
                  <a:pt x="21" y="213"/>
                </a:lnTo>
                <a:lnTo>
                  <a:pt x="0" y="74"/>
                </a:lnTo>
                <a:lnTo>
                  <a:pt x="52" y="34"/>
                </a:lnTo>
                <a:lnTo>
                  <a:pt x="56" y="61"/>
                </a:lnTo>
                <a:lnTo>
                  <a:pt x="386" y="0"/>
                </a:lnTo>
                <a:lnTo>
                  <a:pt x="452" y="56"/>
                </a:lnTo>
                <a:lnTo>
                  <a:pt x="430" y="141"/>
                </a:lnTo>
                <a:lnTo>
                  <a:pt x="476" y="182"/>
                </a:lnTo>
                <a:lnTo>
                  <a:pt x="430" y="229"/>
                </a:lnTo>
                <a:lnTo>
                  <a:pt x="403" y="243"/>
                </a:lnTo>
                <a:lnTo>
                  <a:pt x="118" y="296"/>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08" name="Freeform 145"/>
          <p:cNvSpPr>
            <a:spLocks/>
          </p:cNvSpPr>
          <p:nvPr/>
        </p:nvSpPr>
        <p:spPr bwMode="auto">
          <a:xfrm>
            <a:off x="6778625" y="3511550"/>
            <a:ext cx="687388" cy="434975"/>
          </a:xfrm>
          <a:custGeom>
            <a:avLst/>
            <a:gdLst>
              <a:gd name="T0" fmla="*/ 2147483647 w 477"/>
              <a:gd name="T1" fmla="*/ 2147483647 h 310"/>
              <a:gd name="T2" fmla="*/ 2147483647 w 477"/>
              <a:gd name="T3" fmla="*/ 2147483647 h 310"/>
              <a:gd name="T4" fmla="*/ 2147483647 w 477"/>
              <a:gd name="T5" fmla="*/ 2147483647 h 310"/>
              <a:gd name="T6" fmla="*/ 0 w 477"/>
              <a:gd name="T7" fmla="*/ 2147483647 h 310"/>
              <a:gd name="T8" fmla="*/ 2147483647 w 477"/>
              <a:gd name="T9" fmla="*/ 2147483647 h 310"/>
              <a:gd name="T10" fmla="*/ 2147483647 w 477"/>
              <a:gd name="T11" fmla="*/ 2147483647 h 310"/>
              <a:gd name="T12" fmla="*/ 2147483647 w 477"/>
              <a:gd name="T13" fmla="*/ 0 h 310"/>
              <a:gd name="T14" fmla="*/ 2147483647 w 477"/>
              <a:gd name="T15" fmla="*/ 2147483647 h 310"/>
              <a:gd name="T16" fmla="*/ 2147483647 w 477"/>
              <a:gd name="T17" fmla="*/ 2147483647 h 310"/>
              <a:gd name="T18" fmla="*/ 2147483647 w 477"/>
              <a:gd name="T19" fmla="*/ 2147483647 h 310"/>
              <a:gd name="T20" fmla="*/ 2147483647 w 477"/>
              <a:gd name="T21" fmla="*/ 2147483647 h 310"/>
              <a:gd name="T22" fmla="*/ 2147483647 w 477"/>
              <a:gd name="T23" fmla="*/ 2147483647 h 310"/>
              <a:gd name="T24" fmla="*/ 2147483647 w 477"/>
              <a:gd name="T25" fmla="*/ 2147483647 h 310"/>
              <a:gd name="T26" fmla="*/ 2147483647 w 477"/>
              <a:gd name="T27" fmla="*/ 2147483647 h 3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77"/>
              <a:gd name="T43" fmla="*/ 0 h 310"/>
              <a:gd name="T44" fmla="*/ 477 w 477"/>
              <a:gd name="T45" fmla="*/ 310 h 3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77" h="310">
                <a:moveTo>
                  <a:pt x="118" y="296"/>
                </a:moveTo>
                <a:lnTo>
                  <a:pt x="36" y="309"/>
                </a:lnTo>
                <a:lnTo>
                  <a:pt x="21" y="213"/>
                </a:lnTo>
                <a:lnTo>
                  <a:pt x="0" y="74"/>
                </a:lnTo>
                <a:lnTo>
                  <a:pt x="52" y="34"/>
                </a:lnTo>
                <a:lnTo>
                  <a:pt x="56" y="61"/>
                </a:lnTo>
                <a:lnTo>
                  <a:pt x="386" y="0"/>
                </a:lnTo>
                <a:lnTo>
                  <a:pt x="452" y="56"/>
                </a:lnTo>
                <a:lnTo>
                  <a:pt x="430" y="141"/>
                </a:lnTo>
                <a:lnTo>
                  <a:pt x="476" y="182"/>
                </a:lnTo>
                <a:lnTo>
                  <a:pt x="430" y="229"/>
                </a:lnTo>
                <a:lnTo>
                  <a:pt x="403" y="243"/>
                </a:lnTo>
                <a:lnTo>
                  <a:pt x="118" y="296"/>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09" name="Freeform 146"/>
          <p:cNvSpPr>
            <a:spLocks/>
          </p:cNvSpPr>
          <p:nvPr/>
        </p:nvSpPr>
        <p:spPr bwMode="auto">
          <a:xfrm>
            <a:off x="7720013" y="3416300"/>
            <a:ext cx="93662" cy="114300"/>
          </a:xfrm>
          <a:custGeom>
            <a:avLst/>
            <a:gdLst>
              <a:gd name="T0" fmla="*/ 2147483647 w 64"/>
              <a:gd name="T1" fmla="*/ 0 h 82"/>
              <a:gd name="T2" fmla="*/ 0 w 64"/>
              <a:gd name="T3" fmla="*/ 2147483647 h 82"/>
              <a:gd name="T4" fmla="*/ 2147483647 w 64"/>
              <a:gd name="T5" fmla="*/ 2147483647 h 82"/>
              <a:gd name="T6" fmla="*/ 2147483647 w 64"/>
              <a:gd name="T7" fmla="*/ 2147483647 h 82"/>
              <a:gd name="T8" fmla="*/ 2147483647 w 64"/>
              <a:gd name="T9" fmla="*/ 2147483647 h 82"/>
              <a:gd name="T10" fmla="*/ 2147483647 w 64"/>
              <a:gd name="T11" fmla="*/ 2147483647 h 82"/>
              <a:gd name="T12" fmla="*/ 2147483647 w 64"/>
              <a:gd name="T13" fmla="*/ 2147483647 h 82"/>
              <a:gd name="T14" fmla="*/ 2147483647 w 64"/>
              <a:gd name="T15" fmla="*/ 2147483647 h 82"/>
              <a:gd name="T16" fmla="*/ 2147483647 w 64"/>
              <a:gd name="T17" fmla="*/ 2147483647 h 82"/>
              <a:gd name="T18" fmla="*/ 2147483647 w 64"/>
              <a:gd name="T19" fmla="*/ 2147483647 h 82"/>
              <a:gd name="T20" fmla="*/ 2147483647 w 64"/>
              <a:gd name="T21" fmla="*/ 0 h 82"/>
              <a:gd name="T22" fmla="*/ 2147483647 w 64"/>
              <a:gd name="T23" fmla="*/ 0 h 82"/>
              <a:gd name="T24" fmla="*/ 2147483647 w 64"/>
              <a:gd name="T25" fmla="*/ 0 h 8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4"/>
              <a:gd name="T40" fmla="*/ 0 h 82"/>
              <a:gd name="T41" fmla="*/ 64 w 64"/>
              <a:gd name="T42" fmla="*/ 82 h 8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4" h="82">
                <a:moveTo>
                  <a:pt x="30" y="0"/>
                </a:moveTo>
                <a:lnTo>
                  <a:pt x="0" y="6"/>
                </a:lnTo>
                <a:lnTo>
                  <a:pt x="10" y="78"/>
                </a:lnTo>
                <a:lnTo>
                  <a:pt x="10" y="81"/>
                </a:lnTo>
                <a:lnTo>
                  <a:pt x="36" y="66"/>
                </a:lnTo>
                <a:lnTo>
                  <a:pt x="40" y="54"/>
                </a:lnTo>
                <a:lnTo>
                  <a:pt x="47" y="56"/>
                </a:lnTo>
                <a:lnTo>
                  <a:pt x="56" y="47"/>
                </a:lnTo>
                <a:lnTo>
                  <a:pt x="60" y="51"/>
                </a:lnTo>
                <a:lnTo>
                  <a:pt x="63" y="46"/>
                </a:lnTo>
                <a:lnTo>
                  <a:pt x="30" y="0"/>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10" name="Freeform 147"/>
          <p:cNvSpPr>
            <a:spLocks/>
          </p:cNvSpPr>
          <p:nvPr/>
        </p:nvSpPr>
        <p:spPr bwMode="auto">
          <a:xfrm>
            <a:off x="7720013" y="3416300"/>
            <a:ext cx="93662" cy="114300"/>
          </a:xfrm>
          <a:custGeom>
            <a:avLst/>
            <a:gdLst>
              <a:gd name="T0" fmla="*/ 2147483647 w 64"/>
              <a:gd name="T1" fmla="*/ 0 h 82"/>
              <a:gd name="T2" fmla="*/ 0 w 64"/>
              <a:gd name="T3" fmla="*/ 2147483647 h 82"/>
              <a:gd name="T4" fmla="*/ 2147483647 w 64"/>
              <a:gd name="T5" fmla="*/ 2147483647 h 82"/>
              <a:gd name="T6" fmla="*/ 2147483647 w 64"/>
              <a:gd name="T7" fmla="*/ 2147483647 h 82"/>
              <a:gd name="T8" fmla="*/ 2147483647 w 64"/>
              <a:gd name="T9" fmla="*/ 2147483647 h 82"/>
              <a:gd name="T10" fmla="*/ 2147483647 w 64"/>
              <a:gd name="T11" fmla="*/ 2147483647 h 82"/>
              <a:gd name="T12" fmla="*/ 2147483647 w 64"/>
              <a:gd name="T13" fmla="*/ 2147483647 h 82"/>
              <a:gd name="T14" fmla="*/ 2147483647 w 64"/>
              <a:gd name="T15" fmla="*/ 2147483647 h 82"/>
              <a:gd name="T16" fmla="*/ 2147483647 w 64"/>
              <a:gd name="T17" fmla="*/ 2147483647 h 82"/>
              <a:gd name="T18" fmla="*/ 2147483647 w 64"/>
              <a:gd name="T19" fmla="*/ 2147483647 h 82"/>
              <a:gd name="T20" fmla="*/ 2147483647 w 64"/>
              <a:gd name="T21" fmla="*/ 0 h 82"/>
              <a:gd name="T22" fmla="*/ 2147483647 w 64"/>
              <a:gd name="T23" fmla="*/ 0 h 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4"/>
              <a:gd name="T37" fmla="*/ 0 h 82"/>
              <a:gd name="T38" fmla="*/ 64 w 64"/>
              <a:gd name="T39" fmla="*/ 82 h 8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4" h="82">
                <a:moveTo>
                  <a:pt x="30" y="0"/>
                </a:moveTo>
                <a:lnTo>
                  <a:pt x="0" y="6"/>
                </a:lnTo>
                <a:lnTo>
                  <a:pt x="10" y="78"/>
                </a:lnTo>
                <a:lnTo>
                  <a:pt x="10" y="81"/>
                </a:lnTo>
                <a:lnTo>
                  <a:pt x="36" y="66"/>
                </a:lnTo>
                <a:lnTo>
                  <a:pt x="40" y="54"/>
                </a:lnTo>
                <a:lnTo>
                  <a:pt x="47" y="56"/>
                </a:lnTo>
                <a:lnTo>
                  <a:pt x="56" y="47"/>
                </a:lnTo>
                <a:lnTo>
                  <a:pt x="60" y="51"/>
                </a:lnTo>
                <a:lnTo>
                  <a:pt x="63" y="46"/>
                </a:lnTo>
                <a:lnTo>
                  <a:pt x="30" y="0"/>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11" name="Freeform 148"/>
          <p:cNvSpPr>
            <a:spLocks/>
          </p:cNvSpPr>
          <p:nvPr/>
        </p:nvSpPr>
        <p:spPr bwMode="auto">
          <a:xfrm>
            <a:off x="6600825" y="4635500"/>
            <a:ext cx="606425" cy="441325"/>
          </a:xfrm>
          <a:custGeom>
            <a:avLst/>
            <a:gdLst>
              <a:gd name="T0" fmla="*/ 2147483647 w 419"/>
              <a:gd name="T1" fmla="*/ 0 h 315"/>
              <a:gd name="T2" fmla="*/ 2147483647 w 419"/>
              <a:gd name="T3" fmla="*/ 2147483647 h 315"/>
              <a:gd name="T4" fmla="*/ 2147483647 w 419"/>
              <a:gd name="T5" fmla="*/ 2147483647 h 315"/>
              <a:gd name="T6" fmla="*/ 0 w 419"/>
              <a:gd name="T7" fmla="*/ 2147483647 h 315"/>
              <a:gd name="T8" fmla="*/ 2147483647 w 419"/>
              <a:gd name="T9" fmla="*/ 2147483647 h 315"/>
              <a:gd name="T10" fmla="*/ 2147483647 w 419"/>
              <a:gd name="T11" fmla="*/ 2147483647 h 315"/>
              <a:gd name="T12" fmla="*/ 2147483647 w 419"/>
              <a:gd name="T13" fmla="*/ 2147483647 h 315"/>
              <a:gd name="T14" fmla="*/ 2147483647 w 419"/>
              <a:gd name="T15" fmla="*/ 2147483647 h 315"/>
              <a:gd name="T16" fmla="*/ 2147483647 w 419"/>
              <a:gd name="T17" fmla="*/ 2147483647 h 315"/>
              <a:gd name="T18" fmla="*/ 2147483647 w 419"/>
              <a:gd name="T19" fmla="*/ 2147483647 h 315"/>
              <a:gd name="T20" fmla="*/ 2147483647 w 419"/>
              <a:gd name="T21" fmla="*/ 2147483647 h 315"/>
              <a:gd name="T22" fmla="*/ 2147483647 w 419"/>
              <a:gd name="T23" fmla="*/ 2147483647 h 315"/>
              <a:gd name="T24" fmla="*/ 2147483647 w 419"/>
              <a:gd name="T25" fmla="*/ 2147483647 h 315"/>
              <a:gd name="T26" fmla="*/ 2147483647 w 419"/>
              <a:gd name="T27" fmla="*/ 2147483647 h 315"/>
              <a:gd name="T28" fmla="*/ 2147483647 w 419"/>
              <a:gd name="T29" fmla="*/ 2147483647 h 315"/>
              <a:gd name="T30" fmla="*/ 2147483647 w 419"/>
              <a:gd name="T31" fmla="*/ 2147483647 h 315"/>
              <a:gd name="T32" fmla="*/ 2147483647 w 419"/>
              <a:gd name="T33" fmla="*/ 2147483647 h 315"/>
              <a:gd name="T34" fmla="*/ 2147483647 w 419"/>
              <a:gd name="T35" fmla="*/ 2147483647 h 315"/>
              <a:gd name="T36" fmla="*/ 2147483647 w 419"/>
              <a:gd name="T37" fmla="*/ 2147483647 h 315"/>
              <a:gd name="T38" fmla="*/ 2147483647 w 419"/>
              <a:gd name="T39" fmla="*/ 2147483647 h 315"/>
              <a:gd name="T40" fmla="*/ 2147483647 w 419"/>
              <a:gd name="T41" fmla="*/ 2147483647 h 315"/>
              <a:gd name="T42" fmla="*/ 2147483647 w 419"/>
              <a:gd name="T43" fmla="*/ 2147483647 h 315"/>
              <a:gd name="T44" fmla="*/ 2147483647 w 419"/>
              <a:gd name="T45" fmla="*/ 2147483647 h 315"/>
              <a:gd name="T46" fmla="*/ 2147483647 w 419"/>
              <a:gd name="T47" fmla="*/ 2147483647 h 315"/>
              <a:gd name="T48" fmla="*/ 2147483647 w 419"/>
              <a:gd name="T49" fmla="*/ 2147483647 h 315"/>
              <a:gd name="T50" fmla="*/ 2147483647 w 419"/>
              <a:gd name="T51" fmla="*/ 2147483647 h 315"/>
              <a:gd name="T52" fmla="*/ 2147483647 w 419"/>
              <a:gd name="T53" fmla="*/ 2147483647 h 315"/>
              <a:gd name="T54" fmla="*/ 2147483647 w 419"/>
              <a:gd name="T55" fmla="*/ 2147483647 h 315"/>
              <a:gd name="T56" fmla="*/ 2147483647 w 419"/>
              <a:gd name="T57" fmla="*/ 2147483647 h 315"/>
              <a:gd name="T58" fmla="*/ 2147483647 w 419"/>
              <a:gd name="T59" fmla="*/ 2147483647 h 315"/>
              <a:gd name="T60" fmla="*/ 2147483647 w 419"/>
              <a:gd name="T61" fmla="*/ 2147483647 h 315"/>
              <a:gd name="T62" fmla="*/ 2147483647 w 419"/>
              <a:gd name="T63" fmla="*/ 2147483647 h 315"/>
              <a:gd name="T64" fmla="*/ 2147483647 w 419"/>
              <a:gd name="T65" fmla="*/ 2147483647 h 315"/>
              <a:gd name="T66" fmla="*/ 2147483647 w 419"/>
              <a:gd name="T67" fmla="*/ 0 h 315"/>
              <a:gd name="T68" fmla="*/ 2147483647 w 419"/>
              <a:gd name="T69" fmla="*/ 0 h 315"/>
              <a:gd name="T70" fmla="*/ 2147483647 w 419"/>
              <a:gd name="T71" fmla="*/ 0 h 31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9"/>
              <a:gd name="T109" fmla="*/ 0 h 315"/>
              <a:gd name="T110" fmla="*/ 419 w 419"/>
              <a:gd name="T111" fmla="*/ 315 h 31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9" h="315">
                <a:moveTo>
                  <a:pt x="202" y="0"/>
                </a:moveTo>
                <a:lnTo>
                  <a:pt x="78" y="2"/>
                </a:lnTo>
                <a:lnTo>
                  <a:pt x="18" y="31"/>
                </a:lnTo>
                <a:lnTo>
                  <a:pt x="0" y="63"/>
                </a:lnTo>
                <a:lnTo>
                  <a:pt x="46" y="85"/>
                </a:lnTo>
                <a:lnTo>
                  <a:pt x="182" y="221"/>
                </a:lnTo>
                <a:lnTo>
                  <a:pt x="246" y="314"/>
                </a:lnTo>
                <a:lnTo>
                  <a:pt x="248" y="311"/>
                </a:lnTo>
                <a:lnTo>
                  <a:pt x="255" y="305"/>
                </a:lnTo>
                <a:lnTo>
                  <a:pt x="264" y="292"/>
                </a:lnTo>
                <a:lnTo>
                  <a:pt x="255" y="289"/>
                </a:lnTo>
                <a:lnTo>
                  <a:pt x="255" y="283"/>
                </a:lnTo>
                <a:lnTo>
                  <a:pt x="251" y="278"/>
                </a:lnTo>
                <a:lnTo>
                  <a:pt x="268" y="289"/>
                </a:lnTo>
                <a:lnTo>
                  <a:pt x="277" y="283"/>
                </a:lnTo>
                <a:lnTo>
                  <a:pt x="282" y="274"/>
                </a:lnTo>
                <a:lnTo>
                  <a:pt x="272" y="262"/>
                </a:lnTo>
                <a:lnTo>
                  <a:pt x="286" y="262"/>
                </a:lnTo>
                <a:lnTo>
                  <a:pt x="290" y="262"/>
                </a:lnTo>
                <a:lnTo>
                  <a:pt x="305" y="248"/>
                </a:lnTo>
                <a:lnTo>
                  <a:pt x="316" y="242"/>
                </a:lnTo>
                <a:lnTo>
                  <a:pt x="326" y="226"/>
                </a:lnTo>
                <a:lnTo>
                  <a:pt x="346" y="205"/>
                </a:lnTo>
                <a:lnTo>
                  <a:pt x="345" y="197"/>
                </a:lnTo>
                <a:lnTo>
                  <a:pt x="363" y="194"/>
                </a:lnTo>
                <a:lnTo>
                  <a:pt x="367" y="182"/>
                </a:lnTo>
                <a:lnTo>
                  <a:pt x="371" y="180"/>
                </a:lnTo>
                <a:lnTo>
                  <a:pt x="374" y="152"/>
                </a:lnTo>
                <a:lnTo>
                  <a:pt x="380" y="139"/>
                </a:lnTo>
                <a:lnTo>
                  <a:pt x="398" y="107"/>
                </a:lnTo>
                <a:lnTo>
                  <a:pt x="418" y="94"/>
                </a:lnTo>
                <a:lnTo>
                  <a:pt x="305" y="10"/>
                </a:lnTo>
                <a:lnTo>
                  <a:pt x="218" y="24"/>
                </a:lnTo>
                <a:lnTo>
                  <a:pt x="202" y="0"/>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12" name="Freeform 149"/>
          <p:cNvSpPr>
            <a:spLocks/>
          </p:cNvSpPr>
          <p:nvPr/>
        </p:nvSpPr>
        <p:spPr bwMode="auto">
          <a:xfrm>
            <a:off x="6600825" y="4635500"/>
            <a:ext cx="606425" cy="441325"/>
          </a:xfrm>
          <a:custGeom>
            <a:avLst/>
            <a:gdLst>
              <a:gd name="T0" fmla="*/ 2147483647 w 419"/>
              <a:gd name="T1" fmla="*/ 0 h 315"/>
              <a:gd name="T2" fmla="*/ 2147483647 w 419"/>
              <a:gd name="T3" fmla="*/ 2147483647 h 315"/>
              <a:gd name="T4" fmla="*/ 2147483647 w 419"/>
              <a:gd name="T5" fmla="*/ 2147483647 h 315"/>
              <a:gd name="T6" fmla="*/ 0 w 419"/>
              <a:gd name="T7" fmla="*/ 2147483647 h 315"/>
              <a:gd name="T8" fmla="*/ 2147483647 w 419"/>
              <a:gd name="T9" fmla="*/ 2147483647 h 315"/>
              <a:gd name="T10" fmla="*/ 2147483647 w 419"/>
              <a:gd name="T11" fmla="*/ 2147483647 h 315"/>
              <a:gd name="T12" fmla="*/ 2147483647 w 419"/>
              <a:gd name="T13" fmla="*/ 2147483647 h 315"/>
              <a:gd name="T14" fmla="*/ 2147483647 w 419"/>
              <a:gd name="T15" fmla="*/ 2147483647 h 315"/>
              <a:gd name="T16" fmla="*/ 2147483647 w 419"/>
              <a:gd name="T17" fmla="*/ 2147483647 h 315"/>
              <a:gd name="T18" fmla="*/ 2147483647 w 419"/>
              <a:gd name="T19" fmla="*/ 2147483647 h 315"/>
              <a:gd name="T20" fmla="*/ 2147483647 w 419"/>
              <a:gd name="T21" fmla="*/ 2147483647 h 315"/>
              <a:gd name="T22" fmla="*/ 2147483647 w 419"/>
              <a:gd name="T23" fmla="*/ 2147483647 h 315"/>
              <a:gd name="T24" fmla="*/ 2147483647 w 419"/>
              <a:gd name="T25" fmla="*/ 2147483647 h 315"/>
              <a:gd name="T26" fmla="*/ 2147483647 w 419"/>
              <a:gd name="T27" fmla="*/ 2147483647 h 315"/>
              <a:gd name="T28" fmla="*/ 2147483647 w 419"/>
              <a:gd name="T29" fmla="*/ 2147483647 h 315"/>
              <a:gd name="T30" fmla="*/ 2147483647 w 419"/>
              <a:gd name="T31" fmla="*/ 2147483647 h 315"/>
              <a:gd name="T32" fmla="*/ 2147483647 w 419"/>
              <a:gd name="T33" fmla="*/ 2147483647 h 315"/>
              <a:gd name="T34" fmla="*/ 2147483647 w 419"/>
              <a:gd name="T35" fmla="*/ 2147483647 h 315"/>
              <a:gd name="T36" fmla="*/ 2147483647 w 419"/>
              <a:gd name="T37" fmla="*/ 2147483647 h 315"/>
              <a:gd name="T38" fmla="*/ 2147483647 w 419"/>
              <a:gd name="T39" fmla="*/ 2147483647 h 315"/>
              <a:gd name="T40" fmla="*/ 2147483647 w 419"/>
              <a:gd name="T41" fmla="*/ 2147483647 h 315"/>
              <a:gd name="T42" fmla="*/ 2147483647 w 419"/>
              <a:gd name="T43" fmla="*/ 2147483647 h 315"/>
              <a:gd name="T44" fmla="*/ 2147483647 w 419"/>
              <a:gd name="T45" fmla="*/ 2147483647 h 315"/>
              <a:gd name="T46" fmla="*/ 2147483647 w 419"/>
              <a:gd name="T47" fmla="*/ 2147483647 h 315"/>
              <a:gd name="T48" fmla="*/ 2147483647 w 419"/>
              <a:gd name="T49" fmla="*/ 2147483647 h 315"/>
              <a:gd name="T50" fmla="*/ 2147483647 w 419"/>
              <a:gd name="T51" fmla="*/ 2147483647 h 315"/>
              <a:gd name="T52" fmla="*/ 2147483647 w 419"/>
              <a:gd name="T53" fmla="*/ 2147483647 h 315"/>
              <a:gd name="T54" fmla="*/ 2147483647 w 419"/>
              <a:gd name="T55" fmla="*/ 2147483647 h 315"/>
              <a:gd name="T56" fmla="*/ 2147483647 w 419"/>
              <a:gd name="T57" fmla="*/ 2147483647 h 315"/>
              <a:gd name="T58" fmla="*/ 2147483647 w 419"/>
              <a:gd name="T59" fmla="*/ 2147483647 h 315"/>
              <a:gd name="T60" fmla="*/ 2147483647 w 419"/>
              <a:gd name="T61" fmla="*/ 2147483647 h 315"/>
              <a:gd name="T62" fmla="*/ 2147483647 w 419"/>
              <a:gd name="T63" fmla="*/ 2147483647 h 315"/>
              <a:gd name="T64" fmla="*/ 2147483647 w 419"/>
              <a:gd name="T65" fmla="*/ 2147483647 h 315"/>
              <a:gd name="T66" fmla="*/ 2147483647 w 419"/>
              <a:gd name="T67" fmla="*/ 0 h 315"/>
              <a:gd name="T68" fmla="*/ 2147483647 w 419"/>
              <a:gd name="T69" fmla="*/ 0 h 31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19"/>
              <a:gd name="T106" fmla="*/ 0 h 315"/>
              <a:gd name="T107" fmla="*/ 419 w 419"/>
              <a:gd name="T108" fmla="*/ 315 h 31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19" h="315">
                <a:moveTo>
                  <a:pt x="202" y="0"/>
                </a:moveTo>
                <a:lnTo>
                  <a:pt x="78" y="2"/>
                </a:lnTo>
                <a:lnTo>
                  <a:pt x="18" y="31"/>
                </a:lnTo>
                <a:lnTo>
                  <a:pt x="0" y="63"/>
                </a:lnTo>
                <a:lnTo>
                  <a:pt x="46" y="85"/>
                </a:lnTo>
                <a:lnTo>
                  <a:pt x="182" y="221"/>
                </a:lnTo>
                <a:lnTo>
                  <a:pt x="246" y="314"/>
                </a:lnTo>
                <a:lnTo>
                  <a:pt x="248" y="311"/>
                </a:lnTo>
                <a:lnTo>
                  <a:pt x="255" y="305"/>
                </a:lnTo>
                <a:lnTo>
                  <a:pt x="264" y="292"/>
                </a:lnTo>
                <a:lnTo>
                  <a:pt x="255" y="289"/>
                </a:lnTo>
                <a:lnTo>
                  <a:pt x="255" y="283"/>
                </a:lnTo>
                <a:lnTo>
                  <a:pt x="251" y="278"/>
                </a:lnTo>
                <a:lnTo>
                  <a:pt x="268" y="289"/>
                </a:lnTo>
                <a:lnTo>
                  <a:pt x="277" y="283"/>
                </a:lnTo>
                <a:lnTo>
                  <a:pt x="282" y="274"/>
                </a:lnTo>
                <a:lnTo>
                  <a:pt x="272" y="262"/>
                </a:lnTo>
                <a:lnTo>
                  <a:pt x="286" y="262"/>
                </a:lnTo>
                <a:lnTo>
                  <a:pt x="290" y="262"/>
                </a:lnTo>
                <a:lnTo>
                  <a:pt x="305" y="248"/>
                </a:lnTo>
                <a:lnTo>
                  <a:pt x="316" y="242"/>
                </a:lnTo>
                <a:lnTo>
                  <a:pt x="326" y="226"/>
                </a:lnTo>
                <a:lnTo>
                  <a:pt x="346" y="205"/>
                </a:lnTo>
                <a:lnTo>
                  <a:pt x="345" y="197"/>
                </a:lnTo>
                <a:lnTo>
                  <a:pt x="363" y="194"/>
                </a:lnTo>
                <a:lnTo>
                  <a:pt x="367" y="182"/>
                </a:lnTo>
                <a:lnTo>
                  <a:pt x="371" y="180"/>
                </a:lnTo>
                <a:lnTo>
                  <a:pt x="374" y="152"/>
                </a:lnTo>
                <a:lnTo>
                  <a:pt x="380" y="139"/>
                </a:lnTo>
                <a:lnTo>
                  <a:pt x="398" y="107"/>
                </a:lnTo>
                <a:lnTo>
                  <a:pt x="418" y="94"/>
                </a:lnTo>
                <a:lnTo>
                  <a:pt x="305" y="10"/>
                </a:lnTo>
                <a:lnTo>
                  <a:pt x="218" y="24"/>
                </a:lnTo>
                <a:lnTo>
                  <a:pt x="202" y="0"/>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13" name="Freeform 150"/>
          <p:cNvSpPr>
            <a:spLocks/>
          </p:cNvSpPr>
          <p:nvPr/>
        </p:nvSpPr>
        <p:spPr bwMode="auto">
          <a:xfrm>
            <a:off x="4206875" y="3103563"/>
            <a:ext cx="827088" cy="554037"/>
          </a:xfrm>
          <a:custGeom>
            <a:avLst/>
            <a:gdLst>
              <a:gd name="T0" fmla="*/ 2147483647 w 574"/>
              <a:gd name="T1" fmla="*/ 2147483647 h 396"/>
              <a:gd name="T2" fmla="*/ 2147483647 w 574"/>
              <a:gd name="T3" fmla="*/ 2147483647 h 396"/>
              <a:gd name="T4" fmla="*/ 2147483647 w 574"/>
              <a:gd name="T5" fmla="*/ 2147483647 h 396"/>
              <a:gd name="T6" fmla="*/ 2147483647 w 574"/>
              <a:gd name="T7" fmla="*/ 2147483647 h 396"/>
              <a:gd name="T8" fmla="*/ 0 w 574"/>
              <a:gd name="T9" fmla="*/ 2147483647 h 396"/>
              <a:gd name="T10" fmla="*/ 2147483647 w 574"/>
              <a:gd name="T11" fmla="*/ 2147483647 h 396"/>
              <a:gd name="T12" fmla="*/ 2147483647 w 574"/>
              <a:gd name="T13" fmla="*/ 0 h 396"/>
              <a:gd name="T14" fmla="*/ 2147483647 w 574"/>
              <a:gd name="T15" fmla="*/ 2147483647 h 396"/>
              <a:gd name="T16" fmla="*/ 2147483647 w 574"/>
              <a:gd name="T17" fmla="*/ 2147483647 h 396"/>
              <a:gd name="T18" fmla="*/ 2147483647 w 574"/>
              <a:gd name="T19" fmla="*/ 2147483647 h 396"/>
              <a:gd name="T20" fmla="*/ 2147483647 w 574"/>
              <a:gd name="T21" fmla="*/ 2147483647 h 396"/>
              <a:gd name="T22" fmla="*/ 2147483647 w 574"/>
              <a:gd name="T23" fmla="*/ 2147483647 h 396"/>
              <a:gd name="T24" fmla="*/ 2147483647 w 574"/>
              <a:gd name="T25" fmla="*/ 2147483647 h 396"/>
              <a:gd name="T26" fmla="*/ 2147483647 w 574"/>
              <a:gd name="T27" fmla="*/ 2147483647 h 396"/>
              <a:gd name="T28" fmla="*/ 2147483647 w 574"/>
              <a:gd name="T29" fmla="*/ 2147483647 h 396"/>
              <a:gd name="T30" fmla="*/ 2147483647 w 574"/>
              <a:gd name="T31" fmla="*/ 2147483647 h 396"/>
              <a:gd name="T32" fmla="*/ 2147483647 w 574"/>
              <a:gd name="T33" fmla="*/ 2147483647 h 39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74"/>
              <a:gd name="T52" fmla="*/ 0 h 396"/>
              <a:gd name="T53" fmla="*/ 574 w 574"/>
              <a:gd name="T54" fmla="*/ 396 h 39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74" h="396">
                <a:moveTo>
                  <a:pt x="559" y="391"/>
                </a:moveTo>
                <a:lnTo>
                  <a:pt x="510" y="355"/>
                </a:lnTo>
                <a:lnTo>
                  <a:pt x="454" y="364"/>
                </a:lnTo>
                <a:lnTo>
                  <a:pt x="417" y="336"/>
                </a:lnTo>
                <a:lnTo>
                  <a:pt x="0" y="309"/>
                </a:lnTo>
                <a:lnTo>
                  <a:pt x="19" y="100"/>
                </a:lnTo>
                <a:lnTo>
                  <a:pt x="30" y="0"/>
                </a:lnTo>
                <a:lnTo>
                  <a:pt x="568" y="32"/>
                </a:lnTo>
                <a:lnTo>
                  <a:pt x="546" y="66"/>
                </a:lnTo>
                <a:lnTo>
                  <a:pt x="573" y="97"/>
                </a:lnTo>
                <a:lnTo>
                  <a:pt x="572" y="287"/>
                </a:lnTo>
                <a:lnTo>
                  <a:pt x="560" y="287"/>
                </a:lnTo>
                <a:lnTo>
                  <a:pt x="572" y="327"/>
                </a:lnTo>
                <a:lnTo>
                  <a:pt x="570" y="395"/>
                </a:lnTo>
                <a:lnTo>
                  <a:pt x="559" y="391"/>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14" name="Freeform 151"/>
          <p:cNvSpPr>
            <a:spLocks/>
          </p:cNvSpPr>
          <p:nvPr/>
        </p:nvSpPr>
        <p:spPr bwMode="auto">
          <a:xfrm>
            <a:off x="4206875" y="3103563"/>
            <a:ext cx="827088" cy="554037"/>
          </a:xfrm>
          <a:custGeom>
            <a:avLst/>
            <a:gdLst>
              <a:gd name="T0" fmla="*/ 2147483647 w 574"/>
              <a:gd name="T1" fmla="*/ 2147483647 h 396"/>
              <a:gd name="T2" fmla="*/ 2147483647 w 574"/>
              <a:gd name="T3" fmla="*/ 2147483647 h 396"/>
              <a:gd name="T4" fmla="*/ 2147483647 w 574"/>
              <a:gd name="T5" fmla="*/ 2147483647 h 396"/>
              <a:gd name="T6" fmla="*/ 2147483647 w 574"/>
              <a:gd name="T7" fmla="*/ 2147483647 h 396"/>
              <a:gd name="T8" fmla="*/ 0 w 574"/>
              <a:gd name="T9" fmla="*/ 2147483647 h 396"/>
              <a:gd name="T10" fmla="*/ 2147483647 w 574"/>
              <a:gd name="T11" fmla="*/ 2147483647 h 396"/>
              <a:gd name="T12" fmla="*/ 2147483647 w 574"/>
              <a:gd name="T13" fmla="*/ 0 h 396"/>
              <a:gd name="T14" fmla="*/ 2147483647 w 574"/>
              <a:gd name="T15" fmla="*/ 2147483647 h 396"/>
              <a:gd name="T16" fmla="*/ 2147483647 w 574"/>
              <a:gd name="T17" fmla="*/ 2147483647 h 396"/>
              <a:gd name="T18" fmla="*/ 2147483647 w 574"/>
              <a:gd name="T19" fmla="*/ 2147483647 h 396"/>
              <a:gd name="T20" fmla="*/ 2147483647 w 574"/>
              <a:gd name="T21" fmla="*/ 2147483647 h 396"/>
              <a:gd name="T22" fmla="*/ 2147483647 w 574"/>
              <a:gd name="T23" fmla="*/ 2147483647 h 396"/>
              <a:gd name="T24" fmla="*/ 2147483647 w 574"/>
              <a:gd name="T25" fmla="*/ 2147483647 h 396"/>
              <a:gd name="T26" fmla="*/ 2147483647 w 574"/>
              <a:gd name="T27" fmla="*/ 2147483647 h 396"/>
              <a:gd name="T28" fmla="*/ 2147483647 w 574"/>
              <a:gd name="T29" fmla="*/ 2147483647 h 396"/>
              <a:gd name="T30" fmla="*/ 2147483647 w 574"/>
              <a:gd name="T31" fmla="*/ 2147483647 h 3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74"/>
              <a:gd name="T49" fmla="*/ 0 h 396"/>
              <a:gd name="T50" fmla="*/ 574 w 574"/>
              <a:gd name="T51" fmla="*/ 396 h 39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74" h="396">
                <a:moveTo>
                  <a:pt x="559" y="391"/>
                </a:moveTo>
                <a:lnTo>
                  <a:pt x="510" y="355"/>
                </a:lnTo>
                <a:lnTo>
                  <a:pt x="454" y="364"/>
                </a:lnTo>
                <a:lnTo>
                  <a:pt x="417" y="336"/>
                </a:lnTo>
                <a:lnTo>
                  <a:pt x="0" y="309"/>
                </a:lnTo>
                <a:lnTo>
                  <a:pt x="19" y="100"/>
                </a:lnTo>
                <a:lnTo>
                  <a:pt x="30" y="0"/>
                </a:lnTo>
                <a:lnTo>
                  <a:pt x="568" y="32"/>
                </a:lnTo>
                <a:lnTo>
                  <a:pt x="546" y="66"/>
                </a:lnTo>
                <a:lnTo>
                  <a:pt x="573" y="97"/>
                </a:lnTo>
                <a:lnTo>
                  <a:pt x="572" y="287"/>
                </a:lnTo>
                <a:lnTo>
                  <a:pt x="560" y="287"/>
                </a:lnTo>
                <a:lnTo>
                  <a:pt x="572" y="327"/>
                </a:lnTo>
                <a:lnTo>
                  <a:pt x="570" y="395"/>
                </a:lnTo>
                <a:lnTo>
                  <a:pt x="559" y="391"/>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15" name="Freeform 152"/>
          <p:cNvSpPr>
            <a:spLocks/>
          </p:cNvSpPr>
          <p:nvPr/>
        </p:nvSpPr>
        <p:spPr bwMode="auto">
          <a:xfrm>
            <a:off x="5757863" y="4424363"/>
            <a:ext cx="1009650" cy="331787"/>
          </a:xfrm>
          <a:custGeom>
            <a:avLst/>
            <a:gdLst>
              <a:gd name="T0" fmla="*/ 2147483647 w 700"/>
              <a:gd name="T1" fmla="*/ 2147483647 h 237"/>
              <a:gd name="T2" fmla="*/ 0 w 700"/>
              <a:gd name="T3" fmla="*/ 2147483647 h 237"/>
              <a:gd name="T4" fmla="*/ 2147483647 w 700"/>
              <a:gd name="T5" fmla="*/ 2147483647 h 237"/>
              <a:gd name="T6" fmla="*/ 2147483647 w 700"/>
              <a:gd name="T7" fmla="*/ 2147483647 h 237"/>
              <a:gd name="T8" fmla="*/ 2147483647 w 700"/>
              <a:gd name="T9" fmla="*/ 2147483647 h 237"/>
              <a:gd name="T10" fmla="*/ 2147483647 w 700"/>
              <a:gd name="T11" fmla="*/ 2147483647 h 237"/>
              <a:gd name="T12" fmla="*/ 2147483647 w 700"/>
              <a:gd name="T13" fmla="*/ 2147483647 h 237"/>
              <a:gd name="T14" fmla="*/ 2147483647 w 700"/>
              <a:gd name="T15" fmla="*/ 2147483647 h 237"/>
              <a:gd name="T16" fmla="*/ 2147483647 w 700"/>
              <a:gd name="T17" fmla="*/ 2147483647 h 237"/>
              <a:gd name="T18" fmla="*/ 2147483647 w 700"/>
              <a:gd name="T19" fmla="*/ 0 h 237"/>
              <a:gd name="T20" fmla="*/ 2147483647 w 700"/>
              <a:gd name="T21" fmla="*/ 2147483647 h 237"/>
              <a:gd name="T22" fmla="*/ 2147483647 w 700"/>
              <a:gd name="T23" fmla="*/ 2147483647 h 237"/>
              <a:gd name="T24" fmla="*/ 2147483647 w 700"/>
              <a:gd name="T25" fmla="*/ 2147483647 h 237"/>
              <a:gd name="T26" fmla="*/ 2147483647 w 700"/>
              <a:gd name="T27" fmla="*/ 2147483647 h 237"/>
              <a:gd name="T28" fmla="*/ 2147483647 w 700"/>
              <a:gd name="T29" fmla="*/ 2147483647 h 237"/>
              <a:gd name="T30" fmla="*/ 2147483647 w 700"/>
              <a:gd name="T31" fmla="*/ 2147483647 h 237"/>
              <a:gd name="T32" fmla="*/ 2147483647 w 700"/>
              <a:gd name="T33" fmla="*/ 2147483647 h 237"/>
              <a:gd name="T34" fmla="*/ 2147483647 w 700"/>
              <a:gd name="T35" fmla="*/ 2147483647 h 237"/>
              <a:gd name="T36" fmla="*/ 2147483647 w 700"/>
              <a:gd name="T37" fmla="*/ 2147483647 h 237"/>
              <a:gd name="T38" fmla="*/ 2147483647 w 700"/>
              <a:gd name="T39" fmla="*/ 2147483647 h 23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00"/>
              <a:gd name="T61" fmla="*/ 0 h 237"/>
              <a:gd name="T62" fmla="*/ 700 w 700"/>
              <a:gd name="T63" fmla="*/ 237 h 23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00" h="237">
                <a:moveTo>
                  <a:pt x="20" y="221"/>
                </a:moveTo>
                <a:lnTo>
                  <a:pt x="0" y="236"/>
                </a:lnTo>
                <a:lnTo>
                  <a:pt x="178" y="226"/>
                </a:lnTo>
                <a:lnTo>
                  <a:pt x="394" y="208"/>
                </a:lnTo>
                <a:lnTo>
                  <a:pt x="502" y="196"/>
                </a:lnTo>
                <a:lnTo>
                  <a:pt x="502" y="173"/>
                </a:lnTo>
                <a:lnTo>
                  <a:pt x="531" y="138"/>
                </a:lnTo>
                <a:lnTo>
                  <a:pt x="630" y="66"/>
                </a:lnTo>
                <a:lnTo>
                  <a:pt x="676" y="53"/>
                </a:lnTo>
                <a:lnTo>
                  <a:pt x="699" y="0"/>
                </a:lnTo>
                <a:lnTo>
                  <a:pt x="536" y="20"/>
                </a:lnTo>
                <a:lnTo>
                  <a:pt x="176" y="46"/>
                </a:lnTo>
                <a:lnTo>
                  <a:pt x="178" y="65"/>
                </a:lnTo>
                <a:lnTo>
                  <a:pt x="65" y="71"/>
                </a:lnTo>
                <a:lnTo>
                  <a:pt x="60" y="73"/>
                </a:lnTo>
                <a:lnTo>
                  <a:pt x="56" y="73"/>
                </a:lnTo>
                <a:lnTo>
                  <a:pt x="43" y="127"/>
                </a:lnTo>
                <a:lnTo>
                  <a:pt x="20" y="221"/>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16" name="Freeform 153"/>
          <p:cNvSpPr>
            <a:spLocks/>
          </p:cNvSpPr>
          <p:nvPr/>
        </p:nvSpPr>
        <p:spPr bwMode="auto">
          <a:xfrm>
            <a:off x="5757863" y="4424363"/>
            <a:ext cx="1009650" cy="331787"/>
          </a:xfrm>
          <a:custGeom>
            <a:avLst/>
            <a:gdLst>
              <a:gd name="T0" fmla="*/ 2147483647 w 700"/>
              <a:gd name="T1" fmla="*/ 2147483647 h 237"/>
              <a:gd name="T2" fmla="*/ 0 w 700"/>
              <a:gd name="T3" fmla="*/ 2147483647 h 237"/>
              <a:gd name="T4" fmla="*/ 2147483647 w 700"/>
              <a:gd name="T5" fmla="*/ 2147483647 h 237"/>
              <a:gd name="T6" fmla="*/ 2147483647 w 700"/>
              <a:gd name="T7" fmla="*/ 2147483647 h 237"/>
              <a:gd name="T8" fmla="*/ 2147483647 w 700"/>
              <a:gd name="T9" fmla="*/ 2147483647 h 237"/>
              <a:gd name="T10" fmla="*/ 2147483647 w 700"/>
              <a:gd name="T11" fmla="*/ 2147483647 h 237"/>
              <a:gd name="T12" fmla="*/ 2147483647 w 700"/>
              <a:gd name="T13" fmla="*/ 2147483647 h 237"/>
              <a:gd name="T14" fmla="*/ 2147483647 w 700"/>
              <a:gd name="T15" fmla="*/ 2147483647 h 237"/>
              <a:gd name="T16" fmla="*/ 2147483647 w 700"/>
              <a:gd name="T17" fmla="*/ 2147483647 h 237"/>
              <a:gd name="T18" fmla="*/ 2147483647 w 700"/>
              <a:gd name="T19" fmla="*/ 0 h 237"/>
              <a:gd name="T20" fmla="*/ 2147483647 w 700"/>
              <a:gd name="T21" fmla="*/ 2147483647 h 237"/>
              <a:gd name="T22" fmla="*/ 2147483647 w 700"/>
              <a:gd name="T23" fmla="*/ 2147483647 h 237"/>
              <a:gd name="T24" fmla="*/ 2147483647 w 700"/>
              <a:gd name="T25" fmla="*/ 2147483647 h 237"/>
              <a:gd name="T26" fmla="*/ 2147483647 w 700"/>
              <a:gd name="T27" fmla="*/ 2147483647 h 237"/>
              <a:gd name="T28" fmla="*/ 2147483647 w 700"/>
              <a:gd name="T29" fmla="*/ 2147483647 h 237"/>
              <a:gd name="T30" fmla="*/ 2147483647 w 700"/>
              <a:gd name="T31" fmla="*/ 2147483647 h 237"/>
              <a:gd name="T32" fmla="*/ 2147483647 w 700"/>
              <a:gd name="T33" fmla="*/ 2147483647 h 237"/>
              <a:gd name="T34" fmla="*/ 2147483647 w 700"/>
              <a:gd name="T35" fmla="*/ 2147483647 h 237"/>
              <a:gd name="T36" fmla="*/ 2147483647 w 700"/>
              <a:gd name="T37" fmla="*/ 2147483647 h 2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0"/>
              <a:gd name="T58" fmla="*/ 0 h 237"/>
              <a:gd name="T59" fmla="*/ 700 w 700"/>
              <a:gd name="T60" fmla="*/ 237 h 23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0" h="237">
                <a:moveTo>
                  <a:pt x="20" y="221"/>
                </a:moveTo>
                <a:lnTo>
                  <a:pt x="0" y="236"/>
                </a:lnTo>
                <a:lnTo>
                  <a:pt x="178" y="226"/>
                </a:lnTo>
                <a:lnTo>
                  <a:pt x="394" y="208"/>
                </a:lnTo>
                <a:lnTo>
                  <a:pt x="502" y="196"/>
                </a:lnTo>
                <a:lnTo>
                  <a:pt x="502" y="173"/>
                </a:lnTo>
                <a:lnTo>
                  <a:pt x="531" y="138"/>
                </a:lnTo>
                <a:lnTo>
                  <a:pt x="630" y="66"/>
                </a:lnTo>
                <a:lnTo>
                  <a:pt x="676" y="53"/>
                </a:lnTo>
                <a:lnTo>
                  <a:pt x="699" y="0"/>
                </a:lnTo>
                <a:lnTo>
                  <a:pt x="536" y="20"/>
                </a:lnTo>
                <a:lnTo>
                  <a:pt x="176" y="46"/>
                </a:lnTo>
                <a:lnTo>
                  <a:pt x="178" y="65"/>
                </a:lnTo>
                <a:lnTo>
                  <a:pt x="65" y="71"/>
                </a:lnTo>
                <a:lnTo>
                  <a:pt x="60" y="73"/>
                </a:lnTo>
                <a:lnTo>
                  <a:pt x="56" y="73"/>
                </a:lnTo>
                <a:lnTo>
                  <a:pt x="43" y="127"/>
                </a:lnTo>
                <a:lnTo>
                  <a:pt x="20" y="221"/>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17" name="Freeform 154"/>
          <p:cNvSpPr>
            <a:spLocks/>
          </p:cNvSpPr>
          <p:nvPr/>
        </p:nvSpPr>
        <p:spPr bwMode="auto">
          <a:xfrm>
            <a:off x="2954338" y="3525838"/>
            <a:ext cx="671512" cy="825500"/>
          </a:xfrm>
          <a:custGeom>
            <a:avLst/>
            <a:gdLst>
              <a:gd name="T0" fmla="*/ 2147483647 w 466"/>
              <a:gd name="T1" fmla="*/ 0 h 590"/>
              <a:gd name="T2" fmla="*/ 0 w 466"/>
              <a:gd name="T3" fmla="*/ 2147483647 h 590"/>
              <a:gd name="T4" fmla="*/ 2147483647 w 466"/>
              <a:gd name="T5" fmla="*/ 2147483647 h 590"/>
              <a:gd name="T6" fmla="*/ 2147483647 w 466"/>
              <a:gd name="T7" fmla="*/ 2147483647 h 590"/>
              <a:gd name="T8" fmla="*/ 2147483647 w 466"/>
              <a:gd name="T9" fmla="*/ 2147483647 h 590"/>
              <a:gd name="T10" fmla="*/ 2147483647 w 466"/>
              <a:gd name="T11" fmla="*/ 2147483647 h 590"/>
              <a:gd name="T12" fmla="*/ 2147483647 w 466"/>
              <a:gd name="T13" fmla="*/ 0 h 590"/>
              <a:gd name="T14" fmla="*/ 2147483647 w 466"/>
              <a:gd name="T15" fmla="*/ 0 h 590"/>
              <a:gd name="T16" fmla="*/ 2147483647 w 466"/>
              <a:gd name="T17" fmla="*/ 0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6"/>
              <a:gd name="T28" fmla="*/ 0 h 590"/>
              <a:gd name="T29" fmla="*/ 466 w 466"/>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6" h="590">
                <a:moveTo>
                  <a:pt x="105" y="0"/>
                </a:moveTo>
                <a:lnTo>
                  <a:pt x="0" y="519"/>
                </a:lnTo>
                <a:lnTo>
                  <a:pt x="404" y="589"/>
                </a:lnTo>
                <a:lnTo>
                  <a:pt x="465" y="171"/>
                </a:lnTo>
                <a:lnTo>
                  <a:pt x="312" y="147"/>
                </a:lnTo>
                <a:lnTo>
                  <a:pt x="330" y="43"/>
                </a:lnTo>
                <a:lnTo>
                  <a:pt x="105" y="0"/>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18" name="Freeform 155"/>
          <p:cNvSpPr>
            <a:spLocks/>
          </p:cNvSpPr>
          <p:nvPr/>
        </p:nvSpPr>
        <p:spPr bwMode="auto">
          <a:xfrm>
            <a:off x="2954338" y="3525838"/>
            <a:ext cx="671512" cy="825500"/>
          </a:xfrm>
          <a:custGeom>
            <a:avLst/>
            <a:gdLst>
              <a:gd name="T0" fmla="*/ 2147483647 w 466"/>
              <a:gd name="T1" fmla="*/ 0 h 590"/>
              <a:gd name="T2" fmla="*/ 0 w 466"/>
              <a:gd name="T3" fmla="*/ 2147483647 h 590"/>
              <a:gd name="T4" fmla="*/ 2147483647 w 466"/>
              <a:gd name="T5" fmla="*/ 2147483647 h 590"/>
              <a:gd name="T6" fmla="*/ 2147483647 w 466"/>
              <a:gd name="T7" fmla="*/ 2147483647 h 590"/>
              <a:gd name="T8" fmla="*/ 2147483647 w 466"/>
              <a:gd name="T9" fmla="*/ 2147483647 h 590"/>
              <a:gd name="T10" fmla="*/ 2147483647 w 466"/>
              <a:gd name="T11" fmla="*/ 2147483647 h 590"/>
              <a:gd name="T12" fmla="*/ 2147483647 w 466"/>
              <a:gd name="T13" fmla="*/ 0 h 590"/>
              <a:gd name="T14" fmla="*/ 2147483647 w 466"/>
              <a:gd name="T15" fmla="*/ 0 h 590"/>
              <a:gd name="T16" fmla="*/ 0 60000 65536"/>
              <a:gd name="T17" fmla="*/ 0 60000 65536"/>
              <a:gd name="T18" fmla="*/ 0 60000 65536"/>
              <a:gd name="T19" fmla="*/ 0 60000 65536"/>
              <a:gd name="T20" fmla="*/ 0 60000 65536"/>
              <a:gd name="T21" fmla="*/ 0 60000 65536"/>
              <a:gd name="T22" fmla="*/ 0 60000 65536"/>
              <a:gd name="T23" fmla="*/ 0 60000 65536"/>
              <a:gd name="T24" fmla="*/ 0 w 466"/>
              <a:gd name="T25" fmla="*/ 0 h 590"/>
              <a:gd name="T26" fmla="*/ 466 w 466"/>
              <a:gd name="T27" fmla="*/ 590 h 5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6" h="590">
                <a:moveTo>
                  <a:pt x="105" y="0"/>
                </a:moveTo>
                <a:lnTo>
                  <a:pt x="0" y="519"/>
                </a:lnTo>
                <a:lnTo>
                  <a:pt x="404" y="589"/>
                </a:lnTo>
                <a:lnTo>
                  <a:pt x="465" y="171"/>
                </a:lnTo>
                <a:lnTo>
                  <a:pt x="312" y="147"/>
                </a:lnTo>
                <a:lnTo>
                  <a:pt x="330" y="43"/>
                </a:lnTo>
                <a:lnTo>
                  <a:pt x="105" y="0"/>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19" name="Freeform 156"/>
          <p:cNvSpPr>
            <a:spLocks/>
          </p:cNvSpPr>
          <p:nvPr/>
        </p:nvSpPr>
        <p:spPr bwMode="auto">
          <a:xfrm>
            <a:off x="7383463" y="4114800"/>
            <a:ext cx="6350" cy="3175"/>
          </a:xfrm>
          <a:custGeom>
            <a:avLst/>
            <a:gdLst>
              <a:gd name="T0" fmla="*/ 2147483647 w 4"/>
              <a:gd name="T1" fmla="*/ 0 h 2"/>
              <a:gd name="T2" fmla="*/ 0 w 4"/>
              <a:gd name="T3" fmla="*/ 0 h 2"/>
              <a:gd name="T4" fmla="*/ 2147483647 w 4"/>
              <a:gd name="T5" fmla="*/ 2147483647 h 2"/>
              <a:gd name="T6" fmla="*/ 2147483647 w 4"/>
              <a:gd name="T7" fmla="*/ 0 h 2"/>
              <a:gd name="T8" fmla="*/ 2147483647 w 4"/>
              <a:gd name="T9" fmla="*/ 0 h 2"/>
              <a:gd name="T10" fmla="*/ 2147483647 w 4"/>
              <a:gd name="T11" fmla="*/ 0 h 2"/>
              <a:gd name="T12" fmla="*/ 0 60000 65536"/>
              <a:gd name="T13" fmla="*/ 0 60000 65536"/>
              <a:gd name="T14" fmla="*/ 0 60000 65536"/>
              <a:gd name="T15" fmla="*/ 0 60000 65536"/>
              <a:gd name="T16" fmla="*/ 0 60000 65536"/>
              <a:gd name="T17" fmla="*/ 0 60000 65536"/>
              <a:gd name="T18" fmla="*/ 0 w 4"/>
              <a:gd name="T19" fmla="*/ 0 h 2"/>
              <a:gd name="T20" fmla="*/ 4 w 4"/>
              <a:gd name="T21" fmla="*/ 2 h 2"/>
            </a:gdLst>
            <a:ahLst/>
            <a:cxnLst>
              <a:cxn ang="T12">
                <a:pos x="T0" y="T1"/>
              </a:cxn>
              <a:cxn ang="T13">
                <a:pos x="T2" y="T3"/>
              </a:cxn>
              <a:cxn ang="T14">
                <a:pos x="T4" y="T5"/>
              </a:cxn>
              <a:cxn ang="T15">
                <a:pos x="T6" y="T7"/>
              </a:cxn>
              <a:cxn ang="T16">
                <a:pos x="T8" y="T9"/>
              </a:cxn>
              <a:cxn ang="T17">
                <a:pos x="T10" y="T11"/>
              </a:cxn>
            </a:cxnLst>
            <a:rect l="T18" t="T19" r="T20" b="T21"/>
            <a:pathLst>
              <a:path w="4" h="2">
                <a:moveTo>
                  <a:pt x="3" y="0"/>
                </a:moveTo>
                <a:lnTo>
                  <a:pt x="0" y="0"/>
                </a:lnTo>
                <a:lnTo>
                  <a:pt x="3" y="1"/>
                </a:lnTo>
                <a:lnTo>
                  <a:pt x="3" y="0"/>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20" name="Freeform 157"/>
          <p:cNvSpPr>
            <a:spLocks/>
          </p:cNvSpPr>
          <p:nvPr/>
        </p:nvSpPr>
        <p:spPr bwMode="auto">
          <a:xfrm>
            <a:off x="7383463" y="4114800"/>
            <a:ext cx="6350" cy="3175"/>
          </a:xfrm>
          <a:custGeom>
            <a:avLst/>
            <a:gdLst>
              <a:gd name="T0" fmla="*/ 2147483647 w 4"/>
              <a:gd name="T1" fmla="*/ 0 h 2"/>
              <a:gd name="T2" fmla="*/ 0 w 4"/>
              <a:gd name="T3" fmla="*/ 0 h 2"/>
              <a:gd name="T4" fmla="*/ 2147483647 w 4"/>
              <a:gd name="T5" fmla="*/ 2147483647 h 2"/>
              <a:gd name="T6" fmla="*/ 2147483647 w 4"/>
              <a:gd name="T7" fmla="*/ 0 h 2"/>
              <a:gd name="T8" fmla="*/ 2147483647 w 4"/>
              <a:gd name="T9" fmla="*/ 0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3" y="0"/>
                </a:moveTo>
                <a:lnTo>
                  <a:pt x="0" y="0"/>
                </a:lnTo>
                <a:lnTo>
                  <a:pt x="3" y="1"/>
                </a:lnTo>
                <a:lnTo>
                  <a:pt x="3" y="0"/>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21" name="Freeform 158"/>
          <p:cNvSpPr>
            <a:spLocks/>
          </p:cNvSpPr>
          <p:nvPr/>
        </p:nvSpPr>
        <p:spPr bwMode="auto">
          <a:xfrm>
            <a:off x="7408863" y="4086225"/>
            <a:ext cx="63500" cy="153988"/>
          </a:xfrm>
          <a:custGeom>
            <a:avLst/>
            <a:gdLst>
              <a:gd name="T0" fmla="*/ 2147483647 w 45"/>
              <a:gd name="T1" fmla="*/ 2147483647 h 109"/>
              <a:gd name="T2" fmla="*/ 2147483647 w 45"/>
              <a:gd name="T3" fmla="*/ 2147483647 h 109"/>
              <a:gd name="T4" fmla="*/ 2147483647 w 45"/>
              <a:gd name="T5" fmla="*/ 2147483647 h 109"/>
              <a:gd name="T6" fmla="*/ 2147483647 w 45"/>
              <a:gd name="T7" fmla="*/ 2147483647 h 109"/>
              <a:gd name="T8" fmla="*/ 2147483647 w 45"/>
              <a:gd name="T9" fmla="*/ 2147483647 h 109"/>
              <a:gd name="T10" fmla="*/ 2147483647 w 45"/>
              <a:gd name="T11" fmla="*/ 2147483647 h 109"/>
              <a:gd name="T12" fmla="*/ 2147483647 w 45"/>
              <a:gd name="T13" fmla="*/ 2147483647 h 109"/>
              <a:gd name="T14" fmla="*/ 2147483647 w 45"/>
              <a:gd name="T15" fmla="*/ 2147483647 h 109"/>
              <a:gd name="T16" fmla="*/ 0 w 45"/>
              <a:gd name="T17" fmla="*/ 2147483647 h 109"/>
              <a:gd name="T18" fmla="*/ 2147483647 w 45"/>
              <a:gd name="T19" fmla="*/ 2147483647 h 109"/>
              <a:gd name="T20" fmla="*/ 2147483647 w 45"/>
              <a:gd name="T21" fmla="*/ 2147483647 h 109"/>
              <a:gd name="T22" fmla="*/ 2147483647 w 45"/>
              <a:gd name="T23" fmla="*/ 2147483647 h 109"/>
              <a:gd name="T24" fmla="*/ 2147483647 w 45"/>
              <a:gd name="T25" fmla="*/ 2147483647 h 109"/>
              <a:gd name="T26" fmla="*/ 2147483647 w 45"/>
              <a:gd name="T27" fmla="*/ 0 h 109"/>
              <a:gd name="T28" fmla="*/ 2147483647 w 45"/>
              <a:gd name="T29" fmla="*/ 2147483647 h 109"/>
              <a:gd name="T30" fmla="*/ 2147483647 w 45"/>
              <a:gd name="T31" fmla="*/ 2147483647 h 109"/>
              <a:gd name="T32" fmla="*/ 2147483647 w 45"/>
              <a:gd name="T33" fmla="*/ 2147483647 h 109"/>
              <a:gd name="T34" fmla="*/ 2147483647 w 45"/>
              <a:gd name="T35" fmla="*/ 2147483647 h 1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5"/>
              <a:gd name="T55" fmla="*/ 0 h 109"/>
              <a:gd name="T56" fmla="*/ 45 w 45"/>
              <a:gd name="T57" fmla="*/ 109 h 10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5" h="109">
                <a:moveTo>
                  <a:pt x="33" y="18"/>
                </a:moveTo>
                <a:lnTo>
                  <a:pt x="30" y="25"/>
                </a:lnTo>
                <a:lnTo>
                  <a:pt x="25" y="61"/>
                </a:lnTo>
                <a:lnTo>
                  <a:pt x="14" y="102"/>
                </a:lnTo>
                <a:lnTo>
                  <a:pt x="11" y="105"/>
                </a:lnTo>
                <a:lnTo>
                  <a:pt x="13" y="103"/>
                </a:lnTo>
                <a:lnTo>
                  <a:pt x="9" y="105"/>
                </a:lnTo>
                <a:lnTo>
                  <a:pt x="9" y="108"/>
                </a:lnTo>
                <a:lnTo>
                  <a:pt x="0" y="92"/>
                </a:lnTo>
                <a:lnTo>
                  <a:pt x="2" y="52"/>
                </a:lnTo>
                <a:lnTo>
                  <a:pt x="14" y="21"/>
                </a:lnTo>
                <a:lnTo>
                  <a:pt x="8" y="21"/>
                </a:lnTo>
                <a:lnTo>
                  <a:pt x="14" y="15"/>
                </a:lnTo>
                <a:lnTo>
                  <a:pt x="44" y="0"/>
                </a:lnTo>
                <a:lnTo>
                  <a:pt x="38" y="20"/>
                </a:lnTo>
                <a:lnTo>
                  <a:pt x="33" y="18"/>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22" name="Freeform 159"/>
          <p:cNvSpPr>
            <a:spLocks/>
          </p:cNvSpPr>
          <p:nvPr/>
        </p:nvSpPr>
        <p:spPr bwMode="auto">
          <a:xfrm>
            <a:off x="7408863" y="4086225"/>
            <a:ext cx="63500" cy="153988"/>
          </a:xfrm>
          <a:custGeom>
            <a:avLst/>
            <a:gdLst>
              <a:gd name="T0" fmla="*/ 2147483647 w 45"/>
              <a:gd name="T1" fmla="*/ 2147483647 h 109"/>
              <a:gd name="T2" fmla="*/ 2147483647 w 45"/>
              <a:gd name="T3" fmla="*/ 2147483647 h 109"/>
              <a:gd name="T4" fmla="*/ 2147483647 w 45"/>
              <a:gd name="T5" fmla="*/ 2147483647 h 109"/>
              <a:gd name="T6" fmla="*/ 2147483647 w 45"/>
              <a:gd name="T7" fmla="*/ 2147483647 h 109"/>
              <a:gd name="T8" fmla="*/ 2147483647 w 45"/>
              <a:gd name="T9" fmla="*/ 2147483647 h 109"/>
              <a:gd name="T10" fmla="*/ 2147483647 w 45"/>
              <a:gd name="T11" fmla="*/ 2147483647 h 109"/>
              <a:gd name="T12" fmla="*/ 2147483647 w 45"/>
              <a:gd name="T13" fmla="*/ 2147483647 h 109"/>
              <a:gd name="T14" fmla="*/ 2147483647 w 45"/>
              <a:gd name="T15" fmla="*/ 2147483647 h 109"/>
              <a:gd name="T16" fmla="*/ 0 w 45"/>
              <a:gd name="T17" fmla="*/ 2147483647 h 109"/>
              <a:gd name="T18" fmla="*/ 2147483647 w 45"/>
              <a:gd name="T19" fmla="*/ 2147483647 h 109"/>
              <a:gd name="T20" fmla="*/ 2147483647 w 45"/>
              <a:gd name="T21" fmla="*/ 2147483647 h 109"/>
              <a:gd name="T22" fmla="*/ 2147483647 w 45"/>
              <a:gd name="T23" fmla="*/ 2147483647 h 109"/>
              <a:gd name="T24" fmla="*/ 2147483647 w 45"/>
              <a:gd name="T25" fmla="*/ 2147483647 h 109"/>
              <a:gd name="T26" fmla="*/ 2147483647 w 45"/>
              <a:gd name="T27" fmla="*/ 0 h 109"/>
              <a:gd name="T28" fmla="*/ 2147483647 w 45"/>
              <a:gd name="T29" fmla="*/ 2147483647 h 109"/>
              <a:gd name="T30" fmla="*/ 2147483647 w 45"/>
              <a:gd name="T31" fmla="*/ 2147483647 h 109"/>
              <a:gd name="T32" fmla="*/ 2147483647 w 45"/>
              <a:gd name="T33" fmla="*/ 2147483647 h 10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109"/>
              <a:gd name="T53" fmla="*/ 45 w 45"/>
              <a:gd name="T54" fmla="*/ 109 h 10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109">
                <a:moveTo>
                  <a:pt x="33" y="18"/>
                </a:moveTo>
                <a:lnTo>
                  <a:pt x="30" y="25"/>
                </a:lnTo>
                <a:lnTo>
                  <a:pt x="25" y="61"/>
                </a:lnTo>
                <a:lnTo>
                  <a:pt x="14" y="102"/>
                </a:lnTo>
                <a:lnTo>
                  <a:pt x="11" y="105"/>
                </a:lnTo>
                <a:lnTo>
                  <a:pt x="13" y="103"/>
                </a:lnTo>
                <a:lnTo>
                  <a:pt x="9" y="105"/>
                </a:lnTo>
                <a:lnTo>
                  <a:pt x="9" y="108"/>
                </a:lnTo>
                <a:lnTo>
                  <a:pt x="0" y="92"/>
                </a:lnTo>
                <a:lnTo>
                  <a:pt x="2" y="52"/>
                </a:lnTo>
                <a:lnTo>
                  <a:pt x="14" y="21"/>
                </a:lnTo>
                <a:lnTo>
                  <a:pt x="8" y="21"/>
                </a:lnTo>
                <a:lnTo>
                  <a:pt x="14" y="15"/>
                </a:lnTo>
                <a:lnTo>
                  <a:pt x="44" y="0"/>
                </a:lnTo>
                <a:lnTo>
                  <a:pt x="38" y="20"/>
                </a:lnTo>
                <a:lnTo>
                  <a:pt x="33" y="18"/>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23" name="Freeform 160"/>
          <p:cNvSpPr>
            <a:spLocks/>
          </p:cNvSpPr>
          <p:nvPr/>
        </p:nvSpPr>
        <p:spPr bwMode="auto">
          <a:xfrm>
            <a:off x="6530975" y="3951288"/>
            <a:ext cx="915988" cy="503237"/>
          </a:xfrm>
          <a:custGeom>
            <a:avLst/>
            <a:gdLst>
              <a:gd name="T0" fmla="*/ 2147483647 w 636"/>
              <a:gd name="T1" fmla="*/ 2147483647 h 359"/>
              <a:gd name="T2" fmla="*/ 2147483647 w 636"/>
              <a:gd name="T3" fmla="*/ 2147483647 h 359"/>
              <a:gd name="T4" fmla="*/ 2147483647 w 636"/>
              <a:gd name="T5" fmla="*/ 2147483647 h 359"/>
              <a:gd name="T6" fmla="*/ 2147483647 w 636"/>
              <a:gd name="T7" fmla="*/ 2147483647 h 359"/>
              <a:gd name="T8" fmla="*/ 2147483647 w 636"/>
              <a:gd name="T9" fmla="*/ 2147483647 h 359"/>
              <a:gd name="T10" fmla="*/ 2147483647 w 636"/>
              <a:gd name="T11" fmla="*/ 2147483647 h 359"/>
              <a:gd name="T12" fmla="*/ 2147483647 w 636"/>
              <a:gd name="T13" fmla="*/ 2147483647 h 359"/>
              <a:gd name="T14" fmla="*/ 2147483647 w 636"/>
              <a:gd name="T15" fmla="*/ 2147483647 h 359"/>
              <a:gd name="T16" fmla="*/ 2147483647 w 636"/>
              <a:gd name="T17" fmla="*/ 2147483647 h 359"/>
              <a:gd name="T18" fmla="*/ 2147483647 w 636"/>
              <a:gd name="T19" fmla="*/ 2147483647 h 359"/>
              <a:gd name="T20" fmla="*/ 2147483647 w 636"/>
              <a:gd name="T21" fmla="*/ 2147483647 h 359"/>
              <a:gd name="T22" fmla="*/ 2147483647 w 636"/>
              <a:gd name="T23" fmla="*/ 2147483647 h 359"/>
              <a:gd name="T24" fmla="*/ 2147483647 w 636"/>
              <a:gd name="T25" fmla="*/ 2147483647 h 359"/>
              <a:gd name="T26" fmla="*/ 2147483647 w 636"/>
              <a:gd name="T27" fmla="*/ 2147483647 h 359"/>
              <a:gd name="T28" fmla="*/ 2147483647 w 636"/>
              <a:gd name="T29" fmla="*/ 2147483647 h 359"/>
              <a:gd name="T30" fmla="*/ 2147483647 w 636"/>
              <a:gd name="T31" fmla="*/ 2147483647 h 359"/>
              <a:gd name="T32" fmla="*/ 2147483647 w 636"/>
              <a:gd name="T33" fmla="*/ 2147483647 h 359"/>
              <a:gd name="T34" fmla="*/ 2147483647 w 636"/>
              <a:gd name="T35" fmla="*/ 2147483647 h 359"/>
              <a:gd name="T36" fmla="*/ 2147483647 w 636"/>
              <a:gd name="T37" fmla="*/ 2147483647 h 359"/>
              <a:gd name="T38" fmla="*/ 2147483647 w 636"/>
              <a:gd name="T39" fmla="*/ 2147483647 h 359"/>
              <a:gd name="T40" fmla="*/ 2147483647 w 636"/>
              <a:gd name="T41" fmla="*/ 2147483647 h 359"/>
              <a:gd name="T42" fmla="*/ 2147483647 w 636"/>
              <a:gd name="T43" fmla="*/ 2147483647 h 359"/>
              <a:gd name="T44" fmla="*/ 2147483647 w 636"/>
              <a:gd name="T45" fmla="*/ 2147483647 h 359"/>
              <a:gd name="T46" fmla="*/ 2147483647 w 636"/>
              <a:gd name="T47" fmla="*/ 2147483647 h 359"/>
              <a:gd name="T48" fmla="*/ 2147483647 w 636"/>
              <a:gd name="T49" fmla="*/ 2147483647 h 359"/>
              <a:gd name="T50" fmla="*/ 2147483647 w 636"/>
              <a:gd name="T51" fmla="*/ 2147483647 h 359"/>
              <a:gd name="T52" fmla="*/ 2147483647 w 636"/>
              <a:gd name="T53" fmla="*/ 2147483647 h 359"/>
              <a:gd name="T54" fmla="*/ 2147483647 w 636"/>
              <a:gd name="T55" fmla="*/ 2147483647 h 359"/>
              <a:gd name="T56" fmla="*/ 2147483647 w 636"/>
              <a:gd name="T57" fmla="*/ 2147483647 h 359"/>
              <a:gd name="T58" fmla="*/ 2147483647 w 636"/>
              <a:gd name="T59" fmla="*/ 2147483647 h 359"/>
              <a:gd name="T60" fmla="*/ 2147483647 w 636"/>
              <a:gd name="T61" fmla="*/ 0 h 359"/>
              <a:gd name="T62" fmla="*/ 2147483647 w 636"/>
              <a:gd name="T63" fmla="*/ 2147483647 h 359"/>
              <a:gd name="T64" fmla="*/ 2147483647 w 636"/>
              <a:gd name="T65" fmla="*/ 2147483647 h 359"/>
              <a:gd name="T66" fmla="*/ 2147483647 w 636"/>
              <a:gd name="T67" fmla="*/ 2147483647 h 359"/>
              <a:gd name="T68" fmla="*/ 2147483647 w 636"/>
              <a:gd name="T69" fmla="*/ 2147483647 h 359"/>
              <a:gd name="T70" fmla="*/ 2147483647 w 636"/>
              <a:gd name="T71" fmla="*/ 2147483647 h 359"/>
              <a:gd name="T72" fmla="*/ 2147483647 w 636"/>
              <a:gd name="T73" fmla="*/ 2147483647 h 359"/>
              <a:gd name="T74" fmla="*/ 2147483647 w 636"/>
              <a:gd name="T75" fmla="*/ 2147483647 h 359"/>
              <a:gd name="T76" fmla="*/ 0 w 636"/>
              <a:gd name="T77" fmla="*/ 2147483647 h 359"/>
              <a:gd name="T78" fmla="*/ 2147483647 w 636"/>
              <a:gd name="T79" fmla="*/ 2147483647 h 359"/>
              <a:gd name="T80" fmla="*/ 2147483647 w 636"/>
              <a:gd name="T81" fmla="*/ 2147483647 h 359"/>
              <a:gd name="T82" fmla="*/ 2147483647 w 636"/>
              <a:gd name="T83" fmla="*/ 2147483647 h 359"/>
              <a:gd name="T84" fmla="*/ 2147483647 w 636"/>
              <a:gd name="T85" fmla="*/ 2147483647 h 359"/>
              <a:gd name="T86" fmla="*/ 2147483647 w 636"/>
              <a:gd name="T87" fmla="*/ 2147483647 h 359"/>
              <a:gd name="T88" fmla="*/ 2147483647 w 636"/>
              <a:gd name="T89" fmla="*/ 2147483647 h 359"/>
              <a:gd name="T90" fmla="*/ 2147483647 w 636"/>
              <a:gd name="T91" fmla="*/ 2147483647 h 359"/>
              <a:gd name="T92" fmla="*/ 2147483647 w 636"/>
              <a:gd name="T93" fmla="*/ 2147483647 h 359"/>
              <a:gd name="T94" fmla="*/ 2147483647 w 636"/>
              <a:gd name="T95" fmla="*/ 2147483647 h 359"/>
              <a:gd name="T96" fmla="*/ 2147483647 w 636"/>
              <a:gd name="T97" fmla="*/ 2147483647 h 359"/>
              <a:gd name="T98" fmla="*/ 2147483647 w 636"/>
              <a:gd name="T99" fmla="*/ 2147483647 h 359"/>
              <a:gd name="T100" fmla="*/ 2147483647 w 636"/>
              <a:gd name="T101" fmla="*/ 2147483647 h 359"/>
              <a:gd name="T102" fmla="*/ 2147483647 w 636"/>
              <a:gd name="T103" fmla="*/ 2147483647 h 359"/>
              <a:gd name="T104" fmla="*/ 2147483647 w 636"/>
              <a:gd name="T105" fmla="*/ 2147483647 h 359"/>
              <a:gd name="T106" fmla="*/ 2147483647 w 636"/>
              <a:gd name="T107" fmla="*/ 2147483647 h 359"/>
              <a:gd name="T108" fmla="*/ 2147483647 w 636"/>
              <a:gd name="T109" fmla="*/ 2147483647 h 359"/>
              <a:gd name="T110" fmla="*/ 2147483647 w 636"/>
              <a:gd name="T111" fmla="*/ 2147483647 h 35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36"/>
              <a:gd name="T169" fmla="*/ 0 h 359"/>
              <a:gd name="T170" fmla="*/ 636 w 636"/>
              <a:gd name="T171" fmla="*/ 359 h 35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36" h="359">
                <a:moveTo>
                  <a:pt x="582" y="168"/>
                </a:moveTo>
                <a:lnTo>
                  <a:pt x="579" y="168"/>
                </a:lnTo>
                <a:lnTo>
                  <a:pt x="573" y="163"/>
                </a:lnTo>
                <a:lnTo>
                  <a:pt x="558" y="159"/>
                </a:lnTo>
                <a:lnTo>
                  <a:pt x="550" y="148"/>
                </a:lnTo>
                <a:lnTo>
                  <a:pt x="539" y="141"/>
                </a:lnTo>
                <a:lnTo>
                  <a:pt x="535" y="138"/>
                </a:lnTo>
                <a:lnTo>
                  <a:pt x="536" y="137"/>
                </a:lnTo>
                <a:lnTo>
                  <a:pt x="554" y="147"/>
                </a:lnTo>
                <a:lnTo>
                  <a:pt x="562" y="157"/>
                </a:lnTo>
                <a:lnTo>
                  <a:pt x="580" y="156"/>
                </a:lnTo>
                <a:lnTo>
                  <a:pt x="576" y="149"/>
                </a:lnTo>
                <a:lnTo>
                  <a:pt x="575" y="141"/>
                </a:lnTo>
                <a:lnTo>
                  <a:pt x="579" y="127"/>
                </a:lnTo>
                <a:lnTo>
                  <a:pt x="578" y="127"/>
                </a:lnTo>
                <a:lnTo>
                  <a:pt x="554" y="117"/>
                </a:lnTo>
                <a:lnTo>
                  <a:pt x="542" y="105"/>
                </a:lnTo>
                <a:lnTo>
                  <a:pt x="522" y="108"/>
                </a:lnTo>
                <a:lnTo>
                  <a:pt x="513" y="103"/>
                </a:lnTo>
                <a:lnTo>
                  <a:pt x="509" y="98"/>
                </a:lnTo>
                <a:lnTo>
                  <a:pt x="507" y="89"/>
                </a:lnTo>
                <a:lnTo>
                  <a:pt x="489" y="97"/>
                </a:lnTo>
                <a:lnTo>
                  <a:pt x="482" y="93"/>
                </a:lnTo>
                <a:lnTo>
                  <a:pt x="481" y="83"/>
                </a:lnTo>
                <a:lnTo>
                  <a:pt x="482" y="67"/>
                </a:lnTo>
                <a:lnTo>
                  <a:pt x="485" y="64"/>
                </a:lnTo>
                <a:lnTo>
                  <a:pt x="486" y="66"/>
                </a:lnTo>
                <a:lnTo>
                  <a:pt x="493" y="64"/>
                </a:lnTo>
                <a:lnTo>
                  <a:pt x="497" y="44"/>
                </a:lnTo>
                <a:lnTo>
                  <a:pt x="488" y="31"/>
                </a:lnTo>
                <a:lnTo>
                  <a:pt x="434" y="0"/>
                </a:lnTo>
                <a:lnTo>
                  <a:pt x="429" y="22"/>
                </a:lnTo>
                <a:lnTo>
                  <a:pt x="325" y="117"/>
                </a:lnTo>
                <a:lnTo>
                  <a:pt x="295" y="103"/>
                </a:lnTo>
                <a:lnTo>
                  <a:pt x="158" y="273"/>
                </a:lnTo>
                <a:lnTo>
                  <a:pt x="126" y="242"/>
                </a:lnTo>
                <a:lnTo>
                  <a:pt x="42" y="337"/>
                </a:lnTo>
                <a:lnTo>
                  <a:pt x="4" y="355"/>
                </a:lnTo>
                <a:lnTo>
                  <a:pt x="0" y="358"/>
                </a:lnTo>
                <a:lnTo>
                  <a:pt x="163" y="338"/>
                </a:lnTo>
                <a:lnTo>
                  <a:pt x="635" y="259"/>
                </a:lnTo>
                <a:lnTo>
                  <a:pt x="616" y="223"/>
                </a:lnTo>
                <a:lnTo>
                  <a:pt x="602" y="227"/>
                </a:lnTo>
                <a:lnTo>
                  <a:pt x="590" y="221"/>
                </a:lnTo>
                <a:lnTo>
                  <a:pt x="590" y="208"/>
                </a:lnTo>
                <a:lnTo>
                  <a:pt x="580" y="205"/>
                </a:lnTo>
                <a:lnTo>
                  <a:pt x="580" y="198"/>
                </a:lnTo>
                <a:lnTo>
                  <a:pt x="569" y="199"/>
                </a:lnTo>
                <a:lnTo>
                  <a:pt x="579" y="194"/>
                </a:lnTo>
                <a:lnTo>
                  <a:pt x="573" y="183"/>
                </a:lnTo>
                <a:lnTo>
                  <a:pt x="575" y="182"/>
                </a:lnTo>
                <a:lnTo>
                  <a:pt x="579" y="183"/>
                </a:lnTo>
                <a:lnTo>
                  <a:pt x="587" y="180"/>
                </a:lnTo>
                <a:lnTo>
                  <a:pt x="582" y="168"/>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24" name="Freeform 161"/>
          <p:cNvSpPr>
            <a:spLocks/>
          </p:cNvSpPr>
          <p:nvPr/>
        </p:nvSpPr>
        <p:spPr bwMode="auto">
          <a:xfrm>
            <a:off x="6530975" y="3951288"/>
            <a:ext cx="915988" cy="503237"/>
          </a:xfrm>
          <a:custGeom>
            <a:avLst/>
            <a:gdLst>
              <a:gd name="T0" fmla="*/ 2147483647 w 636"/>
              <a:gd name="T1" fmla="*/ 2147483647 h 359"/>
              <a:gd name="T2" fmla="*/ 2147483647 w 636"/>
              <a:gd name="T3" fmla="*/ 2147483647 h 359"/>
              <a:gd name="T4" fmla="*/ 2147483647 w 636"/>
              <a:gd name="T5" fmla="*/ 2147483647 h 359"/>
              <a:gd name="T6" fmla="*/ 2147483647 w 636"/>
              <a:gd name="T7" fmla="*/ 2147483647 h 359"/>
              <a:gd name="T8" fmla="*/ 2147483647 w 636"/>
              <a:gd name="T9" fmla="*/ 2147483647 h 359"/>
              <a:gd name="T10" fmla="*/ 2147483647 w 636"/>
              <a:gd name="T11" fmla="*/ 2147483647 h 359"/>
              <a:gd name="T12" fmla="*/ 2147483647 w 636"/>
              <a:gd name="T13" fmla="*/ 2147483647 h 359"/>
              <a:gd name="T14" fmla="*/ 2147483647 w 636"/>
              <a:gd name="T15" fmla="*/ 2147483647 h 359"/>
              <a:gd name="T16" fmla="*/ 2147483647 w 636"/>
              <a:gd name="T17" fmla="*/ 2147483647 h 359"/>
              <a:gd name="T18" fmla="*/ 2147483647 w 636"/>
              <a:gd name="T19" fmla="*/ 2147483647 h 359"/>
              <a:gd name="T20" fmla="*/ 2147483647 w 636"/>
              <a:gd name="T21" fmla="*/ 2147483647 h 359"/>
              <a:gd name="T22" fmla="*/ 2147483647 w 636"/>
              <a:gd name="T23" fmla="*/ 2147483647 h 359"/>
              <a:gd name="T24" fmla="*/ 2147483647 w 636"/>
              <a:gd name="T25" fmla="*/ 2147483647 h 359"/>
              <a:gd name="T26" fmla="*/ 2147483647 w 636"/>
              <a:gd name="T27" fmla="*/ 2147483647 h 359"/>
              <a:gd name="T28" fmla="*/ 2147483647 w 636"/>
              <a:gd name="T29" fmla="*/ 2147483647 h 359"/>
              <a:gd name="T30" fmla="*/ 2147483647 w 636"/>
              <a:gd name="T31" fmla="*/ 2147483647 h 359"/>
              <a:gd name="T32" fmla="*/ 2147483647 w 636"/>
              <a:gd name="T33" fmla="*/ 2147483647 h 359"/>
              <a:gd name="T34" fmla="*/ 2147483647 w 636"/>
              <a:gd name="T35" fmla="*/ 2147483647 h 359"/>
              <a:gd name="T36" fmla="*/ 2147483647 w 636"/>
              <a:gd name="T37" fmla="*/ 2147483647 h 359"/>
              <a:gd name="T38" fmla="*/ 2147483647 w 636"/>
              <a:gd name="T39" fmla="*/ 2147483647 h 359"/>
              <a:gd name="T40" fmla="*/ 2147483647 w 636"/>
              <a:gd name="T41" fmla="*/ 2147483647 h 359"/>
              <a:gd name="T42" fmla="*/ 2147483647 w 636"/>
              <a:gd name="T43" fmla="*/ 2147483647 h 359"/>
              <a:gd name="T44" fmla="*/ 2147483647 w 636"/>
              <a:gd name="T45" fmla="*/ 2147483647 h 359"/>
              <a:gd name="T46" fmla="*/ 2147483647 w 636"/>
              <a:gd name="T47" fmla="*/ 2147483647 h 359"/>
              <a:gd name="T48" fmla="*/ 2147483647 w 636"/>
              <a:gd name="T49" fmla="*/ 2147483647 h 359"/>
              <a:gd name="T50" fmla="*/ 2147483647 w 636"/>
              <a:gd name="T51" fmla="*/ 2147483647 h 359"/>
              <a:gd name="T52" fmla="*/ 2147483647 w 636"/>
              <a:gd name="T53" fmla="*/ 2147483647 h 359"/>
              <a:gd name="T54" fmla="*/ 2147483647 w 636"/>
              <a:gd name="T55" fmla="*/ 2147483647 h 359"/>
              <a:gd name="T56" fmla="*/ 2147483647 w 636"/>
              <a:gd name="T57" fmla="*/ 2147483647 h 359"/>
              <a:gd name="T58" fmla="*/ 2147483647 w 636"/>
              <a:gd name="T59" fmla="*/ 2147483647 h 359"/>
              <a:gd name="T60" fmla="*/ 2147483647 w 636"/>
              <a:gd name="T61" fmla="*/ 0 h 359"/>
              <a:gd name="T62" fmla="*/ 2147483647 w 636"/>
              <a:gd name="T63" fmla="*/ 2147483647 h 359"/>
              <a:gd name="T64" fmla="*/ 2147483647 w 636"/>
              <a:gd name="T65" fmla="*/ 2147483647 h 359"/>
              <a:gd name="T66" fmla="*/ 2147483647 w 636"/>
              <a:gd name="T67" fmla="*/ 2147483647 h 359"/>
              <a:gd name="T68" fmla="*/ 2147483647 w 636"/>
              <a:gd name="T69" fmla="*/ 2147483647 h 359"/>
              <a:gd name="T70" fmla="*/ 2147483647 w 636"/>
              <a:gd name="T71" fmla="*/ 2147483647 h 359"/>
              <a:gd name="T72" fmla="*/ 2147483647 w 636"/>
              <a:gd name="T73" fmla="*/ 2147483647 h 359"/>
              <a:gd name="T74" fmla="*/ 2147483647 w 636"/>
              <a:gd name="T75" fmla="*/ 2147483647 h 359"/>
              <a:gd name="T76" fmla="*/ 0 w 636"/>
              <a:gd name="T77" fmla="*/ 2147483647 h 359"/>
              <a:gd name="T78" fmla="*/ 2147483647 w 636"/>
              <a:gd name="T79" fmla="*/ 2147483647 h 359"/>
              <a:gd name="T80" fmla="*/ 2147483647 w 636"/>
              <a:gd name="T81" fmla="*/ 2147483647 h 359"/>
              <a:gd name="T82" fmla="*/ 2147483647 w 636"/>
              <a:gd name="T83" fmla="*/ 2147483647 h 359"/>
              <a:gd name="T84" fmla="*/ 2147483647 w 636"/>
              <a:gd name="T85" fmla="*/ 2147483647 h 359"/>
              <a:gd name="T86" fmla="*/ 2147483647 w 636"/>
              <a:gd name="T87" fmla="*/ 2147483647 h 359"/>
              <a:gd name="T88" fmla="*/ 2147483647 w 636"/>
              <a:gd name="T89" fmla="*/ 2147483647 h 359"/>
              <a:gd name="T90" fmla="*/ 2147483647 w 636"/>
              <a:gd name="T91" fmla="*/ 2147483647 h 359"/>
              <a:gd name="T92" fmla="*/ 2147483647 w 636"/>
              <a:gd name="T93" fmla="*/ 2147483647 h 359"/>
              <a:gd name="T94" fmla="*/ 2147483647 w 636"/>
              <a:gd name="T95" fmla="*/ 2147483647 h 359"/>
              <a:gd name="T96" fmla="*/ 2147483647 w 636"/>
              <a:gd name="T97" fmla="*/ 2147483647 h 359"/>
              <a:gd name="T98" fmla="*/ 2147483647 w 636"/>
              <a:gd name="T99" fmla="*/ 2147483647 h 359"/>
              <a:gd name="T100" fmla="*/ 2147483647 w 636"/>
              <a:gd name="T101" fmla="*/ 2147483647 h 359"/>
              <a:gd name="T102" fmla="*/ 2147483647 w 636"/>
              <a:gd name="T103" fmla="*/ 2147483647 h 359"/>
              <a:gd name="T104" fmla="*/ 2147483647 w 636"/>
              <a:gd name="T105" fmla="*/ 2147483647 h 359"/>
              <a:gd name="T106" fmla="*/ 2147483647 w 636"/>
              <a:gd name="T107" fmla="*/ 2147483647 h 359"/>
              <a:gd name="T108" fmla="*/ 2147483647 w 636"/>
              <a:gd name="T109" fmla="*/ 2147483647 h 35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36"/>
              <a:gd name="T166" fmla="*/ 0 h 359"/>
              <a:gd name="T167" fmla="*/ 636 w 636"/>
              <a:gd name="T168" fmla="*/ 359 h 35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36" h="359">
                <a:moveTo>
                  <a:pt x="582" y="168"/>
                </a:moveTo>
                <a:lnTo>
                  <a:pt x="579" y="168"/>
                </a:lnTo>
                <a:lnTo>
                  <a:pt x="573" y="163"/>
                </a:lnTo>
                <a:lnTo>
                  <a:pt x="558" y="159"/>
                </a:lnTo>
                <a:lnTo>
                  <a:pt x="550" y="148"/>
                </a:lnTo>
                <a:lnTo>
                  <a:pt x="539" y="141"/>
                </a:lnTo>
                <a:lnTo>
                  <a:pt x="535" y="138"/>
                </a:lnTo>
                <a:lnTo>
                  <a:pt x="536" y="137"/>
                </a:lnTo>
                <a:lnTo>
                  <a:pt x="554" y="147"/>
                </a:lnTo>
                <a:lnTo>
                  <a:pt x="562" y="157"/>
                </a:lnTo>
                <a:lnTo>
                  <a:pt x="580" y="156"/>
                </a:lnTo>
                <a:lnTo>
                  <a:pt x="576" y="149"/>
                </a:lnTo>
                <a:lnTo>
                  <a:pt x="575" y="141"/>
                </a:lnTo>
                <a:lnTo>
                  <a:pt x="579" y="127"/>
                </a:lnTo>
                <a:lnTo>
                  <a:pt x="578" y="127"/>
                </a:lnTo>
                <a:lnTo>
                  <a:pt x="554" y="117"/>
                </a:lnTo>
                <a:lnTo>
                  <a:pt x="542" y="105"/>
                </a:lnTo>
                <a:lnTo>
                  <a:pt x="522" y="108"/>
                </a:lnTo>
                <a:lnTo>
                  <a:pt x="513" y="103"/>
                </a:lnTo>
                <a:lnTo>
                  <a:pt x="509" y="98"/>
                </a:lnTo>
                <a:lnTo>
                  <a:pt x="507" y="89"/>
                </a:lnTo>
                <a:lnTo>
                  <a:pt x="489" y="97"/>
                </a:lnTo>
                <a:lnTo>
                  <a:pt x="482" y="93"/>
                </a:lnTo>
                <a:lnTo>
                  <a:pt x="481" y="83"/>
                </a:lnTo>
                <a:lnTo>
                  <a:pt x="482" y="67"/>
                </a:lnTo>
                <a:lnTo>
                  <a:pt x="485" y="64"/>
                </a:lnTo>
                <a:lnTo>
                  <a:pt x="486" y="66"/>
                </a:lnTo>
                <a:lnTo>
                  <a:pt x="493" y="64"/>
                </a:lnTo>
                <a:lnTo>
                  <a:pt x="497" y="44"/>
                </a:lnTo>
                <a:lnTo>
                  <a:pt x="488" y="31"/>
                </a:lnTo>
                <a:lnTo>
                  <a:pt x="434" y="0"/>
                </a:lnTo>
                <a:lnTo>
                  <a:pt x="429" y="22"/>
                </a:lnTo>
                <a:lnTo>
                  <a:pt x="325" y="117"/>
                </a:lnTo>
                <a:lnTo>
                  <a:pt x="295" y="103"/>
                </a:lnTo>
                <a:lnTo>
                  <a:pt x="158" y="273"/>
                </a:lnTo>
                <a:lnTo>
                  <a:pt x="126" y="242"/>
                </a:lnTo>
                <a:lnTo>
                  <a:pt x="42" y="337"/>
                </a:lnTo>
                <a:lnTo>
                  <a:pt x="4" y="355"/>
                </a:lnTo>
                <a:lnTo>
                  <a:pt x="0" y="358"/>
                </a:lnTo>
                <a:lnTo>
                  <a:pt x="163" y="338"/>
                </a:lnTo>
                <a:lnTo>
                  <a:pt x="635" y="259"/>
                </a:lnTo>
                <a:lnTo>
                  <a:pt x="616" y="223"/>
                </a:lnTo>
                <a:lnTo>
                  <a:pt x="602" y="227"/>
                </a:lnTo>
                <a:lnTo>
                  <a:pt x="590" y="221"/>
                </a:lnTo>
                <a:lnTo>
                  <a:pt x="590" y="208"/>
                </a:lnTo>
                <a:lnTo>
                  <a:pt x="580" y="205"/>
                </a:lnTo>
                <a:lnTo>
                  <a:pt x="580" y="198"/>
                </a:lnTo>
                <a:lnTo>
                  <a:pt x="569" y="199"/>
                </a:lnTo>
                <a:lnTo>
                  <a:pt x="579" y="194"/>
                </a:lnTo>
                <a:lnTo>
                  <a:pt x="573" y="183"/>
                </a:lnTo>
                <a:lnTo>
                  <a:pt x="575" y="182"/>
                </a:lnTo>
                <a:lnTo>
                  <a:pt x="579" y="183"/>
                </a:lnTo>
                <a:lnTo>
                  <a:pt x="587" y="180"/>
                </a:lnTo>
                <a:lnTo>
                  <a:pt x="582" y="168"/>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25" name="Freeform 162"/>
          <p:cNvSpPr>
            <a:spLocks/>
          </p:cNvSpPr>
          <p:nvPr/>
        </p:nvSpPr>
        <p:spPr bwMode="auto">
          <a:xfrm>
            <a:off x="7453313" y="2987675"/>
            <a:ext cx="200025" cy="369888"/>
          </a:xfrm>
          <a:custGeom>
            <a:avLst/>
            <a:gdLst>
              <a:gd name="T0" fmla="*/ 2147483647 w 139"/>
              <a:gd name="T1" fmla="*/ 2147483647 h 264"/>
              <a:gd name="T2" fmla="*/ 0 w 139"/>
              <a:gd name="T3" fmla="*/ 2147483647 h 264"/>
              <a:gd name="T4" fmla="*/ 2147483647 w 139"/>
              <a:gd name="T5" fmla="*/ 0 h 264"/>
              <a:gd name="T6" fmla="*/ 2147483647 w 139"/>
              <a:gd name="T7" fmla="*/ 2147483647 h 264"/>
              <a:gd name="T8" fmla="*/ 2147483647 w 139"/>
              <a:gd name="T9" fmla="*/ 2147483647 h 264"/>
              <a:gd name="T10" fmla="*/ 2147483647 w 139"/>
              <a:gd name="T11" fmla="*/ 2147483647 h 264"/>
              <a:gd name="T12" fmla="*/ 2147483647 w 139"/>
              <a:gd name="T13" fmla="*/ 2147483647 h 264"/>
              <a:gd name="T14" fmla="*/ 2147483647 w 139"/>
              <a:gd name="T15" fmla="*/ 2147483647 h 264"/>
              <a:gd name="T16" fmla="*/ 2147483647 w 139"/>
              <a:gd name="T17" fmla="*/ 2147483647 h 264"/>
              <a:gd name="T18" fmla="*/ 2147483647 w 139"/>
              <a:gd name="T19" fmla="*/ 2147483647 h 2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9"/>
              <a:gd name="T31" fmla="*/ 0 h 264"/>
              <a:gd name="T32" fmla="*/ 139 w 139"/>
              <a:gd name="T33" fmla="*/ 264 h 2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9" h="264">
                <a:moveTo>
                  <a:pt x="28" y="176"/>
                </a:moveTo>
                <a:lnTo>
                  <a:pt x="0" y="31"/>
                </a:lnTo>
                <a:lnTo>
                  <a:pt x="130" y="0"/>
                </a:lnTo>
                <a:lnTo>
                  <a:pt x="138" y="53"/>
                </a:lnTo>
                <a:lnTo>
                  <a:pt x="106" y="163"/>
                </a:lnTo>
                <a:lnTo>
                  <a:pt x="119" y="252"/>
                </a:lnTo>
                <a:lnTo>
                  <a:pt x="59" y="263"/>
                </a:lnTo>
                <a:lnTo>
                  <a:pt x="28" y="176"/>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26" name="Freeform 163"/>
          <p:cNvSpPr>
            <a:spLocks/>
          </p:cNvSpPr>
          <p:nvPr/>
        </p:nvSpPr>
        <p:spPr bwMode="auto">
          <a:xfrm>
            <a:off x="7453313" y="2987675"/>
            <a:ext cx="200025" cy="369888"/>
          </a:xfrm>
          <a:custGeom>
            <a:avLst/>
            <a:gdLst>
              <a:gd name="T0" fmla="*/ 2147483647 w 139"/>
              <a:gd name="T1" fmla="*/ 2147483647 h 264"/>
              <a:gd name="T2" fmla="*/ 0 w 139"/>
              <a:gd name="T3" fmla="*/ 2147483647 h 264"/>
              <a:gd name="T4" fmla="*/ 2147483647 w 139"/>
              <a:gd name="T5" fmla="*/ 0 h 264"/>
              <a:gd name="T6" fmla="*/ 2147483647 w 139"/>
              <a:gd name="T7" fmla="*/ 2147483647 h 264"/>
              <a:gd name="T8" fmla="*/ 2147483647 w 139"/>
              <a:gd name="T9" fmla="*/ 2147483647 h 264"/>
              <a:gd name="T10" fmla="*/ 2147483647 w 139"/>
              <a:gd name="T11" fmla="*/ 2147483647 h 264"/>
              <a:gd name="T12" fmla="*/ 2147483647 w 139"/>
              <a:gd name="T13" fmla="*/ 2147483647 h 264"/>
              <a:gd name="T14" fmla="*/ 2147483647 w 139"/>
              <a:gd name="T15" fmla="*/ 2147483647 h 264"/>
              <a:gd name="T16" fmla="*/ 2147483647 w 139"/>
              <a:gd name="T17" fmla="*/ 2147483647 h 2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9"/>
              <a:gd name="T28" fmla="*/ 0 h 264"/>
              <a:gd name="T29" fmla="*/ 139 w 139"/>
              <a:gd name="T30" fmla="*/ 264 h 2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9" h="264">
                <a:moveTo>
                  <a:pt x="28" y="176"/>
                </a:moveTo>
                <a:lnTo>
                  <a:pt x="0" y="31"/>
                </a:lnTo>
                <a:lnTo>
                  <a:pt x="130" y="0"/>
                </a:lnTo>
                <a:lnTo>
                  <a:pt x="138" y="53"/>
                </a:lnTo>
                <a:lnTo>
                  <a:pt x="106" y="163"/>
                </a:lnTo>
                <a:lnTo>
                  <a:pt x="119" y="252"/>
                </a:lnTo>
                <a:lnTo>
                  <a:pt x="59" y="263"/>
                </a:lnTo>
                <a:lnTo>
                  <a:pt x="28" y="176"/>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27" name="Freeform 164"/>
          <p:cNvSpPr>
            <a:spLocks/>
          </p:cNvSpPr>
          <p:nvPr/>
        </p:nvSpPr>
        <p:spPr bwMode="auto">
          <a:xfrm>
            <a:off x="2416175" y="2347913"/>
            <a:ext cx="42863" cy="34925"/>
          </a:xfrm>
          <a:custGeom>
            <a:avLst/>
            <a:gdLst>
              <a:gd name="T0" fmla="*/ 2147483647 w 30"/>
              <a:gd name="T1" fmla="*/ 2147483647 h 25"/>
              <a:gd name="T2" fmla="*/ 2147483647 w 30"/>
              <a:gd name="T3" fmla="*/ 2147483647 h 25"/>
              <a:gd name="T4" fmla="*/ 0 w 30"/>
              <a:gd name="T5" fmla="*/ 2147483647 h 25"/>
              <a:gd name="T6" fmla="*/ 0 w 30"/>
              <a:gd name="T7" fmla="*/ 2147483647 h 25"/>
              <a:gd name="T8" fmla="*/ 2147483647 w 30"/>
              <a:gd name="T9" fmla="*/ 0 h 25"/>
              <a:gd name="T10" fmla="*/ 2147483647 w 30"/>
              <a:gd name="T11" fmla="*/ 2147483647 h 25"/>
              <a:gd name="T12" fmla="*/ 2147483647 w 30"/>
              <a:gd name="T13" fmla="*/ 2147483647 h 25"/>
              <a:gd name="T14" fmla="*/ 2147483647 w 30"/>
              <a:gd name="T15" fmla="*/ 2147483647 h 25"/>
              <a:gd name="T16" fmla="*/ 2147483647 w 30"/>
              <a:gd name="T17" fmla="*/ 2147483647 h 25"/>
              <a:gd name="T18" fmla="*/ 2147483647 w 30"/>
              <a:gd name="T19" fmla="*/ 2147483647 h 25"/>
              <a:gd name="T20" fmla="*/ 2147483647 w 30"/>
              <a:gd name="T21" fmla="*/ 2147483647 h 25"/>
              <a:gd name="T22" fmla="*/ 2147483647 w 30"/>
              <a:gd name="T23" fmla="*/ 2147483647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
              <a:gd name="T37" fmla="*/ 0 h 25"/>
              <a:gd name="T38" fmla="*/ 30 w 30"/>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 h="25">
                <a:moveTo>
                  <a:pt x="22" y="22"/>
                </a:moveTo>
                <a:lnTo>
                  <a:pt x="7" y="24"/>
                </a:lnTo>
                <a:lnTo>
                  <a:pt x="0" y="16"/>
                </a:lnTo>
                <a:lnTo>
                  <a:pt x="0" y="3"/>
                </a:lnTo>
                <a:lnTo>
                  <a:pt x="5" y="0"/>
                </a:lnTo>
                <a:lnTo>
                  <a:pt x="11" y="13"/>
                </a:lnTo>
                <a:lnTo>
                  <a:pt x="9" y="6"/>
                </a:lnTo>
                <a:lnTo>
                  <a:pt x="14" y="3"/>
                </a:lnTo>
                <a:lnTo>
                  <a:pt x="29" y="6"/>
                </a:lnTo>
                <a:lnTo>
                  <a:pt x="22" y="22"/>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28" name="Freeform 165"/>
          <p:cNvSpPr>
            <a:spLocks/>
          </p:cNvSpPr>
          <p:nvPr/>
        </p:nvSpPr>
        <p:spPr bwMode="auto">
          <a:xfrm>
            <a:off x="2416175" y="2347913"/>
            <a:ext cx="42863" cy="34925"/>
          </a:xfrm>
          <a:custGeom>
            <a:avLst/>
            <a:gdLst>
              <a:gd name="T0" fmla="*/ 2147483647 w 30"/>
              <a:gd name="T1" fmla="*/ 2147483647 h 25"/>
              <a:gd name="T2" fmla="*/ 2147483647 w 30"/>
              <a:gd name="T3" fmla="*/ 2147483647 h 25"/>
              <a:gd name="T4" fmla="*/ 0 w 30"/>
              <a:gd name="T5" fmla="*/ 2147483647 h 25"/>
              <a:gd name="T6" fmla="*/ 0 w 30"/>
              <a:gd name="T7" fmla="*/ 2147483647 h 25"/>
              <a:gd name="T8" fmla="*/ 2147483647 w 30"/>
              <a:gd name="T9" fmla="*/ 0 h 25"/>
              <a:gd name="T10" fmla="*/ 2147483647 w 30"/>
              <a:gd name="T11" fmla="*/ 2147483647 h 25"/>
              <a:gd name="T12" fmla="*/ 2147483647 w 30"/>
              <a:gd name="T13" fmla="*/ 2147483647 h 25"/>
              <a:gd name="T14" fmla="*/ 2147483647 w 30"/>
              <a:gd name="T15" fmla="*/ 2147483647 h 25"/>
              <a:gd name="T16" fmla="*/ 2147483647 w 30"/>
              <a:gd name="T17" fmla="*/ 2147483647 h 25"/>
              <a:gd name="T18" fmla="*/ 2147483647 w 30"/>
              <a:gd name="T19" fmla="*/ 2147483647 h 25"/>
              <a:gd name="T20" fmla="*/ 2147483647 w 30"/>
              <a:gd name="T21" fmla="*/ 2147483647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
              <a:gd name="T34" fmla="*/ 0 h 25"/>
              <a:gd name="T35" fmla="*/ 30 w 30"/>
              <a:gd name="T36" fmla="*/ 25 h 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 h="25">
                <a:moveTo>
                  <a:pt x="22" y="22"/>
                </a:moveTo>
                <a:lnTo>
                  <a:pt x="7" y="24"/>
                </a:lnTo>
                <a:lnTo>
                  <a:pt x="0" y="16"/>
                </a:lnTo>
                <a:lnTo>
                  <a:pt x="0" y="3"/>
                </a:lnTo>
                <a:lnTo>
                  <a:pt x="5" y="0"/>
                </a:lnTo>
                <a:lnTo>
                  <a:pt x="11" y="13"/>
                </a:lnTo>
                <a:lnTo>
                  <a:pt x="9" y="6"/>
                </a:lnTo>
                <a:lnTo>
                  <a:pt x="14" y="3"/>
                </a:lnTo>
                <a:lnTo>
                  <a:pt x="29" y="6"/>
                </a:lnTo>
                <a:lnTo>
                  <a:pt x="22" y="22"/>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29" name="Freeform 166"/>
          <p:cNvSpPr>
            <a:spLocks/>
          </p:cNvSpPr>
          <p:nvPr/>
        </p:nvSpPr>
        <p:spPr bwMode="auto">
          <a:xfrm>
            <a:off x="2224088" y="2311400"/>
            <a:ext cx="798512" cy="574675"/>
          </a:xfrm>
          <a:custGeom>
            <a:avLst/>
            <a:gdLst>
              <a:gd name="T0" fmla="*/ 2147483647 w 554"/>
              <a:gd name="T1" fmla="*/ 2147483647 h 411"/>
              <a:gd name="T2" fmla="*/ 2147483647 w 554"/>
              <a:gd name="T3" fmla="*/ 2147483647 h 411"/>
              <a:gd name="T4" fmla="*/ 2147483647 w 554"/>
              <a:gd name="T5" fmla="*/ 2147483647 h 411"/>
              <a:gd name="T6" fmla="*/ 2147483647 w 554"/>
              <a:gd name="T7" fmla="*/ 2147483647 h 411"/>
              <a:gd name="T8" fmla="*/ 0 w 554"/>
              <a:gd name="T9" fmla="*/ 2147483647 h 411"/>
              <a:gd name="T10" fmla="*/ 2147483647 w 554"/>
              <a:gd name="T11" fmla="*/ 2147483647 h 411"/>
              <a:gd name="T12" fmla="*/ 2147483647 w 554"/>
              <a:gd name="T13" fmla="*/ 2147483647 h 411"/>
              <a:gd name="T14" fmla="*/ 2147483647 w 554"/>
              <a:gd name="T15" fmla="*/ 2147483647 h 411"/>
              <a:gd name="T16" fmla="*/ 2147483647 w 554"/>
              <a:gd name="T17" fmla="*/ 2147483647 h 411"/>
              <a:gd name="T18" fmla="*/ 2147483647 w 554"/>
              <a:gd name="T19" fmla="*/ 2147483647 h 411"/>
              <a:gd name="T20" fmla="*/ 2147483647 w 554"/>
              <a:gd name="T21" fmla="*/ 2147483647 h 411"/>
              <a:gd name="T22" fmla="*/ 2147483647 w 554"/>
              <a:gd name="T23" fmla="*/ 2147483647 h 411"/>
              <a:gd name="T24" fmla="*/ 2147483647 w 554"/>
              <a:gd name="T25" fmla="*/ 2147483647 h 411"/>
              <a:gd name="T26" fmla="*/ 2147483647 w 554"/>
              <a:gd name="T27" fmla="*/ 2147483647 h 411"/>
              <a:gd name="T28" fmla="*/ 2147483647 w 554"/>
              <a:gd name="T29" fmla="*/ 2147483647 h 411"/>
              <a:gd name="T30" fmla="*/ 2147483647 w 554"/>
              <a:gd name="T31" fmla="*/ 2147483647 h 411"/>
              <a:gd name="T32" fmla="*/ 2147483647 w 554"/>
              <a:gd name="T33" fmla="*/ 2147483647 h 411"/>
              <a:gd name="T34" fmla="*/ 2147483647 w 554"/>
              <a:gd name="T35" fmla="*/ 2147483647 h 411"/>
              <a:gd name="T36" fmla="*/ 2147483647 w 554"/>
              <a:gd name="T37" fmla="*/ 2147483647 h 411"/>
              <a:gd name="T38" fmla="*/ 2147483647 w 554"/>
              <a:gd name="T39" fmla="*/ 2147483647 h 411"/>
              <a:gd name="T40" fmla="*/ 2147483647 w 554"/>
              <a:gd name="T41" fmla="*/ 2147483647 h 411"/>
              <a:gd name="T42" fmla="*/ 2147483647 w 554"/>
              <a:gd name="T43" fmla="*/ 2147483647 h 411"/>
              <a:gd name="T44" fmla="*/ 2147483647 w 554"/>
              <a:gd name="T45" fmla="*/ 2147483647 h 411"/>
              <a:gd name="T46" fmla="*/ 2147483647 w 554"/>
              <a:gd name="T47" fmla="*/ 2147483647 h 411"/>
              <a:gd name="T48" fmla="*/ 2147483647 w 554"/>
              <a:gd name="T49" fmla="*/ 2147483647 h 411"/>
              <a:gd name="T50" fmla="*/ 2147483647 w 554"/>
              <a:gd name="T51" fmla="*/ 2147483647 h 411"/>
              <a:gd name="T52" fmla="*/ 2147483647 w 554"/>
              <a:gd name="T53" fmla="*/ 2147483647 h 411"/>
              <a:gd name="T54" fmla="*/ 2147483647 w 554"/>
              <a:gd name="T55" fmla="*/ 2147483647 h 411"/>
              <a:gd name="T56" fmla="*/ 2147483647 w 554"/>
              <a:gd name="T57" fmla="*/ 2147483647 h 411"/>
              <a:gd name="T58" fmla="*/ 2147483647 w 554"/>
              <a:gd name="T59" fmla="*/ 2147483647 h 411"/>
              <a:gd name="T60" fmla="*/ 2147483647 w 554"/>
              <a:gd name="T61" fmla="*/ 2147483647 h 411"/>
              <a:gd name="T62" fmla="*/ 2147483647 w 554"/>
              <a:gd name="T63" fmla="*/ 2147483647 h 411"/>
              <a:gd name="T64" fmla="*/ 2147483647 w 554"/>
              <a:gd name="T65" fmla="*/ 2147483647 h 411"/>
              <a:gd name="T66" fmla="*/ 2147483647 w 554"/>
              <a:gd name="T67" fmla="*/ 2147483647 h 411"/>
              <a:gd name="T68" fmla="*/ 2147483647 w 554"/>
              <a:gd name="T69" fmla="*/ 2147483647 h 411"/>
              <a:gd name="T70" fmla="*/ 2147483647 w 554"/>
              <a:gd name="T71" fmla="*/ 2147483647 h 411"/>
              <a:gd name="T72" fmla="*/ 2147483647 w 554"/>
              <a:gd name="T73" fmla="*/ 2147483647 h 411"/>
              <a:gd name="T74" fmla="*/ 2147483647 w 554"/>
              <a:gd name="T75" fmla="*/ 2147483647 h 411"/>
              <a:gd name="T76" fmla="*/ 2147483647 w 554"/>
              <a:gd name="T77" fmla="*/ 2147483647 h 411"/>
              <a:gd name="T78" fmla="*/ 2147483647 w 554"/>
              <a:gd name="T79" fmla="*/ 2147483647 h 411"/>
              <a:gd name="T80" fmla="*/ 2147483647 w 554"/>
              <a:gd name="T81" fmla="*/ 2147483647 h 411"/>
              <a:gd name="T82" fmla="*/ 2147483647 w 554"/>
              <a:gd name="T83" fmla="*/ 2147483647 h 411"/>
              <a:gd name="T84" fmla="*/ 2147483647 w 554"/>
              <a:gd name="T85" fmla="*/ 2147483647 h 411"/>
              <a:gd name="T86" fmla="*/ 2147483647 w 554"/>
              <a:gd name="T87" fmla="*/ 2147483647 h 411"/>
              <a:gd name="T88" fmla="*/ 2147483647 w 554"/>
              <a:gd name="T89" fmla="*/ 2147483647 h 411"/>
              <a:gd name="T90" fmla="*/ 2147483647 w 554"/>
              <a:gd name="T91" fmla="*/ 0 h 411"/>
              <a:gd name="T92" fmla="*/ 2147483647 w 554"/>
              <a:gd name="T93" fmla="*/ 2147483647 h 411"/>
              <a:gd name="T94" fmla="*/ 2147483647 w 554"/>
              <a:gd name="T95" fmla="*/ 2147483647 h 411"/>
              <a:gd name="T96" fmla="*/ 2147483647 w 554"/>
              <a:gd name="T97" fmla="*/ 2147483647 h 41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54"/>
              <a:gd name="T148" fmla="*/ 0 h 411"/>
              <a:gd name="T149" fmla="*/ 554 w 554"/>
              <a:gd name="T150" fmla="*/ 411 h 41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54" h="411">
                <a:moveTo>
                  <a:pt x="181" y="369"/>
                </a:moveTo>
                <a:lnTo>
                  <a:pt x="73" y="336"/>
                </a:lnTo>
                <a:lnTo>
                  <a:pt x="28" y="255"/>
                </a:lnTo>
                <a:lnTo>
                  <a:pt x="24" y="252"/>
                </a:lnTo>
                <a:lnTo>
                  <a:pt x="14" y="253"/>
                </a:lnTo>
                <a:lnTo>
                  <a:pt x="9" y="248"/>
                </a:lnTo>
                <a:lnTo>
                  <a:pt x="8" y="248"/>
                </a:lnTo>
                <a:lnTo>
                  <a:pt x="8" y="243"/>
                </a:lnTo>
                <a:lnTo>
                  <a:pt x="4" y="247"/>
                </a:lnTo>
                <a:lnTo>
                  <a:pt x="0" y="245"/>
                </a:lnTo>
                <a:lnTo>
                  <a:pt x="14" y="209"/>
                </a:lnTo>
                <a:lnTo>
                  <a:pt x="12" y="227"/>
                </a:lnTo>
                <a:lnTo>
                  <a:pt x="18" y="226"/>
                </a:lnTo>
                <a:lnTo>
                  <a:pt x="20" y="213"/>
                </a:lnTo>
                <a:lnTo>
                  <a:pt x="27" y="208"/>
                </a:lnTo>
                <a:lnTo>
                  <a:pt x="28" y="204"/>
                </a:lnTo>
                <a:lnTo>
                  <a:pt x="19" y="204"/>
                </a:lnTo>
                <a:lnTo>
                  <a:pt x="14" y="197"/>
                </a:lnTo>
                <a:lnTo>
                  <a:pt x="15" y="180"/>
                </a:lnTo>
                <a:lnTo>
                  <a:pt x="21" y="186"/>
                </a:lnTo>
                <a:lnTo>
                  <a:pt x="25" y="183"/>
                </a:lnTo>
                <a:lnTo>
                  <a:pt x="36" y="183"/>
                </a:lnTo>
                <a:lnTo>
                  <a:pt x="36" y="180"/>
                </a:lnTo>
                <a:lnTo>
                  <a:pt x="27" y="175"/>
                </a:lnTo>
                <a:lnTo>
                  <a:pt x="21" y="167"/>
                </a:lnTo>
                <a:lnTo>
                  <a:pt x="18" y="177"/>
                </a:lnTo>
                <a:lnTo>
                  <a:pt x="14" y="177"/>
                </a:lnTo>
                <a:lnTo>
                  <a:pt x="21" y="146"/>
                </a:lnTo>
                <a:lnTo>
                  <a:pt x="17" y="133"/>
                </a:lnTo>
                <a:lnTo>
                  <a:pt x="21" y="107"/>
                </a:lnTo>
                <a:lnTo>
                  <a:pt x="19" y="84"/>
                </a:lnTo>
                <a:lnTo>
                  <a:pt x="14" y="70"/>
                </a:lnTo>
                <a:lnTo>
                  <a:pt x="16" y="47"/>
                </a:lnTo>
                <a:lnTo>
                  <a:pt x="14" y="43"/>
                </a:lnTo>
                <a:lnTo>
                  <a:pt x="22" y="32"/>
                </a:lnTo>
                <a:lnTo>
                  <a:pt x="24" y="26"/>
                </a:lnTo>
                <a:lnTo>
                  <a:pt x="22" y="21"/>
                </a:lnTo>
                <a:lnTo>
                  <a:pt x="26" y="21"/>
                </a:lnTo>
                <a:lnTo>
                  <a:pt x="65" y="58"/>
                </a:lnTo>
                <a:lnTo>
                  <a:pt x="113" y="80"/>
                </a:lnTo>
                <a:lnTo>
                  <a:pt x="125" y="81"/>
                </a:lnTo>
                <a:lnTo>
                  <a:pt x="136" y="94"/>
                </a:lnTo>
                <a:lnTo>
                  <a:pt x="140" y="85"/>
                </a:lnTo>
                <a:lnTo>
                  <a:pt x="147" y="88"/>
                </a:lnTo>
                <a:lnTo>
                  <a:pt x="145" y="100"/>
                </a:lnTo>
                <a:lnTo>
                  <a:pt x="148" y="115"/>
                </a:lnTo>
                <a:lnTo>
                  <a:pt x="134" y="124"/>
                </a:lnTo>
                <a:lnTo>
                  <a:pt x="138" y="124"/>
                </a:lnTo>
                <a:lnTo>
                  <a:pt x="152" y="116"/>
                </a:lnTo>
                <a:lnTo>
                  <a:pt x="156" y="119"/>
                </a:lnTo>
                <a:lnTo>
                  <a:pt x="155" y="131"/>
                </a:lnTo>
                <a:lnTo>
                  <a:pt x="152" y="131"/>
                </a:lnTo>
                <a:lnTo>
                  <a:pt x="148" y="154"/>
                </a:lnTo>
                <a:lnTo>
                  <a:pt x="151" y="170"/>
                </a:lnTo>
                <a:lnTo>
                  <a:pt x="140" y="173"/>
                </a:lnTo>
                <a:lnTo>
                  <a:pt x="140" y="170"/>
                </a:lnTo>
                <a:lnTo>
                  <a:pt x="140" y="175"/>
                </a:lnTo>
                <a:lnTo>
                  <a:pt x="150" y="175"/>
                </a:lnTo>
                <a:lnTo>
                  <a:pt x="154" y="170"/>
                </a:lnTo>
                <a:lnTo>
                  <a:pt x="152" y="157"/>
                </a:lnTo>
                <a:lnTo>
                  <a:pt x="162" y="124"/>
                </a:lnTo>
                <a:lnTo>
                  <a:pt x="178" y="112"/>
                </a:lnTo>
                <a:lnTo>
                  <a:pt x="172" y="95"/>
                </a:lnTo>
                <a:lnTo>
                  <a:pt x="175" y="85"/>
                </a:lnTo>
                <a:lnTo>
                  <a:pt x="169" y="95"/>
                </a:lnTo>
                <a:lnTo>
                  <a:pt x="171" y="102"/>
                </a:lnTo>
                <a:lnTo>
                  <a:pt x="165" y="94"/>
                </a:lnTo>
                <a:lnTo>
                  <a:pt x="162" y="93"/>
                </a:lnTo>
                <a:lnTo>
                  <a:pt x="164" y="80"/>
                </a:lnTo>
                <a:lnTo>
                  <a:pt x="175" y="82"/>
                </a:lnTo>
                <a:lnTo>
                  <a:pt x="176" y="78"/>
                </a:lnTo>
                <a:lnTo>
                  <a:pt x="165" y="65"/>
                </a:lnTo>
                <a:lnTo>
                  <a:pt x="157" y="78"/>
                </a:lnTo>
                <a:lnTo>
                  <a:pt x="160" y="91"/>
                </a:lnTo>
                <a:lnTo>
                  <a:pt x="169" y="104"/>
                </a:lnTo>
                <a:lnTo>
                  <a:pt x="165" y="119"/>
                </a:lnTo>
                <a:lnTo>
                  <a:pt x="157" y="104"/>
                </a:lnTo>
                <a:lnTo>
                  <a:pt x="157" y="87"/>
                </a:lnTo>
                <a:lnTo>
                  <a:pt x="150" y="80"/>
                </a:lnTo>
                <a:lnTo>
                  <a:pt x="151" y="74"/>
                </a:lnTo>
                <a:lnTo>
                  <a:pt x="161" y="60"/>
                </a:lnTo>
                <a:lnTo>
                  <a:pt x="161" y="51"/>
                </a:lnTo>
                <a:lnTo>
                  <a:pt x="167" y="40"/>
                </a:lnTo>
                <a:lnTo>
                  <a:pt x="175" y="60"/>
                </a:lnTo>
                <a:lnTo>
                  <a:pt x="177" y="49"/>
                </a:lnTo>
                <a:lnTo>
                  <a:pt x="181" y="45"/>
                </a:lnTo>
                <a:lnTo>
                  <a:pt x="179" y="40"/>
                </a:lnTo>
                <a:lnTo>
                  <a:pt x="181" y="31"/>
                </a:lnTo>
                <a:lnTo>
                  <a:pt x="175" y="29"/>
                </a:lnTo>
                <a:lnTo>
                  <a:pt x="171" y="38"/>
                </a:lnTo>
                <a:lnTo>
                  <a:pt x="169" y="13"/>
                </a:lnTo>
                <a:lnTo>
                  <a:pt x="172" y="0"/>
                </a:lnTo>
                <a:lnTo>
                  <a:pt x="553" y="104"/>
                </a:lnTo>
                <a:lnTo>
                  <a:pt x="490" y="369"/>
                </a:lnTo>
                <a:lnTo>
                  <a:pt x="490" y="410"/>
                </a:lnTo>
                <a:lnTo>
                  <a:pt x="344" y="375"/>
                </a:lnTo>
                <a:lnTo>
                  <a:pt x="181" y="369"/>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30" name="Freeform 167"/>
          <p:cNvSpPr>
            <a:spLocks/>
          </p:cNvSpPr>
          <p:nvPr/>
        </p:nvSpPr>
        <p:spPr bwMode="auto">
          <a:xfrm>
            <a:off x="2224088" y="2311400"/>
            <a:ext cx="798512" cy="574675"/>
          </a:xfrm>
          <a:custGeom>
            <a:avLst/>
            <a:gdLst>
              <a:gd name="T0" fmla="*/ 2147483647 w 554"/>
              <a:gd name="T1" fmla="*/ 2147483647 h 411"/>
              <a:gd name="T2" fmla="*/ 2147483647 w 554"/>
              <a:gd name="T3" fmla="*/ 2147483647 h 411"/>
              <a:gd name="T4" fmla="*/ 2147483647 w 554"/>
              <a:gd name="T5" fmla="*/ 2147483647 h 411"/>
              <a:gd name="T6" fmla="*/ 2147483647 w 554"/>
              <a:gd name="T7" fmla="*/ 2147483647 h 411"/>
              <a:gd name="T8" fmla="*/ 0 w 554"/>
              <a:gd name="T9" fmla="*/ 2147483647 h 411"/>
              <a:gd name="T10" fmla="*/ 2147483647 w 554"/>
              <a:gd name="T11" fmla="*/ 2147483647 h 411"/>
              <a:gd name="T12" fmla="*/ 2147483647 w 554"/>
              <a:gd name="T13" fmla="*/ 2147483647 h 411"/>
              <a:gd name="T14" fmla="*/ 2147483647 w 554"/>
              <a:gd name="T15" fmla="*/ 2147483647 h 411"/>
              <a:gd name="T16" fmla="*/ 2147483647 w 554"/>
              <a:gd name="T17" fmla="*/ 2147483647 h 411"/>
              <a:gd name="T18" fmla="*/ 2147483647 w 554"/>
              <a:gd name="T19" fmla="*/ 2147483647 h 411"/>
              <a:gd name="T20" fmla="*/ 2147483647 w 554"/>
              <a:gd name="T21" fmla="*/ 2147483647 h 411"/>
              <a:gd name="T22" fmla="*/ 2147483647 w 554"/>
              <a:gd name="T23" fmla="*/ 2147483647 h 411"/>
              <a:gd name="T24" fmla="*/ 2147483647 w 554"/>
              <a:gd name="T25" fmla="*/ 2147483647 h 411"/>
              <a:gd name="T26" fmla="*/ 2147483647 w 554"/>
              <a:gd name="T27" fmla="*/ 2147483647 h 411"/>
              <a:gd name="T28" fmla="*/ 2147483647 w 554"/>
              <a:gd name="T29" fmla="*/ 2147483647 h 411"/>
              <a:gd name="T30" fmla="*/ 2147483647 w 554"/>
              <a:gd name="T31" fmla="*/ 2147483647 h 411"/>
              <a:gd name="T32" fmla="*/ 2147483647 w 554"/>
              <a:gd name="T33" fmla="*/ 2147483647 h 411"/>
              <a:gd name="T34" fmla="*/ 2147483647 w 554"/>
              <a:gd name="T35" fmla="*/ 2147483647 h 411"/>
              <a:gd name="T36" fmla="*/ 2147483647 w 554"/>
              <a:gd name="T37" fmla="*/ 2147483647 h 411"/>
              <a:gd name="T38" fmla="*/ 2147483647 w 554"/>
              <a:gd name="T39" fmla="*/ 2147483647 h 411"/>
              <a:gd name="T40" fmla="*/ 2147483647 w 554"/>
              <a:gd name="T41" fmla="*/ 2147483647 h 411"/>
              <a:gd name="T42" fmla="*/ 2147483647 w 554"/>
              <a:gd name="T43" fmla="*/ 2147483647 h 411"/>
              <a:gd name="T44" fmla="*/ 2147483647 w 554"/>
              <a:gd name="T45" fmla="*/ 2147483647 h 411"/>
              <a:gd name="T46" fmla="*/ 2147483647 w 554"/>
              <a:gd name="T47" fmla="*/ 2147483647 h 411"/>
              <a:gd name="T48" fmla="*/ 2147483647 w 554"/>
              <a:gd name="T49" fmla="*/ 2147483647 h 411"/>
              <a:gd name="T50" fmla="*/ 2147483647 w 554"/>
              <a:gd name="T51" fmla="*/ 2147483647 h 411"/>
              <a:gd name="T52" fmla="*/ 2147483647 w 554"/>
              <a:gd name="T53" fmla="*/ 2147483647 h 411"/>
              <a:gd name="T54" fmla="*/ 2147483647 w 554"/>
              <a:gd name="T55" fmla="*/ 2147483647 h 411"/>
              <a:gd name="T56" fmla="*/ 2147483647 w 554"/>
              <a:gd name="T57" fmla="*/ 2147483647 h 411"/>
              <a:gd name="T58" fmla="*/ 2147483647 w 554"/>
              <a:gd name="T59" fmla="*/ 2147483647 h 411"/>
              <a:gd name="T60" fmla="*/ 2147483647 w 554"/>
              <a:gd name="T61" fmla="*/ 2147483647 h 411"/>
              <a:gd name="T62" fmla="*/ 2147483647 w 554"/>
              <a:gd name="T63" fmla="*/ 2147483647 h 411"/>
              <a:gd name="T64" fmla="*/ 2147483647 w 554"/>
              <a:gd name="T65" fmla="*/ 2147483647 h 411"/>
              <a:gd name="T66" fmla="*/ 2147483647 w 554"/>
              <a:gd name="T67" fmla="*/ 2147483647 h 411"/>
              <a:gd name="T68" fmla="*/ 2147483647 w 554"/>
              <a:gd name="T69" fmla="*/ 2147483647 h 411"/>
              <a:gd name="T70" fmla="*/ 2147483647 w 554"/>
              <a:gd name="T71" fmla="*/ 2147483647 h 411"/>
              <a:gd name="T72" fmla="*/ 2147483647 w 554"/>
              <a:gd name="T73" fmla="*/ 2147483647 h 411"/>
              <a:gd name="T74" fmla="*/ 2147483647 w 554"/>
              <a:gd name="T75" fmla="*/ 2147483647 h 411"/>
              <a:gd name="T76" fmla="*/ 2147483647 w 554"/>
              <a:gd name="T77" fmla="*/ 2147483647 h 411"/>
              <a:gd name="T78" fmla="*/ 2147483647 w 554"/>
              <a:gd name="T79" fmla="*/ 2147483647 h 411"/>
              <a:gd name="T80" fmla="*/ 2147483647 w 554"/>
              <a:gd name="T81" fmla="*/ 2147483647 h 411"/>
              <a:gd name="T82" fmla="*/ 2147483647 w 554"/>
              <a:gd name="T83" fmla="*/ 2147483647 h 411"/>
              <a:gd name="T84" fmla="*/ 2147483647 w 554"/>
              <a:gd name="T85" fmla="*/ 2147483647 h 411"/>
              <a:gd name="T86" fmla="*/ 2147483647 w 554"/>
              <a:gd name="T87" fmla="*/ 2147483647 h 411"/>
              <a:gd name="T88" fmla="*/ 2147483647 w 554"/>
              <a:gd name="T89" fmla="*/ 2147483647 h 411"/>
              <a:gd name="T90" fmla="*/ 2147483647 w 554"/>
              <a:gd name="T91" fmla="*/ 0 h 411"/>
              <a:gd name="T92" fmla="*/ 2147483647 w 554"/>
              <a:gd name="T93" fmla="*/ 2147483647 h 411"/>
              <a:gd name="T94" fmla="*/ 2147483647 w 554"/>
              <a:gd name="T95" fmla="*/ 2147483647 h 411"/>
              <a:gd name="T96" fmla="*/ 2147483647 w 554"/>
              <a:gd name="T97" fmla="*/ 2147483647 h 41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54"/>
              <a:gd name="T148" fmla="*/ 0 h 411"/>
              <a:gd name="T149" fmla="*/ 554 w 554"/>
              <a:gd name="T150" fmla="*/ 411 h 41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54" h="411">
                <a:moveTo>
                  <a:pt x="181" y="369"/>
                </a:moveTo>
                <a:lnTo>
                  <a:pt x="73" y="336"/>
                </a:lnTo>
                <a:lnTo>
                  <a:pt x="28" y="255"/>
                </a:lnTo>
                <a:lnTo>
                  <a:pt x="24" y="252"/>
                </a:lnTo>
                <a:lnTo>
                  <a:pt x="14" y="253"/>
                </a:lnTo>
                <a:lnTo>
                  <a:pt x="9" y="248"/>
                </a:lnTo>
                <a:lnTo>
                  <a:pt x="8" y="248"/>
                </a:lnTo>
                <a:lnTo>
                  <a:pt x="8" y="243"/>
                </a:lnTo>
                <a:lnTo>
                  <a:pt x="4" y="247"/>
                </a:lnTo>
                <a:lnTo>
                  <a:pt x="0" y="245"/>
                </a:lnTo>
                <a:lnTo>
                  <a:pt x="14" y="209"/>
                </a:lnTo>
                <a:lnTo>
                  <a:pt x="12" y="227"/>
                </a:lnTo>
                <a:lnTo>
                  <a:pt x="18" y="226"/>
                </a:lnTo>
                <a:lnTo>
                  <a:pt x="20" y="213"/>
                </a:lnTo>
                <a:lnTo>
                  <a:pt x="27" y="208"/>
                </a:lnTo>
                <a:lnTo>
                  <a:pt x="28" y="204"/>
                </a:lnTo>
                <a:lnTo>
                  <a:pt x="19" y="204"/>
                </a:lnTo>
                <a:lnTo>
                  <a:pt x="14" y="197"/>
                </a:lnTo>
                <a:lnTo>
                  <a:pt x="15" y="180"/>
                </a:lnTo>
                <a:lnTo>
                  <a:pt x="21" y="186"/>
                </a:lnTo>
                <a:lnTo>
                  <a:pt x="25" y="183"/>
                </a:lnTo>
                <a:lnTo>
                  <a:pt x="36" y="183"/>
                </a:lnTo>
                <a:lnTo>
                  <a:pt x="36" y="180"/>
                </a:lnTo>
                <a:lnTo>
                  <a:pt x="27" y="175"/>
                </a:lnTo>
                <a:lnTo>
                  <a:pt x="21" y="167"/>
                </a:lnTo>
                <a:lnTo>
                  <a:pt x="18" y="177"/>
                </a:lnTo>
                <a:lnTo>
                  <a:pt x="14" y="177"/>
                </a:lnTo>
                <a:lnTo>
                  <a:pt x="21" y="146"/>
                </a:lnTo>
                <a:lnTo>
                  <a:pt x="17" y="133"/>
                </a:lnTo>
                <a:lnTo>
                  <a:pt x="21" y="107"/>
                </a:lnTo>
                <a:lnTo>
                  <a:pt x="19" y="84"/>
                </a:lnTo>
                <a:lnTo>
                  <a:pt x="14" y="70"/>
                </a:lnTo>
                <a:lnTo>
                  <a:pt x="16" y="47"/>
                </a:lnTo>
                <a:lnTo>
                  <a:pt x="14" y="43"/>
                </a:lnTo>
                <a:lnTo>
                  <a:pt x="22" y="32"/>
                </a:lnTo>
                <a:lnTo>
                  <a:pt x="24" y="26"/>
                </a:lnTo>
                <a:lnTo>
                  <a:pt x="22" y="21"/>
                </a:lnTo>
                <a:lnTo>
                  <a:pt x="26" y="21"/>
                </a:lnTo>
                <a:lnTo>
                  <a:pt x="65" y="58"/>
                </a:lnTo>
                <a:lnTo>
                  <a:pt x="113" y="80"/>
                </a:lnTo>
                <a:lnTo>
                  <a:pt x="125" y="81"/>
                </a:lnTo>
                <a:lnTo>
                  <a:pt x="136" y="94"/>
                </a:lnTo>
                <a:lnTo>
                  <a:pt x="140" y="85"/>
                </a:lnTo>
                <a:lnTo>
                  <a:pt x="147" y="88"/>
                </a:lnTo>
                <a:lnTo>
                  <a:pt x="145" y="100"/>
                </a:lnTo>
                <a:lnTo>
                  <a:pt x="148" y="115"/>
                </a:lnTo>
                <a:lnTo>
                  <a:pt x="134" y="124"/>
                </a:lnTo>
                <a:lnTo>
                  <a:pt x="138" y="124"/>
                </a:lnTo>
                <a:lnTo>
                  <a:pt x="152" y="116"/>
                </a:lnTo>
                <a:lnTo>
                  <a:pt x="156" y="119"/>
                </a:lnTo>
                <a:lnTo>
                  <a:pt x="155" y="131"/>
                </a:lnTo>
                <a:lnTo>
                  <a:pt x="152" y="131"/>
                </a:lnTo>
                <a:lnTo>
                  <a:pt x="148" y="154"/>
                </a:lnTo>
                <a:lnTo>
                  <a:pt x="151" y="170"/>
                </a:lnTo>
                <a:lnTo>
                  <a:pt x="140" y="173"/>
                </a:lnTo>
                <a:lnTo>
                  <a:pt x="140" y="170"/>
                </a:lnTo>
                <a:lnTo>
                  <a:pt x="140" y="175"/>
                </a:lnTo>
                <a:lnTo>
                  <a:pt x="150" y="175"/>
                </a:lnTo>
                <a:lnTo>
                  <a:pt x="154" y="170"/>
                </a:lnTo>
                <a:lnTo>
                  <a:pt x="152" y="157"/>
                </a:lnTo>
                <a:lnTo>
                  <a:pt x="162" y="124"/>
                </a:lnTo>
                <a:lnTo>
                  <a:pt x="178" y="112"/>
                </a:lnTo>
                <a:lnTo>
                  <a:pt x="172" y="95"/>
                </a:lnTo>
                <a:lnTo>
                  <a:pt x="175" y="85"/>
                </a:lnTo>
                <a:lnTo>
                  <a:pt x="169" y="95"/>
                </a:lnTo>
                <a:lnTo>
                  <a:pt x="171" y="102"/>
                </a:lnTo>
                <a:lnTo>
                  <a:pt x="165" y="94"/>
                </a:lnTo>
                <a:lnTo>
                  <a:pt x="162" y="93"/>
                </a:lnTo>
                <a:lnTo>
                  <a:pt x="164" y="80"/>
                </a:lnTo>
                <a:lnTo>
                  <a:pt x="175" y="82"/>
                </a:lnTo>
                <a:lnTo>
                  <a:pt x="176" y="78"/>
                </a:lnTo>
                <a:lnTo>
                  <a:pt x="165" y="65"/>
                </a:lnTo>
                <a:lnTo>
                  <a:pt x="157" y="78"/>
                </a:lnTo>
                <a:lnTo>
                  <a:pt x="160" y="91"/>
                </a:lnTo>
                <a:lnTo>
                  <a:pt x="169" y="104"/>
                </a:lnTo>
                <a:lnTo>
                  <a:pt x="165" y="119"/>
                </a:lnTo>
                <a:lnTo>
                  <a:pt x="157" y="104"/>
                </a:lnTo>
                <a:lnTo>
                  <a:pt x="157" y="87"/>
                </a:lnTo>
                <a:lnTo>
                  <a:pt x="150" y="80"/>
                </a:lnTo>
                <a:lnTo>
                  <a:pt x="151" y="74"/>
                </a:lnTo>
                <a:lnTo>
                  <a:pt x="161" y="60"/>
                </a:lnTo>
                <a:lnTo>
                  <a:pt x="161" y="51"/>
                </a:lnTo>
                <a:lnTo>
                  <a:pt x="167" y="40"/>
                </a:lnTo>
                <a:lnTo>
                  <a:pt x="175" y="60"/>
                </a:lnTo>
                <a:lnTo>
                  <a:pt x="177" y="49"/>
                </a:lnTo>
                <a:lnTo>
                  <a:pt x="181" y="45"/>
                </a:lnTo>
                <a:lnTo>
                  <a:pt x="179" y="40"/>
                </a:lnTo>
                <a:lnTo>
                  <a:pt x="181" y="31"/>
                </a:lnTo>
                <a:lnTo>
                  <a:pt x="175" y="29"/>
                </a:lnTo>
                <a:lnTo>
                  <a:pt x="171" y="38"/>
                </a:lnTo>
                <a:lnTo>
                  <a:pt x="169" y="13"/>
                </a:lnTo>
                <a:lnTo>
                  <a:pt x="172" y="0"/>
                </a:lnTo>
                <a:lnTo>
                  <a:pt x="553" y="104"/>
                </a:lnTo>
                <a:lnTo>
                  <a:pt x="490" y="369"/>
                </a:lnTo>
                <a:lnTo>
                  <a:pt x="490" y="410"/>
                </a:lnTo>
                <a:lnTo>
                  <a:pt x="344" y="375"/>
                </a:lnTo>
                <a:lnTo>
                  <a:pt x="181" y="369"/>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31" name="Freeform 168"/>
          <p:cNvSpPr>
            <a:spLocks/>
          </p:cNvSpPr>
          <p:nvPr/>
        </p:nvSpPr>
        <p:spPr bwMode="auto">
          <a:xfrm>
            <a:off x="5634038" y="2989263"/>
            <a:ext cx="3175" cy="7937"/>
          </a:xfrm>
          <a:custGeom>
            <a:avLst/>
            <a:gdLst>
              <a:gd name="T0" fmla="*/ 2147483647 w 3"/>
              <a:gd name="T1" fmla="*/ 0 h 5"/>
              <a:gd name="T2" fmla="*/ 0 w 3"/>
              <a:gd name="T3" fmla="*/ 2147483647 h 5"/>
              <a:gd name="T4" fmla="*/ 2147483647 w 3"/>
              <a:gd name="T5" fmla="*/ 2147483647 h 5"/>
              <a:gd name="T6" fmla="*/ 2147483647 w 3"/>
              <a:gd name="T7" fmla="*/ 0 h 5"/>
              <a:gd name="T8" fmla="*/ 2147483647 w 3"/>
              <a:gd name="T9" fmla="*/ 0 h 5"/>
              <a:gd name="T10" fmla="*/ 2147483647 w 3"/>
              <a:gd name="T11" fmla="*/ 0 h 5"/>
              <a:gd name="T12" fmla="*/ 0 60000 65536"/>
              <a:gd name="T13" fmla="*/ 0 60000 65536"/>
              <a:gd name="T14" fmla="*/ 0 60000 65536"/>
              <a:gd name="T15" fmla="*/ 0 60000 65536"/>
              <a:gd name="T16" fmla="*/ 0 60000 65536"/>
              <a:gd name="T17" fmla="*/ 0 60000 65536"/>
              <a:gd name="T18" fmla="*/ 0 w 3"/>
              <a:gd name="T19" fmla="*/ 0 h 5"/>
              <a:gd name="T20" fmla="*/ 3 w 3"/>
              <a:gd name="T21" fmla="*/ 5 h 5"/>
            </a:gdLst>
            <a:ahLst/>
            <a:cxnLst>
              <a:cxn ang="T12">
                <a:pos x="T0" y="T1"/>
              </a:cxn>
              <a:cxn ang="T13">
                <a:pos x="T2" y="T3"/>
              </a:cxn>
              <a:cxn ang="T14">
                <a:pos x="T4" y="T5"/>
              </a:cxn>
              <a:cxn ang="T15">
                <a:pos x="T6" y="T7"/>
              </a:cxn>
              <a:cxn ang="T16">
                <a:pos x="T8" y="T9"/>
              </a:cxn>
              <a:cxn ang="T17">
                <a:pos x="T10" y="T11"/>
              </a:cxn>
            </a:cxnLst>
            <a:rect l="T18" t="T19" r="T20" b="T21"/>
            <a:pathLst>
              <a:path w="3" h="5">
                <a:moveTo>
                  <a:pt x="2" y="0"/>
                </a:moveTo>
                <a:lnTo>
                  <a:pt x="0" y="4"/>
                </a:lnTo>
                <a:lnTo>
                  <a:pt x="2" y="4"/>
                </a:lnTo>
                <a:lnTo>
                  <a:pt x="2" y="0"/>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32" name="Freeform 169"/>
          <p:cNvSpPr>
            <a:spLocks/>
          </p:cNvSpPr>
          <p:nvPr/>
        </p:nvSpPr>
        <p:spPr bwMode="auto">
          <a:xfrm>
            <a:off x="5634038" y="2989263"/>
            <a:ext cx="3175" cy="7937"/>
          </a:xfrm>
          <a:custGeom>
            <a:avLst/>
            <a:gdLst>
              <a:gd name="T0" fmla="*/ 2147483647 w 3"/>
              <a:gd name="T1" fmla="*/ 0 h 5"/>
              <a:gd name="T2" fmla="*/ 0 w 3"/>
              <a:gd name="T3" fmla="*/ 2147483647 h 5"/>
              <a:gd name="T4" fmla="*/ 2147483647 w 3"/>
              <a:gd name="T5" fmla="*/ 2147483647 h 5"/>
              <a:gd name="T6" fmla="*/ 2147483647 w 3"/>
              <a:gd name="T7" fmla="*/ 0 h 5"/>
              <a:gd name="T8" fmla="*/ 2147483647 w 3"/>
              <a:gd name="T9" fmla="*/ 0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2" y="0"/>
                </a:moveTo>
                <a:lnTo>
                  <a:pt x="0" y="4"/>
                </a:lnTo>
                <a:lnTo>
                  <a:pt x="2" y="4"/>
                </a:lnTo>
                <a:lnTo>
                  <a:pt x="2" y="0"/>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33" name="Freeform 170"/>
          <p:cNvSpPr>
            <a:spLocks/>
          </p:cNvSpPr>
          <p:nvPr/>
        </p:nvSpPr>
        <p:spPr bwMode="auto">
          <a:xfrm>
            <a:off x="5624513" y="3001963"/>
            <a:ext cx="12700" cy="19050"/>
          </a:xfrm>
          <a:custGeom>
            <a:avLst/>
            <a:gdLst>
              <a:gd name="T0" fmla="*/ 2147483647 w 9"/>
              <a:gd name="T1" fmla="*/ 0 h 13"/>
              <a:gd name="T2" fmla="*/ 0 w 9"/>
              <a:gd name="T3" fmla="*/ 2147483647 h 13"/>
              <a:gd name="T4" fmla="*/ 0 w 9"/>
              <a:gd name="T5" fmla="*/ 2147483647 h 13"/>
              <a:gd name="T6" fmla="*/ 2147483647 w 9"/>
              <a:gd name="T7" fmla="*/ 2147483647 h 13"/>
              <a:gd name="T8" fmla="*/ 2147483647 w 9"/>
              <a:gd name="T9" fmla="*/ 0 h 13"/>
              <a:gd name="T10" fmla="*/ 2147483647 w 9"/>
              <a:gd name="T11" fmla="*/ 0 h 13"/>
              <a:gd name="T12" fmla="*/ 2147483647 w 9"/>
              <a:gd name="T13" fmla="*/ 0 h 13"/>
              <a:gd name="T14" fmla="*/ 0 60000 65536"/>
              <a:gd name="T15" fmla="*/ 0 60000 65536"/>
              <a:gd name="T16" fmla="*/ 0 60000 65536"/>
              <a:gd name="T17" fmla="*/ 0 60000 65536"/>
              <a:gd name="T18" fmla="*/ 0 60000 65536"/>
              <a:gd name="T19" fmla="*/ 0 60000 65536"/>
              <a:gd name="T20" fmla="*/ 0 60000 65536"/>
              <a:gd name="T21" fmla="*/ 0 w 9"/>
              <a:gd name="T22" fmla="*/ 0 h 13"/>
              <a:gd name="T23" fmla="*/ 9 w 9"/>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13">
                <a:moveTo>
                  <a:pt x="8" y="0"/>
                </a:moveTo>
                <a:lnTo>
                  <a:pt x="0" y="7"/>
                </a:lnTo>
                <a:lnTo>
                  <a:pt x="0" y="12"/>
                </a:lnTo>
                <a:lnTo>
                  <a:pt x="8" y="3"/>
                </a:lnTo>
                <a:lnTo>
                  <a:pt x="8" y="0"/>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34" name="Freeform 171"/>
          <p:cNvSpPr>
            <a:spLocks/>
          </p:cNvSpPr>
          <p:nvPr/>
        </p:nvSpPr>
        <p:spPr bwMode="auto">
          <a:xfrm>
            <a:off x="5624513" y="3001963"/>
            <a:ext cx="12700" cy="19050"/>
          </a:xfrm>
          <a:custGeom>
            <a:avLst/>
            <a:gdLst>
              <a:gd name="T0" fmla="*/ 2147483647 w 9"/>
              <a:gd name="T1" fmla="*/ 0 h 13"/>
              <a:gd name="T2" fmla="*/ 0 w 9"/>
              <a:gd name="T3" fmla="*/ 2147483647 h 13"/>
              <a:gd name="T4" fmla="*/ 0 w 9"/>
              <a:gd name="T5" fmla="*/ 2147483647 h 13"/>
              <a:gd name="T6" fmla="*/ 2147483647 w 9"/>
              <a:gd name="T7" fmla="*/ 2147483647 h 13"/>
              <a:gd name="T8" fmla="*/ 2147483647 w 9"/>
              <a:gd name="T9" fmla="*/ 0 h 13"/>
              <a:gd name="T10" fmla="*/ 2147483647 w 9"/>
              <a:gd name="T11" fmla="*/ 0 h 13"/>
              <a:gd name="T12" fmla="*/ 0 60000 65536"/>
              <a:gd name="T13" fmla="*/ 0 60000 65536"/>
              <a:gd name="T14" fmla="*/ 0 60000 65536"/>
              <a:gd name="T15" fmla="*/ 0 60000 65536"/>
              <a:gd name="T16" fmla="*/ 0 60000 65536"/>
              <a:gd name="T17" fmla="*/ 0 60000 65536"/>
              <a:gd name="T18" fmla="*/ 0 w 9"/>
              <a:gd name="T19" fmla="*/ 0 h 13"/>
              <a:gd name="T20" fmla="*/ 9 w 9"/>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9" h="13">
                <a:moveTo>
                  <a:pt x="8" y="0"/>
                </a:moveTo>
                <a:lnTo>
                  <a:pt x="0" y="7"/>
                </a:lnTo>
                <a:lnTo>
                  <a:pt x="0" y="12"/>
                </a:lnTo>
                <a:lnTo>
                  <a:pt x="8" y="3"/>
                </a:lnTo>
                <a:lnTo>
                  <a:pt x="8" y="0"/>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35" name="Freeform 172"/>
          <p:cNvSpPr>
            <a:spLocks/>
          </p:cNvSpPr>
          <p:nvPr/>
        </p:nvSpPr>
        <p:spPr bwMode="auto">
          <a:xfrm>
            <a:off x="5408613" y="2989263"/>
            <a:ext cx="625475" cy="657225"/>
          </a:xfrm>
          <a:custGeom>
            <a:avLst/>
            <a:gdLst>
              <a:gd name="T0" fmla="*/ 2147483647 w 434"/>
              <a:gd name="T1" fmla="*/ 2147483647 h 469"/>
              <a:gd name="T2" fmla="*/ 2147483647 w 434"/>
              <a:gd name="T3" fmla="*/ 2147483647 h 469"/>
              <a:gd name="T4" fmla="*/ 2147483647 w 434"/>
              <a:gd name="T5" fmla="*/ 2147483647 h 469"/>
              <a:gd name="T6" fmla="*/ 2147483647 w 434"/>
              <a:gd name="T7" fmla="*/ 2147483647 h 469"/>
              <a:gd name="T8" fmla="*/ 2147483647 w 434"/>
              <a:gd name="T9" fmla="*/ 2147483647 h 469"/>
              <a:gd name="T10" fmla="*/ 2147483647 w 434"/>
              <a:gd name="T11" fmla="*/ 2147483647 h 469"/>
              <a:gd name="T12" fmla="*/ 2147483647 w 434"/>
              <a:gd name="T13" fmla="*/ 2147483647 h 469"/>
              <a:gd name="T14" fmla="*/ 2147483647 w 434"/>
              <a:gd name="T15" fmla="*/ 2147483647 h 469"/>
              <a:gd name="T16" fmla="*/ 2147483647 w 434"/>
              <a:gd name="T17" fmla="*/ 2147483647 h 469"/>
              <a:gd name="T18" fmla="*/ 2147483647 w 434"/>
              <a:gd name="T19" fmla="*/ 2147483647 h 469"/>
              <a:gd name="T20" fmla="*/ 2147483647 w 434"/>
              <a:gd name="T21" fmla="*/ 0 h 469"/>
              <a:gd name="T22" fmla="*/ 2147483647 w 434"/>
              <a:gd name="T23" fmla="*/ 2147483647 h 469"/>
              <a:gd name="T24" fmla="*/ 2147483647 w 434"/>
              <a:gd name="T25" fmla="*/ 2147483647 h 469"/>
              <a:gd name="T26" fmla="*/ 2147483647 w 434"/>
              <a:gd name="T27" fmla="*/ 2147483647 h 469"/>
              <a:gd name="T28" fmla="*/ 2147483647 w 434"/>
              <a:gd name="T29" fmla="*/ 2147483647 h 469"/>
              <a:gd name="T30" fmla="*/ 2147483647 w 434"/>
              <a:gd name="T31" fmla="*/ 2147483647 h 469"/>
              <a:gd name="T32" fmla="*/ 2147483647 w 434"/>
              <a:gd name="T33" fmla="*/ 2147483647 h 469"/>
              <a:gd name="T34" fmla="*/ 2147483647 w 434"/>
              <a:gd name="T35" fmla="*/ 2147483647 h 469"/>
              <a:gd name="T36" fmla="*/ 0 w 434"/>
              <a:gd name="T37" fmla="*/ 2147483647 h 469"/>
              <a:gd name="T38" fmla="*/ 2147483647 w 434"/>
              <a:gd name="T39" fmla="*/ 2147483647 h 469"/>
              <a:gd name="T40" fmla="*/ 2147483647 w 434"/>
              <a:gd name="T41" fmla="*/ 2147483647 h 469"/>
              <a:gd name="T42" fmla="*/ 2147483647 w 434"/>
              <a:gd name="T43" fmla="*/ 2147483647 h 469"/>
              <a:gd name="T44" fmla="*/ 2147483647 w 434"/>
              <a:gd name="T45" fmla="*/ 2147483647 h 469"/>
              <a:gd name="T46" fmla="*/ 2147483647 w 434"/>
              <a:gd name="T47" fmla="*/ 2147483647 h 469"/>
              <a:gd name="T48" fmla="*/ 2147483647 w 434"/>
              <a:gd name="T49" fmla="*/ 2147483647 h 469"/>
              <a:gd name="T50" fmla="*/ 2147483647 w 434"/>
              <a:gd name="T51" fmla="*/ 2147483647 h 469"/>
              <a:gd name="T52" fmla="*/ 2147483647 w 434"/>
              <a:gd name="T53" fmla="*/ 2147483647 h 469"/>
              <a:gd name="T54" fmla="*/ 2147483647 w 434"/>
              <a:gd name="T55" fmla="*/ 2147483647 h 469"/>
              <a:gd name="T56" fmla="*/ 2147483647 w 434"/>
              <a:gd name="T57" fmla="*/ 2147483647 h 469"/>
              <a:gd name="T58" fmla="*/ 2147483647 w 434"/>
              <a:gd name="T59" fmla="*/ 2147483647 h 469"/>
              <a:gd name="T60" fmla="*/ 2147483647 w 434"/>
              <a:gd name="T61" fmla="*/ 2147483647 h 469"/>
              <a:gd name="T62" fmla="*/ 2147483647 w 434"/>
              <a:gd name="T63" fmla="*/ 2147483647 h 469"/>
              <a:gd name="T64" fmla="*/ 2147483647 w 434"/>
              <a:gd name="T65" fmla="*/ 2147483647 h 469"/>
              <a:gd name="T66" fmla="*/ 2147483647 w 434"/>
              <a:gd name="T67" fmla="*/ 2147483647 h 469"/>
              <a:gd name="T68" fmla="*/ 2147483647 w 434"/>
              <a:gd name="T69" fmla="*/ 2147483647 h 469"/>
              <a:gd name="T70" fmla="*/ 2147483647 w 434"/>
              <a:gd name="T71" fmla="*/ 2147483647 h 469"/>
              <a:gd name="T72" fmla="*/ 2147483647 w 434"/>
              <a:gd name="T73" fmla="*/ 2147483647 h 469"/>
              <a:gd name="T74" fmla="*/ 2147483647 w 434"/>
              <a:gd name="T75" fmla="*/ 2147483647 h 469"/>
              <a:gd name="T76" fmla="*/ 2147483647 w 434"/>
              <a:gd name="T77" fmla="*/ 2147483647 h 469"/>
              <a:gd name="T78" fmla="*/ 2147483647 w 434"/>
              <a:gd name="T79" fmla="*/ 2147483647 h 469"/>
              <a:gd name="T80" fmla="*/ 2147483647 w 434"/>
              <a:gd name="T81" fmla="*/ 2147483647 h 469"/>
              <a:gd name="T82" fmla="*/ 2147483647 w 434"/>
              <a:gd name="T83" fmla="*/ 2147483647 h 469"/>
              <a:gd name="T84" fmla="*/ 2147483647 w 434"/>
              <a:gd name="T85" fmla="*/ 2147483647 h 469"/>
              <a:gd name="T86" fmla="*/ 2147483647 w 434"/>
              <a:gd name="T87" fmla="*/ 2147483647 h 469"/>
              <a:gd name="T88" fmla="*/ 2147483647 w 434"/>
              <a:gd name="T89" fmla="*/ 2147483647 h 469"/>
              <a:gd name="T90" fmla="*/ 2147483647 w 434"/>
              <a:gd name="T91" fmla="*/ 2147483647 h 469"/>
              <a:gd name="T92" fmla="*/ 2147483647 w 434"/>
              <a:gd name="T93" fmla="*/ 2147483647 h 469"/>
              <a:gd name="T94" fmla="*/ 2147483647 w 434"/>
              <a:gd name="T95" fmla="*/ 2147483647 h 469"/>
              <a:gd name="T96" fmla="*/ 2147483647 w 434"/>
              <a:gd name="T97" fmla="*/ 2147483647 h 469"/>
              <a:gd name="T98" fmla="*/ 2147483647 w 434"/>
              <a:gd name="T99" fmla="*/ 2147483647 h 469"/>
              <a:gd name="T100" fmla="*/ 2147483647 w 434"/>
              <a:gd name="T101" fmla="*/ 2147483647 h 469"/>
              <a:gd name="T102" fmla="*/ 2147483647 w 434"/>
              <a:gd name="T103" fmla="*/ 2147483647 h 469"/>
              <a:gd name="T104" fmla="*/ 2147483647 w 434"/>
              <a:gd name="T105" fmla="*/ 2147483647 h 469"/>
              <a:gd name="T106" fmla="*/ 2147483647 w 434"/>
              <a:gd name="T107" fmla="*/ 2147483647 h 46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34"/>
              <a:gd name="T163" fmla="*/ 0 h 469"/>
              <a:gd name="T164" fmla="*/ 434 w 434"/>
              <a:gd name="T165" fmla="*/ 469 h 46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34" h="469">
                <a:moveTo>
                  <a:pt x="344" y="98"/>
                </a:moveTo>
                <a:lnTo>
                  <a:pt x="206" y="66"/>
                </a:lnTo>
                <a:lnTo>
                  <a:pt x="175" y="40"/>
                </a:lnTo>
                <a:lnTo>
                  <a:pt x="166" y="40"/>
                </a:lnTo>
                <a:lnTo>
                  <a:pt x="152" y="26"/>
                </a:lnTo>
                <a:lnTo>
                  <a:pt x="148" y="34"/>
                </a:lnTo>
                <a:lnTo>
                  <a:pt x="139" y="40"/>
                </a:lnTo>
                <a:lnTo>
                  <a:pt x="142" y="24"/>
                </a:lnTo>
                <a:lnTo>
                  <a:pt x="141" y="22"/>
                </a:lnTo>
                <a:lnTo>
                  <a:pt x="150" y="9"/>
                </a:lnTo>
                <a:lnTo>
                  <a:pt x="141" y="0"/>
                </a:lnTo>
                <a:lnTo>
                  <a:pt x="124" y="12"/>
                </a:lnTo>
                <a:lnTo>
                  <a:pt x="118" y="11"/>
                </a:lnTo>
                <a:lnTo>
                  <a:pt x="99" y="23"/>
                </a:lnTo>
                <a:lnTo>
                  <a:pt x="72" y="29"/>
                </a:lnTo>
                <a:lnTo>
                  <a:pt x="62" y="29"/>
                </a:lnTo>
                <a:lnTo>
                  <a:pt x="40" y="34"/>
                </a:lnTo>
                <a:lnTo>
                  <a:pt x="44" y="88"/>
                </a:lnTo>
                <a:lnTo>
                  <a:pt x="0" y="142"/>
                </a:lnTo>
                <a:lnTo>
                  <a:pt x="14" y="157"/>
                </a:lnTo>
                <a:lnTo>
                  <a:pt x="10" y="237"/>
                </a:lnTo>
                <a:lnTo>
                  <a:pt x="123" y="324"/>
                </a:lnTo>
                <a:lnTo>
                  <a:pt x="131" y="364"/>
                </a:lnTo>
                <a:lnTo>
                  <a:pt x="144" y="443"/>
                </a:lnTo>
                <a:lnTo>
                  <a:pt x="179" y="468"/>
                </a:lnTo>
                <a:lnTo>
                  <a:pt x="395" y="456"/>
                </a:lnTo>
                <a:lnTo>
                  <a:pt x="392" y="441"/>
                </a:lnTo>
                <a:lnTo>
                  <a:pt x="395" y="429"/>
                </a:lnTo>
                <a:lnTo>
                  <a:pt x="387" y="416"/>
                </a:lnTo>
                <a:lnTo>
                  <a:pt x="379" y="375"/>
                </a:lnTo>
                <a:lnTo>
                  <a:pt x="392" y="322"/>
                </a:lnTo>
                <a:lnTo>
                  <a:pt x="388" y="310"/>
                </a:lnTo>
                <a:lnTo>
                  <a:pt x="389" y="297"/>
                </a:lnTo>
                <a:lnTo>
                  <a:pt x="401" y="269"/>
                </a:lnTo>
                <a:lnTo>
                  <a:pt x="398" y="261"/>
                </a:lnTo>
                <a:lnTo>
                  <a:pt x="403" y="243"/>
                </a:lnTo>
                <a:lnTo>
                  <a:pt x="410" y="216"/>
                </a:lnTo>
                <a:lnTo>
                  <a:pt x="433" y="161"/>
                </a:lnTo>
                <a:lnTo>
                  <a:pt x="433" y="157"/>
                </a:lnTo>
                <a:lnTo>
                  <a:pt x="423" y="162"/>
                </a:lnTo>
                <a:lnTo>
                  <a:pt x="412" y="176"/>
                </a:lnTo>
                <a:lnTo>
                  <a:pt x="407" y="188"/>
                </a:lnTo>
                <a:lnTo>
                  <a:pt x="398" y="205"/>
                </a:lnTo>
                <a:lnTo>
                  <a:pt x="383" y="218"/>
                </a:lnTo>
                <a:lnTo>
                  <a:pt x="380" y="227"/>
                </a:lnTo>
                <a:lnTo>
                  <a:pt x="372" y="233"/>
                </a:lnTo>
                <a:lnTo>
                  <a:pt x="362" y="233"/>
                </a:lnTo>
                <a:lnTo>
                  <a:pt x="365" y="219"/>
                </a:lnTo>
                <a:lnTo>
                  <a:pt x="376" y="195"/>
                </a:lnTo>
                <a:lnTo>
                  <a:pt x="387" y="192"/>
                </a:lnTo>
                <a:lnTo>
                  <a:pt x="388" y="181"/>
                </a:lnTo>
                <a:lnTo>
                  <a:pt x="344" y="98"/>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36" name="Freeform 173"/>
          <p:cNvSpPr>
            <a:spLocks/>
          </p:cNvSpPr>
          <p:nvPr/>
        </p:nvSpPr>
        <p:spPr bwMode="auto">
          <a:xfrm>
            <a:off x="5408613" y="2989263"/>
            <a:ext cx="625475" cy="657225"/>
          </a:xfrm>
          <a:custGeom>
            <a:avLst/>
            <a:gdLst>
              <a:gd name="T0" fmla="*/ 2147483647 w 434"/>
              <a:gd name="T1" fmla="*/ 2147483647 h 469"/>
              <a:gd name="T2" fmla="*/ 2147483647 w 434"/>
              <a:gd name="T3" fmla="*/ 2147483647 h 469"/>
              <a:gd name="T4" fmla="*/ 2147483647 w 434"/>
              <a:gd name="T5" fmla="*/ 2147483647 h 469"/>
              <a:gd name="T6" fmla="*/ 2147483647 w 434"/>
              <a:gd name="T7" fmla="*/ 2147483647 h 469"/>
              <a:gd name="T8" fmla="*/ 2147483647 w 434"/>
              <a:gd name="T9" fmla="*/ 2147483647 h 469"/>
              <a:gd name="T10" fmla="*/ 2147483647 w 434"/>
              <a:gd name="T11" fmla="*/ 2147483647 h 469"/>
              <a:gd name="T12" fmla="*/ 2147483647 w 434"/>
              <a:gd name="T13" fmla="*/ 2147483647 h 469"/>
              <a:gd name="T14" fmla="*/ 2147483647 w 434"/>
              <a:gd name="T15" fmla="*/ 2147483647 h 469"/>
              <a:gd name="T16" fmla="*/ 2147483647 w 434"/>
              <a:gd name="T17" fmla="*/ 2147483647 h 469"/>
              <a:gd name="T18" fmla="*/ 2147483647 w 434"/>
              <a:gd name="T19" fmla="*/ 2147483647 h 469"/>
              <a:gd name="T20" fmla="*/ 2147483647 w 434"/>
              <a:gd name="T21" fmla="*/ 0 h 469"/>
              <a:gd name="T22" fmla="*/ 2147483647 w 434"/>
              <a:gd name="T23" fmla="*/ 2147483647 h 469"/>
              <a:gd name="T24" fmla="*/ 2147483647 w 434"/>
              <a:gd name="T25" fmla="*/ 2147483647 h 469"/>
              <a:gd name="T26" fmla="*/ 2147483647 w 434"/>
              <a:gd name="T27" fmla="*/ 2147483647 h 469"/>
              <a:gd name="T28" fmla="*/ 2147483647 w 434"/>
              <a:gd name="T29" fmla="*/ 2147483647 h 469"/>
              <a:gd name="T30" fmla="*/ 2147483647 w 434"/>
              <a:gd name="T31" fmla="*/ 2147483647 h 469"/>
              <a:gd name="T32" fmla="*/ 2147483647 w 434"/>
              <a:gd name="T33" fmla="*/ 2147483647 h 469"/>
              <a:gd name="T34" fmla="*/ 2147483647 w 434"/>
              <a:gd name="T35" fmla="*/ 2147483647 h 469"/>
              <a:gd name="T36" fmla="*/ 0 w 434"/>
              <a:gd name="T37" fmla="*/ 2147483647 h 469"/>
              <a:gd name="T38" fmla="*/ 2147483647 w 434"/>
              <a:gd name="T39" fmla="*/ 2147483647 h 469"/>
              <a:gd name="T40" fmla="*/ 2147483647 w 434"/>
              <a:gd name="T41" fmla="*/ 2147483647 h 469"/>
              <a:gd name="T42" fmla="*/ 2147483647 w 434"/>
              <a:gd name="T43" fmla="*/ 2147483647 h 469"/>
              <a:gd name="T44" fmla="*/ 2147483647 w 434"/>
              <a:gd name="T45" fmla="*/ 2147483647 h 469"/>
              <a:gd name="T46" fmla="*/ 2147483647 w 434"/>
              <a:gd name="T47" fmla="*/ 2147483647 h 469"/>
              <a:gd name="T48" fmla="*/ 2147483647 w 434"/>
              <a:gd name="T49" fmla="*/ 2147483647 h 469"/>
              <a:gd name="T50" fmla="*/ 2147483647 w 434"/>
              <a:gd name="T51" fmla="*/ 2147483647 h 469"/>
              <a:gd name="T52" fmla="*/ 2147483647 w 434"/>
              <a:gd name="T53" fmla="*/ 2147483647 h 469"/>
              <a:gd name="T54" fmla="*/ 2147483647 w 434"/>
              <a:gd name="T55" fmla="*/ 2147483647 h 469"/>
              <a:gd name="T56" fmla="*/ 2147483647 w 434"/>
              <a:gd name="T57" fmla="*/ 2147483647 h 469"/>
              <a:gd name="T58" fmla="*/ 2147483647 w 434"/>
              <a:gd name="T59" fmla="*/ 2147483647 h 469"/>
              <a:gd name="T60" fmla="*/ 2147483647 w 434"/>
              <a:gd name="T61" fmla="*/ 2147483647 h 469"/>
              <a:gd name="T62" fmla="*/ 2147483647 w 434"/>
              <a:gd name="T63" fmla="*/ 2147483647 h 469"/>
              <a:gd name="T64" fmla="*/ 2147483647 w 434"/>
              <a:gd name="T65" fmla="*/ 2147483647 h 469"/>
              <a:gd name="T66" fmla="*/ 2147483647 w 434"/>
              <a:gd name="T67" fmla="*/ 2147483647 h 469"/>
              <a:gd name="T68" fmla="*/ 2147483647 w 434"/>
              <a:gd name="T69" fmla="*/ 2147483647 h 469"/>
              <a:gd name="T70" fmla="*/ 2147483647 w 434"/>
              <a:gd name="T71" fmla="*/ 2147483647 h 469"/>
              <a:gd name="T72" fmla="*/ 2147483647 w 434"/>
              <a:gd name="T73" fmla="*/ 2147483647 h 469"/>
              <a:gd name="T74" fmla="*/ 2147483647 w 434"/>
              <a:gd name="T75" fmla="*/ 2147483647 h 469"/>
              <a:gd name="T76" fmla="*/ 2147483647 w 434"/>
              <a:gd name="T77" fmla="*/ 2147483647 h 469"/>
              <a:gd name="T78" fmla="*/ 2147483647 w 434"/>
              <a:gd name="T79" fmla="*/ 2147483647 h 469"/>
              <a:gd name="T80" fmla="*/ 2147483647 w 434"/>
              <a:gd name="T81" fmla="*/ 2147483647 h 469"/>
              <a:gd name="T82" fmla="*/ 2147483647 w 434"/>
              <a:gd name="T83" fmla="*/ 2147483647 h 469"/>
              <a:gd name="T84" fmla="*/ 2147483647 w 434"/>
              <a:gd name="T85" fmla="*/ 2147483647 h 469"/>
              <a:gd name="T86" fmla="*/ 2147483647 w 434"/>
              <a:gd name="T87" fmla="*/ 2147483647 h 469"/>
              <a:gd name="T88" fmla="*/ 2147483647 w 434"/>
              <a:gd name="T89" fmla="*/ 2147483647 h 469"/>
              <a:gd name="T90" fmla="*/ 2147483647 w 434"/>
              <a:gd name="T91" fmla="*/ 2147483647 h 469"/>
              <a:gd name="T92" fmla="*/ 2147483647 w 434"/>
              <a:gd name="T93" fmla="*/ 2147483647 h 469"/>
              <a:gd name="T94" fmla="*/ 2147483647 w 434"/>
              <a:gd name="T95" fmla="*/ 2147483647 h 469"/>
              <a:gd name="T96" fmla="*/ 2147483647 w 434"/>
              <a:gd name="T97" fmla="*/ 2147483647 h 469"/>
              <a:gd name="T98" fmla="*/ 2147483647 w 434"/>
              <a:gd name="T99" fmla="*/ 2147483647 h 469"/>
              <a:gd name="T100" fmla="*/ 2147483647 w 434"/>
              <a:gd name="T101" fmla="*/ 2147483647 h 469"/>
              <a:gd name="T102" fmla="*/ 2147483647 w 434"/>
              <a:gd name="T103" fmla="*/ 2147483647 h 469"/>
              <a:gd name="T104" fmla="*/ 2147483647 w 434"/>
              <a:gd name="T105" fmla="*/ 2147483647 h 46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34"/>
              <a:gd name="T160" fmla="*/ 0 h 469"/>
              <a:gd name="T161" fmla="*/ 434 w 434"/>
              <a:gd name="T162" fmla="*/ 469 h 46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34" h="469">
                <a:moveTo>
                  <a:pt x="344" y="98"/>
                </a:moveTo>
                <a:lnTo>
                  <a:pt x="206" y="66"/>
                </a:lnTo>
                <a:lnTo>
                  <a:pt x="175" y="40"/>
                </a:lnTo>
                <a:lnTo>
                  <a:pt x="166" y="40"/>
                </a:lnTo>
                <a:lnTo>
                  <a:pt x="152" y="26"/>
                </a:lnTo>
                <a:lnTo>
                  <a:pt x="148" y="34"/>
                </a:lnTo>
                <a:lnTo>
                  <a:pt x="139" y="40"/>
                </a:lnTo>
                <a:lnTo>
                  <a:pt x="142" y="24"/>
                </a:lnTo>
                <a:lnTo>
                  <a:pt x="141" y="22"/>
                </a:lnTo>
                <a:lnTo>
                  <a:pt x="150" y="9"/>
                </a:lnTo>
                <a:lnTo>
                  <a:pt x="141" y="0"/>
                </a:lnTo>
                <a:lnTo>
                  <a:pt x="124" y="12"/>
                </a:lnTo>
                <a:lnTo>
                  <a:pt x="118" y="11"/>
                </a:lnTo>
                <a:lnTo>
                  <a:pt x="99" y="23"/>
                </a:lnTo>
                <a:lnTo>
                  <a:pt x="72" y="29"/>
                </a:lnTo>
                <a:lnTo>
                  <a:pt x="62" y="29"/>
                </a:lnTo>
                <a:lnTo>
                  <a:pt x="40" y="34"/>
                </a:lnTo>
                <a:lnTo>
                  <a:pt x="44" y="88"/>
                </a:lnTo>
                <a:lnTo>
                  <a:pt x="0" y="142"/>
                </a:lnTo>
                <a:lnTo>
                  <a:pt x="14" y="157"/>
                </a:lnTo>
                <a:lnTo>
                  <a:pt x="10" y="237"/>
                </a:lnTo>
                <a:lnTo>
                  <a:pt x="123" y="324"/>
                </a:lnTo>
                <a:lnTo>
                  <a:pt x="131" y="364"/>
                </a:lnTo>
                <a:lnTo>
                  <a:pt x="144" y="443"/>
                </a:lnTo>
                <a:lnTo>
                  <a:pt x="179" y="468"/>
                </a:lnTo>
                <a:lnTo>
                  <a:pt x="395" y="456"/>
                </a:lnTo>
                <a:lnTo>
                  <a:pt x="392" y="441"/>
                </a:lnTo>
                <a:lnTo>
                  <a:pt x="395" y="429"/>
                </a:lnTo>
                <a:lnTo>
                  <a:pt x="387" y="416"/>
                </a:lnTo>
                <a:lnTo>
                  <a:pt x="379" y="375"/>
                </a:lnTo>
                <a:lnTo>
                  <a:pt x="392" y="322"/>
                </a:lnTo>
                <a:lnTo>
                  <a:pt x="388" y="310"/>
                </a:lnTo>
                <a:lnTo>
                  <a:pt x="389" y="297"/>
                </a:lnTo>
                <a:lnTo>
                  <a:pt x="401" y="269"/>
                </a:lnTo>
                <a:lnTo>
                  <a:pt x="398" y="261"/>
                </a:lnTo>
                <a:lnTo>
                  <a:pt x="403" y="243"/>
                </a:lnTo>
                <a:lnTo>
                  <a:pt x="410" y="216"/>
                </a:lnTo>
                <a:lnTo>
                  <a:pt x="433" y="161"/>
                </a:lnTo>
                <a:lnTo>
                  <a:pt x="433" y="157"/>
                </a:lnTo>
                <a:lnTo>
                  <a:pt x="423" y="162"/>
                </a:lnTo>
                <a:lnTo>
                  <a:pt x="412" y="176"/>
                </a:lnTo>
                <a:lnTo>
                  <a:pt x="407" y="188"/>
                </a:lnTo>
                <a:lnTo>
                  <a:pt x="398" y="205"/>
                </a:lnTo>
                <a:lnTo>
                  <a:pt x="383" y="218"/>
                </a:lnTo>
                <a:lnTo>
                  <a:pt x="380" y="227"/>
                </a:lnTo>
                <a:lnTo>
                  <a:pt x="372" y="233"/>
                </a:lnTo>
                <a:lnTo>
                  <a:pt x="362" y="233"/>
                </a:lnTo>
                <a:lnTo>
                  <a:pt x="365" y="219"/>
                </a:lnTo>
                <a:lnTo>
                  <a:pt x="376" y="195"/>
                </a:lnTo>
                <a:lnTo>
                  <a:pt x="387" y="192"/>
                </a:lnTo>
                <a:lnTo>
                  <a:pt x="388" y="181"/>
                </a:lnTo>
                <a:lnTo>
                  <a:pt x="344" y="98"/>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37" name="Freeform 174"/>
          <p:cNvSpPr>
            <a:spLocks/>
          </p:cNvSpPr>
          <p:nvPr/>
        </p:nvSpPr>
        <p:spPr bwMode="auto">
          <a:xfrm>
            <a:off x="6621463" y="3811588"/>
            <a:ext cx="536575" cy="523875"/>
          </a:xfrm>
          <a:custGeom>
            <a:avLst/>
            <a:gdLst>
              <a:gd name="T0" fmla="*/ 2147483647 w 371"/>
              <a:gd name="T1" fmla="*/ 2147483647 h 374"/>
              <a:gd name="T2" fmla="*/ 2147483647 w 371"/>
              <a:gd name="T3" fmla="*/ 2147483647 h 374"/>
              <a:gd name="T4" fmla="*/ 2147483647 w 371"/>
              <a:gd name="T5" fmla="*/ 0 h 374"/>
              <a:gd name="T6" fmla="*/ 2147483647 w 371"/>
              <a:gd name="T7" fmla="*/ 2147483647 h 374"/>
              <a:gd name="T8" fmla="*/ 2147483647 w 371"/>
              <a:gd name="T9" fmla="*/ 2147483647 h 374"/>
              <a:gd name="T10" fmla="*/ 0 w 371"/>
              <a:gd name="T11" fmla="*/ 2147483647 h 374"/>
              <a:gd name="T12" fmla="*/ 2147483647 w 371"/>
              <a:gd name="T13" fmla="*/ 2147483647 h 374"/>
              <a:gd name="T14" fmla="*/ 2147483647 w 371"/>
              <a:gd name="T15" fmla="*/ 2147483647 h 374"/>
              <a:gd name="T16" fmla="*/ 2147483647 w 371"/>
              <a:gd name="T17" fmla="*/ 2147483647 h 374"/>
              <a:gd name="T18" fmla="*/ 2147483647 w 371"/>
              <a:gd name="T19" fmla="*/ 2147483647 h 374"/>
              <a:gd name="T20" fmla="*/ 2147483647 w 371"/>
              <a:gd name="T21" fmla="*/ 2147483647 h 374"/>
              <a:gd name="T22" fmla="*/ 2147483647 w 371"/>
              <a:gd name="T23" fmla="*/ 2147483647 h 374"/>
              <a:gd name="T24" fmla="*/ 2147483647 w 371"/>
              <a:gd name="T25" fmla="*/ 2147483647 h 374"/>
              <a:gd name="T26" fmla="*/ 2147483647 w 371"/>
              <a:gd name="T27" fmla="*/ 2147483647 h 374"/>
              <a:gd name="T28" fmla="*/ 2147483647 w 371"/>
              <a:gd name="T29" fmla="*/ 2147483647 h 374"/>
              <a:gd name="T30" fmla="*/ 2147483647 w 371"/>
              <a:gd name="T31" fmla="*/ 2147483647 h 374"/>
              <a:gd name="T32" fmla="*/ 2147483647 w 371"/>
              <a:gd name="T33" fmla="*/ 2147483647 h 374"/>
              <a:gd name="T34" fmla="*/ 2147483647 w 371"/>
              <a:gd name="T35" fmla="*/ 2147483647 h 374"/>
              <a:gd name="T36" fmla="*/ 2147483647 w 371"/>
              <a:gd name="T37" fmla="*/ 2147483647 h 3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1"/>
              <a:gd name="T58" fmla="*/ 0 h 374"/>
              <a:gd name="T59" fmla="*/ 371 w 371"/>
              <a:gd name="T60" fmla="*/ 374 h 3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1" h="374">
                <a:moveTo>
                  <a:pt x="226" y="83"/>
                </a:moveTo>
                <a:lnTo>
                  <a:pt x="144" y="96"/>
                </a:lnTo>
                <a:lnTo>
                  <a:pt x="129" y="0"/>
                </a:lnTo>
                <a:lnTo>
                  <a:pt x="50" y="201"/>
                </a:lnTo>
                <a:lnTo>
                  <a:pt x="39" y="186"/>
                </a:lnTo>
                <a:lnTo>
                  <a:pt x="0" y="256"/>
                </a:lnTo>
                <a:lnTo>
                  <a:pt x="62" y="342"/>
                </a:lnTo>
                <a:lnTo>
                  <a:pt x="94" y="373"/>
                </a:lnTo>
                <a:lnTo>
                  <a:pt x="231" y="203"/>
                </a:lnTo>
                <a:lnTo>
                  <a:pt x="261" y="217"/>
                </a:lnTo>
                <a:lnTo>
                  <a:pt x="365" y="122"/>
                </a:lnTo>
                <a:lnTo>
                  <a:pt x="370" y="100"/>
                </a:lnTo>
                <a:lnTo>
                  <a:pt x="330" y="70"/>
                </a:lnTo>
                <a:lnTo>
                  <a:pt x="306" y="89"/>
                </a:lnTo>
                <a:lnTo>
                  <a:pt x="280" y="84"/>
                </a:lnTo>
                <a:lnTo>
                  <a:pt x="233" y="136"/>
                </a:lnTo>
                <a:lnTo>
                  <a:pt x="226" y="83"/>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38" name="Freeform 175"/>
          <p:cNvSpPr>
            <a:spLocks/>
          </p:cNvSpPr>
          <p:nvPr/>
        </p:nvSpPr>
        <p:spPr bwMode="auto">
          <a:xfrm>
            <a:off x="6621463" y="3811588"/>
            <a:ext cx="536575" cy="523875"/>
          </a:xfrm>
          <a:custGeom>
            <a:avLst/>
            <a:gdLst>
              <a:gd name="T0" fmla="*/ 2147483647 w 371"/>
              <a:gd name="T1" fmla="*/ 2147483647 h 374"/>
              <a:gd name="T2" fmla="*/ 2147483647 w 371"/>
              <a:gd name="T3" fmla="*/ 2147483647 h 374"/>
              <a:gd name="T4" fmla="*/ 2147483647 w 371"/>
              <a:gd name="T5" fmla="*/ 0 h 374"/>
              <a:gd name="T6" fmla="*/ 2147483647 w 371"/>
              <a:gd name="T7" fmla="*/ 2147483647 h 374"/>
              <a:gd name="T8" fmla="*/ 2147483647 w 371"/>
              <a:gd name="T9" fmla="*/ 2147483647 h 374"/>
              <a:gd name="T10" fmla="*/ 0 w 371"/>
              <a:gd name="T11" fmla="*/ 2147483647 h 374"/>
              <a:gd name="T12" fmla="*/ 2147483647 w 371"/>
              <a:gd name="T13" fmla="*/ 2147483647 h 374"/>
              <a:gd name="T14" fmla="*/ 2147483647 w 371"/>
              <a:gd name="T15" fmla="*/ 2147483647 h 374"/>
              <a:gd name="T16" fmla="*/ 2147483647 w 371"/>
              <a:gd name="T17" fmla="*/ 2147483647 h 374"/>
              <a:gd name="T18" fmla="*/ 2147483647 w 371"/>
              <a:gd name="T19" fmla="*/ 2147483647 h 374"/>
              <a:gd name="T20" fmla="*/ 2147483647 w 371"/>
              <a:gd name="T21" fmla="*/ 2147483647 h 374"/>
              <a:gd name="T22" fmla="*/ 2147483647 w 371"/>
              <a:gd name="T23" fmla="*/ 2147483647 h 374"/>
              <a:gd name="T24" fmla="*/ 2147483647 w 371"/>
              <a:gd name="T25" fmla="*/ 2147483647 h 374"/>
              <a:gd name="T26" fmla="*/ 2147483647 w 371"/>
              <a:gd name="T27" fmla="*/ 2147483647 h 374"/>
              <a:gd name="T28" fmla="*/ 2147483647 w 371"/>
              <a:gd name="T29" fmla="*/ 2147483647 h 374"/>
              <a:gd name="T30" fmla="*/ 2147483647 w 371"/>
              <a:gd name="T31" fmla="*/ 2147483647 h 374"/>
              <a:gd name="T32" fmla="*/ 2147483647 w 371"/>
              <a:gd name="T33" fmla="*/ 2147483647 h 374"/>
              <a:gd name="T34" fmla="*/ 2147483647 w 371"/>
              <a:gd name="T35" fmla="*/ 2147483647 h 3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1"/>
              <a:gd name="T55" fmla="*/ 0 h 374"/>
              <a:gd name="T56" fmla="*/ 371 w 371"/>
              <a:gd name="T57" fmla="*/ 374 h 3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1" h="374">
                <a:moveTo>
                  <a:pt x="226" y="83"/>
                </a:moveTo>
                <a:lnTo>
                  <a:pt x="144" y="96"/>
                </a:lnTo>
                <a:lnTo>
                  <a:pt x="129" y="0"/>
                </a:lnTo>
                <a:lnTo>
                  <a:pt x="50" y="201"/>
                </a:lnTo>
                <a:lnTo>
                  <a:pt x="39" y="186"/>
                </a:lnTo>
                <a:lnTo>
                  <a:pt x="0" y="256"/>
                </a:lnTo>
                <a:lnTo>
                  <a:pt x="62" y="342"/>
                </a:lnTo>
                <a:lnTo>
                  <a:pt x="94" y="373"/>
                </a:lnTo>
                <a:lnTo>
                  <a:pt x="231" y="203"/>
                </a:lnTo>
                <a:lnTo>
                  <a:pt x="261" y="217"/>
                </a:lnTo>
                <a:lnTo>
                  <a:pt x="365" y="122"/>
                </a:lnTo>
                <a:lnTo>
                  <a:pt x="370" y="100"/>
                </a:lnTo>
                <a:lnTo>
                  <a:pt x="330" y="70"/>
                </a:lnTo>
                <a:lnTo>
                  <a:pt x="306" y="89"/>
                </a:lnTo>
                <a:lnTo>
                  <a:pt x="280" y="84"/>
                </a:lnTo>
                <a:lnTo>
                  <a:pt x="233" y="136"/>
                </a:lnTo>
                <a:lnTo>
                  <a:pt x="226" y="83"/>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39" name="Freeform 176"/>
          <p:cNvSpPr>
            <a:spLocks/>
          </p:cNvSpPr>
          <p:nvPr/>
        </p:nvSpPr>
        <p:spPr bwMode="auto">
          <a:xfrm>
            <a:off x="3403600" y="3146425"/>
            <a:ext cx="831850" cy="685800"/>
          </a:xfrm>
          <a:custGeom>
            <a:avLst/>
            <a:gdLst>
              <a:gd name="T0" fmla="*/ 2147483647 w 576"/>
              <a:gd name="T1" fmla="*/ 2147483647 h 489"/>
              <a:gd name="T2" fmla="*/ 2147483647 w 576"/>
              <a:gd name="T3" fmla="*/ 2147483647 h 489"/>
              <a:gd name="T4" fmla="*/ 2147483647 w 576"/>
              <a:gd name="T5" fmla="*/ 0 h 489"/>
              <a:gd name="T6" fmla="*/ 2147483647 w 576"/>
              <a:gd name="T7" fmla="*/ 2147483647 h 489"/>
              <a:gd name="T8" fmla="*/ 2147483647 w 576"/>
              <a:gd name="T9" fmla="*/ 2147483647 h 489"/>
              <a:gd name="T10" fmla="*/ 0 w 576"/>
              <a:gd name="T11" fmla="*/ 2147483647 h 489"/>
              <a:gd name="T12" fmla="*/ 2147483647 w 576"/>
              <a:gd name="T13" fmla="*/ 2147483647 h 489"/>
              <a:gd name="T14" fmla="*/ 2147483647 w 576"/>
              <a:gd name="T15" fmla="*/ 2147483647 h 489"/>
              <a:gd name="T16" fmla="*/ 2147483647 w 576"/>
              <a:gd name="T17" fmla="*/ 2147483647 h 489"/>
              <a:gd name="T18" fmla="*/ 2147483647 w 576"/>
              <a:gd name="T19" fmla="*/ 2147483647 h 489"/>
              <a:gd name="T20" fmla="*/ 2147483647 w 576"/>
              <a:gd name="T21" fmla="*/ 2147483647 h 4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6"/>
              <a:gd name="T34" fmla="*/ 0 h 489"/>
              <a:gd name="T35" fmla="*/ 576 w 576"/>
              <a:gd name="T36" fmla="*/ 489 h 48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6" h="489">
                <a:moveTo>
                  <a:pt x="556" y="278"/>
                </a:moveTo>
                <a:lnTo>
                  <a:pt x="575" y="69"/>
                </a:lnTo>
                <a:lnTo>
                  <a:pt x="68" y="0"/>
                </a:lnTo>
                <a:lnTo>
                  <a:pt x="59" y="54"/>
                </a:lnTo>
                <a:lnTo>
                  <a:pt x="18" y="313"/>
                </a:lnTo>
                <a:lnTo>
                  <a:pt x="0" y="417"/>
                </a:lnTo>
                <a:lnTo>
                  <a:pt x="153" y="441"/>
                </a:lnTo>
                <a:lnTo>
                  <a:pt x="537" y="488"/>
                </a:lnTo>
                <a:lnTo>
                  <a:pt x="556" y="278"/>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40" name="Freeform 177"/>
          <p:cNvSpPr>
            <a:spLocks/>
          </p:cNvSpPr>
          <p:nvPr/>
        </p:nvSpPr>
        <p:spPr bwMode="auto">
          <a:xfrm>
            <a:off x="3403600" y="3146425"/>
            <a:ext cx="831850" cy="685800"/>
          </a:xfrm>
          <a:custGeom>
            <a:avLst/>
            <a:gdLst>
              <a:gd name="T0" fmla="*/ 2147483647 w 576"/>
              <a:gd name="T1" fmla="*/ 2147483647 h 489"/>
              <a:gd name="T2" fmla="*/ 2147483647 w 576"/>
              <a:gd name="T3" fmla="*/ 2147483647 h 489"/>
              <a:gd name="T4" fmla="*/ 2147483647 w 576"/>
              <a:gd name="T5" fmla="*/ 0 h 489"/>
              <a:gd name="T6" fmla="*/ 2147483647 w 576"/>
              <a:gd name="T7" fmla="*/ 2147483647 h 489"/>
              <a:gd name="T8" fmla="*/ 2147483647 w 576"/>
              <a:gd name="T9" fmla="*/ 2147483647 h 489"/>
              <a:gd name="T10" fmla="*/ 0 w 576"/>
              <a:gd name="T11" fmla="*/ 2147483647 h 489"/>
              <a:gd name="T12" fmla="*/ 2147483647 w 576"/>
              <a:gd name="T13" fmla="*/ 2147483647 h 489"/>
              <a:gd name="T14" fmla="*/ 2147483647 w 576"/>
              <a:gd name="T15" fmla="*/ 2147483647 h 489"/>
              <a:gd name="T16" fmla="*/ 2147483647 w 576"/>
              <a:gd name="T17" fmla="*/ 2147483647 h 489"/>
              <a:gd name="T18" fmla="*/ 2147483647 w 576"/>
              <a:gd name="T19" fmla="*/ 2147483647 h 4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6"/>
              <a:gd name="T31" fmla="*/ 0 h 489"/>
              <a:gd name="T32" fmla="*/ 576 w 576"/>
              <a:gd name="T33" fmla="*/ 489 h 4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6" h="489">
                <a:moveTo>
                  <a:pt x="556" y="278"/>
                </a:moveTo>
                <a:lnTo>
                  <a:pt x="575" y="69"/>
                </a:lnTo>
                <a:lnTo>
                  <a:pt x="68" y="0"/>
                </a:lnTo>
                <a:lnTo>
                  <a:pt x="59" y="54"/>
                </a:lnTo>
                <a:lnTo>
                  <a:pt x="18" y="313"/>
                </a:lnTo>
                <a:lnTo>
                  <a:pt x="0" y="417"/>
                </a:lnTo>
                <a:lnTo>
                  <a:pt x="153" y="441"/>
                </a:lnTo>
                <a:lnTo>
                  <a:pt x="537" y="488"/>
                </a:lnTo>
                <a:lnTo>
                  <a:pt x="556" y="278"/>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41" name="Freeform 178"/>
          <p:cNvSpPr>
            <a:spLocks/>
          </p:cNvSpPr>
          <p:nvPr/>
        </p:nvSpPr>
        <p:spPr bwMode="auto">
          <a:xfrm>
            <a:off x="7473950" y="6315075"/>
            <a:ext cx="11113" cy="9525"/>
          </a:xfrm>
          <a:custGeom>
            <a:avLst/>
            <a:gdLst>
              <a:gd name="T0" fmla="*/ 0 w 7"/>
              <a:gd name="T1" fmla="*/ 0 h 7"/>
              <a:gd name="T2" fmla="*/ 2147483647 w 7"/>
              <a:gd name="T3" fmla="*/ 2147483647 h 7"/>
              <a:gd name="T4" fmla="*/ 2147483647 w 7"/>
              <a:gd name="T5" fmla="*/ 2147483647 h 7"/>
              <a:gd name="T6" fmla="*/ 0 w 7"/>
              <a:gd name="T7" fmla="*/ 0 h 7"/>
              <a:gd name="T8" fmla="*/ 0 w 7"/>
              <a:gd name="T9" fmla="*/ 0 h 7"/>
              <a:gd name="T10" fmla="*/ 0 w 7"/>
              <a:gd name="T11" fmla="*/ 0 h 7"/>
              <a:gd name="T12" fmla="*/ 0 60000 65536"/>
              <a:gd name="T13" fmla="*/ 0 60000 65536"/>
              <a:gd name="T14" fmla="*/ 0 60000 65536"/>
              <a:gd name="T15" fmla="*/ 0 60000 65536"/>
              <a:gd name="T16" fmla="*/ 0 60000 65536"/>
              <a:gd name="T17" fmla="*/ 0 60000 65536"/>
              <a:gd name="T18" fmla="*/ 0 w 7"/>
              <a:gd name="T19" fmla="*/ 0 h 7"/>
              <a:gd name="T20" fmla="*/ 7 w 7"/>
              <a:gd name="T21" fmla="*/ 7 h 7"/>
            </a:gdLst>
            <a:ahLst/>
            <a:cxnLst>
              <a:cxn ang="T12">
                <a:pos x="T0" y="T1"/>
              </a:cxn>
              <a:cxn ang="T13">
                <a:pos x="T2" y="T3"/>
              </a:cxn>
              <a:cxn ang="T14">
                <a:pos x="T4" y="T5"/>
              </a:cxn>
              <a:cxn ang="T15">
                <a:pos x="T6" y="T7"/>
              </a:cxn>
              <a:cxn ang="T16">
                <a:pos x="T8" y="T9"/>
              </a:cxn>
              <a:cxn ang="T17">
                <a:pos x="T10" y="T11"/>
              </a:cxn>
            </a:cxnLst>
            <a:rect l="T18" t="T19" r="T20" b="T21"/>
            <a:pathLst>
              <a:path w="7" h="7">
                <a:moveTo>
                  <a:pt x="0" y="0"/>
                </a:moveTo>
                <a:lnTo>
                  <a:pt x="1" y="6"/>
                </a:lnTo>
                <a:lnTo>
                  <a:pt x="6" y="2"/>
                </a:lnTo>
                <a:lnTo>
                  <a:pt x="0" y="0"/>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42" name="Freeform 179"/>
          <p:cNvSpPr>
            <a:spLocks/>
          </p:cNvSpPr>
          <p:nvPr/>
        </p:nvSpPr>
        <p:spPr bwMode="auto">
          <a:xfrm>
            <a:off x="7473950" y="6315075"/>
            <a:ext cx="11113" cy="9525"/>
          </a:xfrm>
          <a:custGeom>
            <a:avLst/>
            <a:gdLst>
              <a:gd name="T0" fmla="*/ 0 w 7"/>
              <a:gd name="T1" fmla="*/ 0 h 7"/>
              <a:gd name="T2" fmla="*/ 2147483647 w 7"/>
              <a:gd name="T3" fmla="*/ 2147483647 h 7"/>
              <a:gd name="T4" fmla="*/ 2147483647 w 7"/>
              <a:gd name="T5" fmla="*/ 2147483647 h 7"/>
              <a:gd name="T6" fmla="*/ 0 w 7"/>
              <a:gd name="T7" fmla="*/ 0 h 7"/>
              <a:gd name="T8" fmla="*/ 0 w 7"/>
              <a:gd name="T9" fmla="*/ 0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0" y="0"/>
                </a:moveTo>
                <a:lnTo>
                  <a:pt x="1" y="6"/>
                </a:lnTo>
                <a:lnTo>
                  <a:pt x="6" y="2"/>
                </a:lnTo>
                <a:lnTo>
                  <a:pt x="0" y="0"/>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43" name="Freeform 180"/>
          <p:cNvSpPr>
            <a:spLocks/>
          </p:cNvSpPr>
          <p:nvPr/>
        </p:nvSpPr>
        <p:spPr bwMode="auto">
          <a:xfrm>
            <a:off x="7802563" y="6200775"/>
            <a:ext cx="44450" cy="20638"/>
          </a:xfrm>
          <a:custGeom>
            <a:avLst/>
            <a:gdLst>
              <a:gd name="T0" fmla="*/ 2147483647 w 31"/>
              <a:gd name="T1" fmla="*/ 2147483647 h 15"/>
              <a:gd name="T2" fmla="*/ 0 w 31"/>
              <a:gd name="T3" fmla="*/ 2147483647 h 15"/>
              <a:gd name="T4" fmla="*/ 2147483647 w 31"/>
              <a:gd name="T5" fmla="*/ 0 h 15"/>
              <a:gd name="T6" fmla="*/ 2147483647 w 31"/>
              <a:gd name="T7" fmla="*/ 2147483647 h 15"/>
              <a:gd name="T8" fmla="*/ 2147483647 w 31"/>
              <a:gd name="T9" fmla="*/ 2147483647 h 15"/>
              <a:gd name="T10" fmla="*/ 2147483647 w 31"/>
              <a:gd name="T11" fmla="*/ 2147483647 h 15"/>
              <a:gd name="T12" fmla="*/ 0 60000 65536"/>
              <a:gd name="T13" fmla="*/ 0 60000 65536"/>
              <a:gd name="T14" fmla="*/ 0 60000 65536"/>
              <a:gd name="T15" fmla="*/ 0 60000 65536"/>
              <a:gd name="T16" fmla="*/ 0 60000 65536"/>
              <a:gd name="T17" fmla="*/ 0 60000 65536"/>
              <a:gd name="T18" fmla="*/ 0 w 31"/>
              <a:gd name="T19" fmla="*/ 0 h 15"/>
              <a:gd name="T20" fmla="*/ 31 w 31"/>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31" h="15">
                <a:moveTo>
                  <a:pt x="9" y="6"/>
                </a:moveTo>
                <a:lnTo>
                  <a:pt x="0" y="14"/>
                </a:lnTo>
                <a:lnTo>
                  <a:pt x="30" y="0"/>
                </a:lnTo>
                <a:lnTo>
                  <a:pt x="9" y="6"/>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44" name="Freeform 181"/>
          <p:cNvSpPr>
            <a:spLocks/>
          </p:cNvSpPr>
          <p:nvPr/>
        </p:nvSpPr>
        <p:spPr bwMode="auto">
          <a:xfrm>
            <a:off x="7802563" y="6200775"/>
            <a:ext cx="44450" cy="20638"/>
          </a:xfrm>
          <a:custGeom>
            <a:avLst/>
            <a:gdLst>
              <a:gd name="T0" fmla="*/ 2147483647 w 31"/>
              <a:gd name="T1" fmla="*/ 2147483647 h 15"/>
              <a:gd name="T2" fmla="*/ 0 w 31"/>
              <a:gd name="T3" fmla="*/ 2147483647 h 15"/>
              <a:gd name="T4" fmla="*/ 2147483647 w 31"/>
              <a:gd name="T5" fmla="*/ 0 h 15"/>
              <a:gd name="T6" fmla="*/ 2147483647 w 31"/>
              <a:gd name="T7" fmla="*/ 2147483647 h 15"/>
              <a:gd name="T8" fmla="*/ 2147483647 w 31"/>
              <a:gd name="T9" fmla="*/ 2147483647 h 15"/>
              <a:gd name="T10" fmla="*/ 0 60000 65536"/>
              <a:gd name="T11" fmla="*/ 0 60000 65536"/>
              <a:gd name="T12" fmla="*/ 0 60000 65536"/>
              <a:gd name="T13" fmla="*/ 0 60000 65536"/>
              <a:gd name="T14" fmla="*/ 0 60000 65536"/>
              <a:gd name="T15" fmla="*/ 0 w 31"/>
              <a:gd name="T16" fmla="*/ 0 h 15"/>
              <a:gd name="T17" fmla="*/ 31 w 31"/>
              <a:gd name="T18" fmla="*/ 15 h 15"/>
            </a:gdLst>
            <a:ahLst/>
            <a:cxnLst>
              <a:cxn ang="T10">
                <a:pos x="T0" y="T1"/>
              </a:cxn>
              <a:cxn ang="T11">
                <a:pos x="T2" y="T3"/>
              </a:cxn>
              <a:cxn ang="T12">
                <a:pos x="T4" y="T5"/>
              </a:cxn>
              <a:cxn ang="T13">
                <a:pos x="T6" y="T7"/>
              </a:cxn>
              <a:cxn ang="T14">
                <a:pos x="T8" y="T9"/>
              </a:cxn>
            </a:cxnLst>
            <a:rect l="T15" t="T16" r="T17" b="T18"/>
            <a:pathLst>
              <a:path w="31" h="15">
                <a:moveTo>
                  <a:pt x="9" y="6"/>
                </a:moveTo>
                <a:lnTo>
                  <a:pt x="0" y="14"/>
                </a:lnTo>
                <a:lnTo>
                  <a:pt x="30" y="0"/>
                </a:lnTo>
                <a:lnTo>
                  <a:pt x="9" y="6"/>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45" name="Freeform 182"/>
          <p:cNvSpPr>
            <a:spLocks/>
          </p:cNvSpPr>
          <p:nvPr/>
        </p:nvSpPr>
        <p:spPr bwMode="auto">
          <a:xfrm>
            <a:off x="7556500" y="6181725"/>
            <a:ext cx="234950" cy="130175"/>
          </a:xfrm>
          <a:custGeom>
            <a:avLst/>
            <a:gdLst>
              <a:gd name="T0" fmla="*/ 2147483647 w 163"/>
              <a:gd name="T1" fmla="*/ 2147483647 h 92"/>
              <a:gd name="T2" fmla="*/ 2147483647 w 163"/>
              <a:gd name="T3" fmla="*/ 2147483647 h 92"/>
              <a:gd name="T4" fmla="*/ 2147483647 w 163"/>
              <a:gd name="T5" fmla="*/ 2147483647 h 92"/>
              <a:gd name="T6" fmla="*/ 0 w 163"/>
              <a:gd name="T7" fmla="*/ 2147483647 h 92"/>
              <a:gd name="T8" fmla="*/ 2147483647 w 163"/>
              <a:gd name="T9" fmla="*/ 2147483647 h 92"/>
              <a:gd name="T10" fmla="*/ 2147483647 w 163"/>
              <a:gd name="T11" fmla="*/ 2147483647 h 92"/>
              <a:gd name="T12" fmla="*/ 2147483647 w 163"/>
              <a:gd name="T13" fmla="*/ 2147483647 h 92"/>
              <a:gd name="T14" fmla="*/ 2147483647 w 163"/>
              <a:gd name="T15" fmla="*/ 2147483647 h 92"/>
              <a:gd name="T16" fmla="*/ 2147483647 w 163"/>
              <a:gd name="T17" fmla="*/ 2147483647 h 92"/>
              <a:gd name="T18" fmla="*/ 2147483647 w 163"/>
              <a:gd name="T19" fmla="*/ 2147483647 h 92"/>
              <a:gd name="T20" fmla="*/ 2147483647 w 163"/>
              <a:gd name="T21" fmla="*/ 2147483647 h 92"/>
              <a:gd name="T22" fmla="*/ 2147483647 w 163"/>
              <a:gd name="T23" fmla="*/ 2147483647 h 92"/>
              <a:gd name="T24" fmla="*/ 2147483647 w 163"/>
              <a:gd name="T25" fmla="*/ 2147483647 h 92"/>
              <a:gd name="T26" fmla="*/ 2147483647 w 163"/>
              <a:gd name="T27" fmla="*/ 2147483647 h 92"/>
              <a:gd name="T28" fmla="*/ 2147483647 w 163"/>
              <a:gd name="T29" fmla="*/ 2147483647 h 92"/>
              <a:gd name="T30" fmla="*/ 2147483647 w 163"/>
              <a:gd name="T31" fmla="*/ 2147483647 h 92"/>
              <a:gd name="T32" fmla="*/ 2147483647 w 163"/>
              <a:gd name="T33" fmla="*/ 2147483647 h 92"/>
              <a:gd name="T34" fmla="*/ 2147483647 w 163"/>
              <a:gd name="T35" fmla="*/ 2147483647 h 92"/>
              <a:gd name="T36" fmla="*/ 2147483647 w 163"/>
              <a:gd name="T37" fmla="*/ 2147483647 h 92"/>
              <a:gd name="T38" fmla="*/ 2147483647 w 163"/>
              <a:gd name="T39" fmla="*/ 2147483647 h 92"/>
              <a:gd name="T40" fmla="*/ 2147483647 w 163"/>
              <a:gd name="T41" fmla="*/ 2147483647 h 92"/>
              <a:gd name="T42" fmla="*/ 2147483647 w 163"/>
              <a:gd name="T43" fmla="*/ 2147483647 h 92"/>
              <a:gd name="T44" fmla="*/ 2147483647 w 163"/>
              <a:gd name="T45" fmla="*/ 2147483647 h 92"/>
              <a:gd name="T46" fmla="*/ 2147483647 w 163"/>
              <a:gd name="T47" fmla="*/ 2147483647 h 92"/>
              <a:gd name="T48" fmla="*/ 2147483647 w 163"/>
              <a:gd name="T49" fmla="*/ 0 h 92"/>
              <a:gd name="T50" fmla="*/ 2147483647 w 163"/>
              <a:gd name="T51" fmla="*/ 2147483647 h 92"/>
              <a:gd name="T52" fmla="*/ 2147483647 w 163"/>
              <a:gd name="T53" fmla="*/ 2147483647 h 92"/>
              <a:gd name="T54" fmla="*/ 2147483647 w 163"/>
              <a:gd name="T55" fmla="*/ 2147483647 h 92"/>
              <a:gd name="T56" fmla="*/ 2147483647 w 163"/>
              <a:gd name="T57" fmla="*/ 2147483647 h 92"/>
              <a:gd name="T58" fmla="*/ 2147483647 w 163"/>
              <a:gd name="T59" fmla="*/ 2147483647 h 92"/>
              <a:gd name="T60" fmla="*/ 2147483647 w 163"/>
              <a:gd name="T61" fmla="*/ 2147483647 h 9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3"/>
              <a:gd name="T94" fmla="*/ 0 h 92"/>
              <a:gd name="T95" fmla="*/ 163 w 163"/>
              <a:gd name="T96" fmla="*/ 92 h 9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3" h="92">
                <a:moveTo>
                  <a:pt x="36" y="27"/>
                </a:moveTo>
                <a:lnTo>
                  <a:pt x="7" y="34"/>
                </a:lnTo>
                <a:lnTo>
                  <a:pt x="7" y="44"/>
                </a:lnTo>
                <a:lnTo>
                  <a:pt x="0" y="50"/>
                </a:lnTo>
                <a:lnTo>
                  <a:pt x="3" y="57"/>
                </a:lnTo>
                <a:lnTo>
                  <a:pt x="9" y="61"/>
                </a:lnTo>
                <a:lnTo>
                  <a:pt x="16" y="91"/>
                </a:lnTo>
                <a:lnTo>
                  <a:pt x="18" y="91"/>
                </a:lnTo>
                <a:lnTo>
                  <a:pt x="24" y="88"/>
                </a:lnTo>
                <a:lnTo>
                  <a:pt x="38" y="83"/>
                </a:lnTo>
                <a:lnTo>
                  <a:pt x="49" y="82"/>
                </a:lnTo>
                <a:lnTo>
                  <a:pt x="56" y="76"/>
                </a:lnTo>
                <a:lnTo>
                  <a:pt x="56" y="73"/>
                </a:lnTo>
                <a:lnTo>
                  <a:pt x="60" y="76"/>
                </a:lnTo>
                <a:lnTo>
                  <a:pt x="88" y="66"/>
                </a:lnTo>
                <a:lnTo>
                  <a:pt x="98" y="66"/>
                </a:lnTo>
                <a:lnTo>
                  <a:pt x="99" y="61"/>
                </a:lnTo>
                <a:lnTo>
                  <a:pt x="111" y="66"/>
                </a:lnTo>
                <a:lnTo>
                  <a:pt x="132" y="51"/>
                </a:lnTo>
                <a:lnTo>
                  <a:pt x="143" y="46"/>
                </a:lnTo>
                <a:lnTo>
                  <a:pt x="150" y="35"/>
                </a:lnTo>
                <a:lnTo>
                  <a:pt x="152" y="25"/>
                </a:lnTo>
                <a:lnTo>
                  <a:pt x="158" y="20"/>
                </a:lnTo>
                <a:lnTo>
                  <a:pt x="162" y="16"/>
                </a:lnTo>
                <a:lnTo>
                  <a:pt x="158" y="0"/>
                </a:lnTo>
                <a:lnTo>
                  <a:pt x="154" y="4"/>
                </a:lnTo>
                <a:lnTo>
                  <a:pt x="120" y="4"/>
                </a:lnTo>
                <a:lnTo>
                  <a:pt x="74" y="16"/>
                </a:lnTo>
                <a:lnTo>
                  <a:pt x="36" y="27"/>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46" name="Freeform 183"/>
          <p:cNvSpPr>
            <a:spLocks/>
          </p:cNvSpPr>
          <p:nvPr/>
        </p:nvSpPr>
        <p:spPr bwMode="auto">
          <a:xfrm>
            <a:off x="7556500" y="6181725"/>
            <a:ext cx="234950" cy="130175"/>
          </a:xfrm>
          <a:custGeom>
            <a:avLst/>
            <a:gdLst>
              <a:gd name="T0" fmla="*/ 2147483647 w 163"/>
              <a:gd name="T1" fmla="*/ 2147483647 h 92"/>
              <a:gd name="T2" fmla="*/ 2147483647 w 163"/>
              <a:gd name="T3" fmla="*/ 2147483647 h 92"/>
              <a:gd name="T4" fmla="*/ 2147483647 w 163"/>
              <a:gd name="T5" fmla="*/ 2147483647 h 92"/>
              <a:gd name="T6" fmla="*/ 0 w 163"/>
              <a:gd name="T7" fmla="*/ 2147483647 h 92"/>
              <a:gd name="T8" fmla="*/ 2147483647 w 163"/>
              <a:gd name="T9" fmla="*/ 2147483647 h 92"/>
              <a:gd name="T10" fmla="*/ 2147483647 w 163"/>
              <a:gd name="T11" fmla="*/ 2147483647 h 92"/>
              <a:gd name="T12" fmla="*/ 2147483647 w 163"/>
              <a:gd name="T13" fmla="*/ 2147483647 h 92"/>
              <a:gd name="T14" fmla="*/ 2147483647 w 163"/>
              <a:gd name="T15" fmla="*/ 2147483647 h 92"/>
              <a:gd name="T16" fmla="*/ 2147483647 w 163"/>
              <a:gd name="T17" fmla="*/ 2147483647 h 92"/>
              <a:gd name="T18" fmla="*/ 2147483647 w 163"/>
              <a:gd name="T19" fmla="*/ 2147483647 h 92"/>
              <a:gd name="T20" fmla="*/ 2147483647 w 163"/>
              <a:gd name="T21" fmla="*/ 2147483647 h 92"/>
              <a:gd name="T22" fmla="*/ 2147483647 w 163"/>
              <a:gd name="T23" fmla="*/ 2147483647 h 92"/>
              <a:gd name="T24" fmla="*/ 2147483647 w 163"/>
              <a:gd name="T25" fmla="*/ 2147483647 h 92"/>
              <a:gd name="T26" fmla="*/ 2147483647 w 163"/>
              <a:gd name="T27" fmla="*/ 2147483647 h 92"/>
              <a:gd name="T28" fmla="*/ 2147483647 w 163"/>
              <a:gd name="T29" fmla="*/ 2147483647 h 92"/>
              <a:gd name="T30" fmla="*/ 2147483647 w 163"/>
              <a:gd name="T31" fmla="*/ 2147483647 h 92"/>
              <a:gd name="T32" fmla="*/ 2147483647 w 163"/>
              <a:gd name="T33" fmla="*/ 2147483647 h 92"/>
              <a:gd name="T34" fmla="*/ 2147483647 w 163"/>
              <a:gd name="T35" fmla="*/ 2147483647 h 92"/>
              <a:gd name="T36" fmla="*/ 2147483647 w 163"/>
              <a:gd name="T37" fmla="*/ 2147483647 h 92"/>
              <a:gd name="T38" fmla="*/ 2147483647 w 163"/>
              <a:gd name="T39" fmla="*/ 2147483647 h 92"/>
              <a:gd name="T40" fmla="*/ 2147483647 w 163"/>
              <a:gd name="T41" fmla="*/ 2147483647 h 92"/>
              <a:gd name="T42" fmla="*/ 2147483647 w 163"/>
              <a:gd name="T43" fmla="*/ 2147483647 h 92"/>
              <a:gd name="T44" fmla="*/ 2147483647 w 163"/>
              <a:gd name="T45" fmla="*/ 2147483647 h 92"/>
              <a:gd name="T46" fmla="*/ 2147483647 w 163"/>
              <a:gd name="T47" fmla="*/ 2147483647 h 92"/>
              <a:gd name="T48" fmla="*/ 2147483647 w 163"/>
              <a:gd name="T49" fmla="*/ 0 h 92"/>
              <a:gd name="T50" fmla="*/ 2147483647 w 163"/>
              <a:gd name="T51" fmla="*/ 2147483647 h 92"/>
              <a:gd name="T52" fmla="*/ 2147483647 w 163"/>
              <a:gd name="T53" fmla="*/ 2147483647 h 92"/>
              <a:gd name="T54" fmla="*/ 2147483647 w 163"/>
              <a:gd name="T55" fmla="*/ 2147483647 h 92"/>
              <a:gd name="T56" fmla="*/ 2147483647 w 163"/>
              <a:gd name="T57" fmla="*/ 2147483647 h 92"/>
              <a:gd name="T58" fmla="*/ 2147483647 w 163"/>
              <a:gd name="T59" fmla="*/ 2147483647 h 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63"/>
              <a:gd name="T91" fmla="*/ 0 h 92"/>
              <a:gd name="T92" fmla="*/ 163 w 163"/>
              <a:gd name="T93" fmla="*/ 92 h 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63" h="92">
                <a:moveTo>
                  <a:pt x="36" y="27"/>
                </a:moveTo>
                <a:lnTo>
                  <a:pt x="7" y="34"/>
                </a:lnTo>
                <a:lnTo>
                  <a:pt x="7" y="44"/>
                </a:lnTo>
                <a:lnTo>
                  <a:pt x="0" y="50"/>
                </a:lnTo>
                <a:lnTo>
                  <a:pt x="3" y="57"/>
                </a:lnTo>
                <a:lnTo>
                  <a:pt x="9" y="61"/>
                </a:lnTo>
                <a:lnTo>
                  <a:pt x="16" y="91"/>
                </a:lnTo>
                <a:lnTo>
                  <a:pt x="18" y="91"/>
                </a:lnTo>
                <a:lnTo>
                  <a:pt x="24" y="88"/>
                </a:lnTo>
                <a:lnTo>
                  <a:pt x="38" y="83"/>
                </a:lnTo>
                <a:lnTo>
                  <a:pt x="49" y="82"/>
                </a:lnTo>
                <a:lnTo>
                  <a:pt x="56" y="76"/>
                </a:lnTo>
                <a:lnTo>
                  <a:pt x="56" y="73"/>
                </a:lnTo>
                <a:lnTo>
                  <a:pt x="60" y="76"/>
                </a:lnTo>
                <a:lnTo>
                  <a:pt x="88" y="66"/>
                </a:lnTo>
                <a:lnTo>
                  <a:pt x="98" y="66"/>
                </a:lnTo>
                <a:lnTo>
                  <a:pt x="99" y="61"/>
                </a:lnTo>
                <a:lnTo>
                  <a:pt x="111" y="66"/>
                </a:lnTo>
                <a:lnTo>
                  <a:pt x="132" y="51"/>
                </a:lnTo>
                <a:lnTo>
                  <a:pt x="143" y="46"/>
                </a:lnTo>
                <a:lnTo>
                  <a:pt x="150" y="35"/>
                </a:lnTo>
                <a:lnTo>
                  <a:pt x="152" y="25"/>
                </a:lnTo>
                <a:lnTo>
                  <a:pt x="158" y="20"/>
                </a:lnTo>
                <a:lnTo>
                  <a:pt x="162" y="16"/>
                </a:lnTo>
                <a:lnTo>
                  <a:pt x="158" y="0"/>
                </a:lnTo>
                <a:lnTo>
                  <a:pt x="154" y="4"/>
                </a:lnTo>
                <a:lnTo>
                  <a:pt x="120" y="4"/>
                </a:lnTo>
                <a:lnTo>
                  <a:pt x="74" y="16"/>
                </a:lnTo>
                <a:lnTo>
                  <a:pt x="36" y="27"/>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47" name="Freeform 184"/>
          <p:cNvSpPr>
            <a:spLocks/>
          </p:cNvSpPr>
          <p:nvPr/>
        </p:nvSpPr>
        <p:spPr bwMode="auto">
          <a:xfrm>
            <a:off x="1625600" y="6170613"/>
            <a:ext cx="11113" cy="7937"/>
          </a:xfrm>
          <a:custGeom>
            <a:avLst/>
            <a:gdLst>
              <a:gd name="T0" fmla="*/ 2147483647 w 7"/>
              <a:gd name="T1" fmla="*/ 2147483647 h 5"/>
              <a:gd name="T2" fmla="*/ 0 w 7"/>
              <a:gd name="T3" fmla="*/ 0 h 5"/>
              <a:gd name="T4" fmla="*/ 2147483647 w 7"/>
              <a:gd name="T5" fmla="*/ 0 h 5"/>
              <a:gd name="T6" fmla="*/ 2147483647 w 7"/>
              <a:gd name="T7" fmla="*/ 2147483647 h 5"/>
              <a:gd name="T8" fmla="*/ 2147483647 w 7"/>
              <a:gd name="T9" fmla="*/ 2147483647 h 5"/>
              <a:gd name="T10" fmla="*/ 2147483647 w 7"/>
              <a:gd name="T11" fmla="*/ 2147483647 h 5"/>
              <a:gd name="T12" fmla="*/ 2147483647 w 7"/>
              <a:gd name="T13" fmla="*/ 2147483647 h 5"/>
              <a:gd name="T14" fmla="*/ 0 60000 65536"/>
              <a:gd name="T15" fmla="*/ 0 60000 65536"/>
              <a:gd name="T16" fmla="*/ 0 60000 65536"/>
              <a:gd name="T17" fmla="*/ 0 60000 65536"/>
              <a:gd name="T18" fmla="*/ 0 60000 65536"/>
              <a:gd name="T19" fmla="*/ 0 60000 65536"/>
              <a:gd name="T20" fmla="*/ 0 60000 65536"/>
              <a:gd name="T21" fmla="*/ 0 w 7"/>
              <a:gd name="T22" fmla="*/ 0 h 5"/>
              <a:gd name="T23" fmla="*/ 7 w 7"/>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5">
                <a:moveTo>
                  <a:pt x="3" y="4"/>
                </a:moveTo>
                <a:lnTo>
                  <a:pt x="0" y="0"/>
                </a:lnTo>
                <a:lnTo>
                  <a:pt x="1" y="0"/>
                </a:lnTo>
                <a:lnTo>
                  <a:pt x="6" y="2"/>
                </a:lnTo>
                <a:lnTo>
                  <a:pt x="3" y="4"/>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48" name="Freeform 185"/>
          <p:cNvSpPr>
            <a:spLocks/>
          </p:cNvSpPr>
          <p:nvPr/>
        </p:nvSpPr>
        <p:spPr bwMode="auto">
          <a:xfrm>
            <a:off x="1625600" y="6170613"/>
            <a:ext cx="11113" cy="7937"/>
          </a:xfrm>
          <a:custGeom>
            <a:avLst/>
            <a:gdLst>
              <a:gd name="T0" fmla="*/ 2147483647 w 7"/>
              <a:gd name="T1" fmla="*/ 2147483647 h 5"/>
              <a:gd name="T2" fmla="*/ 0 w 7"/>
              <a:gd name="T3" fmla="*/ 0 h 5"/>
              <a:gd name="T4" fmla="*/ 2147483647 w 7"/>
              <a:gd name="T5" fmla="*/ 0 h 5"/>
              <a:gd name="T6" fmla="*/ 2147483647 w 7"/>
              <a:gd name="T7" fmla="*/ 2147483647 h 5"/>
              <a:gd name="T8" fmla="*/ 2147483647 w 7"/>
              <a:gd name="T9" fmla="*/ 2147483647 h 5"/>
              <a:gd name="T10" fmla="*/ 2147483647 w 7"/>
              <a:gd name="T11" fmla="*/ 2147483647 h 5"/>
              <a:gd name="T12" fmla="*/ 0 60000 65536"/>
              <a:gd name="T13" fmla="*/ 0 60000 65536"/>
              <a:gd name="T14" fmla="*/ 0 60000 65536"/>
              <a:gd name="T15" fmla="*/ 0 60000 65536"/>
              <a:gd name="T16" fmla="*/ 0 60000 65536"/>
              <a:gd name="T17" fmla="*/ 0 60000 65536"/>
              <a:gd name="T18" fmla="*/ 0 w 7"/>
              <a:gd name="T19" fmla="*/ 0 h 5"/>
              <a:gd name="T20" fmla="*/ 7 w 7"/>
              <a:gd name="T21" fmla="*/ 5 h 5"/>
            </a:gdLst>
            <a:ahLst/>
            <a:cxnLst>
              <a:cxn ang="T12">
                <a:pos x="T0" y="T1"/>
              </a:cxn>
              <a:cxn ang="T13">
                <a:pos x="T2" y="T3"/>
              </a:cxn>
              <a:cxn ang="T14">
                <a:pos x="T4" y="T5"/>
              </a:cxn>
              <a:cxn ang="T15">
                <a:pos x="T6" y="T7"/>
              </a:cxn>
              <a:cxn ang="T16">
                <a:pos x="T8" y="T9"/>
              </a:cxn>
              <a:cxn ang="T17">
                <a:pos x="T10" y="T11"/>
              </a:cxn>
            </a:cxnLst>
            <a:rect l="T18" t="T19" r="T20" b="T21"/>
            <a:pathLst>
              <a:path w="7" h="5">
                <a:moveTo>
                  <a:pt x="3" y="4"/>
                </a:moveTo>
                <a:lnTo>
                  <a:pt x="0" y="0"/>
                </a:lnTo>
                <a:lnTo>
                  <a:pt x="1" y="0"/>
                </a:lnTo>
                <a:lnTo>
                  <a:pt x="6" y="2"/>
                </a:lnTo>
                <a:lnTo>
                  <a:pt x="3" y="4"/>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49" name="Freeform 186"/>
          <p:cNvSpPr>
            <a:spLocks/>
          </p:cNvSpPr>
          <p:nvPr/>
        </p:nvSpPr>
        <p:spPr bwMode="auto">
          <a:xfrm>
            <a:off x="1555750" y="6186488"/>
            <a:ext cx="6350" cy="9525"/>
          </a:xfrm>
          <a:custGeom>
            <a:avLst/>
            <a:gdLst>
              <a:gd name="T0" fmla="*/ 2147483647 w 5"/>
              <a:gd name="T1" fmla="*/ 2147483647 h 7"/>
              <a:gd name="T2" fmla="*/ 0 w 5"/>
              <a:gd name="T3" fmla="*/ 2147483647 h 7"/>
              <a:gd name="T4" fmla="*/ 0 w 5"/>
              <a:gd name="T5" fmla="*/ 2147483647 h 7"/>
              <a:gd name="T6" fmla="*/ 2147483647 w 5"/>
              <a:gd name="T7" fmla="*/ 0 h 7"/>
              <a:gd name="T8" fmla="*/ 2147483647 w 5"/>
              <a:gd name="T9" fmla="*/ 2147483647 h 7"/>
              <a:gd name="T10" fmla="*/ 2147483647 w 5"/>
              <a:gd name="T11" fmla="*/ 2147483647 h 7"/>
              <a:gd name="T12" fmla="*/ 2147483647 w 5"/>
              <a:gd name="T13" fmla="*/ 2147483647 h 7"/>
              <a:gd name="T14" fmla="*/ 2147483647 w 5"/>
              <a:gd name="T15" fmla="*/ 2147483647 h 7"/>
              <a:gd name="T16" fmla="*/ 2147483647 w 5"/>
              <a:gd name="T17" fmla="*/ 2147483647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7"/>
              <a:gd name="T29" fmla="*/ 5 w 5"/>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7">
                <a:moveTo>
                  <a:pt x="2" y="6"/>
                </a:moveTo>
                <a:lnTo>
                  <a:pt x="0" y="3"/>
                </a:lnTo>
                <a:lnTo>
                  <a:pt x="0" y="2"/>
                </a:lnTo>
                <a:lnTo>
                  <a:pt x="2" y="0"/>
                </a:lnTo>
                <a:lnTo>
                  <a:pt x="4" y="2"/>
                </a:lnTo>
                <a:lnTo>
                  <a:pt x="4" y="4"/>
                </a:lnTo>
                <a:lnTo>
                  <a:pt x="2" y="6"/>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50" name="Freeform 187"/>
          <p:cNvSpPr>
            <a:spLocks/>
          </p:cNvSpPr>
          <p:nvPr/>
        </p:nvSpPr>
        <p:spPr bwMode="auto">
          <a:xfrm>
            <a:off x="1555750" y="6186488"/>
            <a:ext cx="6350" cy="9525"/>
          </a:xfrm>
          <a:custGeom>
            <a:avLst/>
            <a:gdLst>
              <a:gd name="T0" fmla="*/ 2147483647 w 5"/>
              <a:gd name="T1" fmla="*/ 2147483647 h 7"/>
              <a:gd name="T2" fmla="*/ 0 w 5"/>
              <a:gd name="T3" fmla="*/ 2147483647 h 7"/>
              <a:gd name="T4" fmla="*/ 0 w 5"/>
              <a:gd name="T5" fmla="*/ 2147483647 h 7"/>
              <a:gd name="T6" fmla="*/ 2147483647 w 5"/>
              <a:gd name="T7" fmla="*/ 0 h 7"/>
              <a:gd name="T8" fmla="*/ 2147483647 w 5"/>
              <a:gd name="T9" fmla="*/ 2147483647 h 7"/>
              <a:gd name="T10" fmla="*/ 2147483647 w 5"/>
              <a:gd name="T11" fmla="*/ 2147483647 h 7"/>
              <a:gd name="T12" fmla="*/ 2147483647 w 5"/>
              <a:gd name="T13" fmla="*/ 2147483647 h 7"/>
              <a:gd name="T14" fmla="*/ 2147483647 w 5"/>
              <a:gd name="T15" fmla="*/ 2147483647 h 7"/>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7"/>
              <a:gd name="T26" fmla="*/ 5 w 5"/>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7">
                <a:moveTo>
                  <a:pt x="2" y="6"/>
                </a:moveTo>
                <a:lnTo>
                  <a:pt x="0" y="3"/>
                </a:lnTo>
                <a:lnTo>
                  <a:pt x="0" y="2"/>
                </a:lnTo>
                <a:lnTo>
                  <a:pt x="2" y="0"/>
                </a:lnTo>
                <a:lnTo>
                  <a:pt x="4" y="2"/>
                </a:lnTo>
                <a:lnTo>
                  <a:pt x="4" y="4"/>
                </a:lnTo>
                <a:lnTo>
                  <a:pt x="2" y="6"/>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51" name="Freeform 188"/>
          <p:cNvSpPr>
            <a:spLocks/>
          </p:cNvSpPr>
          <p:nvPr/>
        </p:nvSpPr>
        <p:spPr bwMode="auto">
          <a:xfrm>
            <a:off x="1541463" y="6135688"/>
            <a:ext cx="14287" cy="14287"/>
          </a:xfrm>
          <a:custGeom>
            <a:avLst/>
            <a:gdLst>
              <a:gd name="T0" fmla="*/ 2147483647 w 8"/>
              <a:gd name="T1" fmla="*/ 2147483647 h 10"/>
              <a:gd name="T2" fmla="*/ 2147483647 w 8"/>
              <a:gd name="T3" fmla="*/ 2147483647 h 10"/>
              <a:gd name="T4" fmla="*/ 2147483647 w 8"/>
              <a:gd name="T5" fmla="*/ 2147483647 h 10"/>
              <a:gd name="T6" fmla="*/ 2147483647 w 8"/>
              <a:gd name="T7" fmla="*/ 2147483647 h 10"/>
              <a:gd name="T8" fmla="*/ 2147483647 w 8"/>
              <a:gd name="T9" fmla="*/ 0 h 10"/>
              <a:gd name="T10" fmla="*/ 2147483647 w 8"/>
              <a:gd name="T11" fmla="*/ 0 h 10"/>
              <a:gd name="T12" fmla="*/ 0 w 8"/>
              <a:gd name="T13" fmla="*/ 2147483647 h 10"/>
              <a:gd name="T14" fmla="*/ 2147483647 w 8"/>
              <a:gd name="T15" fmla="*/ 2147483647 h 10"/>
              <a:gd name="T16" fmla="*/ 2147483647 w 8"/>
              <a:gd name="T17" fmla="*/ 2147483647 h 10"/>
              <a:gd name="T18" fmla="*/ 2147483647 w 8"/>
              <a:gd name="T19" fmla="*/ 2147483647 h 10"/>
              <a:gd name="T20" fmla="*/ 2147483647 w 8"/>
              <a:gd name="T21" fmla="*/ 2147483647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
              <a:gd name="T34" fmla="*/ 0 h 10"/>
              <a:gd name="T35" fmla="*/ 8 w 8"/>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 h="10">
                <a:moveTo>
                  <a:pt x="4" y="9"/>
                </a:moveTo>
                <a:lnTo>
                  <a:pt x="7" y="6"/>
                </a:lnTo>
                <a:lnTo>
                  <a:pt x="6" y="4"/>
                </a:lnTo>
                <a:lnTo>
                  <a:pt x="5" y="2"/>
                </a:lnTo>
                <a:lnTo>
                  <a:pt x="2" y="0"/>
                </a:lnTo>
                <a:lnTo>
                  <a:pt x="0" y="4"/>
                </a:lnTo>
                <a:lnTo>
                  <a:pt x="1" y="9"/>
                </a:lnTo>
                <a:lnTo>
                  <a:pt x="4" y="9"/>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52" name="Freeform 189"/>
          <p:cNvSpPr>
            <a:spLocks/>
          </p:cNvSpPr>
          <p:nvPr/>
        </p:nvSpPr>
        <p:spPr bwMode="auto">
          <a:xfrm>
            <a:off x="1541463" y="6135688"/>
            <a:ext cx="14287" cy="14287"/>
          </a:xfrm>
          <a:custGeom>
            <a:avLst/>
            <a:gdLst>
              <a:gd name="T0" fmla="*/ 2147483647 w 8"/>
              <a:gd name="T1" fmla="*/ 2147483647 h 10"/>
              <a:gd name="T2" fmla="*/ 2147483647 w 8"/>
              <a:gd name="T3" fmla="*/ 2147483647 h 10"/>
              <a:gd name="T4" fmla="*/ 2147483647 w 8"/>
              <a:gd name="T5" fmla="*/ 2147483647 h 10"/>
              <a:gd name="T6" fmla="*/ 2147483647 w 8"/>
              <a:gd name="T7" fmla="*/ 2147483647 h 10"/>
              <a:gd name="T8" fmla="*/ 2147483647 w 8"/>
              <a:gd name="T9" fmla="*/ 0 h 10"/>
              <a:gd name="T10" fmla="*/ 2147483647 w 8"/>
              <a:gd name="T11" fmla="*/ 0 h 10"/>
              <a:gd name="T12" fmla="*/ 0 w 8"/>
              <a:gd name="T13" fmla="*/ 2147483647 h 10"/>
              <a:gd name="T14" fmla="*/ 2147483647 w 8"/>
              <a:gd name="T15" fmla="*/ 2147483647 h 10"/>
              <a:gd name="T16" fmla="*/ 2147483647 w 8"/>
              <a:gd name="T17" fmla="*/ 2147483647 h 10"/>
              <a:gd name="T18" fmla="*/ 2147483647 w 8"/>
              <a:gd name="T19" fmla="*/ 2147483647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0"/>
              <a:gd name="T32" fmla="*/ 8 w 8"/>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0">
                <a:moveTo>
                  <a:pt x="4" y="9"/>
                </a:moveTo>
                <a:lnTo>
                  <a:pt x="7" y="6"/>
                </a:lnTo>
                <a:lnTo>
                  <a:pt x="6" y="4"/>
                </a:lnTo>
                <a:lnTo>
                  <a:pt x="5" y="2"/>
                </a:lnTo>
                <a:lnTo>
                  <a:pt x="2" y="0"/>
                </a:lnTo>
                <a:lnTo>
                  <a:pt x="0" y="4"/>
                </a:lnTo>
                <a:lnTo>
                  <a:pt x="1" y="9"/>
                </a:lnTo>
                <a:lnTo>
                  <a:pt x="4" y="9"/>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53" name="Freeform 190"/>
          <p:cNvSpPr>
            <a:spLocks/>
          </p:cNvSpPr>
          <p:nvPr/>
        </p:nvSpPr>
        <p:spPr bwMode="auto">
          <a:xfrm>
            <a:off x="1682750" y="6199188"/>
            <a:ext cx="14288" cy="14287"/>
          </a:xfrm>
          <a:custGeom>
            <a:avLst/>
            <a:gdLst>
              <a:gd name="T0" fmla="*/ 2147483647 w 11"/>
              <a:gd name="T1" fmla="*/ 2147483647 h 10"/>
              <a:gd name="T2" fmla="*/ 2147483647 w 11"/>
              <a:gd name="T3" fmla="*/ 2147483647 h 10"/>
              <a:gd name="T4" fmla="*/ 2147483647 w 11"/>
              <a:gd name="T5" fmla="*/ 2147483647 h 10"/>
              <a:gd name="T6" fmla="*/ 0 w 11"/>
              <a:gd name="T7" fmla="*/ 0 h 10"/>
              <a:gd name="T8" fmla="*/ 2147483647 w 11"/>
              <a:gd name="T9" fmla="*/ 0 h 10"/>
              <a:gd name="T10" fmla="*/ 2147483647 w 11"/>
              <a:gd name="T11" fmla="*/ 0 h 10"/>
              <a:gd name="T12" fmla="*/ 2147483647 w 11"/>
              <a:gd name="T13" fmla="*/ 0 h 10"/>
              <a:gd name="T14" fmla="*/ 2147483647 w 11"/>
              <a:gd name="T15" fmla="*/ 0 h 10"/>
              <a:gd name="T16" fmla="*/ 2147483647 w 11"/>
              <a:gd name="T17" fmla="*/ 2147483647 h 10"/>
              <a:gd name="T18" fmla="*/ 2147483647 w 11"/>
              <a:gd name="T19" fmla="*/ 2147483647 h 10"/>
              <a:gd name="T20" fmla="*/ 2147483647 w 11"/>
              <a:gd name="T21" fmla="*/ 2147483647 h 10"/>
              <a:gd name="T22" fmla="*/ 2147483647 w 11"/>
              <a:gd name="T23" fmla="*/ 2147483647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
              <a:gd name="T37" fmla="*/ 0 h 10"/>
              <a:gd name="T38" fmla="*/ 11 w 11"/>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 h="10">
                <a:moveTo>
                  <a:pt x="9" y="9"/>
                </a:moveTo>
                <a:lnTo>
                  <a:pt x="8" y="9"/>
                </a:lnTo>
                <a:lnTo>
                  <a:pt x="5" y="8"/>
                </a:lnTo>
                <a:lnTo>
                  <a:pt x="0" y="0"/>
                </a:lnTo>
                <a:lnTo>
                  <a:pt x="3" y="0"/>
                </a:lnTo>
                <a:lnTo>
                  <a:pt x="8" y="0"/>
                </a:lnTo>
                <a:lnTo>
                  <a:pt x="9" y="0"/>
                </a:lnTo>
                <a:lnTo>
                  <a:pt x="10" y="0"/>
                </a:lnTo>
                <a:lnTo>
                  <a:pt x="10" y="9"/>
                </a:lnTo>
                <a:lnTo>
                  <a:pt x="9" y="9"/>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54" name="Freeform 191"/>
          <p:cNvSpPr>
            <a:spLocks/>
          </p:cNvSpPr>
          <p:nvPr/>
        </p:nvSpPr>
        <p:spPr bwMode="auto">
          <a:xfrm>
            <a:off x="1682750" y="6199188"/>
            <a:ext cx="14288" cy="14287"/>
          </a:xfrm>
          <a:custGeom>
            <a:avLst/>
            <a:gdLst>
              <a:gd name="T0" fmla="*/ 2147483647 w 11"/>
              <a:gd name="T1" fmla="*/ 2147483647 h 10"/>
              <a:gd name="T2" fmla="*/ 2147483647 w 11"/>
              <a:gd name="T3" fmla="*/ 2147483647 h 10"/>
              <a:gd name="T4" fmla="*/ 2147483647 w 11"/>
              <a:gd name="T5" fmla="*/ 2147483647 h 10"/>
              <a:gd name="T6" fmla="*/ 0 w 11"/>
              <a:gd name="T7" fmla="*/ 0 h 10"/>
              <a:gd name="T8" fmla="*/ 2147483647 w 11"/>
              <a:gd name="T9" fmla="*/ 0 h 10"/>
              <a:gd name="T10" fmla="*/ 2147483647 w 11"/>
              <a:gd name="T11" fmla="*/ 0 h 10"/>
              <a:gd name="T12" fmla="*/ 2147483647 w 11"/>
              <a:gd name="T13" fmla="*/ 0 h 10"/>
              <a:gd name="T14" fmla="*/ 2147483647 w 11"/>
              <a:gd name="T15" fmla="*/ 0 h 10"/>
              <a:gd name="T16" fmla="*/ 2147483647 w 11"/>
              <a:gd name="T17" fmla="*/ 2147483647 h 10"/>
              <a:gd name="T18" fmla="*/ 2147483647 w 11"/>
              <a:gd name="T19" fmla="*/ 2147483647 h 10"/>
              <a:gd name="T20" fmla="*/ 2147483647 w 11"/>
              <a:gd name="T21" fmla="*/ 2147483647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10"/>
              <a:gd name="T35" fmla="*/ 11 w 11"/>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10">
                <a:moveTo>
                  <a:pt x="9" y="9"/>
                </a:moveTo>
                <a:lnTo>
                  <a:pt x="8" y="9"/>
                </a:lnTo>
                <a:lnTo>
                  <a:pt x="5" y="8"/>
                </a:lnTo>
                <a:lnTo>
                  <a:pt x="0" y="0"/>
                </a:lnTo>
                <a:lnTo>
                  <a:pt x="3" y="0"/>
                </a:lnTo>
                <a:lnTo>
                  <a:pt x="8" y="0"/>
                </a:lnTo>
                <a:lnTo>
                  <a:pt x="9" y="0"/>
                </a:lnTo>
                <a:lnTo>
                  <a:pt x="10" y="0"/>
                </a:lnTo>
                <a:lnTo>
                  <a:pt x="10" y="9"/>
                </a:lnTo>
                <a:lnTo>
                  <a:pt x="9" y="9"/>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55" name="Freeform 192"/>
          <p:cNvSpPr>
            <a:spLocks/>
          </p:cNvSpPr>
          <p:nvPr/>
        </p:nvSpPr>
        <p:spPr bwMode="auto">
          <a:xfrm>
            <a:off x="1541463" y="6208713"/>
            <a:ext cx="34925" cy="23812"/>
          </a:xfrm>
          <a:custGeom>
            <a:avLst/>
            <a:gdLst>
              <a:gd name="T0" fmla="*/ 2147483647 w 23"/>
              <a:gd name="T1" fmla="*/ 2147483647 h 17"/>
              <a:gd name="T2" fmla="*/ 2147483647 w 23"/>
              <a:gd name="T3" fmla="*/ 2147483647 h 17"/>
              <a:gd name="T4" fmla="*/ 2147483647 w 23"/>
              <a:gd name="T5" fmla="*/ 2147483647 h 17"/>
              <a:gd name="T6" fmla="*/ 2147483647 w 23"/>
              <a:gd name="T7" fmla="*/ 2147483647 h 17"/>
              <a:gd name="T8" fmla="*/ 2147483647 w 23"/>
              <a:gd name="T9" fmla="*/ 2147483647 h 17"/>
              <a:gd name="T10" fmla="*/ 2147483647 w 23"/>
              <a:gd name="T11" fmla="*/ 2147483647 h 17"/>
              <a:gd name="T12" fmla="*/ 2147483647 w 23"/>
              <a:gd name="T13" fmla="*/ 2147483647 h 17"/>
              <a:gd name="T14" fmla="*/ 2147483647 w 23"/>
              <a:gd name="T15" fmla="*/ 2147483647 h 17"/>
              <a:gd name="T16" fmla="*/ 2147483647 w 23"/>
              <a:gd name="T17" fmla="*/ 2147483647 h 17"/>
              <a:gd name="T18" fmla="*/ 2147483647 w 23"/>
              <a:gd name="T19" fmla="*/ 2147483647 h 17"/>
              <a:gd name="T20" fmla="*/ 2147483647 w 23"/>
              <a:gd name="T21" fmla="*/ 2147483647 h 17"/>
              <a:gd name="T22" fmla="*/ 2147483647 w 23"/>
              <a:gd name="T23" fmla="*/ 0 h 17"/>
              <a:gd name="T24" fmla="*/ 2147483647 w 23"/>
              <a:gd name="T25" fmla="*/ 2147483647 h 17"/>
              <a:gd name="T26" fmla="*/ 2147483647 w 23"/>
              <a:gd name="T27" fmla="*/ 2147483647 h 17"/>
              <a:gd name="T28" fmla="*/ 2147483647 w 23"/>
              <a:gd name="T29" fmla="*/ 2147483647 h 17"/>
              <a:gd name="T30" fmla="*/ 0 w 23"/>
              <a:gd name="T31" fmla="*/ 2147483647 h 17"/>
              <a:gd name="T32" fmla="*/ 2147483647 w 23"/>
              <a:gd name="T33" fmla="*/ 2147483647 h 17"/>
              <a:gd name="T34" fmla="*/ 2147483647 w 23"/>
              <a:gd name="T35" fmla="*/ 2147483647 h 17"/>
              <a:gd name="T36" fmla="*/ 2147483647 w 23"/>
              <a:gd name="T37" fmla="*/ 2147483647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
              <a:gd name="T58" fmla="*/ 0 h 17"/>
              <a:gd name="T59" fmla="*/ 23 w 23"/>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 h="17">
                <a:moveTo>
                  <a:pt x="10" y="16"/>
                </a:moveTo>
                <a:lnTo>
                  <a:pt x="15" y="15"/>
                </a:lnTo>
                <a:lnTo>
                  <a:pt x="19" y="13"/>
                </a:lnTo>
                <a:lnTo>
                  <a:pt x="20" y="14"/>
                </a:lnTo>
                <a:lnTo>
                  <a:pt x="22" y="13"/>
                </a:lnTo>
                <a:lnTo>
                  <a:pt x="22" y="11"/>
                </a:lnTo>
                <a:lnTo>
                  <a:pt x="22" y="10"/>
                </a:lnTo>
                <a:lnTo>
                  <a:pt x="19" y="6"/>
                </a:lnTo>
                <a:lnTo>
                  <a:pt x="17" y="6"/>
                </a:lnTo>
                <a:lnTo>
                  <a:pt x="13" y="3"/>
                </a:lnTo>
                <a:lnTo>
                  <a:pt x="8" y="1"/>
                </a:lnTo>
                <a:lnTo>
                  <a:pt x="6" y="0"/>
                </a:lnTo>
                <a:lnTo>
                  <a:pt x="3" y="1"/>
                </a:lnTo>
                <a:lnTo>
                  <a:pt x="3" y="2"/>
                </a:lnTo>
                <a:lnTo>
                  <a:pt x="2" y="3"/>
                </a:lnTo>
                <a:lnTo>
                  <a:pt x="0" y="8"/>
                </a:lnTo>
                <a:lnTo>
                  <a:pt x="10" y="16"/>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56" name="Freeform 193"/>
          <p:cNvSpPr>
            <a:spLocks/>
          </p:cNvSpPr>
          <p:nvPr/>
        </p:nvSpPr>
        <p:spPr bwMode="auto">
          <a:xfrm>
            <a:off x="1541463" y="6208713"/>
            <a:ext cx="34925" cy="23812"/>
          </a:xfrm>
          <a:custGeom>
            <a:avLst/>
            <a:gdLst>
              <a:gd name="T0" fmla="*/ 2147483647 w 23"/>
              <a:gd name="T1" fmla="*/ 2147483647 h 17"/>
              <a:gd name="T2" fmla="*/ 2147483647 w 23"/>
              <a:gd name="T3" fmla="*/ 2147483647 h 17"/>
              <a:gd name="T4" fmla="*/ 2147483647 w 23"/>
              <a:gd name="T5" fmla="*/ 2147483647 h 17"/>
              <a:gd name="T6" fmla="*/ 2147483647 w 23"/>
              <a:gd name="T7" fmla="*/ 2147483647 h 17"/>
              <a:gd name="T8" fmla="*/ 2147483647 w 23"/>
              <a:gd name="T9" fmla="*/ 2147483647 h 17"/>
              <a:gd name="T10" fmla="*/ 2147483647 w 23"/>
              <a:gd name="T11" fmla="*/ 2147483647 h 17"/>
              <a:gd name="T12" fmla="*/ 2147483647 w 23"/>
              <a:gd name="T13" fmla="*/ 2147483647 h 17"/>
              <a:gd name="T14" fmla="*/ 2147483647 w 23"/>
              <a:gd name="T15" fmla="*/ 2147483647 h 17"/>
              <a:gd name="T16" fmla="*/ 2147483647 w 23"/>
              <a:gd name="T17" fmla="*/ 2147483647 h 17"/>
              <a:gd name="T18" fmla="*/ 2147483647 w 23"/>
              <a:gd name="T19" fmla="*/ 2147483647 h 17"/>
              <a:gd name="T20" fmla="*/ 2147483647 w 23"/>
              <a:gd name="T21" fmla="*/ 2147483647 h 17"/>
              <a:gd name="T22" fmla="*/ 2147483647 w 23"/>
              <a:gd name="T23" fmla="*/ 0 h 17"/>
              <a:gd name="T24" fmla="*/ 2147483647 w 23"/>
              <a:gd name="T25" fmla="*/ 2147483647 h 17"/>
              <a:gd name="T26" fmla="*/ 2147483647 w 23"/>
              <a:gd name="T27" fmla="*/ 2147483647 h 17"/>
              <a:gd name="T28" fmla="*/ 2147483647 w 23"/>
              <a:gd name="T29" fmla="*/ 2147483647 h 17"/>
              <a:gd name="T30" fmla="*/ 0 w 23"/>
              <a:gd name="T31" fmla="*/ 2147483647 h 17"/>
              <a:gd name="T32" fmla="*/ 2147483647 w 23"/>
              <a:gd name="T33" fmla="*/ 2147483647 h 17"/>
              <a:gd name="T34" fmla="*/ 2147483647 w 23"/>
              <a:gd name="T35" fmla="*/ 2147483647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17"/>
              <a:gd name="T56" fmla="*/ 23 w 23"/>
              <a:gd name="T57" fmla="*/ 17 h 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17">
                <a:moveTo>
                  <a:pt x="10" y="16"/>
                </a:moveTo>
                <a:lnTo>
                  <a:pt x="15" y="15"/>
                </a:lnTo>
                <a:lnTo>
                  <a:pt x="19" y="13"/>
                </a:lnTo>
                <a:lnTo>
                  <a:pt x="20" y="14"/>
                </a:lnTo>
                <a:lnTo>
                  <a:pt x="22" y="13"/>
                </a:lnTo>
                <a:lnTo>
                  <a:pt x="22" y="11"/>
                </a:lnTo>
                <a:lnTo>
                  <a:pt x="22" y="10"/>
                </a:lnTo>
                <a:lnTo>
                  <a:pt x="19" y="6"/>
                </a:lnTo>
                <a:lnTo>
                  <a:pt x="17" y="6"/>
                </a:lnTo>
                <a:lnTo>
                  <a:pt x="13" y="3"/>
                </a:lnTo>
                <a:lnTo>
                  <a:pt x="8" y="1"/>
                </a:lnTo>
                <a:lnTo>
                  <a:pt x="6" y="0"/>
                </a:lnTo>
                <a:lnTo>
                  <a:pt x="3" y="1"/>
                </a:lnTo>
                <a:lnTo>
                  <a:pt x="3" y="2"/>
                </a:lnTo>
                <a:lnTo>
                  <a:pt x="2" y="3"/>
                </a:lnTo>
                <a:lnTo>
                  <a:pt x="0" y="8"/>
                </a:lnTo>
                <a:lnTo>
                  <a:pt x="10" y="16"/>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57" name="Freeform 194"/>
          <p:cNvSpPr>
            <a:spLocks/>
          </p:cNvSpPr>
          <p:nvPr/>
        </p:nvSpPr>
        <p:spPr bwMode="auto">
          <a:xfrm>
            <a:off x="1244600" y="6208713"/>
            <a:ext cx="227013" cy="88900"/>
          </a:xfrm>
          <a:custGeom>
            <a:avLst/>
            <a:gdLst>
              <a:gd name="T0" fmla="*/ 0 w 156"/>
              <a:gd name="T1" fmla="*/ 2147483647 h 63"/>
              <a:gd name="T2" fmla="*/ 2147483647 w 156"/>
              <a:gd name="T3" fmla="*/ 2147483647 h 63"/>
              <a:gd name="T4" fmla="*/ 2147483647 w 156"/>
              <a:gd name="T5" fmla="*/ 2147483647 h 63"/>
              <a:gd name="T6" fmla="*/ 2147483647 w 156"/>
              <a:gd name="T7" fmla="*/ 2147483647 h 63"/>
              <a:gd name="T8" fmla="*/ 2147483647 w 156"/>
              <a:gd name="T9" fmla="*/ 2147483647 h 63"/>
              <a:gd name="T10" fmla="*/ 2147483647 w 156"/>
              <a:gd name="T11" fmla="*/ 2147483647 h 63"/>
              <a:gd name="T12" fmla="*/ 2147483647 w 156"/>
              <a:gd name="T13" fmla="*/ 2147483647 h 63"/>
              <a:gd name="T14" fmla="*/ 2147483647 w 156"/>
              <a:gd name="T15" fmla="*/ 2147483647 h 63"/>
              <a:gd name="T16" fmla="*/ 2147483647 w 156"/>
              <a:gd name="T17" fmla="*/ 2147483647 h 63"/>
              <a:gd name="T18" fmla="*/ 2147483647 w 156"/>
              <a:gd name="T19" fmla="*/ 2147483647 h 63"/>
              <a:gd name="T20" fmla="*/ 2147483647 w 156"/>
              <a:gd name="T21" fmla="*/ 2147483647 h 63"/>
              <a:gd name="T22" fmla="*/ 2147483647 w 156"/>
              <a:gd name="T23" fmla="*/ 2147483647 h 63"/>
              <a:gd name="T24" fmla="*/ 2147483647 w 156"/>
              <a:gd name="T25" fmla="*/ 2147483647 h 63"/>
              <a:gd name="T26" fmla="*/ 2147483647 w 156"/>
              <a:gd name="T27" fmla="*/ 2147483647 h 63"/>
              <a:gd name="T28" fmla="*/ 2147483647 w 156"/>
              <a:gd name="T29" fmla="*/ 2147483647 h 63"/>
              <a:gd name="T30" fmla="*/ 2147483647 w 156"/>
              <a:gd name="T31" fmla="*/ 2147483647 h 63"/>
              <a:gd name="T32" fmla="*/ 2147483647 w 156"/>
              <a:gd name="T33" fmla="*/ 2147483647 h 63"/>
              <a:gd name="T34" fmla="*/ 2147483647 w 156"/>
              <a:gd name="T35" fmla="*/ 2147483647 h 63"/>
              <a:gd name="T36" fmla="*/ 2147483647 w 156"/>
              <a:gd name="T37" fmla="*/ 2147483647 h 63"/>
              <a:gd name="T38" fmla="*/ 2147483647 w 156"/>
              <a:gd name="T39" fmla="*/ 2147483647 h 63"/>
              <a:gd name="T40" fmla="*/ 2147483647 w 156"/>
              <a:gd name="T41" fmla="*/ 2147483647 h 63"/>
              <a:gd name="T42" fmla="*/ 2147483647 w 156"/>
              <a:gd name="T43" fmla="*/ 2147483647 h 63"/>
              <a:gd name="T44" fmla="*/ 2147483647 w 156"/>
              <a:gd name="T45" fmla="*/ 2147483647 h 63"/>
              <a:gd name="T46" fmla="*/ 2147483647 w 156"/>
              <a:gd name="T47" fmla="*/ 2147483647 h 63"/>
              <a:gd name="T48" fmla="*/ 2147483647 w 156"/>
              <a:gd name="T49" fmla="*/ 2147483647 h 63"/>
              <a:gd name="T50" fmla="*/ 2147483647 w 156"/>
              <a:gd name="T51" fmla="*/ 2147483647 h 63"/>
              <a:gd name="T52" fmla="*/ 2147483647 w 156"/>
              <a:gd name="T53" fmla="*/ 0 h 63"/>
              <a:gd name="T54" fmla="*/ 2147483647 w 156"/>
              <a:gd name="T55" fmla="*/ 2147483647 h 63"/>
              <a:gd name="T56" fmla="*/ 2147483647 w 156"/>
              <a:gd name="T57" fmla="*/ 2147483647 h 63"/>
              <a:gd name="T58" fmla="*/ 2147483647 w 156"/>
              <a:gd name="T59" fmla="*/ 2147483647 h 63"/>
              <a:gd name="T60" fmla="*/ 2147483647 w 156"/>
              <a:gd name="T61" fmla="*/ 2147483647 h 63"/>
              <a:gd name="T62" fmla="*/ 2147483647 w 156"/>
              <a:gd name="T63" fmla="*/ 2147483647 h 63"/>
              <a:gd name="T64" fmla="*/ 2147483647 w 156"/>
              <a:gd name="T65" fmla="*/ 2147483647 h 63"/>
              <a:gd name="T66" fmla="*/ 2147483647 w 156"/>
              <a:gd name="T67" fmla="*/ 2147483647 h 63"/>
              <a:gd name="T68" fmla="*/ 2147483647 w 156"/>
              <a:gd name="T69" fmla="*/ 2147483647 h 63"/>
              <a:gd name="T70" fmla="*/ 2147483647 w 156"/>
              <a:gd name="T71" fmla="*/ 2147483647 h 63"/>
              <a:gd name="T72" fmla="*/ 2147483647 w 156"/>
              <a:gd name="T73" fmla="*/ 2147483647 h 63"/>
              <a:gd name="T74" fmla="*/ 2147483647 w 156"/>
              <a:gd name="T75" fmla="*/ 2147483647 h 63"/>
              <a:gd name="T76" fmla="*/ 2147483647 w 156"/>
              <a:gd name="T77" fmla="*/ 2147483647 h 63"/>
              <a:gd name="T78" fmla="*/ 2147483647 w 156"/>
              <a:gd name="T79" fmla="*/ 2147483647 h 63"/>
              <a:gd name="T80" fmla="*/ 2147483647 w 156"/>
              <a:gd name="T81" fmla="*/ 2147483647 h 63"/>
              <a:gd name="T82" fmla="*/ 2147483647 w 156"/>
              <a:gd name="T83" fmla="*/ 2147483647 h 63"/>
              <a:gd name="T84" fmla="*/ 2147483647 w 156"/>
              <a:gd name="T85" fmla="*/ 2147483647 h 63"/>
              <a:gd name="T86" fmla="*/ 2147483647 w 156"/>
              <a:gd name="T87" fmla="*/ 2147483647 h 63"/>
              <a:gd name="T88" fmla="*/ 2147483647 w 156"/>
              <a:gd name="T89" fmla="*/ 2147483647 h 63"/>
              <a:gd name="T90" fmla="*/ 2147483647 w 156"/>
              <a:gd name="T91" fmla="*/ 2147483647 h 63"/>
              <a:gd name="T92" fmla="*/ 2147483647 w 156"/>
              <a:gd name="T93" fmla="*/ 2147483647 h 63"/>
              <a:gd name="T94" fmla="*/ 2147483647 w 156"/>
              <a:gd name="T95" fmla="*/ 2147483647 h 63"/>
              <a:gd name="T96" fmla="*/ 2147483647 w 156"/>
              <a:gd name="T97" fmla="*/ 2147483647 h 63"/>
              <a:gd name="T98" fmla="*/ 2147483647 w 156"/>
              <a:gd name="T99" fmla="*/ 2147483647 h 63"/>
              <a:gd name="T100" fmla="*/ 2147483647 w 156"/>
              <a:gd name="T101" fmla="*/ 2147483647 h 63"/>
              <a:gd name="T102" fmla="*/ 2147483647 w 156"/>
              <a:gd name="T103" fmla="*/ 2147483647 h 6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6"/>
              <a:gd name="T157" fmla="*/ 0 h 63"/>
              <a:gd name="T158" fmla="*/ 156 w 156"/>
              <a:gd name="T159" fmla="*/ 63 h 6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6" h="63">
                <a:moveTo>
                  <a:pt x="5" y="62"/>
                </a:moveTo>
                <a:lnTo>
                  <a:pt x="0" y="60"/>
                </a:lnTo>
                <a:lnTo>
                  <a:pt x="1" y="56"/>
                </a:lnTo>
                <a:lnTo>
                  <a:pt x="5" y="54"/>
                </a:lnTo>
                <a:lnTo>
                  <a:pt x="4" y="51"/>
                </a:lnTo>
                <a:lnTo>
                  <a:pt x="7" y="49"/>
                </a:lnTo>
                <a:lnTo>
                  <a:pt x="10" y="49"/>
                </a:lnTo>
                <a:lnTo>
                  <a:pt x="13" y="49"/>
                </a:lnTo>
                <a:lnTo>
                  <a:pt x="14" y="47"/>
                </a:lnTo>
                <a:lnTo>
                  <a:pt x="16" y="46"/>
                </a:lnTo>
                <a:lnTo>
                  <a:pt x="18" y="46"/>
                </a:lnTo>
                <a:lnTo>
                  <a:pt x="18" y="41"/>
                </a:lnTo>
                <a:lnTo>
                  <a:pt x="20" y="38"/>
                </a:lnTo>
                <a:lnTo>
                  <a:pt x="26" y="36"/>
                </a:lnTo>
                <a:lnTo>
                  <a:pt x="27" y="34"/>
                </a:lnTo>
                <a:lnTo>
                  <a:pt x="32" y="32"/>
                </a:lnTo>
                <a:lnTo>
                  <a:pt x="33" y="32"/>
                </a:lnTo>
                <a:lnTo>
                  <a:pt x="34" y="29"/>
                </a:lnTo>
                <a:lnTo>
                  <a:pt x="36" y="27"/>
                </a:lnTo>
                <a:lnTo>
                  <a:pt x="42" y="25"/>
                </a:lnTo>
                <a:lnTo>
                  <a:pt x="45" y="24"/>
                </a:lnTo>
                <a:lnTo>
                  <a:pt x="47" y="24"/>
                </a:lnTo>
                <a:lnTo>
                  <a:pt x="51" y="25"/>
                </a:lnTo>
                <a:lnTo>
                  <a:pt x="52" y="27"/>
                </a:lnTo>
                <a:lnTo>
                  <a:pt x="57" y="28"/>
                </a:lnTo>
                <a:lnTo>
                  <a:pt x="58" y="29"/>
                </a:lnTo>
                <a:lnTo>
                  <a:pt x="57" y="32"/>
                </a:lnTo>
                <a:lnTo>
                  <a:pt x="56" y="34"/>
                </a:lnTo>
                <a:lnTo>
                  <a:pt x="58" y="34"/>
                </a:lnTo>
                <a:lnTo>
                  <a:pt x="64" y="32"/>
                </a:lnTo>
                <a:lnTo>
                  <a:pt x="65" y="32"/>
                </a:lnTo>
                <a:lnTo>
                  <a:pt x="67" y="31"/>
                </a:lnTo>
                <a:lnTo>
                  <a:pt x="68" y="31"/>
                </a:lnTo>
                <a:lnTo>
                  <a:pt x="69" y="31"/>
                </a:lnTo>
                <a:lnTo>
                  <a:pt x="73" y="31"/>
                </a:lnTo>
                <a:lnTo>
                  <a:pt x="73" y="28"/>
                </a:lnTo>
                <a:lnTo>
                  <a:pt x="74" y="27"/>
                </a:lnTo>
                <a:lnTo>
                  <a:pt x="75" y="27"/>
                </a:lnTo>
                <a:lnTo>
                  <a:pt x="77" y="25"/>
                </a:lnTo>
                <a:lnTo>
                  <a:pt x="77" y="21"/>
                </a:lnTo>
                <a:lnTo>
                  <a:pt x="75" y="19"/>
                </a:lnTo>
                <a:lnTo>
                  <a:pt x="75" y="16"/>
                </a:lnTo>
                <a:lnTo>
                  <a:pt x="75" y="14"/>
                </a:lnTo>
                <a:lnTo>
                  <a:pt x="78" y="13"/>
                </a:lnTo>
                <a:lnTo>
                  <a:pt x="78" y="12"/>
                </a:lnTo>
                <a:lnTo>
                  <a:pt x="89" y="8"/>
                </a:lnTo>
                <a:lnTo>
                  <a:pt x="96" y="8"/>
                </a:lnTo>
                <a:lnTo>
                  <a:pt x="104" y="10"/>
                </a:lnTo>
                <a:lnTo>
                  <a:pt x="107" y="12"/>
                </a:lnTo>
                <a:lnTo>
                  <a:pt x="110" y="12"/>
                </a:lnTo>
                <a:lnTo>
                  <a:pt x="110" y="5"/>
                </a:lnTo>
                <a:lnTo>
                  <a:pt x="115" y="2"/>
                </a:lnTo>
                <a:lnTo>
                  <a:pt x="123" y="4"/>
                </a:lnTo>
                <a:lnTo>
                  <a:pt x="126" y="0"/>
                </a:lnTo>
                <a:lnTo>
                  <a:pt x="130" y="0"/>
                </a:lnTo>
                <a:lnTo>
                  <a:pt x="137" y="7"/>
                </a:lnTo>
                <a:lnTo>
                  <a:pt x="139" y="8"/>
                </a:lnTo>
                <a:lnTo>
                  <a:pt x="137" y="10"/>
                </a:lnTo>
                <a:lnTo>
                  <a:pt x="136" y="10"/>
                </a:lnTo>
                <a:lnTo>
                  <a:pt x="151" y="6"/>
                </a:lnTo>
                <a:lnTo>
                  <a:pt x="155" y="8"/>
                </a:lnTo>
                <a:lnTo>
                  <a:pt x="155" y="10"/>
                </a:lnTo>
                <a:lnTo>
                  <a:pt x="149" y="15"/>
                </a:lnTo>
                <a:lnTo>
                  <a:pt x="146" y="19"/>
                </a:lnTo>
                <a:lnTo>
                  <a:pt x="142" y="19"/>
                </a:lnTo>
                <a:lnTo>
                  <a:pt x="140" y="19"/>
                </a:lnTo>
                <a:lnTo>
                  <a:pt x="137" y="19"/>
                </a:lnTo>
                <a:lnTo>
                  <a:pt x="136" y="21"/>
                </a:lnTo>
                <a:lnTo>
                  <a:pt x="132" y="17"/>
                </a:lnTo>
                <a:lnTo>
                  <a:pt x="124" y="16"/>
                </a:lnTo>
                <a:lnTo>
                  <a:pt x="124" y="15"/>
                </a:lnTo>
                <a:lnTo>
                  <a:pt x="117" y="17"/>
                </a:lnTo>
                <a:lnTo>
                  <a:pt x="114" y="21"/>
                </a:lnTo>
                <a:lnTo>
                  <a:pt x="114" y="25"/>
                </a:lnTo>
                <a:lnTo>
                  <a:pt x="110" y="29"/>
                </a:lnTo>
                <a:lnTo>
                  <a:pt x="102" y="32"/>
                </a:lnTo>
                <a:lnTo>
                  <a:pt x="99" y="32"/>
                </a:lnTo>
                <a:lnTo>
                  <a:pt x="92" y="40"/>
                </a:lnTo>
                <a:lnTo>
                  <a:pt x="86" y="42"/>
                </a:lnTo>
                <a:lnTo>
                  <a:pt x="76" y="41"/>
                </a:lnTo>
                <a:lnTo>
                  <a:pt x="75" y="41"/>
                </a:lnTo>
                <a:lnTo>
                  <a:pt x="67" y="45"/>
                </a:lnTo>
                <a:lnTo>
                  <a:pt x="60" y="47"/>
                </a:lnTo>
                <a:lnTo>
                  <a:pt x="52" y="47"/>
                </a:lnTo>
                <a:lnTo>
                  <a:pt x="46" y="45"/>
                </a:lnTo>
                <a:lnTo>
                  <a:pt x="45" y="42"/>
                </a:lnTo>
                <a:lnTo>
                  <a:pt x="40" y="42"/>
                </a:lnTo>
                <a:lnTo>
                  <a:pt x="40" y="45"/>
                </a:lnTo>
                <a:lnTo>
                  <a:pt x="40" y="46"/>
                </a:lnTo>
                <a:lnTo>
                  <a:pt x="36" y="47"/>
                </a:lnTo>
                <a:lnTo>
                  <a:pt x="34" y="49"/>
                </a:lnTo>
                <a:lnTo>
                  <a:pt x="34" y="51"/>
                </a:lnTo>
                <a:lnTo>
                  <a:pt x="34" y="54"/>
                </a:lnTo>
                <a:lnTo>
                  <a:pt x="29" y="56"/>
                </a:lnTo>
                <a:lnTo>
                  <a:pt x="26" y="54"/>
                </a:lnTo>
                <a:lnTo>
                  <a:pt x="23" y="56"/>
                </a:lnTo>
                <a:lnTo>
                  <a:pt x="20" y="58"/>
                </a:lnTo>
                <a:lnTo>
                  <a:pt x="17" y="57"/>
                </a:lnTo>
                <a:lnTo>
                  <a:pt x="10" y="60"/>
                </a:lnTo>
                <a:lnTo>
                  <a:pt x="7" y="60"/>
                </a:lnTo>
                <a:lnTo>
                  <a:pt x="5" y="62"/>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58" name="Freeform 195"/>
          <p:cNvSpPr>
            <a:spLocks/>
          </p:cNvSpPr>
          <p:nvPr/>
        </p:nvSpPr>
        <p:spPr bwMode="auto">
          <a:xfrm>
            <a:off x="1244600" y="6208713"/>
            <a:ext cx="227013" cy="88900"/>
          </a:xfrm>
          <a:custGeom>
            <a:avLst/>
            <a:gdLst>
              <a:gd name="T0" fmla="*/ 0 w 156"/>
              <a:gd name="T1" fmla="*/ 2147483647 h 63"/>
              <a:gd name="T2" fmla="*/ 2147483647 w 156"/>
              <a:gd name="T3" fmla="*/ 2147483647 h 63"/>
              <a:gd name="T4" fmla="*/ 2147483647 w 156"/>
              <a:gd name="T5" fmla="*/ 2147483647 h 63"/>
              <a:gd name="T6" fmla="*/ 2147483647 w 156"/>
              <a:gd name="T7" fmla="*/ 2147483647 h 63"/>
              <a:gd name="T8" fmla="*/ 2147483647 w 156"/>
              <a:gd name="T9" fmla="*/ 2147483647 h 63"/>
              <a:gd name="T10" fmla="*/ 2147483647 w 156"/>
              <a:gd name="T11" fmla="*/ 2147483647 h 63"/>
              <a:gd name="T12" fmla="*/ 2147483647 w 156"/>
              <a:gd name="T13" fmla="*/ 2147483647 h 63"/>
              <a:gd name="T14" fmla="*/ 2147483647 w 156"/>
              <a:gd name="T15" fmla="*/ 2147483647 h 63"/>
              <a:gd name="T16" fmla="*/ 2147483647 w 156"/>
              <a:gd name="T17" fmla="*/ 2147483647 h 63"/>
              <a:gd name="T18" fmla="*/ 2147483647 w 156"/>
              <a:gd name="T19" fmla="*/ 2147483647 h 63"/>
              <a:gd name="T20" fmla="*/ 2147483647 w 156"/>
              <a:gd name="T21" fmla="*/ 2147483647 h 63"/>
              <a:gd name="T22" fmla="*/ 2147483647 w 156"/>
              <a:gd name="T23" fmla="*/ 2147483647 h 63"/>
              <a:gd name="T24" fmla="*/ 2147483647 w 156"/>
              <a:gd name="T25" fmla="*/ 2147483647 h 63"/>
              <a:gd name="T26" fmla="*/ 2147483647 w 156"/>
              <a:gd name="T27" fmla="*/ 2147483647 h 63"/>
              <a:gd name="T28" fmla="*/ 2147483647 w 156"/>
              <a:gd name="T29" fmla="*/ 2147483647 h 63"/>
              <a:gd name="T30" fmla="*/ 2147483647 w 156"/>
              <a:gd name="T31" fmla="*/ 2147483647 h 63"/>
              <a:gd name="T32" fmla="*/ 2147483647 w 156"/>
              <a:gd name="T33" fmla="*/ 2147483647 h 63"/>
              <a:gd name="T34" fmla="*/ 2147483647 w 156"/>
              <a:gd name="T35" fmla="*/ 2147483647 h 63"/>
              <a:gd name="T36" fmla="*/ 2147483647 w 156"/>
              <a:gd name="T37" fmla="*/ 2147483647 h 63"/>
              <a:gd name="T38" fmla="*/ 2147483647 w 156"/>
              <a:gd name="T39" fmla="*/ 2147483647 h 63"/>
              <a:gd name="T40" fmla="*/ 2147483647 w 156"/>
              <a:gd name="T41" fmla="*/ 2147483647 h 63"/>
              <a:gd name="T42" fmla="*/ 2147483647 w 156"/>
              <a:gd name="T43" fmla="*/ 2147483647 h 63"/>
              <a:gd name="T44" fmla="*/ 2147483647 w 156"/>
              <a:gd name="T45" fmla="*/ 2147483647 h 63"/>
              <a:gd name="T46" fmla="*/ 2147483647 w 156"/>
              <a:gd name="T47" fmla="*/ 2147483647 h 63"/>
              <a:gd name="T48" fmla="*/ 2147483647 w 156"/>
              <a:gd name="T49" fmla="*/ 2147483647 h 63"/>
              <a:gd name="T50" fmla="*/ 2147483647 w 156"/>
              <a:gd name="T51" fmla="*/ 2147483647 h 63"/>
              <a:gd name="T52" fmla="*/ 2147483647 w 156"/>
              <a:gd name="T53" fmla="*/ 0 h 63"/>
              <a:gd name="T54" fmla="*/ 2147483647 w 156"/>
              <a:gd name="T55" fmla="*/ 2147483647 h 63"/>
              <a:gd name="T56" fmla="*/ 2147483647 w 156"/>
              <a:gd name="T57" fmla="*/ 2147483647 h 63"/>
              <a:gd name="T58" fmla="*/ 2147483647 w 156"/>
              <a:gd name="T59" fmla="*/ 2147483647 h 63"/>
              <a:gd name="T60" fmla="*/ 2147483647 w 156"/>
              <a:gd name="T61" fmla="*/ 2147483647 h 63"/>
              <a:gd name="T62" fmla="*/ 2147483647 w 156"/>
              <a:gd name="T63" fmla="*/ 2147483647 h 63"/>
              <a:gd name="T64" fmla="*/ 2147483647 w 156"/>
              <a:gd name="T65" fmla="*/ 2147483647 h 63"/>
              <a:gd name="T66" fmla="*/ 2147483647 w 156"/>
              <a:gd name="T67" fmla="*/ 2147483647 h 63"/>
              <a:gd name="T68" fmla="*/ 2147483647 w 156"/>
              <a:gd name="T69" fmla="*/ 2147483647 h 63"/>
              <a:gd name="T70" fmla="*/ 2147483647 w 156"/>
              <a:gd name="T71" fmla="*/ 2147483647 h 63"/>
              <a:gd name="T72" fmla="*/ 2147483647 w 156"/>
              <a:gd name="T73" fmla="*/ 2147483647 h 63"/>
              <a:gd name="T74" fmla="*/ 2147483647 w 156"/>
              <a:gd name="T75" fmla="*/ 2147483647 h 63"/>
              <a:gd name="T76" fmla="*/ 2147483647 w 156"/>
              <a:gd name="T77" fmla="*/ 2147483647 h 63"/>
              <a:gd name="T78" fmla="*/ 2147483647 w 156"/>
              <a:gd name="T79" fmla="*/ 2147483647 h 63"/>
              <a:gd name="T80" fmla="*/ 2147483647 w 156"/>
              <a:gd name="T81" fmla="*/ 2147483647 h 63"/>
              <a:gd name="T82" fmla="*/ 2147483647 w 156"/>
              <a:gd name="T83" fmla="*/ 2147483647 h 63"/>
              <a:gd name="T84" fmla="*/ 2147483647 w 156"/>
              <a:gd name="T85" fmla="*/ 2147483647 h 63"/>
              <a:gd name="T86" fmla="*/ 2147483647 w 156"/>
              <a:gd name="T87" fmla="*/ 2147483647 h 63"/>
              <a:gd name="T88" fmla="*/ 2147483647 w 156"/>
              <a:gd name="T89" fmla="*/ 2147483647 h 63"/>
              <a:gd name="T90" fmla="*/ 2147483647 w 156"/>
              <a:gd name="T91" fmla="*/ 2147483647 h 63"/>
              <a:gd name="T92" fmla="*/ 2147483647 w 156"/>
              <a:gd name="T93" fmla="*/ 2147483647 h 63"/>
              <a:gd name="T94" fmla="*/ 2147483647 w 156"/>
              <a:gd name="T95" fmla="*/ 2147483647 h 63"/>
              <a:gd name="T96" fmla="*/ 2147483647 w 156"/>
              <a:gd name="T97" fmla="*/ 2147483647 h 63"/>
              <a:gd name="T98" fmla="*/ 2147483647 w 156"/>
              <a:gd name="T99" fmla="*/ 2147483647 h 63"/>
              <a:gd name="T100" fmla="*/ 2147483647 w 156"/>
              <a:gd name="T101" fmla="*/ 2147483647 h 6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56"/>
              <a:gd name="T154" fmla="*/ 0 h 63"/>
              <a:gd name="T155" fmla="*/ 156 w 156"/>
              <a:gd name="T156" fmla="*/ 63 h 6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56" h="63">
                <a:moveTo>
                  <a:pt x="5" y="62"/>
                </a:moveTo>
                <a:lnTo>
                  <a:pt x="0" y="60"/>
                </a:lnTo>
                <a:lnTo>
                  <a:pt x="1" y="56"/>
                </a:lnTo>
                <a:lnTo>
                  <a:pt x="5" y="54"/>
                </a:lnTo>
                <a:lnTo>
                  <a:pt x="4" y="51"/>
                </a:lnTo>
                <a:lnTo>
                  <a:pt x="7" y="49"/>
                </a:lnTo>
                <a:lnTo>
                  <a:pt x="10" y="49"/>
                </a:lnTo>
                <a:lnTo>
                  <a:pt x="13" y="49"/>
                </a:lnTo>
                <a:lnTo>
                  <a:pt x="14" y="47"/>
                </a:lnTo>
                <a:lnTo>
                  <a:pt x="16" y="46"/>
                </a:lnTo>
                <a:lnTo>
                  <a:pt x="18" y="46"/>
                </a:lnTo>
                <a:lnTo>
                  <a:pt x="18" y="41"/>
                </a:lnTo>
                <a:lnTo>
                  <a:pt x="20" y="38"/>
                </a:lnTo>
                <a:lnTo>
                  <a:pt x="26" y="36"/>
                </a:lnTo>
                <a:lnTo>
                  <a:pt x="27" y="34"/>
                </a:lnTo>
                <a:lnTo>
                  <a:pt x="32" y="32"/>
                </a:lnTo>
                <a:lnTo>
                  <a:pt x="33" y="32"/>
                </a:lnTo>
                <a:lnTo>
                  <a:pt x="34" y="29"/>
                </a:lnTo>
                <a:lnTo>
                  <a:pt x="36" y="27"/>
                </a:lnTo>
                <a:lnTo>
                  <a:pt x="42" y="25"/>
                </a:lnTo>
                <a:lnTo>
                  <a:pt x="45" y="24"/>
                </a:lnTo>
                <a:lnTo>
                  <a:pt x="47" y="24"/>
                </a:lnTo>
                <a:lnTo>
                  <a:pt x="51" y="25"/>
                </a:lnTo>
                <a:lnTo>
                  <a:pt x="52" y="27"/>
                </a:lnTo>
                <a:lnTo>
                  <a:pt x="57" y="28"/>
                </a:lnTo>
                <a:lnTo>
                  <a:pt x="58" y="29"/>
                </a:lnTo>
                <a:lnTo>
                  <a:pt x="57" y="32"/>
                </a:lnTo>
                <a:lnTo>
                  <a:pt x="56" y="34"/>
                </a:lnTo>
                <a:lnTo>
                  <a:pt x="58" y="34"/>
                </a:lnTo>
                <a:lnTo>
                  <a:pt x="64" y="32"/>
                </a:lnTo>
                <a:lnTo>
                  <a:pt x="65" y="32"/>
                </a:lnTo>
                <a:lnTo>
                  <a:pt x="67" y="31"/>
                </a:lnTo>
                <a:lnTo>
                  <a:pt x="68" y="31"/>
                </a:lnTo>
                <a:lnTo>
                  <a:pt x="69" y="31"/>
                </a:lnTo>
                <a:lnTo>
                  <a:pt x="73" y="31"/>
                </a:lnTo>
                <a:lnTo>
                  <a:pt x="73" y="28"/>
                </a:lnTo>
                <a:lnTo>
                  <a:pt x="74" y="27"/>
                </a:lnTo>
                <a:lnTo>
                  <a:pt x="75" y="27"/>
                </a:lnTo>
                <a:lnTo>
                  <a:pt x="77" y="25"/>
                </a:lnTo>
                <a:lnTo>
                  <a:pt x="77" y="21"/>
                </a:lnTo>
                <a:lnTo>
                  <a:pt x="75" y="19"/>
                </a:lnTo>
                <a:lnTo>
                  <a:pt x="75" y="16"/>
                </a:lnTo>
                <a:lnTo>
                  <a:pt x="75" y="14"/>
                </a:lnTo>
                <a:lnTo>
                  <a:pt x="78" y="13"/>
                </a:lnTo>
                <a:lnTo>
                  <a:pt x="78" y="12"/>
                </a:lnTo>
                <a:lnTo>
                  <a:pt x="89" y="8"/>
                </a:lnTo>
                <a:lnTo>
                  <a:pt x="96" y="8"/>
                </a:lnTo>
                <a:lnTo>
                  <a:pt x="104" y="10"/>
                </a:lnTo>
                <a:lnTo>
                  <a:pt x="107" y="12"/>
                </a:lnTo>
                <a:lnTo>
                  <a:pt x="110" y="12"/>
                </a:lnTo>
                <a:lnTo>
                  <a:pt x="110" y="5"/>
                </a:lnTo>
                <a:lnTo>
                  <a:pt x="115" y="2"/>
                </a:lnTo>
                <a:lnTo>
                  <a:pt x="123" y="4"/>
                </a:lnTo>
                <a:lnTo>
                  <a:pt x="126" y="0"/>
                </a:lnTo>
                <a:lnTo>
                  <a:pt x="130" y="0"/>
                </a:lnTo>
                <a:lnTo>
                  <a:pt x="137" y="7"/>
                </a:lnTo>
                <a:lnTo>
                  <a:pt x="139" y="8"/>
                </a:lnTo>
                <a:lnTo>
                  <a:pt x="137" y="10"/>
                </a:lnTo>
                <a:lnTo>
                  <a:pt x="136" y="10"/>
                </a:lnTo>
                <a:lnTo>
                  <a:pt x="151" y="6"/>
                </a:lnTo>
                <a:lnTo>
                  <a:pt x="155" y="8"/>
                </a:lnTo>
                <a:lnTo>
                  <a:pt x="155" y="10"/>
                </a:lnTo>
                <a:lnTo>
                  <a:pt x="149" y="15"/>
                </a:lnTo>
                <a:lnTo>
                  <a:pt x="146" y="19"/>
                </a:lnTo>
                <a:lnTo>
                  <a:pt x="142" y="19"/>
                </a:lnTo>
                <a:lnTo>
                  <a:pt x="140" y="19"/>
                </a:lnTo>
                <a:lnTo>
                  <a:pt x="137" y="19"/>
                </a:lnTo>
                <a:lnTo>
                  <a:pt x="136" y="21"/>
                </a:lnTo>
                <a:lnTo>
                  <a:pt x="132" y="17"/>
                </a:lnTo>
                <a:lnTo>
                  <a:pt x="124" y="16"/>
                </a:lnTo>
                <a:lnTo>
                  <a:pt x="124" y="15"/>
                </a:lnTo>
                <a:lnTo>
                  <a:pt x="117" y="17"/>
                </a:lnTo>
                <a:lnTo>
                  <a:pt x="114" y="21"/>
                </a:lnTo>
                <a:lnTo>
                  <a:pt x="114" y="25"/>
                </a:lnTo>
                <a:lnTo>
                  <a:pt x="110" y="29"/>
                </a:lnTo>
                <a:lnTo>
                  <a:pt x="102" y="32"/>
                </a:lnTo>
                <a:lnTo>
                  <a:pt x="99" y="32"/>
                </a:lnTo>
                <a:lnTo>
                  <a:pt x="92" y="40"/>
                </a:lnTo>
                <a:lnTo>
                  <a:pt x="86" y="42"/>
                </a:lnTo>
                <a:lnTo>
                  <a:pt x="76" y="41"/>
                </a:lnTo>
                <a:lnTo>
                  <a:pt x="75" y="41"/>
                </a:lnTo>
                <a:lnTo>
                  <a:pt x="67" y="45"/>
                </a:lnTo>
                <a:lnTo>
                  <a:pt x="60" y="47"/>
                </a:lnTo>
                <a:lnTo>
                  <a:pt x="52" y="47"/>
                </a:lnTo>
                <a:lnTo>
                  <a:pt x="46" y="45"/>
                </a:lnTo>
                <a:lnTo>
                  <a:pt x="45" y="42"/>
                </a:lnTo>
                <a:lnTo>
                  <a:pt x="40" y="42"/>
                </a:lnTo>
                <a:lnTo>
                  <a:pt x="40" y="45"/>
                </a:lnTo>
                <a:lnTo>
                  <a:pt x="40" y="46"/>
                </a:lnTo>
                <a:lnTo>
                  <a:pt x="36" y="47"/>
                </a:lnTo>
                <a:lnTo>
                  <a:pt x="34" y="49"/>
                </a:lnTo>
                <a:lnTo>
                  <a:pt x="34" y="51"/>
                </a:lnTo>
                <a:lnTo>
                  <a:pt x="34" y="54"/>
                </a:lnTo>
                <a:lnTo>
                  <a:pt x="29" y="56"/>
                </a:lnTo>
                <a:lnTo>
                  <a:pt x="26" y="54"/>
                </a:lnTo>
                <a:lnTo>
                  <a:pt x="23" y="56"/>
                </a:lnTo>
                <a:lnTo>
                  <a:pt x="20" y="58"/>
                </a:lnTo>
                <a:lnTo>
                  <a:pt x="17" y="57"/>
                </a:lnTo>
                <a:lnTo>
                  <a:pt x="10" y="60"/>
                </a:lnTo>
                <a:lnTo>
                  <a:pt x="7" y="60"/>
                </a:lnTo>
                <a:lnTo>
                  <a:pt x="5" y="62"/>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59" name="Freeform 196"/>
          <p:cNvSpPr>
            <a:spLocks/>
          </p:cNvSpPr>
          <p:nvPr/>
        </p:nvSpPr>
        <p:spPr bwMode="auto">
          <a:xfrm>
            <a:off x="1457325" y="4992688"/>
            <a:ext cx="1474788" cy="1222375"/>
          </a:xfrm>
          <a:custGeom>
            <a:avLst/>
            <a:gdLst>
              <a:gd name="T0" fmla="*/ 2147483647 w 1022"/>
              <a:gd name="T1" fmla="*/ 2147483647 h 872"/>
              <a:gd name="T2" fmla="*/ 2147483647 w 1022"/>
              <a:gd name="T3" fmla="*/ 2147483647 h 872"/>
              <a:gd name="T4" fmla="*/ 2147483647 w 1022"/>
              <a:gd name="T5" fmla="*/ 2147483647 h 872"/>
              <a:gd name="T6" fmla="*/ 2147483647 w 1022"/>
              <a:gd name="T7" fmla="*/ 2147483647 h 872"/>
              <a:gd name="T8" fmla="*/ 2147483647 w 1022"/>
              <a:gd name="T9" fmla="*/ 2147483647 h 872"/>
              <a:gd name="T10" fmla="*/ 2147483647 w 1022"/>
              <a:gd name="T11" fmla="*/ 2147483647 h 872"/>
              <a:gd name="T12" fmla="*/ 2147483647 w 1022"/>
              <a:gd name="T13" fmla="*/ 2147483647 h 872"/>
              <a:gd name="T14" fmla="*/ 2147483647 w 1022"/>
              <a:gd name="T15" fmla="*/ 2147483647 h 872"/>
              <a:gd name="T16" fmla="*/ 2147483647 w 1022"/>
              <a:gd name="T17" fmla="*/ 2147483647 h 872"/>
              <a:gd name="T18" fmla="*/ 2147483647 w 1022"/>
              <a:gd name="T19" fmla="*/ 2147483647 h 872"/>
              <a:gd name="T20" fmla="*/ 2147483647 w 1022"/>
              <a:gd name="T21" fmla="*/ 2147483647 h 872"/>
              <a:gd name="T22" fmla="*/ 2147483647 w 1022"/>
              <a:gd name="T23" fmla="*/ 2147483647 h 872"/>
              <a:gd name="T24" fmla="*/ 2147483647 w 1022"/>
              <a:gd name="T25" fmla="*/ 2147483647 h 872"/>
              <a:gd name="T26" fmla="*/ 2147483647 w 1022"/>
              <a:gd name="T27" fmla="*/ 2147483647 h 872"/>
              <a:gd name="T28" fmla="*/ 2147483647 w 1022"/>
              <a:gd name="T29" fmla="*/ 2147483647 h 872"/>
              <a:gd name="T30" fmla="*/ 2147483647 w 1022"/>
              <a:gd name="T31" fmla="*/ 2147483647 h 872"/>
              <a:gd name="T32" fmla="*/ 2147483647 w 1022"/>
              <a:gd name="T33" fmla="*/ 2147483647 h 872"/>
              <a:gd name="T34" fmla="*/ 2147483647 w 1022"/>
              <a:gd name="T35" fmla="*/ 2147483647 h 872"/>
              <a:gd name="T36" fmla="*/ 2147483647 w 1022"/>
              <a:gd name="T37" fmla="*/ 2147483647 h 872"/>
              <a:gd name="T38" fmla="*/ 2147483647 w 1022"/>
              <a:gd name="T39" fmla="*/ 2147483647 h 872"/>
              <a:gd name="T40" fmla="*/ 2147483647 w 1022"/>
              <a:gd name="T41" fmla="*/ 2147483647 h 872"/>
              <a:gd name="T42" fmla="*/ 2147483647 w 1022"/>
              <a:gd name="T43" fmla="*/ 2147483647 h 872"/>
              <a:gd name="T44" fmla="*/ 2147483647 w 1022"/>
              <a:gd name="T45" fmla="*/ 2147483647 h 872"/>
              <a:gd name="T46" fmla="*/ 2147483647 w 1022"/>
              <a:gd name="T47" fmla="*/ 2147483647 h 872"/>
              <a:gd name="T48" fmla="*/ 2147483647 w 1022"/>
              <a:gd name="T49" fmla="*/ 2147483647 h 872"/>
              <a:gd name="T50" fmla="*/ 2147483647 w 1022"/>
              <a:gd name="T51" fmla="*/ 2147483647 h 872"/>
              <a:gd name="T52" fmla="*/ 2147483647 w 1022"/>
              <a:gd name="T53" fmla="*/ 2147483647 h 872"/>
              <a:gd name="T54" fmla="*/ 2147483647 w 1022"/>
              <a:gd name="T55" fmla="*/ 2147483647 h 872"/>
              <a:gd name="T56" fmla="*/ 2147483647 w 1022"/>
              <a:gd name="T57" fmla="*/ 2147483647 h 872"/>
              <a:gd name="T58" fmla="*/ 2147483647 w 1022"/>
              <a:gd name="T59" fmla="*/ 2147483647 h 872"/>
              <a:gd name="T60" fmla="*/ 2147483647 w 1022"/>
              <a:gd name="T61" fmla="*/ 2147483647 h 872"/>
              <a:gd name="T62" fmla="*/ 2147483647 w 1022"/>
              <a:gd name="T63" fmla="*/ 2147483647 h 872"/>
              <a:gd name="T64" fmla="*/ 2147483647 w 1022"/>
              <a:gd name="T65" fmla="*/ 2147483647 h 872"/>
              <a:gd name="T66" fmla="*/ 2147483647 w 1022"/>
              <a:gd name="T67" fmla="*/ 2147483647 h 872"/>
              <a:gd name="T68" fmla="*/ 2147483647 w 1022"/>
              <a:gd name="T69" fmla="*/ 2147483647 h 872"/>
              <a:gd name="T70" fmla="*/ 2147483647 w 1022"/>
              <a:gd name="T71" fmla="*/ 2147483647 h 872"/>
              <a:gd name="T72" fmla="*/ 2147483647 w 1022"/>
              <a:gd name="T73" fmla="*/ 2147483647 h 872"/>
              <a:gd name="T74" fmla="*/ 2147483647 w 1022"/>
              <a:gd name="T75" fmla="*/ 2147483647 h 872"/>
              <a:gd name="T76" fmla="*/ 2147483647 w 1022"/>
              <a:gd name="T77" fmla="*/ 2147483647 h 872"/>
              <a:gd name="T78" fmla="*/ 2147483647 w 1022"/>
              <a:gd name="T79" fmla="*/ 2147483647 h 872"/>
              <a:gd name="T80" fmla="*/ 2147483647 w 1022"/>
              <a:gd name="T81" fmla="*/ 2147483647 h 872"/>
              <a:gd name="T82" fmla="*/ 2147483647 w 1022"/>
              <a:gd name="T83" fmla="*/ 2147483647 h 872"/>
              <a:gd name="T84" fmla="*/ 2147483647 w 1022"/>
              <a:gd name="T85" fmla="*/ 2147483647 h 872"/>
              <a:gd name="T86" fmla="*/ 2147483647 w 1022"/>
              <a:gd name="T87" fmla="*/ 2147483647 h 872"/>
              <a:gd name="T88" fmla="*/ 2147483647 w 1022"/>
              <a:gd name="T89" fmla="*/ 2147483647 h 872"/>
              <a:gd name="T90" fmla="*/ 2147483647 w 1022"/>
              <a:gd name="T91" fmla="*/ 2147483647 h 872"/>
              <a:gd name="T92" fmla="*/ 2147483647 w 1022"/>
              <a:gd name="T93" fmla="*/ 2147483647 h 872"/>
              <a:gd name="T94" fmla="*/ 2147483647 w 1022"/>
              <a:gd name="T95" fmla="*/ 2147483647 h 872"/>
              <a:gd name="T96" fmla="*/ 2147483647 w 1022"/>
              <a:gd name="T97" fmla="*/ 2147483647 h 872"/>
              <a:gd name="T98" fmla="*/ 2147483647 w 1022"/>
              <a:gd name="T99" fmla="*/ 2147483647 h 872"/>
              <a:gd name="T100" fmla="*/ 2147483647 w 1022"/>
              <a:gd name="T101" fmla="*/ 2147483647 h 872"/>
              <a:gd name="T102" fmla="*/ 2147483647 w 1022"/>
              <a:gd name="T103" fmla="*/ 2147483647 h 872"/>
              <a:gd name="T104" fmla="*/ 2147483647 w 1022"/>
              <a:gd name="T105" fmla="*/ 2147483647 h 872"/>
              <a:gd name="T106" fmla="*/ 2147483647 w 1022"/>
              <a:gd name="T107" fmla="*/ 2147483647 h 872"/>
              <a:gd name="T108" fmla="*/ 2147483647 w 1022"/>
              <a:gd name="T109" fmla="*/ 2147483647 h 872"/>
              <a:gd name="T110" fmla="*/ 2147483647 w 1022"/>
              <a:gd name="T111" fmla="*/ 2147483647 h 872"/>
              <a:gd name="T112" fmla="*/ 2147483647 w 1022"/>
              <a:gd name="T113" fmla="*/ 2147483647 h 872"/>
              <a:gd name="T114" fmla="*/ 2147483647 w 1022"/>
              <a:gd name="T115" fmla="*/ 2147483647 h 872"/>
              <a:gd name="T116" fmla="*/ 2147483647 w 1022"/>
              <a:gd name="T117" fmla="*/ 2147483647 h 872"/>
              <a:gd name="T118" fmla="*/ 2147483647 w 1022"/>
              <a:gd name="T119" fmla="*/ 2147483647 h 872"/>
              <a:gd name="T120" fmla="*/ 2147483647 w 1022"/>
              <a:gd name="T121" fmla="*/ 2147483647 h 872"/>
              <a:gd name="T122" fmla="*/ 2147483647 w 1022"/>
              <a:gd name="T123" fmla="*/ 2147483647 h 872"/>
              <a:gd name="T124" fmla="*/ 0 w 1022"/>
              <a:gd name="T125" fmla="*/ 2147483647 h 87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22"/>
              <a:gd name="T190" fmla="*/ 0 h 872"/>
              <a:gd name="T191" fmla="*/ 1022 w 1022"/>
              <a:gd name="T192" fmla="*/ 872 h 87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22" h="872">
                <a:moveTo>
                  <a:pt x="13" y="871"/>
                </a:moveTo>
                <a:lnTo>
                  <a:pt x="14" y="871"/>
                </a:lnTo>
                <a:lnTo>
                  <a:pt x="26" y="863"/>
                </a:lnTo>
                <a:lnTo>
                  <a:pt x="32" y="863"/>
                </a:lnTo>
                <a:lnTo>
                  <a:pt x="36" y="863"/>
                </a:lnTo>
                <a:lnTo>
                  <a:pt x="59" y="864"/>
                </a:lnTo>
                <a:lnTo>
                  <a:pt x="62" y="862"/>
                </a:lnTo>
                <a:lnTo>
                  <a:pt x="62" y="860"/>
                </a:lnTo>
                <a:lnTo>
                  <a:pt x="61" y="856"/>
                </a:lnTo>
                <a:lnTo>
                  <a:pt x="59" y="852"/>
                </a:lnTo>
                <a:lnTo>
                  <a:pt x="60" y="852"/>
                </a:lnTo>
                <a:lnTo>
                  <a:pt x="63" y="851"/>
                </a:lnTo>
                <a:lnTo>
                  <a:pt x="72" y="849"/>
                </a:lnTo>
                <a:lnTo>
                  <a:pt x="73" y="849"/>
                </a:lnTo>
                <a:lnTo>
                  <a:pt x="74" y="851"/>
                </a:lnTo>
                <a:lnTo>
                  <a:pt x="74" y="856"/>
                </a:lnTo>
                <a:lnTo>
                  <a:pt x="76" y="856"/>
                </a:lnTo>
                <a:lnTo>
                  <a:pt x="76" y="870"/>
                </a:lnTo>
                <a:lnTo>
                  <a:pt x="82" y="869"/>
                </a:lnTo>
                <a:lnTo>
                  <a:pt x="83" y="868"/>
                </a:lnTo>
                <a:lnTo>
                  <a:pt x="83" y="865"/>
                </a:lnTo>
                <a:lnTo>
                  <a:pt x="85" y="865"/>
                </a:lnTo>
                <a:lnTo>
                  <a:pt x="92" y="863"/>
                </a:lnTo>
                <a:lnTo>
                  <a:pt x="95" y="865"/>
                </a:lnTo>
                <a:lnTo>
                  <a:pt x="96" y="864"/>
                </a:lnTo>
                <a:lnTo>
                  <a:pt x="98" y="863"/>
                </a:lnTo>
                <a:lnTo>
                  <a:pt x="101" y="854"/>
                </a:lnTo>
                <a:lnTo>
                  <a:pt x="105" y="851"/>
                </a:lnTo>
                <a:lnTo>
                  <a:pt x="106" y="852"/>
                </a:lnTo>
                <a:lnTo>
                  <a:pt x="112" y="845"/>
                </a:lnTo>
                <a:lnTo>
                  <a:pt x="120" y="832"/>
                </a:lnTo>
                <a:lnTo>
                  <a:pt x="126" y="829"/>
                </a:lnTo>
                <a:lnTo>
                  <a:pt x="127" y="847"/>
                </a:lnTo>
                <a:lnTo>
                  <a:pt x="131" y="846"/>
                </a:lnTo>
                <a:lnTo>
                  <a:pt x="142" y="843"/>
                </a:lnTo>
                <a:lnTo>
                  <a:pt x="147" y="836"/>
                </a:lnTo>
                <a:lnTo>
                  <a:pt x="149" y="841"/>
                </a:lnTo>
                <a:lnTo>
                  <a:pt x="146" y="844"/>
                </a:lnTo>
                <a:lnTo>
                  <a:pt x="143" y="851"/>
                </a:lnTo>
                <a:lnTo>
                  <a:pt x="142" y="861"/>
                </a:lnTo>
                <a:lnTo>
                  <a:pt x="143" y="863"/>
                </a:lnTo>
                <a:lnTo>
                  <a:pt x="146" y="863"/>
                </a:lnTo>
                <a:lnTo>
                  <a:pt x="147" y="861"/>
                </a:lnTo>
                <a:lnTo>
                  <a:pt x="148" y="861"/>
                </a:lnTo>
                <a:lnTo>
                  <a:pt x="165" y="855"/>
                </a:lnTo>
                <a:lnTo>
                  <a:pt x="167" y="860"/>
                </a:lnTo>
                <a:lnTo>
                  <a:pt x="174" y="865"/>
                </a:lnTo>
                <a:lnTo>
                  <a:pt x="178" y="861"/>
                </a:lnTo>
                <a:lnTo>
                  <a:pt x="174" y="856"/>
                </a:lnTo>
                <a:lnTo>
                  <a:pt x="174" y="855"/>
                </a:lnTo>
                <a:lnTo>
                  <a:pt x="170" y="848"/>
                </a:lnTo>
                <a:lnTo>
                  <a:pt x="171" y="840"/>
                </a:lnTo>
                <a:lnTo>
                  <a:pt x="167" y="839"/>
                </a:lnTo>
                <a:lnTo>
                  <a:pt x="165" y="840"/>
                </a:lnTo>
                <a:lnTo>
                  <a:pt x="160" y="840"/>
                </a:lnTo>
                <a:lnTo>
                  <a:pt x="160" y="836"/>
                </a:lnTo>
                <a:lnTo>
                  <a:pt x="155" y="834"/>
                </a:lnTo>
                <a:lnTo>
                  <a:pt x="153" y="834"/>
                </a:lnTo>
                <a:lnTo>
                  <a:pt x="153" y="833"/>
                </a:lnTo>
                <a:lnTo>
                  <a:pt x="153" y="829"/>
                </a:lnTo>
                <a:lnTo>
                  <a:pt x="168" y="808"/>
                </a:lnTo>
                <a:lnTo>
                  <a:pt x="168" y="822"/>
                </a:lnTo>
                <a:lnTo>
                  <a:pt x="170" y="822"/>
                </a:lnTo>
                <a:lnTo>
                  <a:pt x="174" y="818"/>
                </a:lnTo>
                <a:lnTo>
                  <a:pt x="176" y="818"/>
                </a:lnTo>
                <a:lnTo>
                  <a:pt x="178" y="816"/>
                </a:lnTo>
                <a:lnTo>
                  <a:pt x="180" y="814"/>
                </a:lnTo>
                <a:lnTo>
                  <a:pt x="185" y="812"/>
                </a:lnTo>
                <a:lnTo>
                  <a:pt x="185" y="816"/>
                </a:lnTo>
                <a:lnTo>
                  <a:pt x="187" y="818"/>
                </a:lnTo>
                <a:lnTo>
                  <a:pt x="189" y="816"/>
                </a:lnTo>
                <a:lnTo>
                  <a:pt x="192" y="816"/>
                </a:lnTo>
                <a:lnTo>
                  <a:pt x="196" y="814"/>
                </a:lnTo>
                <a:lnTo>
                  <a:pt x="196" y="812"/>
                </a:lnTo>
                <a:lnTo>
                  <a:pt x="195" y="809"/>
                </a:lnTo>
                <a:lnTo>
                  <a:pt x="200" y="808"/>
                </a:lnTo>
                <a:lnTo>
                  <a:pt x="201" y="807"/>
                </a:lnTo>
                <a:lnTo>
                  <a:pt x="204" y="805"/>
                </a:lnTo>
                <a:lnTo>
                  <a:pt x="204" y="802"/>
                </a:lnTo>
                <a:lnTo>
                  <a:pt x="205" y="802"/>
                </a:lnTo>
                <a:lnTo>
                  <a:pt x="206" y="800"/>
                </a:lnTo>
                <a:lnTo>
                  <a:pt x="207" y="798"/>
                </a:lnTo>
                <a:lnTo>
                  <a:pt x="210" y="800"/>
                </a:lnTo>
                <a:lnTo>
                  <a:pt x="214" y="800"/>
                </a:lnTo>
                <a:lnTo>
                  <a:pt x="214" y="797"/>
                </a:lnTo>
                <a:lnTo>
                  <a:pt x="213" y="793"/>
                </a:lnTo>
                <a:lnTo>
                  <a:pt x="214" y="793"/>
                </a:lnTo>
                <a:lnTo>
                  <a:pt x="214" y="792"/>
                </a:lnTo>
                <a:lnTo>
                  <a:pt x="214" y="791"/>
                </a:lnTo>
                <a:lnTo>
                  <a:pt x="213" y="788"/>
                </a:lnTo>
                <a:lnTo>
                  <a:pt x="211" y="788"/>
                </a:lnTo>
                <a:lnTo>
                  <a:pt x="214" y="781"/>
                </a:lnTo>
                <a:lnTo>
                  <a:pt x="216" y="783"/>
                </a:lnTo>
                <a:lnTo>
                  <a:pt x="214" y="785"/>
                </a:lnTo>
                <a:lnTo>
                  <a:pt x="216" y="787"/>
                </a:lnTo>
                <a:lnTo>
                  <a:pt x="218" y="790"/>
                </a:lnTo>
                <a:lnTo>
                  <a:pt x="221" y="790"/>
                </a:lnTo>
                <a:lnTo>
                  <a:pt x="223" y="790"/>
                </a:lnTo>
                <a:lnTo>
                  <a:pt x="224" y="790"/>
                </a:lnTo>
                <a:lnTo>
                  <a:pt x="225" y="787"/>
                </a:lnTo>
                <a:lnTo>
                  <a:pt x="223" y="785"/>
                </a:lnTo>
                <a:lnTo>
                  <a:pt x="223" y="782"/>
                </a:lnTo>
                <a:lnTo>
                  <a:pt x="224" y="781"/>
                </a:lnTo>
                <a:lnTo>
                  <a:pt x="228" y="777"/>
                </a:lnTo>
                <a:lnTo>
                  <a:pt x="230" y="775"/>
                </a:lnTo>
                <a:lnTo>
                  <a:pt x="232" y="778"/>
                </a:lnTo>
                <a:lnTo>
                  <a:pt x="232" y="779"/>
                </a:lnTo>
                <a:lnTo>
                  <a:pt x="233" y="780"/>
                </a:lnTo>
                <a:lnTo>
                  <a:pt x="238" y="780"/>
                </a:lnTo>
                <a:lnTo>
                  <a:pt x="239" y="779"/>
                </a:lnTo>
                <a:lnTo>
                  <a:pt x="247" y="776"/>
                </a:lnTo>
                <a:lnTo>
                  <a:pt x="247" y="775"/>
                </a:lnTo>
                <a:lnTo>
                  <a:pt x="247" y="774"/>
                </a:lnTo>
                <a:lnTo>
                  <a:pt x="247" y="772"/>
                </a:lnTo>
                <a:lnTo>
                  <a:pt x="246" y="772"/>
                </a:lnTo>
                <a:lnTo>
                  <a:pt x="245" y="771"/>
                </a:lnTo>
                <a:lnTo>
                  <a:pt x="236" y="769"/>
                </a:lnTo>
                <a:lnTo>
                  <a:pt x="236" y="767"/>
                </a:lnTo>
                <a:lnTo>
                  <a:pt x="241" y="765"/>
                </a:lnTo>
                <a:lnTo>
                  <a:pt x="242" y="767"/>
                </a:lnTo>
                <a:lnTo>
                  <a:pt x="246" y="766"/>
                </a:lnTo>
                <a:lnTo>
                  <a:pt x="249" y="769"/>
                </a:lnTo>
                <a:lnTo>
                  <a:pt x="252" y="769"/>
                </a:lnTo>
                <a:lnTo>
                  <a:pt x="252" y="768"/>
                </a:lnTo>
                <a:lnTo>
                  <a:pt x="252" y="766"/>
                </a:lnTo>
                <a:lnTo>
                  <a:pt x="251" y="763"/>
                </a:lnTo>
                <a:lnTo>
                  <a:pt x="252" y="762"/>
                </a:lnTo>
                <a:lnTo>
                  <a:pt x="254" y="758"/>
                </a:lnTo>
                <a:lnTo>
                  <a:pt x="257" y="761"/>
                </a:lnTo>
                <a:lnTo>
                  <a:pt x="259" y="759"/>
                </a:lnTo>
                <a:lnTo>
                  <a:pt x="261" y="754"/>
                </a:lnTo>
                <a:lnTo>
                  <a:pt x="263" y="749"/>
                </a:lnTo>
                <a:lnTo>
                  <a:pt x="267" y="735"/>
                </a:lnTo>
                <a:lnTo>
                  <a:pt x="274" y="731"/>
                </a:lnTo>
                <a:lnTo>
                  <a:pt x="282" y="727"/>
                </a:lnTo>
                <a:lnTo>
                  <a:pt x="283" y="721"/>
                </a:lnTo>
                <a:lnTo>
                  <a:pt x="293" y="717"/>
                </a:lnTo>
                <a:lnTo>
                  <a:pt x="305" y="704"/>
                </a:lnTo>
                <a:lnTo>
                  <a:pt x="311" y="703"/>
                </a:lnTo>
                <a:lnTo>
                  <a:pt x="313" y="703"/>
                </a:lnTo>
                <a:lnTo>
                  <a:pt x="318" y="703"/>
                </a:lnTo>
                <a:lnTo>
                  <a:pt x="321" y="699"/>
                </a:lnTo>
                <a:lnTo>
                  <a:pt x="326" y="695"/>
                </a:lnTo>
                <a:lnTo>
                  <a:pt x="333" y="674"/>
                </a:lnTo>
                <a:lnTo>
                  <a:pt x="342" y="672"/>
                </a:lnTo>
                <a:lnTo>
                  <a:pt x="342" y="668"/>
                </a:lnTo>
                <a:lnTo>
                  <a:pt x="349" y="659"/>
                </a:lnTo>
                <a:lnTo>
                  <a:pt x="349" y="653"/>
                </a:lnTo>
                <a:lnTo>
                  <a:pt x="348" y="653"/>
                </a:lnTo>
                <a:lnTo>
                  <a:pt x="348" y="652"/>
                </a:lnTo>
                <a:lnTo>
                  <a:pt x="346" y="647"/>
                </a:lnTo>
                <a:lnTo>
                  <a:pt x="345" y="647"/>
                </a:lnTo>
                <a:lnTo>
                  <a:pt x="345" y="646"/>
                </a:lnTo>
                <a:lnTo>
                  <a:pt x="340" y="647"/>
                </a:lnTo>
                <a:lnTo>
                  <a:pt x="338" y="634"/>
                </a:lnTo>
                <a:lnTo>
                  <a:pt x="345" y="634"/>
                </a:lnTo>
                <a:lnTo>
                  <a:pt x="346" y="632"/>
                </a:lnTo>
                <a:lnTo>
                  <a:pt x="345" y="625"/>
                </a:lnTo>
                <a:lnTo>
                  <a:pt x="342" y="624"/>
                </a:lnTo>
                <a:lnTo>
                  <a:pt x="340" y="625"/>
                </a:lnTo>
                <a:lnTo>
                  <a:pt x="338" y="625"/>
                </a:lnTo>
                <a:lnTo>
                  <a:pt x="338" y="624"/>
                </a:lnTo>
                <a:lnTo>
                  <a:pt x="340" y="622"/>
                </a:lnTo>
                <a:lnTo>
                  <a:pt x="342" y="620"/>
                </a:lnTo>
                <a:lnTo>
                  <a:pt x="345" y="619"/>
                </a:lnTo>
                <a:lnTo>
                  <a:pt x="347" y="618"/>
                </a:lnTo>
                <a:lnTo>
                  <a:pt x="353" y="614"/>
                </a:lnTo>
                <a:lnTo>
                  <a:pt x="356" y="608"/>
                </a:lnTo>
                <a:lnTo>
                  <a:pt x="362" y="599"/>
                </a:lnTo>
                <a:lnTo>
                  <a:pt x="371" y="580"/>
                </a:lnTo>
                <a:lnTo>
                  <a:pt x="371" y="579"/>
                </a:lnTo>
                <a:lnTo>
                  <a:pt x="377" y="580"/>
                </a:lnTo>
                <a:lnTo>
                  <a:pt x="377" y="581"/>
                </a:lnTo>
                <a:lnTo>
                  <a:pt x="379" y="582"/>
                </a:lnTo>
                <a:lnTo>
                  <a:pt x="380" y="584"/>
                </a:lnTo>
                <a:lnTo>
                  <a:pt x="384" y="588"/>
                </a:lnTo>
                <a:lnTo>
                  <a:pt x="382" y="601"/>
                </a:lnTo>
                <a:lnTo>
                  <a:pt x="380" y="604"/>
                </a:lnTo>
                <a:lnTo>
                  <a:pt x="379" y="628"/>
                </a:lnTo>
                <a:lnTo>
                  <a:pt x="379" y="629"/>
                </a:lnTo>
                <a:lnTo>
                  <a:pt x="377" y="630"/>
                </a:lnTo>
                <a:lnTo>
                  <a:pt x="384" y="644"/>
                </a:lnTo>
                <a:lnTo>
                  <a:pt x="391" y="646"/>
                </a:lnTo>
                <a:lnTo>
                  <a:pt x="391" y="644"/>
                </a:lnTo>
                <a:lnTo>
                  <a:pt x="404" y="639"/>
                </a:lnTo>
                <a:lnTo>
                  <a:pt x="406" y="639"/>
                </a:lnTo>
                <a:lnTo>
                  <a:pt x="442" y="616"/>
                </a:lnTo>
                <a:lnTo>
                  <a:pt x="448" y="598"/>
                </a:lnTo>
                <a:lnTo>
                  <a:pt x="466" y="591"/>
                </a:lnTo>
                <a:lnTo>
                  <a:pt x="493" y="598"/>
                </a:lnTo>
                <a:lnTo>
                  <a:pt x="507" y="578"/>
                </a:lnTo>
                <a:lnTo>
                  <a:pt x="531" y="565"/>
                </a:lnTo>
                <a:lnTo>
                  <a:pt x="553" y="572"/>
                </a:lnTo>
                <a:lnTo>
                  <a:pt x="569" y="576"/>
                </a:lnTo>
                <a:lnTo>
                  <a:pt x="564" y="586"/>
                </a:lnTo>
                <a:lnTo>
                  <a:pt x="571" y="591"/>
                </a:lnTo>
                <a:lnTo>
                  <a:pt x="574" y="588"/>
                </a:lnTo>
                <a:lnTo>
                  <a:pt x="581" y="578"/>
                </a:lnTo>
                <a:lnTo>
                  <a:pt x="613" y="568"/>
                </a:lnTo>
                <a:lnTo>
                  <a:pt x="617" y="567"/>
                </a:lnTo>
                <a:lnTo>
                  <a:pt x="662" y="573"/>
                </a:lnTo>
                <a:lnTo>
                  <a:pt x="662" y="574"/>
                </a:lnTo>
                <a:lnTo>
                  <a:pt x="671" y="575"/>
                </a:lnTo>
                <a:lnTo>
                  <a:pt x="681" y="574"/>
                </a:lnTo>
                <a:lnTo>
                  <a:pt x="707" y="585"/>
                </a:lnTo>
                <a:lnTo>
                  <a:pt x="715" y="587"/>
                </a:lnTo>
                <a:lnTo>
                  <a:pt x="729" y="592"/>
                </a:lnTo>
                <a:lnTo>
                  <a:pt x="739" y="594"/>
                </a:lnTo>
                <a:lnTo>
                  <a:pt x="748" y="600"/>
                </a:lnTo>
                <a:lnTo>
                  <a:pt x="749" y="606"/>
                </a:lnTo>
                <a:lnTo>
                  <a:pt x="761" y="612"/>
                </a:lnTo>
                <a:lnTo>
                  <a:pt x="770" y="616"/>
                </a:lnTo>
                <a:lnTo>
                  <a:pt x="780" y="620"/>
                </a:lnTo>
                <a:lnTo>
                  <a:pt x="784" y="622"/>
                </a:lnTo>
                <a:lnTo>
                  <a:pt x="786" y="623"/>
                </a:lnTo>
                <a:lnTo>
                  <a:pt x="788" y="624"/>
                </a:lnTo>
                <a:lnTo>
                  <a:pt x="793" y="627"/>
                </a:lnTo>
                <a:lnTo>
                  <a:pt x="796" y="625"/>
                </a:lnTo>
                <a:lnTo>
                  <a:pt x="795" y="628"/>
                </a:lnTo>
                <a:lnTo>
                  <a:pt x="796" y="630"/>
                </a:lnTo>
                <a:lnTo>
                  <a:pt x="798" y="639"/>
                </a:lnTo>
                <a:lnTo>
                  <a:pt x="801" y="641"/>
                </a:lnTo>
                <a:lnTo>
                  <a:pt x="804" y="644"/>
                </a:lnTo>
                <a:lnTo>
                  <a:pt x="808" y="646"/>
                </a:lnTo>
                <a:lnTo>
                  <a:pt x="810" y="652"/>
                </a:lnTo>
                <a:lnTo>
                  <a:pt x="814" y="655"/>
                </a:lnTo>
                <a:lnTo>
                  <a:pt x="831" y="677"/>
                </a:lnTo>
                <a:lnTo>
                  <a:pt x="871" y="707"/>
                </a:lnTo>
                <a:lnTo>
                  <a:pt x="878" y="712"/>
                </a:lnTo>
                <a:lnTo>
                  <a:pt x="885" y="717"/>
                </a:lnTo>
                <a:lnTo>
                  <a:pt x="880" y="722"/>
                </a:lnTo>
                <a:lnTo>
                  <a:pt x="883" y="725"/>
                </a:lnTo>
                <a:lnTo>
                  <a:pt x="885" y="727"/>
                </a:lnTo>
                <a:lnTo>
                  <a:pt x="898" y="729"/>
                </a:lnTo>
                <a:lnTo>
                  <a:pt x="899" y="717"/>
                </a:lnTo>
                <a:lnTo>
                  <a:pt x="901" y="721"/>
                </a:lnTo>
                <a:lnTo>
                  <a:pt x="902" y="722"/>
                </a:lnTo>
                <a:lnTo>
                  <a:pt x="903" y="721"/>
                </a:lnTo>
                <a:lnTo>
                  <a:pt x="905" y="721"/>
                </a:lnTo>
                <a:lnTo>
                  <a:pt x="906" y="722"/>
                </a:lnTo>
                <a:lnTo>
                  <a:pt x="905" y="727"/>
                </a:lnTo>
                <a:lnTo>
                  <a:pt x="906" y="728"/>
                </a:lnTo>
                <a:lnTo>
                  <a:pt x="908" y="728"/>
                </a:lnTo>
                <a:lnTo>
                  <a:pt x="908" y="731"/>
                </a:lnTo>
                <a:lnTo>
                  <a:pt x="908" y="734"/>
                </a:lnTo>
                <a:lnTo>
                  <a:pt x="908" y="739"/>
                </a:lnTo>
                <a:lnTo>
                  <a:pt x="911" y="740"/>
                </a:lnTo>
                <a:lnTo>
                  <a:pt x="914" y="740"/>
                </a:lnTo>
                <a:lnTo>
                  <a:pt x="915" y="744"/>
                </a:lnTo>
                <a:lnTo>
                  <a:pt x="919" y="748"/>
                </a:lnTo>
                <a:lnTo>
                  <a:pt x="921" y="749"/>
                </a:lnTo>
                <a:lnTo>
                  <a:pt x="921" y="756"/>
                </a:lnTo>
                <a:lnTo>
                  <a:pt x="921" y="760"/>
                </a:lnTo>
                <a:lnTo>
                  <a:pt x="929" y="777"/>
                </a:lnTo>
                <a:lnTo>
                  <a:pt x="1013" y="742"/>
                </a:lnTo>
                <a:lnTo>
                  <a:pt x="1011" y="740"/>
                </a:lnTo>
                <a:lnTo>
                  <a:pt x="1015" y="734"/>
                </a:lnTo>
                <a:lnTo>
                  <a:pt x="1019" y="724"/>
                </a:lnTo>
                <a:lnTo>
                  <a:pt x="1020" y="711"/>
                </a:lnTo>
                <a:lnTo>
                  <a:pt x="1021" y="707"/>
                </a:lnTo>
                <a:lnTo>
                  <a:pt x="1013" y="699"/>
                </a:lnTo>
                <a:lnTo>
                  <a:pt x="1011" y="695"/>
                </a:lnTo>
                <a:lnTo>
                  <a:pt x="1010" y="690"/>
                </a:lnTo>
                <a:lnTo>
                  <a:pt x="1007" y="688"/>
                </a:lnTo>
                <a:lnTo>
                  <a:pt x="1006" y="685"/>
                </a:lnTo>
                <a:lnTo>
                  <a:pt x="1008" y="678"/>
                </a:lnTo>
                <a:lnTo>
                  <a:pt x="1006" y="674"/>
                </a:lnTo>
                <a:lnTo>
                  <a:pt x="1002" y="668"/>
                </a:lnTo>
                <a:lnTo>
                  <a:pt x="998" y="672"/>
                </a:lnTo>
                <a:lnTo>
                  <a:pt x="993" y="671"/>
                </a:lnTo>
                <a:lnTo>
                  <a:pt x="989" y="666"/>
                </a:lnTo>
                <a:lnTo>
                  <a:pt x="984" y="666"/>
                </a:lnTo>
                <a:lnTo>
                  <a:pt x="979" y="664"/>
                </a:lnTo>
                <a:lnTo>
                  <a:pt x="978" y="664"/>
                </a:lnTo>
                <a:lnTo>
                  <a:pt x="970" y="664"/>
                </a:lnTo>
                <a:lnTo>
                  <a:pt x="965" y="662"/>
                </a:lnTo>
                <a:lnTo>
                  <a:pt x="960" y="661"/>
                </a:lnTo>
                <a:lnTo>
                  <a:pt x="952" y="659"/>
                </a:lnTo>
                <a:lnTo>
                  <a:pt x="946" y="662"/>
                </a:lnTo>
                <a:lnTo>
                  <a:pt x="941" y="656"/>
                </a:lnTo>
                <a:lnTo>
                  <a:pt x="941" y="652"/>
                </a:lnTo>
                <a:lnTo>
                  <a:pt x="933" y="652"/>
                </a:lnTo>
                <a:lnTo>
                  <a:pt x="932" y="642"/>
                </a:lnTo>
                <a:lnTo>
                  <a:pt x="924" y="642"/>
                </a:lnTo>
                <a:lnTo>
                  <a:pt x="924" y="634"/>
                </a:lnTo>
                <a:lnTo>
                  <a:pt x="919" y="630"/>
                </a:lnTo>
                <a:lnTo>
                  <a:pt x="885" y="598"/>
                </a:lnTo>
                <a:lnTo>
                  <a:pt x="880" y="596"/>
                </a:lnTo>
                <a:lnTo>
                  <a:pt x="874" y="587"/>
                </a:lnTo>
                <a:lnTo>
                  <a:pt x="875" y="585"/>
                </a:lnTo>
                <a:lnTo>
                  <a:pt x="867" y="581"/>
                </a:lnTo>
                <a:lnTo>
                  <a:pt x="863" y="578"/>
                </a:lnTo>
                <a:lnTo>
                  <a:pt x="858" y="574"/>
                </a:lnTo>
                <a:lnTo>
                  <a:pt x="845" y="572"/>
                </a:lnTo>
                <a:lnTo>
                  <a:pt x="842" y="567"/>
                </a:lnTo>
                <a:lnTo>
                  <a:pt x="819" y="553"/>
                </a:lnTo>
                <a:lnTo>
                  <a:pt x="819" y="550"/>
                </a:lnTo>
                <a:lnTo>
                  <a:pt x="815" y="549"/>
                </a:lnTo>
                <a:lnTo>
                  <a:pt x="812" y="540"/>
                </a:lnTo>
                <a:lnTo>
                  <a:pt x="800" y="534"/>
                </a:lnTo>
                <a:lnTo>
                  <a:pt x="796" y="539"/>
                </a:lnTo>
                <a:lnTo>
                  <a:pt x="784" y="549"/>
                </a:lnTo>
                <a:lnTo>
                  <a:pt x="786" y="551"/>
                </a:lnTo>
                <a:lnTo>
                  <a:pt x="784" y="559"/>
                </a:lnTo>
                <a:lnTo>
                  <a:pt x="781" y="559"/>
                </a:lnTo>
                <a:lnTo>
                  <a:pt x="783" y="568"/>
                </a:lnTo>
                <a:lnTo>
                  <a:pt x="782" y="574"/>
                </a:lnTo>
                <a:lnTo>
                  <a:pt x="761" y="592"/>
                </a:lnTo>
                <a:lnTo>
                  <a:pt x="754" y="577"/>
                </a:lnTo>
                <a:lnTo>
                  <a:pt x="720" y="556"/>
                </a:lnTo>
                <a:lnTo>
                  <a:pt x="718" y="550"/>
                </a:lnTo>
                <a:lnTo>
                  <a:pt x="707" y="547"/>
                </a:lnTo>
                <a:lnTo>
                  <a:pt x="703" y="546"/>
                </a:lnTo>
                <a:lnTo>
                  <a:pt x="703" y="530"/>
                </a:lnTo>
                <a:lnTo>
                  <a:pt x="688" y="534"/>
                </a:lnTo>
                <a:lnTo>
                  <a:pt x="688" y="537"/>
                </a:lnTo>
                <a:lnTo>
                  <a:pt x="683" y="545"/>
                </a:lnTo>
                <a:lnTo>
                  <a:pt x="669" y="540"/>
                </a:lnTo>
                <a:lnTo>
                  <a:pt x="668" y="545"/>
                </a:lnTo>
                <a:lnTo>
                  <a:pt x="656" y="544"/>
                </a:lnTo>
                <a:lnTo>
                  <a:pt x="639" y="462"/>
                </a:lnTo>
                <a:lnTo>
                  <a:pt x="598" y="258"/>
                </a:lnTo>
                <a:lnTo>
                  <a:pt x="569" y="127"/>
                </a:lnTo>
                <a:lnTo>
                  <a:pt x="556" y="68"/>
                </a:lnTo>
                <a:lnTo>
                  <a:pt x="545" y="63"/>
                </a:lnTo>
                <a:lnTo>
                  <a:pt x="539" y="61"/>
                </a:lnTo>
                <a:lnTo>
                  <a:pt x="522" y="54"/>
                </a:lnTo>
                <a:lnTo>
                  <a:pt x="512" y="49"/>
                </a:lnTo>
                <a:lnTo>
                  <a:pt x="507" y="50"/>
                </a:lnTo>
                <a:lnTo>
                  <a:pt x="503" y="51"/>
                </a:lnTo>
                <a:lnTo>
                  <a:pt x="490" y="57"/>
                </a:lnTo>
                <a:lnTo>
                  <a:pt x="486" y="61"/>
                </a:lnTo>
                <a:lnTo>
                  <a:pt x="483" y="61"/>
                </a:lnTo>
                <a:lnTo>
                  <a:pt x="476" y="59"/>
                </a:lnTo>
                <a:lnTo>
                  <a:pt x="472" y="57"/>
                </a:lnTo>
                <a:lnTo>
                  <a:pt x="466" y="54"/>
                </a:lnTo>
                <a:lnTo>
                  <a:pt x="460" y="54"/>
                </a:lnTo>
                <a:lnTo>
                  <a:pt x="450" y="52"/>
                </a:lnTo>
                <a:lnTo>
                  <a:pt x="446" y="50"/>
                </a:lnTo>
                <a:lnTo>
                  <a:pt x="444" y="49"/>
                </a:lnTo>
                <a:lnTo>
                  <a:pt x="442" y="50"/>
                </a:lnTo>
                <a:lnTo>
                  <a:pt x="440" y="48"/>
                </a:lnTo>
                <a:lnTo>
                  <a:pt x="437" y="45"/>
                </a:lnTo>
                <a:lnTo>
                  <a:pt x="433" y="45"/>
                </a:lnTo>
                <a:lnTo>
                  <a:pt x="430" y="45"/>
                </a:lnTo>
                <a:lnTo>
                  <a:pt x="428" y="43"/>
                </a:lnTo>
                <a:lnTo>
                  <a:pt x="425" y="41"/>
                </a:lnTo>
                <a:lnTo>
                  <a:pt x="423" y="43"/>
                </a:lnTo>
                <a:lnTo>
                  <a:pt x="419" y="43"/>
                </a:lnTo>
                <a:lnTo>
                  <a:pt x="417" y="44"/>
                </a:lnTo>
                <a:lnTo>
                  <a:pt x="417" y="46"/>
                </a:lnTo>
                <a:lnTo>
                  <a:pt x="413" y="44"/>
                </a:lnTo>
                <a:lnTo>
                  <a:pt x="410" y="43"/>
                </a:lnTo>
                <a:lnTo>
                  <a:pt x="409" y="43"/>
                </a:lnTo>
                <a:lnTo>
                  <a:pt x="396" y="39"/>
                </a:lnTo>
                <a:lnTo>
                  <a:pt x="391" y="40"/>
                </a:lnTo>
                <a:lnTo>
                  <a:pt x="391" y="41"/>
                </a:lnTo>
                <a:lnTo>
                  <a:pt x="388" y="40"/>
                </a:lnTo>
                <a:lnTo>
                  <a:pt x="384" y="41"/>
                </a:lnTo>
                <a:lnTo>
                  <a:pt x="383" y="43"/>
                </a:lnTo>
                <a:lnTo>
                  <a:pt x="380" y="43"/>
                </a:lnTo>
                <a:lnTo>
                  <a:pt x="376" y="43"/>
                </a:lnTo>
                <a:lnTo>
                  <a:pt x="374" y="45"/>
                </a:lnTo>
                <a:lnTo>
                  <a:pt x="369" y="46"/>
                </a:lnTo>
                <a:lnTo>
                  <a:pt x="364" y="46"/>
                </a:lnTo>
                <a:lnTo>
                  <a:pt x="364" y="43"/>
                </a:lnTo>
                <a:lnTo>
                  <a:pt x="352" y="28"/>
                </a:lnTo>
                <a:lnTo>
                  <a:pt x="348" y="25"/>
                </a:lnTo>
                <a:lnTo>
                  <a:pt x="342" y="25"/>
                </a:lnTo>
                <a:lnTo>
                  <a:pt x="338" y="22"/>
                </a:lnTo>
                <a:lnTo>
                  <a:pt x="324" y="25"/>
                </a:lnTo>
                <a:lnTo>
                  <a:pt x="323" y="25"/>
                </a:lnTo>
                <a:lnTo>
                  <a:pt x="280" y="0"/>
                </a:lnTo>
                <a:lnTo>
                  <a:pt x="272" y="3"/>
                </a:lnTo>
                <a:lnTo>
                  <a:pt x="265" y="12"/>
                </a:lnTo>
                <a:lnTo>
                  <a:pt x="261" y="17"/>
                </a:lnTo>
                <a:lnTo>
                  <a:pt x="255" y="23"/>
                </a:lnTo>
                <a:lnTo>
                  <a:pt x="255" y="24"/>
                </a:lnTo>
                <a:lnTo>
                  <a:pt x="254" y="25"/>
                </a:lnTo>
                <a:lnTo>
                  <a:pt x="247" y="28"/>
                </a:lnTo>
                <a:lnTo>
                  <a:pt x="242" y="27"/>
                </a:lnTo>
                <a:lnTo>
                  <a:pt x="241" y="25"/>
                </a:lnTo>
                <a:lnTo>
                  <a:pt x="239" y="22"/>
                </a:lnTo>
                <a:lnTo>
                  <a:pt x="236" y="22"/>
                </a:lnTo>
                <a:lnTo>
                  <a:pt x="233" y="22"/>
                </a:lnTo>
                <a:lnTo>
                  <a:pt x="223" y="25"/>
                </a:lnTo>
                <a:lnTo>
                  <a:pt x="203" y="45"/>
                </a:lnTo>
                <a:lnTo>
                  <a:pt x="192" y="51"/>
                </a:lnTo>
                <a:lnTo>
                  <a:pt x="180" y="49"/>
                </a:lnTo>
                <a:lnTo>
                  <a:pt x="168" y="58"/>
                </a:lnTo>
                <a:lnTo>
                  <a:pt x="158" y="71"/>
                </a:lnTo>
                <a:lnTo>
                  <a:pt x="154" y="76"/>
                </a:lnTo>
                <a:lnTo>
                  <a:pt x="149" y="95"/>
                </a:lnTo>
                <a:lnTo>
                  <a:pt x="149" y="97"/>
                </a:lnTo>
                <a:lnTo>
                  <a:pt x="141" y="109"/>
                </a:lnTo>
                <a:lnTo>
                  <a:pt x="135" y="112"/>
                </a:lnTo>
                <a:lnTo>
                  <a:pt x="126" y="115"/>
                </a:lnTo>
                <a:lnTo>
                  <a:pt x="121" y="115"/>
                </a:lnTo>
                <a:lnTo>
                  <a:pt x="114" y="115"/>
                </a:lnTo>
                <a:lnTo>
                  <a:pt x="107" y="115"/>
                </a:lnTo>
                <a:lnTo>
                  <a:pt x="105" y="115"/>
                </a:lnTo>
                <a:lnTo>
                  <a:pt x="104" y="115"/>
                </a:lnTo>
                <a:lnTo>
                  <a:pt x="90" y="112"/>
                </a:lnTo>
                <a:lnTo>
                  <a:pt x="89" y="113"/>
                </a:lnTo>
                <a:lnTo>
                  <a:pt x="88" y="126"/>
                </a:lnTo>
                <a:lnTo>
                  <a:pt x="81" y="136"/>
                </a:lnTo>
                <a:lnTo>
                  <a:pt x="78" y="137"/>
                </a:lnTo>
                <a:lnTo>
                  <a:pt x="76" y="138"/>
                </a:lnTo>
                <a:lnTo>
                  <a:pt x="72" y="140"/>
                </a:lnTo>
                <a:lnTo>
                  <a:pt x="74" y="144"/>
                </a:lnTo>
                <a:lnTo>
                  <a:pt x="82" y="146"/>
                </a:lnTo>
                <a:lnTo>
                  <a:pt x="88" y="151"/>
                </a:lnTo>
                <a:lnTo>
                  <a:pt x="89" y="156"/>
                </a:lnTo>
                <a:lnTo>
                  <a:pt x="96" y="159"/>
                </a:lnTo>
                <a:lnTo>
                  <a:pt x="120" y="186"/>
                </a:lnTo>
                <a:lnTo>
                  <a:pt x="123" y="206"/>
                </a:lnTo>
                <a:lnTo>
                  <a:pt x="121" y="207"/>
                </a:lnTo>
                <a:lnTo>
                  <a:pt x="126" y="213"/>
                </a:lnTo>
                <a:lnTo>
                  <a:pt x="139" y="221"/>
                </a:lnTo>
                <a:lnTo>
                  <a:pt x="143" y="222"/>
                </a:lnTo>
                <a:lnTo>
                  <a:pt x="126" y="236"/>
                </a:lnTo>
                <a:lnTo>
                  <a:pt x="120" y="235"/>
                </a:lnTo>
                <a:lnTo>
                  <a:pt x="108" y="234"/>
                </a:lnTo>
                <a:lnTo>
                  <a:pt x="58" y="252"/>
                </a:lnTo>
                <a:lnTo>
                  <a:pt x="27" y="265"/>
                </a:lnTo>
                <a:lnTo>
                  <a:pt x="22" y="268"/>
                </a:lnTo>
                <a:lnTo>
                  <a:pt x="25" y="280"/>
                </a:lnTo>
                <a:lnTo>
                  <a:pt x="28" y="281"/>
                </a:lnTo>
                <a:lnTo>
                  <a:pt x="44" y="294"/>
                </a:lnTo>
                <a:lnTo>
                  <a:pt x="40" y="300"/>
                </a:lnTo>
                <a:lnTo>
                  <a:pt x="49" y="317"/>
                </a:lnTo>
                <a:lnTo>
                  <a:pt x="47" y="327"/>
                </a:lnTo>
                <a:lnTo>
                  <a:pt x="51" y="335"/>
                </a:lnTo>
                <a:lnTo>
                  <a:pt x="50" y="340"/>
                </a:lnTo>
                <a:lnTo>
                  <a:pt x="54" y="340"/>
                </a:lnTo>
                <a:lnTo>
                  <a:pt x="56" y="337"/>
                </a:lnTo>
                <a:lnTo>
                  <a:pt x="69" y="343"/>
                </a:lnTo>
                <a:lnTo>
                  <a:pt x="72" y="343"/>
                </a:lnTo>
                <a:lnTo>
                  <a:pt x="76" y="345"/>
                </a:lnTo>
                <a:lnTo>
                  <a:pt x="88" y="346"/>
                </a:lnTo>
                <a:lnTo>
                  <a:pt x="105" y="345"/>
                </a:lnTo>
                <a:lnTo>
                  <a:pt x="112" y="349"/>
                </a:lnTo>
                <a:lnTo>
                  <a:pt x="118" y="356"/>
                </a:lnTo>
                <a:lnTo>
                  <a:pt x="126" y="360"/>
                </a:lnTo>
                <a:lnTo>
                  <a:pt x="130" y="359"/>
                </a:lnTo>
                <a:lnTo>
                  <a:pt x="134" y="355"/>
                </a:lnTo>
                <a:lnTo>
                  <a:pt x="136" y="350"/>
                </a:lnTo>
                <a:lnTo>
                  <a:pt x="139" y="349"/>
                </a:lnTo>
                <a:lnTo>
                  <a:pt x="149" y="356"/>
                </a:lnTo>
                <a:lnTo>
                  <a:pt x="156" y="362"/>
                </a:lnTo>
                <a:lnTo>
                  <a:pt x="158" y="362"/>
                </a:lnTo>
                <a:lnTo>
                  <a:pt x="164" y="364"/>
                </a:lnTo>
                <a:lnTo>
                  <a:pt x="165" y="367"/>
                </a:lnTo>
                <a:lnTo>
                  <a:pt x="164" y="374"/>
                </a:lnTo>
                <a:lnTo>
                  <a:pt x="168" y="389"/>
                </a:lnTo>
                <a:lnTo>
                  <a:pt x="168" y="393"/>
                </a:lnTo>
                <a:lnTo>
                  <a:pt x="157" y="405"/>
                </a:lnTo>
                <a:lnTo>
                  <a:pt x="149" y="405"/>
                </a:lnTo>
                <a:lnTo>
                  <a:pt x="145" y="405"/>
                </a:lnTo>
                <a:lnTo>
                  <a:pt x="136" y="396"/>
                </a:lnTo>
                <a:lnTo>
                  <a:pt x="133" y="393"/>
                </a:lnTo>
                <a:lnTo>
                  <a:pt x="128" y="391"/>
                </a:lnTo>
                <a:lnTo>
                  <a:pt x="124" y="393"/>
                </a:lnTo>
                <a:lnTo>
                  <a:pt x="123" y="399"/>
                </a:lnTo>
                <a:lnTo>
                  <a:pt x="130" y="402"/>
                </a:lnTo>
                <a:lnTo>
                  <a:pt x="124" y="411"/>
                </a:lnTo>
                <a:lnTo>
                  <a:pt x="120" y="414"/>
                </a:lnTo>
                <a:lnTo>
                  <a:pt x="116" y="418"/>
                </a:lnTo>
                <a:lnTo>
                  <a:pt x="108" y="421"/>
                </a:lnTo>
                <a:lnTo>
                  <a:pt x="96" y="409"/>
                </a:lnTo>
                <a:lnTo>
                  <a:pt x="88" y="407"/>
                </a:lnTo>
                <a:lnTo>
                  <a:pt x="81" y="409"/>
                </a:lnTo>
                <a:lnTo>
                  <a:pt x="74" y="415"/>
                </a:lnTo>
                <a:lnTo>
                  <a:pt x="70" y="418"/>
                </a:lnTo>
                <a:lnTo>
                  <a:pt x="69" y="424"/>
                </a:lnTo>
                <a:lnTo>
                  <a:pt x="69" y="425"/>
                </a:lnTo>
                <a:lnTo>
                  <a:pt x="67" y="426"/>
                </a:lnTo>
                <a:lnTo>
                  <a:pt x="67" y="428"/>
                </a:lnTo>
                <a:lnTo>
                  <a:pt x="67" y="433"/>
                </a:lnTo>
                <a:lnTo>
                  <a:pt x="65" y="434"/>
                </a:lnTo>
                <a:lnTo>
                  <a:pt x="61" y="435"/>
                </a:lnTo>
                <a:lnTo>
                  <a:pt x="60" y="440"/>
                </a:lnTo>
                <a:lnTo>
                  <a:pt x="58" y="441"/>
                </a:lnTo>
                <a:lnTo>
                  <a:pt x="52" y="450"/>
                </a:lnTo>
                <a:lnTo>
                  <a:pt x="34" y="464"/>
                </a:lnTo>
                <a:lnTo>
                  <a:pt x="33" y="475"/>
                </a:lnTo>
                <a:lnTo>
                  <a:pt x="31" y="477"/>
                </a:lnTo>
                <a:lnTo>
                  <a:pt x="25" y="489"/>
                </a:lnTo>
                <a:lnTo>
                  <a:pt x="28" y="497"/>
                </a:lnTo>
                <a:lnTo>
                  <a:pt x="31" y="502"/>
                </a:lnTo>
                <a:lnTo>
                  <a:pt x="34" y="508"/>
                </a:lnTo>
                <a:lnTo>
                  <a:pt x="37" y="520"/>
                </a:lnTo>
                <a:lnTo>
                  <a:pt x="42" y="523"/>
                </a:lnTo>
                <a:lnTo>
                  <a:pt x="46" y="520"/>
                </a:lnTo>
                <a:lnTo>
                  <a:pt x="45" y="525"/>
                </a:lnTo>
                <a:lnTo>
                  <a:pt x="45" y="528"/>
                </a:lnTo>
                <a:lnTo>
                  <a:pt x="47" y="532"/>
                </a:lnTo>
                <a:lnTo>
                  <a:pt x="46" y="535"/>
                </a:lnTo>
                <a:lnTo>
                  <a:pt x="47" y="537"/>
                </a:lnTo>
                <a:lnTo>
                  <a:pt x="44" y="540"/>
                </a:lnTo>
                <a:lnTo>
                  <a:pt x="41" y="542"/>
                </a:lnTo>
                <a:lnTo>
                  <a:pt x="38" y="542"/>
                </a:lnTo>
                <a:lnTo>
                  <a:pt x="36" y="546"/>
                </a:lnTo>
                <a:lnTo>
                  <a:pt x="38" y="550"/>
                </a:lnTo>
                <a:lnTo>
                  <a:pt x="41" y="553"/>
                </a:lnTo>
                <a:lnTo>
                  <a:pt x="52" y="565"/>
                </a:lnTo>
                <a:lnTo>
                  <a:pt x="54" y="569"/>
                </a:lnTo>
                <a:lnTo>
                  <a:pt x="60" y="580"/>
                </a:lnTo>
                <a:lnTo>
                  <a:pt x="61" y="590"/>
                </a:lnTo>
                <a:lnTo>
                  <a:pt x="66" y="596"/>
                </a:lnTo>
                <a:lnTo>
                  <a:pt x="67" y="598"/>
                </a:lnTo>
                <a:lnTo>
                  <a:pt x="68" y="600"/>
                </a:lnTo>
                <a:lnTo>
                  <a:pt x="74" y="598"/>
                </a:lnTo>
                <a:lnTo>
                  <a:pt x="74" y="596"/>
                </a:lnTo>
                <a:lnTo>
                  <a:pt x="73" y="596"/>
                </a:lnTo>
                <a:lnTo>
                  <a:pt x="69" y="594"/>
                </a:lnTo>
                <a:lnTo>
                  <a:pt x="83" y="596"/>
                </a:lnTo>
                <a:lnTo>
                  <a:pt x="86" y="596"/>
                </a:lnTo>
                <a:lnTo>
                  <a:pt x="91" y="594"/>
                </a:lnTo>
                <a:lnTo>
                  <a:pt x="92" y="596"/>
                </a:lnTo>
                <a:lnTo>
                  <a:pt x="100" y="593"/>
                </a:lnTo>
                <a:lnTo>
                  <a:pt x="102" y="592"/>
                </a:lnTo>
                <a:lnTo>
                  <a:pt x="104" y="591"/>
                </a:lnTo>
                <a:lnTo>
                  <a:pt x="105" y="592"/>
                </a:lnTo>
                <a:lnTo>
                  <a:pt x="109" y="593"/>
                </a:lnTo>
                <a:lnTo>
                  <a:pt x="109" y="594"/>
                </a:lnTo>
                <a:lnTo>
                  <a:pt x="109" y="596"/>
                </a:lnTo>
                <a:lnTo>
                  <a:pt x="116" y="596"/>
                </a:lnTo>
                <a:lnTo>
                  <a:pt x="120" y="615"/>
                </a:lnTo>
                <a:lnTo>
                  <a:pt x="119" y="616"/>
                </a:lnTo>
                <a:lnTo>
                  <a:pt x="117" y="618"/>
                </a:lnTo>
                <a:lnTo>
                  <a:pt x="117" y="619"/>
                </a:lnTo>
                <a:lnTo>
                  <a:pt x="116" y="620"/>
                </a:lnTo>
                <a:lnTo>
                  <a:pt x="117" y="638"/>
                </a:lnTo>
                <a:lnTo>
                  <a:pt x="119" y="641"/>
                </a:lnTo>
                <a:lnTo>
                  <a:pt x="119" y="644"/>
                </a:lnTo>
                <a:lnTo>
                  <a:pt x="119" y="649"/>
                </a:lnTo>
                <a:lnTo>
                  <a:pt x="117" y="652"/>
                </a:lnTo>
                <a:lnTo>
                  <a:pt x="116" y="652"/>
                </a:lnTo>
                <a:lnTo>
                  <a:pt x="112" y="653"/>
                </a:lnTo>
                <a:lnTo>
                  <a:pt x="109" y="654"/>
                </a:lnTo>
                <a:lnTo>
                  <a:pt x="108" y="655"/>
                </a:lnTo>
                <a:lnTo>
                  <a:pt x="109" y="660"/>
                </a:lnTo>
                <a:lnTo>
                  <a:pt x="113" y="661"/>
                </a:lnTo>
                <a:lnTo>
                  <a:pt x="117" y="662"/>
                </a:lnTo>
                <a:lnTo>
                  <a:pt x="120" y="665"/>
                </a:lnTo>
                <a:lnTo>
                  <a:pt x="121" y="665"/>
                </a:lnTo>
                <a:lnTo>
                  <a:pt x="131" y="661"/>
                </a:lnTo>
                <a:lnTo>
                  <a:pt x="134" y="660"/>
                </a:lnTo>
                <a:lnTo>
                  <a:pt x="135" y="662"/>
                </a:lnTo>
                <a:lnTo>
                  <a:pt x="135" y="666"/>
                </a:lnTo>
                <a:lnTo>
                  <a:pt x="139" y="668"/>
                </a:lnTo>
                <a:lnTo>
                  <a:pt x="142" y="668"/>
                </a:lnTo>
                <a:lnTo>
                  <a:pt x="143" y="667"/>
                </a:lnTo>
                <a:lnTo>
                  <a:pt x="152" y="652"/>
                </a:lnTo>
                <a:lnTo>
                  <a:pt x="149" y="649"/>
                </a:lnTo>
                <a:lnTo>
                  <a:pt x="152" y="647"/>
                </a:lnTo>
                <a:lnTo>
                  <a:pt x="158" y="644"/>
                </a:lnTo>
                <a:lnTo>
                  <a:pt x="157" y="647"/>
                </a:lnTo>
                <a:lnTo>
                  <a:pt x="160" y="650"/>
                </a:lnTo>
                <a:lnTo>
                  <a:pt x="160" y="654"/>
                </a:lnTo>
                <a:lnTo>
                  <a:pt x="163" y="655"/>
                </a:lnTo>
                <a:lnTo>
                  <a:pt x="165" y="655"/>
                </a:lnTo>
                <a:lnTo>
                  <a:pt x="170" y="659"/>
                </a:lnTo>
                <a:lnTo>
                  <a:pt x="176" y="656"/>
                </a:lnTo>
                <a:lnTo>
                  <a:pt x="180" y="656"/>
                </a:lnTo>
                <a:lnTo>
                  <a:pt x="189" y="678"/>
                </a:lnTo>
                <a:lnTo>
                  <a:pt x="192" y="680"/>
                </a:lnTo>
                <a:lnTo>
                  <a:pt x="197" y="680"/>
                </a:lnTo>
                <a:lnTo>
                  <a:pt x="201" y="678"/>
                </a:lnTo>
                <a:lnTo>
                  <a:pt x="204" y="676"/>
                </a:lnTo>
                <a:lnTo>
                  <a:pt x="204" y="674"/>
                </a:lnTo>
                <a:lnTo>
                  <a:pt x="219" y="673"/>
                </a:lnTo>
                <a:lnTo>
                  <a:pt x="228" y="687"/>
                </a:lnTo>
                <a:lnTo>
                  <a:pt x="229" y="690"/>
                </a:lnTo>
                <a:lnTo>
                  <a:pt x="228" y="699"/>
                </a:lnTo>
                <a:lnTo>
                  <a:pt x="226" y="705"/>
                </a:lnTo>
                <a:lnTo>
                  <a:pt x="223" y="719"/>
                </a:lnTo>
                <a:lnTo>
                  <a:pt x="214" y="729"/>
                </a:lnTo>
                <a:lnTo>
                  <a:pt x="211" y="730"/>
                </a:lnTo>
                <a:lnTo>
                  <a:pt x="207" y="735"/>
                </a:lnTo>
                <a:lnTo>
                  <a:pt x="206" y="736"/>
                </a:lnTo>
                <a:lnTo>
                  <a:pt x="195" y="751"/>
                </a:lnTo>
                <a:lnTo>
                  <a:pt x="192" y="754"/>
                </a:lnTo>
                <a:lnTo>
                  <a:pt x="180" y="761"/>
                </a:lnTo>
                <a:lnTo>
                  <a:pt x="160" y="772"/>
                </a:lnTo>
                <a:lnTo>
                  <a:pt x="155" y="775"/>
                </a:lnTo>
                <a:lnTo>
                  <a:pt x="143" y="787"/>
                </a:lnTo>
                <a:lnTo>
                  <a:pt x="127" y="794"/>
                </a:lnTo>
                <a:lnTo>
                  <a:pt x="124" y="794"/>
                </a:lnTo>
                <a:lnTo>
                  <a:pt x="112" y="797"/>
                </a:lnTo>
                <a:lnTo>
                  <a:pt x="100" y="800"/>
                </a:lnTo>
                <a:lnTo>
                  <a:pt x="99" y="802"/>
                </a:lnTo>
                <a:lnTo>
                  <a:pt x="95" y="805"/>
                </a:lnTo>
                <a:lnTo>
                  <a:pt x="82" y="816"/>
                </a:lnTo>
                <a:lnTo>
                  <a:pt x="73" y="822"/>
                </a:lnTo>
                <a:lnTo>
                  <a:pt x="67" y="825"/>
                </a:lnTo>
                <a:lnTo>
                  <a:pt x="54" y="834"/>
                </a:lnTo>
                <a:lnTo>
                  <a:pt x="51" y="836"/>
                </a:lnTo>
                <a:lnTo>
                  <a:pt x="47" y="837"/>
                </a:lnTo>
                <a:lnTo>
                  <a:pt x="38" y="836"/>
                </a:lnTo>
                <a:lnTo>
                  <a:pt x="33" y="840"/>
                </a:lnTo>
                <a:lnTo>
                  <a:pt x="24" y="841"/>
                </a:lnTo>
                <a:lnTo>
                  <a:pt x="23" y="841"/>
                </a:lnTo>
                <a:lnTo>
                  <a:pt x="14" y="844"/>
                </a:lnTo>
                <a:lnTo>
                  <a:pt x="14" y="845"/>
                </a:lnTo>
                <a:lnTo>
                  <a:pt x="11" y="849"/>
                </a:lnTo>
                <a:lnTo>
                  <a:pt x="8" y="853"/>
                </a:lnTo>
                <a:lnTo>
                  <a:pt x="4" y="854"/>
                </a:lnTo>
                <a:lnTo>
                  <a:pt x="1" y="856"/>
                </a:lnTo>
                <a:lnTo>
                  <a:pt x="0" y="856"/>
                </a:lnTo>
                <a:lnTo>
                  <a:pt x="0" y="858"/>
                </a:lnTo>
                <a:lnTo>
                  <a:pt x="8" y="871"/>
                </a:lnTo>
                <a:lnTo>
                  <a:pt x="13" y="871"/>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60" name="Freeform 197"/>
          <p:cNvSpPr>
            <a:spLocks/>
          </p:cNvSpPr>
          <p:nvPr/>
        </p:nvSpPr>
        <p:spPr bwMode="auto">
          <a:xfrm>
            <a:off x="1457325" y="4992688"/>
            <a:ext cx="1474788" cy="1222375"/>
          </a:xfrm>
          <a:custGeom>
            <a:avLst/>
            <a:gdLst>
              <a:gd name="T0" fmla="*/ 2147483647 w 1022"/>
              <a:gd name="T1" fmla="*/ 2147483647 h 872"/>
              <a:gd name="T2" fmla="*/ 2147483647 w 1022"/>
              <a:gd name="T3" fmla="*/ 2147483647 h 872"/>
              <a:gd name="T4" fmla="*/ 2147483647 w 1022"/>
              <a:gd name="T5" fmla="*/ 2147483647 h 872"/>
              <a:gd name="T6" fmla="*/ 2147483647 w 1022"/>
              <a:gd name="T7" fmla="*/ 2147483647 h 872"/>
              <a:gd name="T8" fmla="*/ 2147483647 w 1022"/>
              <a:gd name="T9" fmla="*/ 2147483647 h 872"/>
              <a:gd name="T10" fmla="*/ 2147483647 w 1022"/>
              <a:gd name="T11" fmla="*/ 2147483647 h 872"/>
              <a:gd name="T12" fmla="*/ 2147483647 w 1022"/>
              <a:gd name="T13" fmla="*/ 2147483647 h 872"/>
              <a:gd name="T14" fmla="*/ 2147483647 w 1022"/>
              <a:gd name="T15" fmla="*/ 2147483647 h 872"/>
              <a:gd name="T16" fmla="*/ 2147483647 w 1022"/>
              <a:gd name="T17" fmla="*/ 2147483647 h 872"/>
              <a:gd name="T18" fmla="*/ 2147483647 w 1022"/>
              <a:gd name="T19" fmla="*/ 2147483647 h 872"/>
              <a:gd name="T20" fmla="*/ 2147483647 w 1022"/>
              <a:gd name="T21" fmla="*/ 2147483647 h 872"/>
              <a:gd name="T22" fmla="*/ 2147483647 w 1022"/>
              <a:gd name="T23" fmla="*/ 2147483647 h 872"/>
              <a:gd name="T24" fmla="*/ 2147483647 w 1022"/>
              <a:gd name="T25" fmla="*/ 2147483647 h 872"/>
              <a:gd name="T26" fmla="*/ 2147483647 w 1022"/>
              <a:gd name="T27" fmla="*/ 2147483647 h 872"/>
              <a:gd name="T28" fmla="*/ 2147483647 w 1022"/>
              <a:gd name="T29" fmla="*/ 2147483647 h 872"/>
              <a:gd name="T30" fmla="*/ 2147483647 w 1022"/>
              <a:gd name="T31" fmla="*/ 2147483647 h 872"/>
              <a:gd name="T32" fmla="*/ 2147483647 w 1022"/>
              <a:gd name="T33" fmla="*/ 2147483647 h 872"/>
              <a:gd name="T34" fmla="*/ 2147483647 w 1022"/>
              <a:gd name="T35" fmla="*/ 2147483647 h 872"/>
              <a:gd name="T36" fmla="*/ 2147483647 w 1022"/>
              <a:gd name="T37" fmla="*/ 2147483647 h 872"/>
              <a:gd name="T38" fmla="*/ 2147483647 w 1022"/>
              <a:gd name="T39" fmla="*/ 2147483647 h 872"/>
              <a:gd name="T40" fmla="*/ 2147483647 w 1022"/>
              <a:gd name="T41" fmla="*/ 2147483647 h 872"/>
              <a:gd name="T42" fmla="*/ 2147483647 w 1022"/>
              <a:gd name="T43" fmla="*/ 2147483647 h 872"/>
              <a:gd name="T44" fmla="*/ 2147483647 w 1022"/>
              <a:gd name="T45" fmla="*/ 2147483647 h 872"/>
              <a:gd name="T46" fmla="*/ 2147483647 w 1022"/>
              <a:gd name="T47" fmla="*/ 2147483647 h 872"/>
              <a:gd name="T48" fmla="*/ 2147483647 w 1022"/>
              <a:gd name="T49" fmla="*/ 2147483647 h 872"/>
              <a:gd name="T50" fmla="*/ 2147483647 w 1022"/>
              <a:gd name="T51" fmla="*/ 2147483647 h 872"/>
              <a:gd name="T52" fmla="*/ 2147483647 w 1022"/>
              <a:gd name="T53" fmla="*/ 2147483647 h 872"/>
              <a:gd name="T54" fmla="*/ 2147483647 w 1022"/>
              <a:gd name="T55" fmla="*/ 2147483647 h 872"/>
              <a:gd name="T56" fmla="*/ 2147483647 w 1022"/>
              <a:gd name="T57" fmla="*/ 2147483647 h 872"/>
              <a:gd name="T58" fmla="*/ 2147483647 w 1022"/>
              <a:gd name="T59" fmla="*/ 2147483647 h 872"/>
              <a:gd name="T60" fmla="*/ 2147483647 w 1022"/>
              <a:gd name="T61" fmla="*/ 2147483647 h 872"/>
              <a:gd name="T62" fmla="*/ 2147483647 w 1022"/>
              <a:gd name="T63" fmla="*/ 2147483647 h 872"/>
              <a:gd name="T64" fmla="*/ 2147483647 w 1022"/>
              <a:gd name="T65" fmla="*/ 2147483647 h 872"/>
              <a:gd name="T66" fmla="*/ 2147483647 w 1022"/>
              <a:gd name="T67" fmla="*/ 2147483647 h 872"/>
              <a:gd name="T68" fmla="*/ 2147483647 w 1022"/>
              <a:gd name="T69" fmla="*/ 2147483647 h 872"/>
              <a:gd name="T70" fmla="*/ 2147483647 w 1022"/>
              <a:gd name="T71" fmla="*/ 2147483647 h 872"/>
              <a:gd name="T72" fmla="*/ 2147483647 w 1022"/>
              <a:gd name="T73" fmla="*/ 2147483647 h 872"/>
              <a:gd name="T74" fmla="*/ 2147483647 w 1022"/>
              <a:gd name="T75" fmla="*/ 2147483647 h 872"/>
              <a:gd name="T76" fmla="*/ 2147483647 w 1022"/>
              <a:gd name="T77" fmla="*/ 2147483647 h 872"/>
              <a:gd name="T78" fmla="*/ 2147483647 w 1022"/>
              <a:gd name="T79" fmla="*/ 2147483647 h 872"/>
              <a:gd name="T80" fmla="*/ 2147483647 w 1022"/>
              <a:gd name="T81" fmla="*/ 2147483647 h 872"/>
              <a:gd name="T82" fmla="*/ 2147483647 w 1022"/>
              <a:gd name="T83" fmla="*/ 2147483647 h 872"/>
              <a:gd name="T84" fmla="*/ 2147483647 w 1022"/>
              <a:gd name="T85" fmla="*/ 2147483647 h 872"/>
              <a:gd name="T86" fmla="*/ 2147483647 w 1022"/>
              <a:gd name="T87" fmla="*/ 2147483647 h 872"/>
              <a:gd name="T88" fmla="*/ 2147483647 w 1022"/>
              <a:gd name="T89" fmla="*/ 2147483647 h 872"/>
              <a:gd name="T90" fmla="*/ 2147483647 w 1022"/>
              <a:gd name="T91" fmla="*/ 2147483647 h 872"/>
              <a:gd name="T92" fmla="*/ 2147483647 w 1022"/>
              <a:gd name="T93" fmla="*/ 2147483647 h 872"/>
              <a:gd name="T94" fmla="*/ 2147483647 w 1022"/>
              <a:gd name="T95" fmla="*/ 2147483647 h 872"/>
              <a:gd name="T96" fmla="*/ 2147483647 w 1022"/>
              <a:gd name="T97" fmla="*/ 2147483647 h 872"/>
              <a:gd name="T98" fmla="*/ 2147483647 w 1022"/>
              <a:gd name="T99" fmla="*/ 2147483647 h 872"/>
              <a:gd name="T100" fmla="*/ 2147483647 w 1022"/>
              <a:gd name="T101" fmla="*/ 2147483647 h 872"/>
              <a:gd name="T102" fmla="*/ 2147483647 w 1022"/>
              <a:gd name="T103" fmla="*/ 2147483647 h 872"/>
              <a:gd name="T104" fmla="*/ 2147483647 w 1022"/>
              <a:gd name="T105" fmla="*/ 2147483647 h 872"/>
              <a:gd name="T106" fmla="*/ 2147483647 w 1022"/>
              <a:gd name="T107" fmla="*/ 2147483647 h 872"/>
              <a:gd name="T108" fmla="*/ 2147483647 w 1022"/>
              <a:gd name="T109" fmla="*/ 2147483647 h 872"/>
              <a:gd name="T110" fmla="*/ 2147483647 w 1022"/>
              <a:gd name="T111" fmla="*/ 2147483647 h 872"/>
              <a:gd name="T112" fmla="*/ 2147483647 w 1022"/>
              <a:gd name="T113" fmla="*/ 2147483647 h 872"/>
              <a:gd name="T114" fmla="*/ 2147483647 w 1022"/>
              <a:gd name="T115" fmla="*/ 2147483647 h 872"/>
              <a:gd name="T116" fmla="*/ 2147483647 w 1022"/>
              <a:gd name="T117" fmla="*/ 2147483647 h 872"/>
              <a:gd name="T118" fmla="*/ 2147483647 w 1022"/>
              <a:gd name="T119" fmla="*/ 2147483647 h 872"/>
              <a:gd name="T120" fmla="*/ 2147483647 w 1022"/>
              <a:gd name="T121" fmla="*/ 2147483647 h 872"/>
              <a:gd name="T122" fmla="*/ 2147483647 w 1022"/>
              <a:gd name="T123" fmla="*/ 2147483647 h 872"/>
              <a:gd name="T124" fmla="*/ 0 w 1022"/>
              <a:gd name="T125" fmla="*/ 2147483647 h 87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22"/>
              <a:gd name="T190" fmla="*/ 0 h 872"/>
              <a:gd name="T191" fmla="*/ 1022 w 1022"/>
              <a:gd name="T192" fmla="*/ 872 h 87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22" h="872">
                <a:moveTo>
                  <a:pt x="13" y="871"/>
                </a:moveTo>
                <a:lnTo>
                  <a:pt x="14" y="871"/>
                </a:lnTo>
                <a:lnTo>
                  <a:pt x="26" y="863"/>
                </a:lnTo>
                <a:lnTo>
                  <a:pt x="32" y="863"/>
                </a:lnTo>
                <a:lnTo>
                  <a:pt x="36" y="863"/>
                </a:lnTo>
                <a:lnTo>
                  <a:pt x="59" y="864"/>
                </a:lnTo>
                <a:lnTo>
                  <a:pt x="62" y="862"/>
                </a:lnTo>
                <a:lnTo>
                  <a:pt x="62" y="860"/>
                </a:lnTo>
                <a:lnTo>
                  <a:pt x="61" y="856"/>
                </a:lnTo>
                <a:lnTo>
                  <a:pt x="59" y="852"/>
                </a:lnTo>
                <a:lnTo>
                  <a:pt x="60" y="852"/>
                </a:lnTo>
                <a:lnTo>
                  <a:pt x="63" y="851"/>
                </a:lnTo>
                <a:lnTo>
                  <a:pt x="72" y="849"/>
                </a:lnTo>
                <a:lnTo>
                  <a:pt x="73" y="849"/>
                </a:lnTo>
                <a:lnTo>
                  <a:pt x="74" y="851"/>
                </a:lnTo>
                <a:lnTo>
                  <a:pt x="74" y="856"/>
                </a:lnTo>
                <a:lnTo>
                  <a:pt x="76" y="856"/>
                </a:lnTo>
                <a:lnTo>
                  <a:pt x="76" y="870"/>
                </a:lnTo>
                <a:lnTo>
                  <a:pt x="82" y="869"/>
                </a:lnTo>
                <a:lnTo>
                  <a:pt x="83" y="868"/>
                </a:lnTo>
                <a:lnTo>
                  <a:pt x="83" y="865"/>
                </a:lnTo>
                <a:lnTo>
                  <a:pt x="85" y="865"/>
                </a:lnTo>
                <a:lnTo>
                  <a:pt x="92" y="863"/>
                </a:lnTo>
                <a:lnTo>
                  <a:pt x="95" y="865"/>
                </a:lnTo>
                <a:lnTo>
                  <a:pt x="96" y="864"/>
                </a:lnTo>
                <a:lnTo>
                  <a:pt x="98" y="863"/>
                </a:lnTo>
                <a:lnTo>
                  <a:pt x="101" y="854"/>
                </a:lnTo>
                <a:lnTo>
                  <a:pt x="105" y="851"/>
                </a:lnTo>
                <a:lnTo>
                  <a:pt x="106" y="852"/>
                </a:lnTo>
                <a:lnTo>
                  <a:pt x="112" y="845"/>
                </a:lnTo>
                <a:lnTo>
                  <a:pt x="120" y="832"/>
                </a:lnTo>
                <a:lnTo>
                  <a:pt x="126" y="829"/>
                </a:lnTo>
                <a:lnTo>
                  <a:pt x="127" y="847"/>
                </a:lnTo>
                <a:lnTo>
                  <a:pt x="131" y="846"/>
                </a:lnTo>
                <a:lnTo>
                  <a:pt x="142" y="843"/>
                </a:lnTo>
                <a:lnTo>
                  <a:pt x="147" y="836"/>
                </a:lnTo>
                <a:lnTo>
                  <a:pt x="149" y="841"/>
                </a:lnTo>
                <a:lnTo>
                  <a:pt x="146" y="844"/>
                </a:lnTo>
                <a:lnTo>
                  <a:pt x="143" y="851"/>
                </a:lnTo>
                <a:lnTo>
                  <a:pt x="142" y="861"/>
                </a:lnTo>
                <a:lnTo>
                  <a:pt x="143" y="863"/>
                </a:lnTo>
                <a:lnTo>
                  <a:pt x="146" y="863"/>
                </a:lnTo>
                <a:lnTo>
                  <a:pt x="147" y="861"/>
                </a:lnTo>
                <a:lnTo>
                  <a:pt x="148" y="861"/>
                </a:lnTo>
                <a:lnTo>
                  <a:pt x="165" y="855"/>
                </a:lnTo>
                <a:lnTo>
                  <a:pt x="167" y="860"/>
                </a:lnTo>
                <a:lnTo>
                  <a:pt x="174" y="865"/>
                </a:lnTo>
                <a:lnTo>
                  <a:pt x="178" y="861"/>
                </a:lnTo>
                <a:lnTo>
                  <a:pt x="174" y="856"/>
                </a:lnTo>
                <a:lnTo>
                  <a:pt x="174" y="855"/>
                </a:lnTo>
                <a:lnTo>
                  <a:pt x="170" y="848"/>
                </a:lnTo>
                <a:lnTo>
                  <a:pt x="171" y="840"/>
                </a:lnTo>
                <a:lnTo>
                  <a:pt x="167" y="839"/>
                </a:lnTo>
                <a:lnTo>
                  <a:pt x="165" y="840"/>
                </a:lnTo>
                <a:lnTo>
                  <a:pt x="160" y="840"/>
                </a:lnTo>
                <a:lnTo>
                  <a:pt x="160" y="836"/>
                </a:lnTo>
                <a:lnTo>
                  <a:pt x="155" y="834"/>
                </a:lnTo>
                <a:lnTo>
                  <a:pt x="153" y="834"/>
                </a:lnTo>
                <a:lnTo>
                  <a:pt x="153" y="833"/>
                </a:lnTo>
                <a:lnTo>
                  <a:pt x="153" y="829"/>
                </a:lnTo>
                <a:lnTo>
                  <a:pt x="168" y="808"/>
                </a:lnTo>
                <a:lnTo>
                  <a:pt x="168" y="822"/>
                </a:lnTo>
                <a:lnTo>
                  <a:pt x="170" y="822"/>
                </a:lnTo>
                <a:lnTo>
                  <a:pt x="174" y="818"/>
                </a:lnTo>
                <a:lnTo>
                  <a:pt x="176" y="818"/>
                </a:lnTo>
                <a:lnTo>
                  <a:pt x="178" y="816"/>
                </a:lnTo>
                <a:lnTo>
                  <a:pt x="180" y="814"/>
                </a:lnTo>
                <a:lnTo>
                  <a:pt x="185" y="812"/>
                </a:lnTo>
                <a:lnTo>
                  <a:pt x="185" y="816"/>
                </a:lnTo>
                <a:lnTo>
                  <a:pt x="187" y="818"/>
                </a:lnTo>
                <a:lnTo>
                  <a:pt x="189" y="816"/>
                </a:lnTo>
                <a:lnTo>
                  <a:pt x="192" y="816"/>
                </a:lnTo>
                <a:lnTo>
                  <a:pt x="196" y="814"/>
                </a:lnTo>
                <a:lnTo>
                  <a:pt x="196" y="812"/>
                </a:lnTo>
                <a:lnTo>
                  <a:pt x="195" y="809"/>
                </a:lnTo>
                <a:lnTo>
                  <a:pt x="200" y="808"/>
                </a:lnTo>
                <a:lnTo>
                  <a:pt x="201" y="807"/>
                </a:lnTo>
                <a:lnTo>
                  <a:pt x="204" y="805"/>
                </a:lnTo>
                <a:lnTo>
                  <a:pt x="204" y="802"/>
                </a:lnTo>
                <a:lnTo>
                  <a:pt x="205" y="802"/>
                </a:lnTo>
                <a:lnTo>
                  <a:pt x="206" y="800"/>
                </a:lnTo>
                <a:lnTo>
                  <a:pt x="207" y="798"/>
                </a:lnTo>
                <a:lnTo>
                  <a:pt x="210" y="800"/>
                </a:lnTo>
                <a:lnTo>
                  <a:pt x="214" y="800"/>
                </a:lnTo>
                <a:lnTo>
                  <a:pt x="214" y="797"/>
                </a:lnTo>
                <a:lnTo>
                  <a:pt x="213" y="793"/>
                </a:lnTo>
                <a:lnTo>
                  <a:pt x="214" y="793"/>
                </a:lnTo>
                <a:lnTo>
                  <a:pt x="214" y="792"/>
                </a:lnTo>
                <a:lnTo>
                  <a:pt x="214" y="791"/>
                </a:lnTo>
                <a:lnTo>
                  <a:pt x="213" y="788"/>
                </a:lnTo>
                <a:lnTo>
                  <a:pt x="211" y="788"/>
                </a:lnTo>
                <a:lnTo>
                  <a:pt x="214" y="781"/>
                </a:lnTo>
                <a:lnTo>
                  <a:pt x="216" y="783"/>
                </a:lnTo>
                <a:lnTo>
                  <a:pt x="214" y="785"/>
                </a:lnTo>
                <a:lnTo>
                  <a:pt x="216" y="787"/>
                </a:lnTo>
                <a:lnTo>
                  <a:pt x="218" y="790"/>
                </a:lnTo>
                <a:lnTo>
                  <a:pt x="221" y="790"/>
                </a:lnTo>
                <a:lnTo>
                  <a:pt x="223" y="790"/>
                </a:lnTo>
                <a:lnTo>
                  <a:pt x="224" y="790"/>
                </a:lnTo>
                <a:lnTo>
                  <a:pt x="225" y="787"/>
                </a:lnTo>
                <a:lnTo>
                  <a:pt x="223" y="785"/>
                </a:lnTo>
                <a:lnTo>
                  <a:pt x="223" y="782"/>
                </a:lnTo>
                <a:lnTo>
                  <a:pt x="224" y="781"/>
                </a:lnTo>
                <a:lnTo>
                  <a:pt x="228" y="777"/>
                </a:lnTo>
                <a:lnTo>
                  <a:pt x="230" y="775"/>
                </a:lnTo>
                <a:lnTo>
                  <a:pt x="232" y="778"/>
                </a:lnTo>
                <a:lnTo>
                  <a:pt x="232" y="779"/>
                </a:lnTo>
                <a:lnTo>
                  <a:pt x="233" y="780"/>
                </a:lnTo>
                <a:lnTo>
                  <a:pt x="238" y="780"/>
                </a:lnTo>
                <a:lnTo>
                  <a:pt x="239" y="779"/>
                </a:lnTo>
                <a:lnTo>
                  <a:pt x="247" y="776"/>
                </a:lnTo>
                <a:lnTo>
                  <a:pt x="247" y="775"/>
                </a:lnTo>
                <a:lnTo>
                  <a:pt x="247" y="774"/>
                </a:lnTo>
                <a:lnTo>
                  <a:pt x="247" y="772"/>
                </a:lnTo>
                <a:lnTo>
                  <a:pt x="246" y="772"/>
                </a:lnTo>
                <a:lnTo>
                  <a:pt x="245" y="771"/>
                </a:lnTo>
                <a:lnTo>
                  <a:pt x="236" y="769"/>
                </a:lnTo>
                <a:lnTo>
                  <a:pt x="236" y="767"/>
                </a:lnTo>
                <a:lnTo>
                  <a:pt x="241" y="765"/>
                </a:lnTo>
                <a:lnTo>
                  <a:pt x="242" y="767"/>
                </a:lnTo>
                <a:lnTo>
                  <a:pt x="246" y="766"/>
                </a:lnTo>
                <a:lnTo>
                  <a:pt x="249" y="769"/>
                </a:lnTo>
                <a:lnTo>
                  <a:pt x="252" y="769"/>
                </a:lnTo>
                <a:lnTo>
                  <a:pt x="252" y="768"/>
                </a:lnTo>
                <a:lnTo>
                  <a:pt x="252" y="766"/>
                </a:lnTo>
                <a:lnTo>
                  <a:pt x="251" y="763"/>
                </a:lnTo>
                <a:lnTo>
                  <a:pt x="252" y="762"/>
                </a:lnTo>
                <a:lnTo>
                  <a:pt x="254" y="758"/>
                </a:lnTo>
                <a:lnTo>
                  <a:pt x="257" y="761"/>
                </a:lnTo>
                <a:lnTo>
                  <a:pt x="259" y="759"/>
                </a:lnTo>
                <a:lnTo>
                  <a:pt x="261" y="754"/>
                </a:lnTo>
                <a:lnTo>
                  <a:pt x="263" y="749"/>
                </a:lnTo>
                <a:lnTo>
                  <a:pt x="267" y="735"/>
                </a:lnTo>
                <a:lnTo>
                  <a:pt x="274" y="731"/>
                </a:lnTo>
                <a:lnTo>
                  <a:pt x="282" y="727"/>
                </a:lnTo>
                <a:lnTo>
                  <a:pt x="283" y="721"/>
                </a:lnTo>
                <a:lnTo>
                  <a:pt x="293" y="717"/>
                </a:lnTo>
                <a:lnTo>
                  <a:pt x="305" y="704"/>
                </a:lnTo>
                <a:lnTo>
                  <a:pt x="311" y="703"/>
                </a:lnTo>
                <a:lnTo>
                  <a:pt x="313" y="703"/>
                </a:lnTo>
                <a:lnTo>
                  <a:pt x="318" y="703"/>
                </a:lnTo>
                <a:lnTo>
                  <a:pt x="321" y="699"/>
                </a:lnTo>
                <a:lnTo>
                  <a:pt x="326" y="695"/>
                </a:lnTo>
                <a:lnTo>
                  <a:pt x="333" y="674"/>
                </a:lnTo>
                <a:lnTo>
                  <a:pt x="342" y="672"/>
                </a:lnTo>
                <a:lnTo>
                  <a:pt x="342" y="668"/>
                </a:lnTo>
                <a:lnTo>
                  <a:pt x="349" y="659"/>
                </a:lnTo>
                <a:lnTo>
                  <a:pt x="349" y="653"/>
                </a:lnTo>
                <a:lnTo>
                  <a:pt x="348" y="653"/>
                </a:lnTo>
                <a:lnTo>
                  <a:pt x="348" y="652"/>
                </a:lnTo>
                <a:lnTo>
                  <a:pt x="346" y="647"/>
                </a:lnTo>
                <a:lnTo>
                  <a:pt x="345" y="647"/>
                </a:lnTo>
                <a:lnTo>
                  <a:pt x="345" y="646"/>
                </a:lnTo>
                <a:lnTo>
                  <a:pt x="340" y="647"/>
                </a:lnTo>
                <a:lnTo>
                  <a:pt x="338" y="634"/>
                </a:lnTo>
                <a:lnTo>
                  <a:pt x="345" y="634"/>
                </a:lnTo>
                <a:lnTo>
                  <a:pt x="346" y="632"/>
                </a:lnTo>
                <a:lnTo>
                  <a:pt x="345" y="625"/>
                </a:lnTo>
                <a:lnTo>
                  <a:pt x="342" y="624"/>
                </a:lnTo>
                <a:lnTo>
                  <a:pt x="340" y="625"/>
                </a:lnTo>
                <a:lnTo>
                  <a:pt x="338" y="625"/>
                </a:lnTo>
                <a:lnTo>
                  <a:pt x="338" y="624"/>
                </a:lnTo>
                <a:lnTo>
                  <a:pt x="340" y="622"/>
                </a:lnTo>
                <a:lnTo>
                  <a:pt x="342" y="620"/>
                </a:lnTo>
                <a:lnTo>
                  <a:pt x="345" y="619"/>
                </a:lnTo>
                <a:lnTo>
                  <a:pt x="347" y="618"/>
                </a:lnTo>
                <a:lnTo>
                  <a:pt x="353" y="614"/>
                </a:lnTo>
                <a:lnTo>
                  <a:pt x="356" y="608"/>
                </a:lnTo>
                <a:lnTo>
                  <a:pt x="362" y="599"/>
                </a:lnTo>
                <a:lnTo>
                  <a:pt x="371" y="580"/>
                </a:lnTo>
                <a:lnTo>
                  <a:pt x="371" y="579"/>
                </a:lnTo>
                <a:lnTo>
                  <a:pt x="377" y="580"/>
                </a:lnTo>
                <a:lnTo>
                  <a:pt x="377" y="581"/>
                </a:lnTo>
                <a:lnTo>
                  <a:pt x="379" y="582"/>
                </a:lnTo>
                <a:lnTo>
                  <a:pt x="380" y="584"/>
                </a:lnTo>
                <a:lnTo>
                  <a:pt x="384" y="588"/>
                </a:lnTo>
                <a:lnTo>
                  <a:pt x="382" y="601"/>
                </a:lnTo>
                <a:lnTo>
                  <a:pt x="380" y="604"/>
                </a:lnTo>
                <a:lnTo>
                  <a:pt x="379" y="628"/>
                </a:lnTo>
                <a:lnTo>
                  <a:pt x="379" y="629"/>
                </a:lnTo>
                <a:lnTo>
                  <a:pt x="377" y="630"/>
                </a:lnTo>
                <a:lnTo>
                  <a:pt x="384" y="644"/>
                </a:lnTo>
                <a:lnTo>
                  <a:pt x="391" y="646"/>
                </a:lnTo>
                <a:lnTo>
                  <a:pt x="391" y="644"/>
                </a:lnTo>
                <a:lnTo>
                  <a:pt x="404" y="639"/>
                </a:lnTo>
                <a:lnTo>
                  <a:pt x="406" y="639"/>
                </a:lnTo>
                <a:lnTo>
                  <a:pt x="442" y="616"/>
                </a:lnTo>
                <a:lnTo>
                  <a:pt x="448" y="598"/>
                </a:lnTo>
                <a:lnTo>
                  <a:pt x="466" y="591"/>
                </a:lnTo>
                <a:lnTo>
                  <a:pt x="493" y="598"/>
                </a:lnTo>
                <a:lnTo>
                  <a:pt x="507" y="578"/>
                </a:lnTo>
                <a:lnTo>
                  <a:pt x="531" y="565"/>
                </a:lnTo>
                <a:lnTo>
                  <a:pt x="553" y="572"/>
                </a:lnTo>
                <a:lnTo>
                  <a:pt x="569" y="576"/>
                </a:lnTo>
                <a:lnTo>
                  <a:pt x="564" y="586"/>
                </a:lnTo>
                <a:lnTo>
                  <a:pt x="571" y="591"/>
                </a:lnTo>
                <a:lnTo>
                  <a:pt x="574" y="588"/>
                </a:lnTo>
                <a:lnTo>
                  <a:pt x="581" y="578"/>
                </a:lnTo>
                <a:lnTo>
                  <a:pt x="613" y="568"/>
                </a:lnTo>
                <a:lnTo>
                  <a:pt x="617" y="567"/>
                </a:lnTo>
                <a:lnTo>
                  <a:pt x="662" y="573"/>
                </a:lnTo>
                <a:lnTo>
                  <a:pt x="662" y="574"/>
                </a:lnTo>
                <a:lnTo>
                  <a:pt x="671" y="575"/>
                </a:lnTo>
                <a:lnTo>
                  <a:pt x="681" y="574"/>
                </a:lnTo>
                <a:lnTo>
                  <a:pt x="707" y="585"/>
                </a:lnTo>
                <a:lnTo>
                  <a:pt x="715" y="587"/>
                </a:lnTo>
                <a:lnTo>
                  <a:pt x="729" y="592"/>
                </a:lnTo>
                <a:lnTo>
                  <a:pt x="739" y="594"/>
                </a:lnTo>
                <a:lnTo>
                  <a:pt x="748" y="600"/>
                </a:lnTo>
                <a:lnTo>
                  <a:pt x="749" y="606"/>
                </a:lnTo>
                <a:lnTo>
                  <a:pt x="761" y="612"/>
                </a:lnTo>
                <a:lnTo>
                  <a:pt x="770" y="616"/>
                </a:lnTo>
                <a:lnTo>
                  <a:pt x="780" y="620"/>
                </a:lnTo>
                <a:lnTo>
                  <a:pt x="784" y="622"/>
                </a:lnTo>
                <a:lnTo>
                  <a:pt x="786" y="623"/>
                </a:lnTo>
                <a:lnTo>
                  <a:pt x="788" y="624"/>
                </a:lnTo>
                <a:lnTo>
                  <a:pt x="793" y="627"/>
                </a:lnTo>
                <a:lnTo>
                  <a:pt x="796" y="625"/>
                </a:lnTo>
                <a:lnTo>
                  <a:pt x="795" y="628"/>
                </a:lnTo>
                <a:lnTo>
                  <a:pt x="796" y="630"/>
                </a:lnTo>
                <a:lnTo>
                  <a:pt x="798" y="639"/>
                </a:lnTo>
                <a:lnTo>
                  <a:pt x="801" y="641"/>
                </a:lnTo>
                <a:lnTo>
                  <a:pt x="804" y="644"/>
                </a:lnTo>
                <a:lnTo>
                  <a:pt x="808" y="646"/>
                </a:lnTo>
                <a:lnTo>
                  <a:pt x="810" y="652"/>
                </a:lnTo>
                <a:lnTo>
                  <a:pt x="814" y="655"/>
                </a:lnTo>
                <a:lnTo>
                  <a:pt x="831" y="677"/>
                </a:lnTo>
                <a:lnTo>
                  <a:pt x="871" y="707"/>
                </a:lnTo>
                <a:lnTo>
                  <a:pt x="878" y="712"/>
                </a:lnTo>
                <a:lnTo>
                  <a:pt x="885" y="717"/>
                </a:lnTo>
                <a:lnTo>
                  <a:pt x="880" y="722"/>
                </a:lnTo>
                <a:lnTo>
                  <a:pt x="883" y="725"/>
                </a:lnTo>
                <a:lnTo>
                  <a:pt x="885" y="727"/>
                </a:lnTo>
                <a:lnTo>
                  <a:pt x="898" y="729"/>
                </a:lnTo>
                <a:lnTo>
                  <a:pt x="899" y="717"/>
                </a:lnTo>
                <a:lnTo>
                  <a:pt x="901" y="721"/>
                </a:lnTo>
                <a:lnTo>
                  <a:pt x="902" y="722"/>
                </a:lnTo>
                <a:lnTo>
                  <a:pt x="903" y="721"/>
                </a:lnTo>
                <a:lnTo>
                  <a:pt x="905" y="721"/>
                </a:lnTo>
                <a:lnTo>
                  <a:pt x="906" y="722"/>
                </a:lnTo>
                <a:lnTo>
                  <a:pt x="905" y="727"/>
                </a:lnTo>
                <a:lnTo>
                  <a:pt x="906" y="728"/>
                </a:lnTo>
                <a:lnTo>
                  <a:pt x="908" y="728"/>
                </a:lnTo>
                <a:lnTo>
                  <a:pt x="908" y="731"/>
                </a:lnTo>
                <a:lnTo>
                  <a:pt x="908" y="734"/>
                </a:lnTo>
                <a:lnTo>
                  <a:pt x="908" y="739"/>
                </a:lnTo>
                <a:lnTo>
                  <a:pt x="911" y="740"/>
                </a:lnTo>
                <a:lnTo>
                  <a:pt x="914" y="740"/>
                </a:lnTo>
                <a:lnTo>
                  <a:pt x="915" y="744"/>
                </a:lnTo>
                <a:lnTo>
                  <a:pt x="919" y="748"/>
                </a:lnTo>
                <a:lnTo>
                  <a:pt x="921" y="749"/>
                </a:lnTo>
                <a:lnTo>
                  <a:pt x="921" y="756"/>
                </a:lnTo>
                <a:lnTo>
                  <a:pt x="921" y="760"/>
                </a:lnTo>
                <a:lnTo>
                  <a:pt x="929" y="777"/>
                </a:lnTo>
                <a:lnTo>
                  <a:pt x="1013" y="742"/>
                </a:lnTo>
                <a:lnTo>
                  <a:pt x="1011" y="740"/>
                </a:lnTo>
                <a:lnTo>
                  <a:pt x="1015" y="734"/>
                </a:lnTo>
                <a:lnTo>
                  <a:pt x="1019" y="724"/>
                </a:lnTo>
                <a:lnTo>
                  <a:pt x="1020" y="711"/>
                </a:lnTo>
                <a:lnTo>
                  <a:pt x="1021" y="707"/>
                </a:lnTo>
                <a:lnTo>
                  <a:pt x="1013" y="699"/>
                </a:lnTo>
                <a:lnTo>
                  <a:pt x="1011" y="695"/>
                </a:lnTo>
                <a:lnTo>
                  <a:pt x="1010" y="690"/>
                </a:lnTo>
                <a:lnTo>
                  <a:pt x="1007" y="688"/>
                </a:lnTo>
                <a:lnTo>
                  <a:pt x="1006" y="685"/>
                </a:lnTo>
                <a:lnTo>
                  <a:pt x="1008" y="678"/>
                </a:lnTo>
                <a:lnTo>
                  <a:pt x="1006" y="674"/>
                </a:lnTo>
                <a:lnTo>
                  <a:pt x="1002" y="668"/>
                </a:lnTo>
                <a:lnTo>
                  <a:pt x="998" y="672"/>
                </a:lnTo>
                <a:lnTo>
                  <a:pt x="993" y="671"/>
                </a:lnTo>
                <a:lnTo>
                  <a:pt x="989" y="666"/>
                </a:lnTo>
                <a:lnTo>
                  <a:pt x="984" y="666"/>
                </a:lnTo>
                <a:lnTo>
                  <a:pt x="979" y="664"/>
                </a:lnTo>
                <a:lnTo>
                  <a:pt x="978" y="664"/>
                </a:lnTo>
                <a:lnTo>
                  <a:pt x="970" y="664"/>
                </a:lnTo>
                <a:lnTo>
                  <a:pt x="965" y="662"/>
                </a:lnTo>
                <a:lnTo>
                  <a:pt x="960" y="661"/>
                </a:lnTo>
                <a:lnTo>
                  <a:pt x="952" y="659"/>
                </a:lnTo>
                <a:lnTo>
                  <a:pt x="946" y="662"/>
                </a:lnTo>
                <a:lnTo>
                  <a:pt x="941" y="656"/>
                </a:lnTo>
                <a:lnTo>
                  <a:pt x="941" y="652"/>
                </a:lnTo>
                <a:lnTo>
                  <a:pt x="933" y="652"/>
                </a:lnTo>
                <a:lnTo>
                  <a:pt x="932" y="642"/>
                </a:lnTo>
                <a:lnTo>
                  <a:pt x="924" y="642"/>
                </a:lnTo>
                <a:lnTo>
                  <a:pt x="924" y="634"/>
                </a:lnTo>
                <a:lnTo>
                  <a:pt x="919" y="630"/>
                </a:lnTo>
                <a:lnTo>
                  <a:pt x="885" y="598"/>
                </a:lnTo>
                <a:lnTo>
                  <a:pt x="880" y="596"/>
                </a:lnTo>
                <a:lnTo>
                  <a:pt x="874" y="587"/>
                </a:lnTo>
                <a:lnTo>
                  <a:pt x="875" y="585"/>
                </a:lnTo>
                <a:lnTo>
                  <a:pt x="867" y="581"/>
                </a:lnTo>
                <a:lnTo>
                  <a:pt x="863" y="578"/>
                </a:lnTo>
                <a:lnTo>
                  <a:pt x="858" y="574"/>
                </a:lnTo>
                <a:lnTo>
                  <a:pt x="845" y="572"/>
                </a:lnTo>
                <a:lnTo>
                  <a:pt x="842" y="567"/>
                </a:lnTo>
                <a:lnTo>
                  <a:pt x="819" y="553"/>
                </a:lnTo>
                <a:lnTo>
                  <a:pt x="819" y="550"/>
                </a:lnTo>
                <a:lnTo>
                  <a:pt x="815" y="549"/>
                </a:lnTo>
                <a:lnTo>
                  <a:pt x="812" y="540"/>
                </a:lnTo>
                <a:lnTo>
                  <a:pt x="800" y="534"/>
                </a:lnTo>
                <a:lnTo>
                  <a:pt x="796" y="539"/>
                </a:lnTo>
                <a:lnTo>
                  <a:pt x="784" y="549"/>
                </a:lnTo>
                <a:lnTo>
                  <a:pt x="786" y="551"/>
                </a:lnTo>
                <a:lnTo>
                  <a:pt x="784" y="559"/>
                </a:lnTo>
                <a:lnTo>
                  <a:pt x="781" y="559"/>
                </a:lnTo>
                <a:lnTo>
                  <a:pt x="783" y="568"/>
                </a:lnTo>
                <a:lnTo>
                  <a:pt x="782" y="574"/>
                </a:lnTo>
                <a:lnTo>
                  <a:pt x="761" y="592"/>
                </a:lnTo>
                <a:lnTo>
                  <a:pt x="754" y="577"/>
                </a:lnTo>
                <a:lnTo>
                  <a:pt x="720" y="556"/>
                </a:lnTo>
                <a:lnTo>
                  <a:pt x="718" y="550"/>
                </a:lnTo>
                <a:lnTo>
                  <a:pt x="707" y="547"/>
                </a:lnTo>
                <a:lnTo>
                  <a:pt x="703" y="546"/>
                </a:lnTo>
                <a:lnTo>
                  <a:pt x="703" y="530"/>
                </a:lnTo>
                <a:lnTo>
                  <a:pt x="688" y="534"/>
                </a:lnTo>
                <a:lnTo>
                  <a:pt x="688" y="537"/>
                </a:lnTo>
                <a:lnTo>
                  <a:pt x="683" y="545"/>
                </a:lnTo>
                <a:lnTo>
                  <a:pt x="669" y="540"/>
                </a:lnTo>
                <a:lnTo>
                  <a:pt x="668" y="545"/>
                </a:lnTo>
                <a:lnTo>
                  <a:pt x="656" y="544"/>
                </a:lnTo>
                <a:lnTo>
                  <a:pt x="639" y="462"/>
                </a:lnTo>
                <a:lnTo>
                  <a:pt x="598" y="258"/>
                </a:lnTo>
                <a:lnTo>
                  <a:pt x="569" y="127"/>
                </a:lnTo>
                <a:lnTo>
                  <a:pt x="556" y="68"/>
                </a:lnTo>
                <a:lnTo>
                  <a:pt x="545" y="63"/>
                </a:lnTo>
                <a:lnTo>
                  <a:pt x="539" y="61"/>
                </a:lnTo>
                <a:lnTo>
                  <a:pt x="522" y="54"/>
                </a:lnTo>
                <a:lnTo>
                  <a:pt x="512" y="49"/>
                </a:lnTo>
                <a:lnTo>
                  <a:pt x="507" y="50"/>
                </a:lnTo>
                <a:lnTo>
                  <a:pt x="503" y="51"/>
                </a:lnTo>
                <a:lnTo>
                  <a:pt x="490" y="57"/>
                </a:lnTo>
                <a:lnTo>
                  <a:pt x="486" y="61"/>
                </a:lnTo>
                <a:lnTo>
                  <a:pt x="483" y="61"/>
                </a:lnTo>
                <a:lnTo>
                  <a:pt x="476" y="59"/>
                </a:lnTo>
                <a:lnTo>
                  <a:pt x="472" y="57"/>
                </a:lnTo>
                <a:lnTo>
                  <a:pt x="466" y="54"/>
                </a:lnTo>
                <a:lnTo>
                  <a:pt x="460" y="54"/>
                </a:lnTo>
                <a:lnTo>
                  <a:pt x="450" y="52"/>
                </a:lnTo>
                <a:lnTo>
                  <a:pt x="446" y="50"/>
                </a:lnTo>
                <a:lnTo>
                  <a:pt x="444" y="49"/>
                </a:lnTo>
                <a:lnTo>
                  <a:pt x="442" y="50"/>
                </a:lnTo>
                <a:lnTo>
                  <a:pt x="440" y="48"/>
                </a:lnTo>
                <a:lnTo>
                  <a:pt x="437" y="45"/>
                </a:lnTo>
                <a:lnTo>
                  <a:pt x="433" y="45"/>
                </a:lnTo>
                <a:lnTo>
                  <a:pt x="430" y="45"/>
                </a:lnTo>
                <a:lnTo>
                  <a:pt x="428" y="43"/>
                </a:lnTo>
                <a:lnTo>
                  <a:pt x="425" y="41"/>
                </a:lnTo>
                <a:lnTo>
                  <a:pt x="423" y="43"/>
                </a:lnTo>
                <a:lnTo>
                  <a:pt x="419" y="43"/>
                </a:lnTo>
                <a:lnTo>
                  <a:pt x="417" y="44"/>
                </a:lnTo>
                <a:lnTo>
                  <a:pt x="417" y="46"/>
                </a:lnTo>
                <a:lnTo>
                  <a:pt x="413" y="44"/>
                </a:lnTo>
                <a:lnTo>
                  <a:pt x="410" y="43"/>
                </a:lnTo>
                <a:lnTo>
                  <a:pt x="409" y="43"/>
                </a:lnTo>
                <a:lnTo>
                  <a:pt x="396" y="39"/>
                </a:lnTo>
                <a:lnTo>
                  <a:pt x="391" y="40"/>
                </a:lnTo>
                <a:lnTo>
                  <a:pt x="391" y="41"/>
                </a:lnTo>
                <a:lnTo>
                  <a:pt x="388" y="40"/>
                </a:lnTo>
                <a:lnTo>
                  <a:pt x="384" y="41"/>
                </a:lnTo>
                <a:lnTo>
                  <a:pt x="383" y="43"/>
                </a:lnTo>
                <a:lnTo>
                  <a:pt x="380" y="43"/>
                </a:lnTo>
                <a:lnTo>
                  <a:pt x="376" y="43"/>
                </a:lnTo>
                <a:lnTo>
                  <a:pt x="374" y="45"/>
                </a:lnTo>
                <a:lnTo>
                  <a:pt x="369" y="46"/>
                </a:lnTo>
                <a:lnTo>
                  <a:pt x="364" y="46"/>
                </a:lnTo>
                <a:lnTo>
                  <a:pt x="364" y="43"/>
                </a:lnTo>
                <a:lnTo>
                  <a:pt x="352" y="28"/>
                </a:lnTo>
                <a:lnTo>
                  <a:pt x="348" y="25"/>
                </a:lnTo>
                <a:lnTo>
                  <a:pt x="342" y="25"/>
                </a:lnTo>
                <a:lnTo>
                  <a:pt x="338" y="22"/>
                </a:lnTo>
                <a:lnTo>
                  <a:pt x="324" y="25"/>
                </a:lnTo>
                <a:lnTo>
                  <a:pt x="323" y="25"/>
                </a:lnTo>
                <a:lnTo>
                  <a:pt x="280" y="0"/>
                </a:lnTo>
                <a:lnTo>
                  <a:pt x="272" y="3"/>
                </a:lnTo>
                <a:lnTo>
                  <a:pt x="265" y="12"/>
                </a:lnTo>
                <a:lnTo>
                  <a:pt x="261" y="17"/>
                </a:lnTo>
                <a:lnTo>
                  <a:pt x="255" y="23"/>
                </a:lnTo>
                <a:lnTo>
                  <a:pt x="255" y="24"/>
                </a:lnTo>
                <a:lnTo>
                  <a:pt x="254" y="25"/>
                </a:lnTo>
                <a:lnTo>
                  <a:pt x="247" y="28"/>
                </a:lnTo>
                <a:lnTo>
                  <a:pt x="242" y="27"/>
                </a:lnTo>
                <a:lnTo>
                  <a:pt x="241" y="25"/>
                </a:lnTo>
                <a:lnTo>
                  <a:pt x="239" y="22"/>
                </a:lnTo>
                <a:lnTo>
                  <a:pt x="236" y="22"/>
                </a:lnTo>
                <a:lnTo>
                  <a:pt x="233" y="22"/>
                </a:lnTo>
                <a:lnTo>
                  <a:pt x="223" y="25"/>
                </a:lnTo>
                <a:lnTo>
                  <a:pt x="203" y="45"/>
                </a:lnTo>
                <a:lnTo>
                  <a:pt x="192" y="51"/>
                </a:lnTo>
                <a:lnTo>
                  <a:pt x="180" y="49"/>
                </a:lnTo>
                <a:lnTo>
                  <a:pt x="168" y="58"/>
                </a:lnTo>
                <a:lnTo>
                  <a:pt x="158" y="71"/>
                </a:lnTo>
                <a:lnTo>
                  <a:pt x="154" y="76"/>
                </a:lnTo>
                <a:lnTo>
                  <a:pt x="149" y="95"/>
                </a:lnTo>
                <a:lnTo>
                  <a:pt x="149" y="97"/>
                </a:lnTo>
                <a:lnTo>
                  <a:pt x="141" y="109"/>
                </a:lnTo>
                <a:lnTo>
                  <a:pt x="135" y="112"/>
                </a:lnTo>
                <a:lnTo>
                  <a:pt x="126" y="115"/>
                </a:lnTo>
                <a:lnTo>
                  <a:pt x="121" y="115"/>
                </a:lnTo>
                <a:lnTo>
                  <a:pt x="114" y="115"/>
                </a:lnTo>
                <a:lnTo>
                  <a:pt x="107" y="115"/>
                </a:lnTo>
                <a:lnTo>
                  <a:pt x="105" y="115"/>
                </a:lnTo>
                <a:lnTo>
                  <a:pt x="104" y="115"/>
                </a:lnTo>
                <a:lnTo>
                  <a:pt x="90" y="112"/>
                </a:lnTo>
                <a:lnTo>
                  <a:pt x="89" y="113"/>
                </a:lnTo>
                <a:lnTo>
                  <a:pt x="88" y="126"/>
                </a:lnTo>
                <a:lnTo>
                  <a:pt x="81" y="136"/>
                </a:lnTo>
                <a:lnTo>
                  <a:pt x="78" y="137"/>
                </a:lnTo>
                <a:lnTo>
                  <a:pt x="76" y="138"/>
                </a:lnTo>
                <a:lnTo>
                  <a:pt x="72" y="140"/>
                </a:lnTo>
                <a:lnTo>
                  <a:pt x="74" y="144"/>
                </a:lnTo>
                <a:lnTo>
                  <a:pt x="82" y="146"/>
                </a:lnTo>
                <a:lnTo>
                  <a:pt x="88" y="151"/>
                </a:lnTo>
                <a:lnTo>
                  <a:pt x="89" y="156"/>
                </a:lnTo>
                <a:lnTo>
                  <a:pt x="96" y="159"/>
                </a:lnTo>
                <a:lnTo>
                  <a:pt x="120" y="186"/>
                </a:lnTo>
                <a:lnTo>
                  <a:pt x="123" y="206"/>
                </a:lnTo>
                <a:lnTo>
                  <a:pt x="121" y="207"/>
                </a:lnTo>
                <a:lnTo>
                  <a:pt x="126" y="213"/>
                </a:lnTo>
                <a:lnTo>
                  <a:pt x="139" y="221"/>
                </a:lnTo>
                <a:lnTo>
                  <a:pt x="143" y="222"/>
                </a:lnTo>
                <a:lnTo>
                  <a:pt x="126" y="236"/>
                </a:lnTo>
                <a:lnTo>
                  <a:pt x="120" y="235"/>
                </a:lnTo>
                <a:lnTo>
                  <a:pt x="108" y="234"/>
                </a:lnTo>
                <a:lnTo>
                  <a:pt x="58" y="252"/>
                </a:lnTo>
                <a:lnTo>
                  <a:pt x="27" y="265"/>
                </a:lnTo>
                <a:lnTo>
                  <a:pt x="22" y="268"/>
                </a:lnTo>
                <a:lnTo>
                  <a:pt x="25" y="280"/>
                </a:lnTo>
                <a:lnTo>
                  <a:pt x="28" y="281"/>
                </a:lnTo>
                <a:lnTo>
                  <a:pt x="44" y="294"/>
                </a:lnTo>
                <a:lnTo>
                  <a:pt x="40" y="300"/>
                </a:lnTo>
                <a:lnTo>
                  <a:pt x="49" y="317"/>
                </a:lnTo>
                <a:lnTo>
                  <a:pt x="47" y="327"/>
                </a:lnTo>
                <a:lnTo>
                  <a:pt x="51" y="335"/>
                </a:lnTo>
                <a:lnTo>
                  <a:pt x="50" y="340"/>
                </a:lnTo>
                <a:lnTo>
                  <a:pt x="54" y="340"/>
                </a:lnTo>
                <a:lnTo>
                  <a:pt x="56" y="337"/>
                </a:lnTo>
                <a:lnTo>
                  <a:pt x="69" y="343"/>
                </a:lnTo>
                <a:lnTo>
                  <a:pt x="72" y="343"/>
                </a:lnTo>
                <a:lnTo>
                  <a:pt x="76" y="345"/>
                </a:lnTo>
                <a:lnTo>
                  <a:pt x="88" y="346"/>
                </a:lnTo>
                <a:lnTo>
                  <a:pt x="105" y="345"/>
                </a:lnTo>
                <a:lnTo>
                  <a:pt x="112" y="349"/>
                </a:lnTo>
                <a:lnTo>
                  <a:pt x="118" y="356"/>
                </a:lnTo>
                <a:lnTo>
                  <a:pt x="126" y="360"/>
                </a:lnTo>
                <a:lnTo>
                  <a:pt x="130" y="359"/>
                </a:lnTo>
                <a:lnTo>
                  <a:pt x="134" y="355"/>
                </a:lnTo>
                <a:lnTo>
                  <a:pt x="136" y="350"/>
                </a:lnTo>
                <a:lnTo>
                  <a:pt x="139" y="349"/>
                </a:lnTo>
                <a:lnTo>
                  <a:pt x="149" y="356"/>
                </a:lnTo>
                <a:lnTo>
                  <a:pt x="156" y="362"/>
                </a:lnTo>
                <a:lnTo>
                  <a:pt x="158" y="362"/>
                </a:lnTo>
                <a:lnTo>
                  <a:pt x="164" y="364"/>
                </a:lnTo>
                <a:lnTo>
                  <a:pt x="165" y="367"/>
                </a:lnTo>
                <a:lnTo>
                  <a:pt x="164" y="374"/>
                </a:lnTo>
                <a:lnTo>
                  <a:pt x="168" y="389"/>
                </a:lnTo>
                <a:lnTo>
                  <a:pt x="168" y="393"/>
                </a:lnTo>
                <a:lnTo>
                  <a:pt x="157" y="405"/>
                </a:lnTo>
                <a:lnTo>
                  <a:pt x="149" y="405"/>
                </a:lnTo>
                <a:lnTo>
                  <a:pt x="145" y="405"/>
                </a:lnTo>
                <a:lnTo>
                  <a:pt x="136" y="396"/>
                </a:lnTo>
                <a:lnTo>
                  <a:pt x="133" y="393"/>
                </a:lnTo>
                <a:lnTo>
                  <a:pt x="128" y="391"/>
                </a:lnTo>
                <a:lnTo>
                  <a:pt x="124" y="393"/>
                </a:lnTo>
                <a:lnTo>
                  <a:pt x="123" y="399"/>
                </a:lnTo>
                <a:lnTo>
                  <a:pt x="130" y="402"/>
                </a:lnTo>
                <a:lnTo>
                  <a:pt x="124" y="411"/>
                </a:lnTo>
                <a:lnTo>
                  <a:pt x="120" y="414"/>
                </a:lnTo>
                <a:lnTo>
                  <a:pt x="116" y="418"/>
                </a:lnTo>
                <a:lnTo>
                  <a:pt x="108" y="421"/>
                </a:lnTo>
                <a:lnTo>
                  <a:pt x="96" y="409"/>
                </a:lnTo>
                <a:lnTo>
                  <a:pt x="88" y="407"/>
                </a:lnTo>
                <a:lnTo>
                  <a:pt x="81" y="409"/>
                </a:lnTo>
                <a:lnTo>
                  <a:pt x="74" y="415"/>
                </a:lnTo>
                <a:lnTo>
                  <a:pt x="70" y="418"/>
                </a:lnTo>
                <a:lnTo>
                  <a:pt x="69" y="424"/>
                </a:lnTo>
                <a:lnTo>
                  <a:pt x="69" y="425"/>
                </a:lnTo>
                <a:lnTo>
                  <a:pt x="67" y="426"/>
                </a:lnTo>
                <a:lnTo>
                  <a:pt x="67" y="428"/>
                </a:lnTo>
                <a:lnTo>
                  <a:pt x="67" y="433"/>
                </a:lnTo>
                <a:lnTo>
                  <a:pt x="65" y="434"/>
                </a:lnTo>
                <a:lnTo>
                  <a:pt x="61" y="435"/>
                </a:lnTo>
                <a:lnTo>
                  <a:pt x="60" y="440"/>
                </a:lnTo>
                <a:lnTo>
                  <a:pt x="58" y="441"/>
                </a:lnTo>
                <a:lnTo>
                  <a:pt x="52" y="450"/>
                </a:lnTo>
                <a:lnTo>
                  <a:pt x="34" y="464"/>
                </a:lnTo>
                <a:lnTo>
                  <a:pt x="33" y="475"/>
                </a:lnTo>
                <a:lnTo>
                  <a:pt x="31" y="477"/>
                </a:lnTo>
                <a:lnTo>
                  <a:pt x="25" y="489"/>
                </a:lnTo>
                <a:lnTo>
                  <a:pt x="28" y="497"/>
                </a:lnTo>
                <a:lnTo>
                  <a:pt x="31" y="502"/>
                </a:lnTo>
                <a:lnTo>
                  <a:pt x="34" y="508"/>
                </a:lnTo>
                <a:lnTo>
                  <a:pt x="37" y="520"/>
                </a:lnTo>
                <a:lnTo>
                  <a:pt x="42" y="523"/>
                </a:lnTo>
                <a:lnTo>
                  <a:pt x="46" y="520"/>
                </a:lnTo>
                <a:lnTo>
                  <a:pt x="45" y="525"/>
                </a:lnTo>
                <a:lnTo>
                  <a:pt x="45" y="528"/>
                </a:lnTo>
                <a:lnTo>
                  <a:pt x="47" y="532"/>
                </a:lnTo>
                <a:lnTo>
                  <a:pt x="46" y="535"/>
                </a:lnTo>
                <a:lnTo>
                  <a:pt x="47" y="537"/>
                </a:lnTo>
                <a:lnTo>
                  <a:pt x="44" y="540"/>
                </a:lnTo>
                <a:lnTo>
                  <a:pt x="41" y="542"/>
                </a:lnTo>
                <a:lnTo>
                  <a:pt x="38" y="542"/>
                </a:lnTo>
                <a:lnTo>
                  <a:pt x="36" y="546"/>
                </a:lnTo>
                <a:lnTo>
                  <a:pt x="38" y="550"/>
                </a:lnTo>
                <a:lnTo>
                  <a:pt x="41" y="553"/>
                </a:lnTo>
                <a:lnTo>
                  <a:pt x="52" y="565"/>
                </a:lnTo>
                <a:lnTo>
                  <a:pt x="54" y="569"/>
                </a:lnTo>
                <a:lnTo>
                  <a:pt x="60" y="580"/>
                </a:lnTo>
                <a:lnTo>
                  <a:pt x="61" y="590"/>
                </a:lnTo>
                <a:lnTo>
                  <a:pt x="66" y="596"/>
                </a:lnTo>
                <a:lnTo>
                  <a:pt x="67" y="598"/>
                </a:lnTo>
                <a:lnTo>
                  <a:pt x="68" y="600"/>
                </a:lnTo>
                <a:lnTo>
                  <a:pt x="74" y="598"/>
                </a:lnTo>
                <a:lnTo>
                  <a:pt x="74" y="596"/>
                </a:lnTo>
                <a:lnTo>
                  <a:pt x="73" y="596"/>
                </a:lnTo>
                <a:lnTo>
                  <a:pt x="69" y="594"/>
                </a:lnTo>
                <a:lnTo>
                  <a:pt x="83" y="596"/>
                </a:lnTo>
                <a:lnTo>
                  <a:pt x="86" y="596"/>
                </a:lnTo>
                <a:lnTo>
                  <a:pt x="91" y="594"/>
                </a:lnTo>
                <a:lnTo>
                  <a:pt x="92" y="596"/>
                </a:lnTo>
                <a:lnTo>
                  <a:pt x="100" y="593"/>
                </a:lnTo>
                <a:lnTo>
                  <a:pt x="102" y="592"/>
                </a:lnTo>
                <a:lnTo>
                  <a:pt x="104" y="591"/>
                </a:lnTo>
                <a:lnTo>
                  <a:pt x="105" y="592"/>
                </a:lnTo>
                <a:lnTo>
                  <a:pt x="109" y="593"/>
                </a:lnTo>
                <a:lnTo>
                  <a:pt x="109" y="594"/>
                </a:lnTo>
                <a:lnTo>
                  <a:pt x="109" y="596"/>
                </a:lnTo>
                <a:lnTo>
                  <a:pt x="116" y="596"/>
                </a:lnTo>
                <a:lnTo>
                  <a:pt x="120" y="615"/>
                </a:lnTo>
                <a:lnTo>
                  <a:pt x="119" y="616"/>
                </a:lnTo>
                <a:lnTo>
                  <a:pt x="117" y="618"/>
                </a:lnTo>
                <a:lnTo>
                  <a:pt x="117" y="619"/>
                </a:lnTo>
                <a:lnTo>
                  <a:pt x="116" y="620"/>
                </a:lnTo>
                <a:lnTo>
                  <a:pt x="117" y="638"/>
                </a:lnTo>
                <a:lnTo>
                  <a:pt x="119" y="641"/>
                </a:lnTo>
                <a:lnTo>
                  <a:pt x="119" y="644"/>
                </a:lnTo>
                <a:lnTo>
                  <a:pt x="119" y="649"/>
                </a:lnTo>
                <a:lnTo>
                  <a:pt x="117" y="652"/>
                </a:lnTo>
                <a:lnTo>
                  <a:pt x="116" y="652"/>
                </a:lnTo>
                <a:lnTo>
                  <a:pt x="112" y="653"/>
                </a:lnTo>
                <a:lnTo>
                  <a:pt x="109" y="654"/>
                </a:lnTo>
                <a:lnTo>
                  <a:pt x="108" y="655"/>
                </a:lnTo>
                <a:lnTo>
                  <a:pt x="109" y="660"/>
                </a:lnTo>
                <a:lnTo>
                  <a:pt x="113" y="661"/>
                </a:lnTo>
                <a:lnTo>
                  <a:pt x="117" y="662"/>
                </a:lnTo>
                <a:lnTo>
                  <a:pt x="120" y="665"/>
                </a:lnTo>
                <a:lnTo>
                  <a:pt x="121" y="665"/>
                </a:lnTo>
                <a:lnTo>
                  <a:pt x="131" y="661"/>
                </a:lnTo>
                <a:lnTo>
                  <a:pt x="134" y="660"/>
                </a:lnTo>
                <a:lnTo>
                  <a:pt x="135" y="662"/>
                </a:lnTo>
                <a:lnTo>
                  <a:pt x="135" y="666"/>
                </a:lnTo>
                <a:lnTo>
                  <a:pt x="139" y="668"/>
                </a:lnTo>
                <a:lnTo>
                  <a:pt x="142" y="668"/>
                </a:lnTo>
                <a:lnTo>
                  <a:pt x="143" y="667"/>
                </a:lnTo>
                <a:lnTo>
                  <a:pt x="152" y="652"/>
                </a:lnTo>
                <a:lnTo>
                  <a:pt x="149" y="649"/>
                </a:lnTo>
                <a:lnTo>
                  <a:pt x="152" y="647"/>
                </a:lnTo>
                <a:lnTo>
                  <a:pt x="158" y="644"/>
                </a:lnTo>
                <a:lnTo>
                  <a:pt x="157" y="647"/>
                </a:lnTo>
                <a:lnTo>
                  <a:pt x="160" y="650"/>
                </a:lnTo>
                <a:lnTo>
                  <a:pt x="160" y="654"/>
                </a:lnTo>
                <a:lnTo>
                  <a:pt x="163" y="655"/>
                </a:lnTo>
                <a:lnTo>
                  <a:pt x="165" y="655"/>
                </a:lnTo>
                <a:lnTo>
                  <a:pt x="170" y="659"/>
                </a:lnTo>
                <a:lnTo>
                  <a:pt x="176" y="656"/>
                </a:lnTo>
                <a:lnTo>
                  <a:pt x="180" y="656"/>
                </a:lnTo>
                <a:lnTo>
                  <a:pt x="189" y="678"/>
                </a:lnTo>
                <a:lnTo>
                  <a:pt x="192" y="680"/>
                </a:lnTo>
                <a:lnTo>
                  <a:pt x="197" y="680"/>
                </a:lnTo>
                <a:lnTo>
                  <a:pt x="201" y="678"/>
                </a:lnTo>
                <a:lnTo>
                  <a:pt x="204" y="676"/>
                </a:lnTo>
                <a:lnTo>
                  <a:pt x="204" y="674"/>
                </a:lnTo>
                <a:lnTo>
                  <a:pt x="219" y="673"/>
                </a:lnTo>
                <a:lnTo>
                  <a:pt x="228" y="687"/>
                </a:lnTo>
                <a:lnTo>
                  <a:pt x="229" y="690"/>
                </a:lnTo>
                <a:lnTo>
                  <a:pt x="228" y="699"/>
                </a:lnTo>
                <a:lnTo>
                  <a:pt x="226" y="705"/>
                </a:lnTo>
                <a:lnTo>
                  <a:pt x="223" y="719"/>
                </a:lnTo>
                <a:lnTo>
                  <a:pt x="214" y="729"/>
                </a:lnTo>
                <a:lnTo>
                  <a:pt x="211" y="730"/>
                </a:lnTo>
                <a:lnTo>
                  <a:pt x="207" y="735"/>
                </a:lnTo>
                <a:lnTo>
                  <a:pt x="206" y="736"/>
                </a:lnTo>
                <a:lnTo>
                  <a:pt x="195" y="751"/>
                </a:lnTo>
                <a:lnTo>
                  <a:pt x="192" y="754"/>
                </a:lnTo>
                <a:lnTo>
                  <a:pt x="180" y="761"/>
                </a:lnTo>
                <a:lnTo>
                  <a:pt x="160" y="772"/>
                </a:lnTo>
                <a:lnTo>
                  <a:pt x="155" y="775"/>
                </a:lnTo>
                <a:lnTo>
                  <a:pt x="143" y="787"/>
                </a:lnTo>
                <a:lnTo>
                  <a:pt x="127" y="794"/>
                </a:lnTo>
                <a:lnTo>
                  <a:pt x="124" y="794"/>
                </a:lnTo>
                <a:lnTo>
                  <a:pt x="112" y="797"/>
                </a:lnTo>
                <a:lnTo>
                  <a:pt x="100" y="800"/>
                </a:lnTo>
                <a:lnTo>
                  <a:pt x="99" y="802"/>
                </a:lnTo>
                <a:lnTo>
                  <a:pt x="95" y="805"/>
                </a:lnTo>
                <a:lnTo>
                  <a:pt x="82" y="816"/>
                </a:lnTo>
                <a:lnTo>
                  <a:pt x="73" y="822"/>
                </a:lnTo>
                <a:lnTo>
                  <a:pt x="67" y="825"/>
                </a:lnTo>
                <a:lnTo>
                  <a:pt x="54" y="834"/>
                </a:lnTo>
                <a:lnTo>
                  <a:pt x="51" y="836"/>
                </a:lnTo>
                <a:lnTo>
                  <a:pt x="47" y="837"/>
                </a:lnTo>
                <a:lnTo>
                  <a:pt x="38" y="836"/>
                </a:lnTo>
                <a:lnTo>
                  <a:pt x="33" y="840"/>
                </a:lnTo>
                <a:lnTo>
                  <a:pt x="24" y="841"/>
                </a:lnTo>
                <a:lnTo>
                  <a:pt x="23" y="841"/>
                </a:lnTo>
                <a:lnTo>
                  <a:pt x="14" y="844"/>
                </a:lnTo>
                <a:lnTo>
                  <a:pt x="14" y="845"/>
                </a:lnTo>
                <a:lnTo>
                  <a:pt x="11" y="849"/>
                </a:lnTo>
                <a:lnTo>
                  <a:pt x="8" y="853"/>
                </a:lnTo>
                <a:lnTo>
                  <a:pt x="4" y="854"/>
                </a:lnTo>
                <a:lnTo>
                  <a:pt x="1" y="856"/>
                </a:lnTo>
                <a:lnTo>
                  <a:pt x="0" y="856"/>
                </a:lnTo>
                <a:lnTo>
                  <a:pt x="0" y="858"/>
                </a:lnTo>
                <a:lnTo>
                  <a:pt x="8" y="871"/>
                </a:lnTo>
                <a:lnTo>
                  <a:pt x="13" y="871"/>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61" name="Freeform 198"/>
          <p:cNvSpPr>
            <a:spLocks/>
          </p:cNvSpPr>
          <p:nvPr/>
        </p:nvSpPr>
        <p:spPr bwMode="auto">
          <a:xfrm>
            <a:off x="976313" y="6256338"/>
            <a:ext cx="9525" cy="9525"/>
          </a:xfrm>
          <a:custGeom>
            <a:avLst/>
            <a:gdLst>
              <a:gd name="T0" fmla="*/ 2147483647 w 7"/>
              <a:gd name="T1" fmla="*/ 2147483647 h 7"/>
              <a:gd name="T2" fmla="*/ 0 w 7"/>
              <a:gd name="T3" fmla="*/ 2147483647 h 7"/>
              <a:gd name="T4" fmla="*/ 0 w 7"/>
              <a:gd name="T5" fmla="*/ 2147483647 h 7"/>
              <a:gd name="T6" fmla="*/ 2147483647 w 7"/>
              <a:gd name="T7" fmla="*/ 0 h 7"/>
              <a:gd name="T8" fmla="*/ 2147483647 w 7"/>
              <a:gd name="T9" fmla="*/ 0 h 7"/>
              <a:gd name="T10" fmla="*/ 2147483647 w 7"/>
              <a:gd name="T11" fmla="*/ 2147483647 h 7"/>
              <a:gd name="T12" fmla="*/ 2147483647 w 7"/>
              <a:gd name="T13" fmla="*/ 2147483647 h 7"/>
              <a:gd name="T14" fmla="*/ 2147483647 w 7"/>
              <a:gd name="T15" fmla="*/ 2147483647 h 7"/>
              <a:gd name="T16" fmla="*/ 2147483647 w 7"/>
              <a:gd name="T17" fmla="*/ 2147483647 h 7"/>
              <a:gd name="T18" fmla="*/ 2147483647 w 7"/>
              <a:gd name="T19" fmla="*/ 2147483647 h 7"/>
              <a:gd name="T20" fmla="*/ 2147483647 w 7"/>
              <a:gd name="T21" fmla="*/ 2147483647 h 7"/>
              <a:gd name="T22" fmla="*/ 2147483647 w 7"/>
              <a:gd name="T23" fmla="*/ 2147483647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7"/>
              <a:gd name="T38" fmla="*/ 7 w 7"/>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7">
                <a:moveTo>
                  <a:pt x="1" y="6"/>
                </a:moveTo>
                <a:lnTo>
                  <a:pt x="0" y="4"/>
                </a:lnTo>
                <a:lnTo>
                  <a:pt x="0" y="2"/>
                </a:lnTo>
                <a:lnTo>
                  <a:pt x="2" y="0"/>
                </a:lnTo>
                <a:lnTo>
                  <a:pt x="4" y="0"/>
                </a:lnTo>
                <a:lnTo>
                  <a:pt x="6" y="2"/>
                </a:lnTo>
                <a:lnTo>
                  <a:pt x="6" y="4"/>
                </a:lnTo>
                <a:lnTo>
                  <a:pt x="4" y="6"/>
                </a:lnTo>
                <a:lnTo>
                  <a:pt x="1" y="6"/>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62" name="Freeform 199"/>
          <p:cNvSpPr>
            <a:spLocks/>
          </p:cNvSpPr>
          <p:nvPr/>
        </p:nvSpPr>
        <p:spPr bwMode="auto">
          <a:xfrm>
            <a:off x="976313" y="6256338"/>
            <a:ext cx="9525" cy="9525"/>
          </a:xfrm>
          <a:custGeom>
            <a:avLst/>
            <a:gdLst>
              <a:gd name="T0" fmla="*/ 2147483647 w 7"/>
              <a:gd name="T1" fmla="*/ 2147483647 h 7"/>
              <a:gd name="T2" fmla="*/ 0 w 7"/>
              <a:gd name="T3" fmla="*/ 2147483647 h 7"/>
              <a:gd name="T4" fmla="*/ 0 w 7"/>
              <a:gd name="T5" fmla="*/ 2147483647 h 7"/>
              <a:gd name="T6" fmla="*/ 2147483647 w 7"/>
              <a:gd name="T7" fmla="*/ 0 h 7"/>
              <a:gd name="T8" fmla="*/ 2147483647 w 7"/>
              <a:gd name="T9" fmla="*/ 0 h 7"/>
              <a:gd name="T10" fmla="*/ 2147483647 w 7"/>
              <a:gd name="T11" fmla="*/ 2147483647 h 7"/>
              <a:gd name="T12" fmla="*/ 2147483647 w 7"/>
              <a:gd name="T13" fmla="*/ 2147483647 h 7"/>
              <a:gd name="T14" fmla="*/ 2147483647 w 7"/>
              <a:gd name="T15" fmla="*/ 2147483647 h 7"/>
              <a:gd name="T16" fmla="*/ 2147483647 w 7"/>
              <a:gd name="T17" fmla="*/ 2147483647 h 7"/>
              <a:gd name="T18" fmla="*/ 2147483647 w 7"/>
              <a:gd name="T19" fmla="*/ 2147483647 h 7"/>
              <a:gd name="T20" fmla="*/ 2147483647 w 7"/>
              <a:gd name="T21" fmla="*/ 2147483647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7"/>
              <a:gd name="T35" fmla="*/ 7 w 7"/>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7">
                <a:moveTo>
                  <a:pt x="1" y="6"/>
                </a:moveTo>
                <a:lnTo>
                  <a:pt x="0" y="4"/>
                </a:lnTo>
                <a:lnTo>
                  <a:pt x="0" y="2"/>
                </a:lnTo>
                <a:lnTo>
                  <a:pt x="2" y="0"/>
                </a:lnTo>
                <a:lnTo>
                  <a:pt x="4" y="0"/>
                </a:lnTo>
                <a:lnTo>
                  <a:pt x="6" y="2"/>
                </a:lnTo>
                <a:lnTo>
                  <a:pt x="6" y="4"/>
                </a:lnTo>
                <a:lnTo>
                  <a:pt x="4" y="6"/>
                </a:lnTo>
                <a:lnTo>
                  <a:pt x="1" y="6"/>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63" name="Freeform 200"/>
          <p:cNvSpPr>
            <a:spLocks/>
          </p:cNvSpPr>
          <p:nvPr/>
        </p:nvSpPr>
        <p:spPr bwMode="auto">
          <a:xfrm>
            <a:off x="1287463" y="5962650"/>
            <a:ext cx="11112" cy="11113"/>
          </a:xfrm>
          <a:custGeom>
            <a:avLst/>
            <a:gdLst>
              <a:gd name="T0" fmla="*/ 2147483647 w 7"/>
              <a:gd name="T1" fmla="*/ 2147483647 h 8"/>
              <a:gd name="T2" fmla="*/ 2147483647 w 7"/>
              <a:gd name="T3" fmla="*/ 2147483647 h 8"/>
              <a:gd name="T4" fmla="*/ 0 w 7"/>
              <a:gd name="T5" fmla="*/ 2147483647 h 8"/>
              <a:gd name="T6" fmla="*/ 0 w 7"/>
              <a:gd name="T7" fmla="*/ 2147483647 h 8"/>
              <a:gd name="T8" fmla="*/ 2147483647 w 7"/>
              <a:gd name="T9" fmla="*/ 2147483647 h 8"/>
              <a:gd name="T10" fmla="*/ 2147483647 w 7"/>
              <a:gd name="T11" fmla="*/ 0 h 8"/>
              <a:gd name="T12" fmla="*/ 2147483647 w 7"/>
              <a:gd name="T13" fmla="*/ 2147483647 h 8"/>
              <a:gd name="T14" fmla="*/ 2147483647 w 7"/>
              <a:gd name="T15" fmla="*/ 2147483647 h 8"/>
              <a:gd name="T16" fmla="*/ 2147483647 w 7"/>
              <a:gd name="T17" fmla="*/ 2147483647 h 8"/>
              <a:gd name="T18" fmla="*/ 2147483647 w 7"/>
              <a:gd name="T19" fmla="*/ 2147483647 h 8"/>
              <a:gd name="T20" fmla="*/ 2147483647 w 7"/>
              <a:gd name="T21" fmla="*/ 2147483647 h 8"/>
              <a:gd name="T22" fmla="*/ 2147483647 w 7"/>
              <a:gd name="T23" fmla="*/ 2147483647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8"/>
              <a:gd name="T38" fmla="*/ 7 w 7"/>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8">
                <a:moveTo>
                  <a:pt x="3" y="7"/>
                </a:moveTo>
                <a:lnTo>
                  <a:pt x="1" y="7"/>
                </a:lnTo>
                <a:lnTo>
                  <a:pt x="0" y="4"/>
                </a:lnTo>
                <a:lnTo>
                  <a:pt x="0" y="3"/>
                </a:lnTo>
                <a:lnTo>
                  <a:pt x="2" y="1"/>
                </a:lnTo>
                <a:lnTo>
                  <a:pt x="4" y="0"/>
                </a:lnTo>
                <a:lnTo>
                  <a:pt x="6" y="1"/>
                </a:lnTo>
                <a:lnTo>
                  <a:pt x="6" y="4"/>
                </a:lnTo>
                <a:lnTo>
                  <a:pt x="5" y="7"/>
                </a:lnTo>
                <a:lnTo>
                  <a:pt x="3" y="7"/>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64" name="Freeform 201"/>
          <p:cNvSpPr>
            <a:spLocks/>
          </p:cNvSpPr>
          <p:nvPr/>
        </p:nvSpPr>
        <p:spPr bwMode="auto">
          <a:xfrm>
            <a:off x="1287463" y="5962650"/>
            <a:ext cx="11112" cy="11113"/>
          </a:xfrm>
          <a:custGeom>
            <a:avLst/>
            <a:gdLst>
              <a:gd name="T0" fmla="*/ 2147483647 w 7"/>
              <a:gd name="T1" fmla="*/ 2147483647 h 8"/>
              <a:gd name="T2" fmla="*/ 2147483647 w 7"/>
              <a:gd name="T3" fmla="*/ 2147483647 h 8"/>
              <a:gd name="T4" fmla="*/ 0 w 7"/>
              <a:gd name="T5" fmla="*/ 2147483647 h 8"/>
              <a:gd name="T6" fmla="*/ 0 w 7"/>
              <a:gd name="T7" fmla="*/ 2147483647 h 8"/>
              <a:gd name="T8" fmla="*/ 2147483647 w 7"/>
              <a:gd name="T9" fmla="*/ 2147483647 h 8"/>
              <a:gd name="T10" fmla="*/ 2147483647 w 7"/>
              <a:gd name="T11" fmla="*/ 0 h 8"/>
              <a:gd name="T12" fmla="*/ 2147483647 w 7"/>
              <a:gd name="T13" fmla="*/ 2147483647 h 8"/>
              <a:gd name="T14" fmla="*/ 2147483647 w 7"/>
              <a:gd name="T15" fmla="*/ 2147483647 h 8"/>
              <a:gd name="T16" fmla="*/ 2147483647 w 7"/>
              <a:gd name="T17" fmla="*/ 2147483647 h 8"/>
              <a:gd name="T18" fmla="*/ 2147483647 w 7"/>
              <a:gd name="T19" fmla="*/ 2147483647 h 8"/>
              <a:gd name="T20" fmla="*/ 2147483647 w 7"/>
              <a:gd name="T21" fmla="*/ 2147483647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8"/>
              <a:gd name="T35" fmla="*/ 7 w 7"/>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8">
                <a:moveTo>
                  <a:pt x="3" y="7"/>
                </a:moveTo>
                <a:lnTo>
                  <a:pt x="1" y="7"/>
                </a:lnTo>
                <a:lnTo>
                  <a:pt x="0" y="4"/>
                </a:lnTo>
                <a:lnTo>
                  <a:pt x="0" y="3"/>
                </a:lnTo>
                <a:lnTo>
                  <a:pt x="2" y="1"/>
                </a:lnTo>
                <a:lnTo>
                  <a:pt x="4" y="0"/>
                </a:lnTo>
                <a:lnTo>
                  <a:pt x="6" y="1"/>
                </a:lnTo>
                <a:lnTo>
                  <a:pt x="6" y="4"/>
                </a:lnTo>
                <a:lnTo>
                  <a:pt x="5" y="7"/>
                </a:lnTo>
                <a:lnTo>
                  <a:pt x="3" y="7"/>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65" name="Freeform 202"/>
          <p:cNvSpPr>
            <a:spLocks/>
          </p:cNvSpPr>
          <p:nvPr/>
        </p:nvSpPr>
        <p:spPr bwMode="auto">
          <a:xfrm>
            <a:off x="957263" y="6253163"/>
            <a:ext cx="9525" cy="12700"/>
          </a:xfrm>
          <a:custGeom>
            <a:avLst/>
            <a:gdLst>
              <a:gd name="T0" fmla="*/ 2147483647 w 7"/>
              <a:gd name="T1" fmla="*/ 2147483647 h 9"/>
              <a:gd name="T2" fmla="*/ 2147483647 w 7"/>
              <a:gd name="T3" fmla="*/ 2147483647 h 9"/>
              <a:gd name="T4" fmla="*/ 2147483647 w 7"/>
              <a:gd name="T5" fmla="*/ 2147483647 h 9"/>
              <a:gd name="T6" fmla="*/ 2147483647 w 7"/>
              <a:gd name="T7" fmla="*/ 0 h 9"/>
              <a:gd name="T8" fmla="*/ 2147483647 w 7"/>
              <a:gd name="T9" fmla="*/ 0 h 9"/>
              <a:gd name="T10" fmla="*/ 0 w 7"/>
              <a:gd name="T11" fmla="*/ 2147483647 h 9"/>
              <a:gd name="T12" fmla="*/ 0 w 7"/>
              <a:gd name="T13" fmla="*/ 2147483647 h 9"/>
              <a:gd name="T14" fmla="*/ 2147483647 w 7"/>
              <a:gd name="T15" fmla="*/ 2147483647 h 9"/>
              <a:gd name="T16" fmla="*/ 2147483647 w 7"/>
              <a:gd name="T17" fmla="*/ 2147483647 h 9"/>
              <a:gd name="T18" fmla="*/ 2147483647 w 7"/>
              <a:gd name="T19" fmla="*/ 2147483647 h 9"/>
              <a:gd name="T20" fmla="*/ 2147483647 w 7"/>
              <a:gd name="T21" fmla="*/ 2147483647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9"/>
              <a:gd name="T35" fmla="*/ 7 w 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9">
                <a:moveTo>
                  <a:pt x="2" y="8"/>
                </a:moveTo>
                <a:lnTo>
                  <a:pt x="5" y="6"/>
                </a:lnTo>
                <a:lnTo>
                  <a:pt x="6" y="4"/>
                </a:lnTo>
                <a:lnTo>
                  <a:pt x="6" y="0"/>
                </a:lnTo>
                <a:lnTo>
                  <a:pt x="2" y="0"/>
                </a:lnTo>
                <a:lnTo>
                  <a:pt x="0" y="2"/>
                </a:lnTo>
                <a:lnTo>
                  <a:pt x="0" y="4"/>
                </a:lnTo>
                <a:lnTo>
                  <a:pt x="2" y="6"/>
                </a:lnTo>
                <a:lnTo>
                  <a:pt x="2" y="8"/>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66" name="Freeform 203"/>
          <p:cNvSpPr>
            <a:spLocks/>
          </p:cNvSpPr>
          <p:nvPr/>
        </p:nvSpPr>
        <p:spPr bwMode="auto">
          <a:xfrm>
            <a:off x="957263" y="6253163"/>
            <a:ext cx="9525" cy="12700"/>
          </a:xfrm>
          <a:custGeom>
            <a:avLst/>
            <a:gdLst>
              <a:gd name="T0" fmla="*/ 2147483647 w 7"/>
              <a:gd name="T1" fmla="*/ 2147483647 h 9"/>
              <a:gd name="T2" fmla="*/ 2147483647 w 7"/>
              <a:gd name="T3" fmla="*/ 2147483647 h 9"/>
              <a:gd name="T4" fmla="*/ 2147483647 w 7"/>
              <a:gd name="T5" fmla="*/ 2147483647 h 9"/>
              <a:gd name="T6" fmla="*/ 2147483647 w 7"/>
              <a:gd name="T7" fmla="*/ 0 h 9"/>
              <a:gd name="T8" fmla="*/ 2147483647 w 7"/>
              <a:gd name="T9" fmla="*/ 0 h 9"/>
              <a:gd name="T10" fmla="*/ 0 w 7"/>
              <a:gd name="T11" fmla="*/ 2147483647 h 9"/>
              <a:gd name="T12" fmla="*/ 0 w 7"/>
              <a:gd name="T13" fmla="*/ 2147483647 h 9"/>
              <a:gd name="T14" fmla="*/ 2147483647 w 7"/>
              <a:gd name="T15" fmla="*/ 2147483647 h 9"/>
              <a:gd name="T16" fmla="*/ 2147483647 w 7"/>
              <a:gd name="T17" fmla="*/ 2147483647 h 9"/>
              <a:gd name="T18" fmla="*/ 2147483647 w 7"/>
              <a:gd name="T19" fmla="*/ 2147483647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9"/>
              <a:gd name="T32" fmla="*/ 7 w 7"/>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9">
                <a:moveTo>
                  <a:pt x="2" y="8"/>
                </a:moveTo>
                <a:lnTo>
                  <a:pt x="5" y="6"/>
                </a:lnTo>
                <a:lnTo>
                  <a:pt x="6" y="4"/>
                </a:lnTo>
                <a:lnTo>
                  <a:pt x="6" y="0"/>
                </a:lnTo>
                <a:lnTo>
                  <a:pt x="2" y="0"/>
                </a:lnTo>
                <a:lnTo>
                  <a:pt x="0" y="2"/>
                </a:lnTo>
                <a:lnTo>
                  <a:pt x="0" y="4"/>
                </a:lnTo>
                <a:lnTo>
                  <a:pt x="2" y="6"/>
                </a:lnTo>
                <a:lnTo>
                  <a:pt x="2" y="8"/>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67" name="Freeform 204"/>
          <p:cNvSpPr>
            <a:spLocks/>
          </p:cNvSpPr>
          <p:nvPr/>
        </p:nvSpPr>
        <p:spPr bwMode="auto">
          <a:xfrm>
            <a:off x="941388" y="6235700"/>
            <a:ext cx="15875" cy="12700"/>
          </a:xfrm>
          <a:custGeom>
            <a:avLst/>
            <a:gdLst>
              <a:gd name="T0" fmla="*/ 2147483647 w 11"/>
              <a:gd name="T1" fmla="*/ 2147483647 h 9"/>
              <a:gd name="T2" fmla="*/ 2147483647 w 11"/>
              <a:gd name="T3" fmla="*/ 2147483647 h 9"/>
              <a:gd name="T4" fmla="*/ 0 w 11"/>
              <a:gd name="T5" fmla="*/ 2147483647 h 9"/>
              <a:gd name="T6" fmla="*/ 2147483647 w 11"/>
              <a:gd name="T7" fmla="*/ 2147483647 h 9"/>
              <a:gd name="T8" fmla="*/ 2147483647 w 11"/>
              <a:gd name="T9" fmla="*/ 0 h 9"/>
              <a:gd name="T10" fmla="*/ 2147483647 w 11"/>
              <a:gd name="T11" fmla="*/ 2147483647 h 9"/>
              <a:gd name="T12" fmla="*/ 2147483647 w 11"/>
              <a:gd name="T13" fmla="*/ 2147483647 h 9"/>
              <a:gd name="T14" fmla="*/ 2147483647 w 11"/>
              <a:gd name="T15" fmla="*/ 2147483647 h 9"/>
              <a:gd name="T16" fmla="*/ 2147483647 w 11"/>
              <a:gd name="T17" fmla="*/ 2147483647 h 9"/>
              <a:gd name="T18" fmla="*/ 2147483647 w 11"/>
              <a:gd name="T19" fmla="*/ 2147483647 h 9"/>
              <a:gd name="T20" fmla="*/ 2147483647 w 11"/>
              <a:gd name="T21" fmla="*/ 2147483647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9"/>
              <a:gd name="T35" fmla="*/ 11 w 11"/>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9">
                <a:moveTo>
                  <a:pt x="6" y="8"/>
                </a:moveTo>
                <a:lnTo>
                  <a:pt x="1" y="6"/>
                </a:lnTo>
                <a:lnTo>
                  <a:pt x="0" y="3"/>
                </a:lnTo>
                <a:lnTo>
                  <a:pt x="1" y="1"/>
                </a:lnTo>
                <a:lnTo>
                  <a:pt x="6" y="0"/>
                </a:lnTo>
                <a:lnTo>
                  <a:pt x="10" y="3"/>
                </a:lnTo>
                <a:lnTo>
                  <a:pt x="9" y="5"/>
                </a:lnTo>
                <a:lnTo>
                  <a:pt x="6" y="6"/>
                </a:lnTo>
                <a:lnTo>
                  <a:pt x="6" y="8"/>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68" name="Freeform 205"/>
          <p:cNvSpPr>
            <a:spLocks/>
          </p:cNvSpPr>
          <p:nvPr/>
        </p:nvSpPr>
        <p:spPr bwMode="auto">
          <a:xfrm>
            <a:off x="941388" y="6235700"/>
            <a:ext cx="15875" cy="12700"/>
          </a:xfrm>
          <a:custGeom>
            <a:avLst/>
            <a:gdLst>
              <a:gd name="T0" fmla="*/ 2147483647 w 11"/>
              <a:gd name="T1" fmla="*/ 2147483647 h 9"/>
              <a:gd name="T2" fmla="*/ 2147483647 w 11"/>
              <a:gd name="T3" fmla="*/ 2147483647 h 9"/>
              <a:gd name="T4" fmla="*/ 0 w 11"/>
              <a:gd name="T5" fmla="*/ 2147483647 h 9"/>
              <a:gd name="T6" fmla="*/ 2147483647 w 11"/>
              <a:gd name="T7" fmla="*/ 2147483647 h 9"/>
              <a:gd name="T8" fmla="*/ 2147483647 w 11"/>
              <a:gd name="T9" fmla="*/ 0 h 9"/>
              <a:gd name="T10" fmla="*/ 2147483647 w 11"/>
              <a:gd name="T11" fmla="*/ 2147483647 h 9"/>
              <a:gd name="T12" fmla="*/ 2147483647 w 11"/>
              <a:gd name="T13" fmla="*/ 2147483647 h 9"/>
              <a:gd name="T14" fmla="*/ 2147483647 w 11"/>
              <a:gd name="T15" fmla="*/ 2147483647 h 9"/>
              <a:gd name="T16" fmla="*/ 2147483647 w 11"/>
              <a:gd name="T17" fmla="*/ 2147483647 h 9"/>
              <a:gd name="T18" fmla="*/ 2147483647 w 11"/>
              <a:gd name="T19" fmla="*/ 2147483647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9"/>
              <a:gd name="T32" fmla="*/ 11 w 11"/>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9">
                <a:moveTo>
                  <a:pt x="6" y="8"/>
                </a:moveTo>
                <a:lnTo>
                  <a:pt x="1" y="6"/>
                </a:lnTo>
                <a:lnTo>
                  <a:pt x="0" y="3"/>
                </a:lnTo>
                <a:lnTo>
                  <a:pt x="1" y="1"/>
                </a:lnTo>
                <a:lnTo>
                  <a:pt x="6" y="0"/>
                </a:lnTo>
                <a:lnTo>
                  <a:pt x="10" y="3"/>
                </a:lnTo>
                <a:lnTo>
                  <a:pt x="9" y="5"/>
                </a:lnTo>
                <a:lnTo>
                  <a:pt x="6" y="6"/>
                </a:lnTo>
                <a:lnTo>
                  <a:pt x="6" y="8"/>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69" name="Freeform 206"/>
          <p:cNvSpPr>
            <a:spLocks/>
          </p:cNvSpPr>
          <p:nvPr/>
        </p:nvSpPr>
        <p:spPr bwMode="auto">
          <a:xfrm>
            <a:off x="1027113" y="6230938"/>
            <a:ext cx="25400" cy="14287"/>
          </a:xfrm>
          <a:custGeom>
            <a:avLst/>
            <a:gdLst>
              <a:gd name="T0" fmla="*/ 2147483647 w 17"/>
              <a:gd name="T1" fmla="*/ 2147483647 h 10"/>
              <a:gd name="T2" fmla="*/ 2147483647 w 17"/>
              <a:gd name="T3" fmla="*/ 2147483647 h 10"/>
              <a:gd name="T4" fmla="*/ 2147483647 w 17"/>
              <a:gd name="T5" fmla="*/ 2147483647 h 10"/>
              <a:gd name="T6" fmla="*/ 2147483647 w 17"/>
              <a:gd name="T7" fmla="*/ 2147483647 h 10"/>
              <a:gd name="T8" fmla="*/ 2147483647 w 17"/>
              <a:gd name="T9" fmla="*/ 2147483647 h 10"/>
              <a:gd name="T10" fmla="*/ 2147483647 w 17"/>
              <a:gd name="T11" fmla="*/ 2147483647 h 10"/>
              <a:gd name="T12" fmla="*/ 2147483647 w 17"/>
              <a:gd name="T13" fmla="*/ 2147483647 h 10"/>
              <a:gd name="T14" fmla="*/ 2147483647 w 17"/>
              <a:gd name="T15" fmla="*/ 2147483647 h 10"/>
              <a:gd name="T16" fmla="*/ 2147483647 w 17"/>
              <a:gd name="T17" fmla="*/ 0 h 10"/>
              <a:gd name="T18" fmla="*/ 2147483647 w 17"/>
              <a:gd name="T19" fmla="*/ 0 h 10"/>
              <a:gd name="T20" fmla="*/ 2147483647 w 17"/>
              <a:gd name="T21" fmla="*/ 2147483647 h 10"/>
              <a:gd name="T22" fmla="*/ 0 w 17"/>
              <a:gd name="T23" fmla="*/ 2147483647 h 10"/>
              <a:gd name="T24" fmla="*/ 2147483647 w 17"/>
              <a:gd name="T25" fmla="*/ 2147483647 h 10"/>
              <a:gd name="T26" fmla="*/ 2147483647 w 17"/>
              <a:gd name="T27" fmla="*/ 2147483647 h 10"/>
              <a:gd name="T28" fmla="*/ 2147483647 w 17"/>
              <a:gd name="T29" fmla="*/ 2147483647 h 10"/>
              <a:gd name="T30" fmla="*/ 2147483647 w 17"/>
              <a:gd name="T31" fmla="*/ 2147483647 h 10"/>
              <a:gd name="T32" fmla="*/ 2147483647 w 17"/>
              <a:gd name="T33" fmla="*/ 2147483647 h 10"/>
              <a:gd name="T34" fmla="*/ 2147483647 w 17"/>
              <a:gd name="T35" fmla="*/ 2147483647 h 1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10"/>
              <a:gd name="T56" fmla="*/ 17 w 17"/>
              <a:gd name="T57" fmla="*/ 10 h 1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10">
                <a:moveTo>
                  <a:pt x="9" y="9"/>
                </a:moveTo>
                <a:lnTo>
                  <a:pt x="11" y="9"/>
                </a:lnTo>
                <a:lnTo>
                  <a:pt x="14" y="9"/>
                </a:lnTo>
                <a:lnTo>
                  <a:pt x="16" y="6"/>
                </a:lnTo>
                <a:lnTo>
                  <a:pt x="15" y="4"/>
                </a:lnTo>
                <a:lnTo>
                  <a:pt x="14" y="3"/>
                </a:lnTo>
                <a:lnTo>
                  <a:pt x="11" y="3"/>
                </a:lnTo>
                <a:lnTo>
                  <a:pt x="7" y="4"/>
                </a:lnTo>
                <a:lnTo>
                  <a:pt x="6" y="0"/>
                </a:lnTo>
                <a:lnTo>
                  <a:pt x="3" y="0"/>
                </a:lnTo>
                <a:lnTo>
                  <a:pt x="1" y="4"/>
                </a:lnTo>
                <a:lnTo>
                  <a:pt x="0" y="6"/>
                </a:lnTo>
                <a:lnTo>
                  <a:pt x="3" y="9"/>
                </a:lnTo>
                <a:lnTo>
                  <a:pt x="6" y="9"/>
                </a:lnTo>
                <a:lnTo>
                  <a:pt x="9" y="9"/>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70" name="Freeform 207"/>
          <p:cNvSpPr>
            <a:spLocks/>
          </p:cNvSpPr>
          <p:nvPr/>
        </p:nvSpPr>
        <p:spPr bwMode="auto">
          <a:xfrm>
            <a:off x="1027113" y="6230938"/>
            <a:ext cx="25400" cy="14287"/>
          </a:xfrm>
          <a:custGeom>
            <a:avLst/>
            <a:gdLst>
              <a:gd name="T0" fmla="*/ 2147483647 w 17"/>
              <a:gd name="T1" fmla="*/ 2147483647 h 10"/>
              <a:gd name="T2" fmla="*/ 2147483647 w 17"/>
              <a:gd name="T3" fmla="*/ 2147483647 h 10"/>
              <a:gd name="T4" fmla="*/ 2147483647 w 17"/>
              <a:gd name="T5" fmla="*/ 2147483647 h 10"/>
              <a:gd name="T6" fmla="*/ 2147483647 w 17"/>
              <a:gd name="T7" fmla="*/ 2147483647 h 10"/>
              <a:gd name="T8" fmla="*/ 2147483647 w 17"/>
              <a:gd name="T9" fmla="*/ 2147483647 h 10"/>
              <a:gd name="T10" fmla="*/ 2147483647 w 17"/>
              <a:gd name="T11" fmla="*/ 2147483647 h 10"/>
              <a:gd name="T12" fmla="*/ 2147483647 w 17"/>
              <a:gd name="T13" fmla="*/ 2147483647 h 10"/>
              <a:gd name="T14" fmla="*/ 2147483647 w 17"/>
              <a:gd name="T15" fmla="*/ 2147483647 h 10"/>
              <a:gd name="T16" fmla="*/ 2147483647 w 17"/>
              <a:gd name="T17" fmla="*/ 0 h 10"/>
              <a:gd name="T18" fmla="*/ 2147483647 w 17"/>
              <a:gd name="T19" fmla="*/ 0 h 10"/>
              <a:gd name="T20" fmla="*/ 2147483647 w 17"/>
              <a:gd name="T21" fmla="*/ 2147483647 h 10"/>
              <a:gd name="T22" fmla="*/ 0 w 17"/>
              <a:gd name="T23" fmla="*/ 2147483647 h 10"/>
              <a:gd name="T24" fmla="*/ 2147483647 w 17"/>
              <a:gd name="T25" fmla="*/ 2147483647 h 10"/>
              <a:gd name="T26" fmla="*/ 2147483647 w 17"/>
              <a:gd name="T27" fmla="*/ 2147483647 h 10"/>
              <a:gd name="T28" fmla="*/ 2147483647 w 17"/>
              <a:gd name="T29" fmla="*/ 2147483647 h 10"/>
              <a:gd name="T30" fmla="*/ 2147483647 w 17"/>
              <a:gd name="T31" fmla="*/ 2147483647 h 10"/>
              <a:gd name="T32" fmla="*/ 2147483647 w 17"/>
              <a:gd name="T33" fmla="*/ 2147483647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
              <a:gd name="T52" fmla="*/ 0 h 10"/>
              <a:gd name="T53" fmla="*/ 17 w 17"/>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 h="10">
                <a:moveTo>
                  <a:pt x="9" y="9"/>
                </a:moveTo>
                <a:lnTo>
                  <a:pt x="11" y="9"/>
                </a:lnTo>
                <a:lnTo>
                  <a:pt x="14" y="9"/>
                </a:lnTo>
                <a:lnTo>
                  <a:pt x="16" y="6"/>
                </a:lnTo>
                <a:lnTo>
                  <a:pt x="15" y="4"/>
                </a:lnTo>
                <a:lnTo>
                  <a:pt x="14" y="3"/>
                </a:lnTo>
                <a:lnTo>
                  <a:pt x="11" y="3"/>
                </a:lnTo>
                <a:lnTo>
                  <a:pt x="7" y="4"/>
                </a:lnTo>
                <a:lnTo>
                  <a:pt x="6" y="0"/>
                </a:lnTo>
                <a:lnTo>
                  <a:pt x="3" y="0"/>
                </a:lnTo>
                <a:lnTo>
                  <a:pt x="1" y="4"/>
                </a:lnTo>
                <a:lnTo>
                  <a:pt x="0" y="6"/>
                </a:lnTo>
                <a:lnTo>
                  <a:pt x="3" y="9"/>
                </a:lnTo>
                <a:lnTo>
                  <a:pt x="6" y="9"/>
                </a:lnTo>
                <a:lnTo>
                  <a:pt x="9" y="9"/>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71" name="Freeform 208"/>
          <p:cNvSpPr>
            <a:spLocks/>
          </p:cNvSpPr>
          <p:nvPr/>
        </p:nvSpPr>
        <p:spPr bwMode="auto">
          <a:xfrm>
            <a:off x="1285875" y="6003925"/>
            <a:ext cx="20638" cy="20638"/>
          </a:xfrm>
          <a:custGeom>
            <a:avLst/>
            <a:gdLst>
              <a:gd name="T0" fmla="*/ 2147483647 w 15"/>
              <a:gd name="T1" fmla="*/ 2147483647 h 14"/>
              <a:gd name="T2" fmla="*/ 2147483647 w 15"/>
              <a:gd name="T3" fmla="*/ 2147483647 h 14"/>
              <a:gd name="T4" fmla="*/ 2147483647 w 15"/>
              <a:gd name="T5" fmla="*/ 2147483647 h 14"/>
              <a:gd name="T6" fmla="*/ 2147483647 w 15"/>
              <a:gd name="T7" fmla="*/ 2147483647 h 14"/>
              <a:gd name="T8" fmla="*/ 2147483647 w 15"/>
              <a:gd name="T9" fmla="*/ 2147483647 h 14"/>
              <a:gd name="T10" fmla="*/ 2147483647 w 15"/>
              <a:gd name="T11" fmla="*/ 2147483647 h 14"/>
              <a:gd name="T12" fmla="*/ 2147483647 w 15"/>
              <a:gd name="T13" fmla="*/ 2147483647 h 14"/>
              <a:gd name="T14" fmla="*/ 2147483647 w 15"/>
              <a:gd name="T15" fmla="*/ 0 h 14"/>
              <a:gd name="T16" fmla="*/ 2147483647 w 15"/>
              <a:gd name="T17" fmla="*/ 2147483647 h 14"/>
              <a:gd name="T18" fmla="*/ 0 w 15"/>
              <a:gd name="T19" fmla="*/ 2147483647 h 14"/>
              <a:gd name="T20" fmla="*/ 2147483647 w 15"/>
              <a:gd name="T21" fmla="*/ 2147483647 h 14"/>
              <a:gd name="T22" fmla="*/ 2147483647 w 15"/>
              <a:gd name="T23" fmla="*/ 2147483647 h 14"/>
              <a:gd name="T24" fmla="*/ 2147483647 w 15"/>
              <a:gd name="T25" fmla="*/ 2147483647 h 14"/>
              <a:gd name="T26" fmla="*/ 2147483647 w 15"/>
              <a:gd name="T27" fmla="*/ 2147483647 h 14"/>
              <a:gd name="T28" fmla="*/ 2147483647 w 15"/>
              <a:gd name="T29" fmla="*/ 2147483647 h 14"/>
              <a:gd name="T30" fmla="*/ 2147483647 w 15"/>
              <a:gd name="T31" fmla="*/ 2147483647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
              <a:gd name="T49" fmla="*/ 0 h 14"/>
              <a:gd name="T50" fmla="*/ 15 w 15"/>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 h="14">
                <a:moveTo>
                  <a:pt x="7" y="13"/>
                </a:moveTo>
                <a:lnTo>
                  <a:pt x="9" y="12"/>
                </a:lnTo>
                <a:lnTo>
                  <a:pt x="10" y="10"/>
                </a:lnTo>
                <a:lnTo>
                  <a:pt x="14" y="8"/>
                </a:lnTo>
                <a:lnTo>
                  <a:pt x="14" y="5"/>
                </a:lnTo>
                <a:lnTo>
                  <a:pt x="12" y="3"/>
                </a:lnTo>
                <a:lnTo>
                  <a:pt x="8" y="2"/>
                </a:lnTo>
                <a:lnTo>
                  <a:pt x="4" y="0"/>
                </a:lnTo>
                <a:lnTo>
                  <a:pt x="1" y="2"/>
                </a:lnTo>
                <a:lnTo>
                  <a:pt x="0" y="5"/>
                </a:lnTo>
                <a:lnTo>
                  <a:pt x="1" y="7"/>
                </a:lnTo>
                <a:lnTo>
                  <a:pt x="3" y="8"/>
                </a:lnTo>
                <a:lnTo>
                  <a:pt x="5" y="12"/>
                </a:lnTo>
                <a:lnTo>
                  <a:pt x="7" y="13"/>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72" name="Freeform 209"/>
          <p:cNvSpPr>
            <a:spLocks/>
          </p:cNvSpPr>
          <p:nvPr/>
        </p:nvSpPr>
        <p:spPr bwMode="auto">
          <a:xfrm>
            <a:off x="1285875" y="6003925"/>
            <a:ext cx="20638" cy="20638"/>
          </a:xfrm>
          <a:custGeom>
            <a:avLst/>
            <a:gdLst>
              <a:gd name="T0" fmla="*/ 2147483647 w 15"/>
              <a:gd name="T1" fmla="*/ 2147483647 h 14"/>
              <a:gd name="T2" fmla="*/ 2147483647 w 15"/>
              <a:gd name="T3" fmla="*/ 2147483647 h 14"/>
              <a:gd name="T4" fmla="*/ 2147483647 w 15"/>
              <a:gd name="T5" fmla="*/ 2147483647 h 14"/>
              <a:gd name="T6" fmla="*/ 2147483647 w 15"/>
              <a:gd name="T7" fmla="*/ 2147483647 h 14"/>
              <a:gd name="T8" fmla="*/ 2147483647 w 15"/>
              <a:gd name="T9" fmla="*/ 2147483647 h 14"/>
              <a:gd name="T10" fmla="*/ 2147483647 w 15"/>
              <a:gd name="T11" fmla="*/ 2147483647 h 14"/>
              <a:gd name="T12" fmla="*/ 2147483647 w 15"/>
              <a:gd name="T13" fmla="*/ 2147483647 h 14"/>
              <a:gd name="T14" fmla="*/ 2147483647 w 15"/>
              <a:gd name="T15" fmla="*/ 0 h 14"/>
              <a:gd name="T16" fmla="*/ 2147483647 w 15"/>
              <a:gd name="T17" fmla="*/ 2147483647 h 14"/>
              <a:gd name="T18" fmla="*/ 0 w 15"/>
              <a:gd name="T19" fmla="*/ 2147483647 h 14"/>
              <a:gd name="T20" fmla="*/ 2147483647 w 15"/>
              <a:gd name="T21" fmla="*/ 2147483647 h 14"/>
              <a:gd name="T22" fmla="*/ 2147483647 w 15"/>
              <a:gd name="T23" fmla="*/ 2147483647 h 14"/>
              <a:gd name="T24" fmla="*/ 2147483647 w 15"/>
              <a:gd name="T25" fmla="*/ 2147483647 h 14"/>
              <a:gd name="T26" fmla="*/ 2147483647 w 15"/>
              <a:gd name="T27" fmla="*/ 2147483647 h 14"/>
              <a:gd name="T28" fmla="*/ 2147483647 w 15"/>
              <a:gd name="T29" fmla="*/ 2147483647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
              <a:gd name="T46" fmla="*/ 0 h 14"/>
              <a:gd name="T47" fmla="*/ 15 w 15"/>
              <a:gd name="T48" fmla="*/ 14 h 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 h="14">
                <a:moveTo>
                  <a:pt x="7" y="13"/>
                </a:moveTo>
                <a:lnTo>
                  <a:pt x="9" y="12"/>
                </a:lnTo>
                <a:lnTo>
                  <a:pt x="10" y="10"/>
                </a:lnTo>
                <a:lnTo>
                  <a:pt x="14" y="8"/>
                </a:lnTo>
                <a:lnTo>
                  <a:pt x="14" y="5"/>
                </a:lnTo>
                <a:lnTo>
                  <a:pt x="12" y="3"/>
                </a:lnTo>
                <a:lnTo>
                  <a:pt x="8" y="2"/>
                </a:lnTo>
                <a:lnTo>
                  <a:pt x="4" y="0"/>
                </a:lnTo>
                <a:lnTo>
                  <a:pt x="1" y="2"/>
                </a:lnTo>
                <a:lnTo>
                  <a:pt x="0" y="5"/>
                </a:lnTo>
                <a:lnTo>
                  <a:pt x="1" y="7"/>
                </a:lnTo>
                <a:lnTo>
                  <a:pt x="3" y="8"/>
                </a:lnTo>
                <a:lnTo>
                  <a:pt x="5" y="12"/>
                </a:lnTo>
                <a:lnTo>
                  <a:pt x="7" y="13"/>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73" name="Freeform 210"/>
          <p:cNvSpPr>
            <a:spLocks/>
          </p:cNvSpPr>
          <p:nvPr/>
        </p:nvSpPr>
        <p:spPr bwMode="auto">
          <a:xfrm>
            <a:off x="1147763" y="6280150"/>
            <a:ext cx="22225" cy="17463"/>
          </a:xfrm>
          <a:custGeom>
            <a:avLst/>
            <a:gdLst>
              <a:gd name="T0" fmla="*/ 2147483647 w 15"/>
              <a:gd name="T1" fmla="*/ 2147483647 h 13"/>
              <a:gd name="T2" fmla="*/ 0 w 15"/>
              <a:gd name="T3" fmla="*/ 2147483647 h 13"/>
              <a:gd name="T4" fmla="*/ 0 w 15"/>
              <a:gd name="T5" fmla="*/ 2147483647 h 13"/>
              <a:gd name="T6" fmla="*/ 2147483647 w 15"/>
              <a:gd name="T7" fmla="*/ 2147483647 h 13"/>
              <a:gd name="T8" fmla="*/ 2147483647 w 15"/>
              <a:gd name="T9" fmla="*/ 0 h 13"/>
              <a:gd name="T10" fmla="*/ 2147483647 w 15"/>
              <a:gd name="T11" fmla="*/ 0 h 13"/>
              <a:gd name="T12" fmla="*/ 2147483647 w 15"/>
              <a:gd name="T13" fmla="*/ 2147483647 h 13"/>
              <a:gd name="T14" fmla="*/ 2147483647 w 15"/>
              <a:gd name="T15" fmla="*/ 2147483647 h 13"/>
              <a:gd name="T16" fmla="*/ 2147483647 w 15"/>
              <a:gd name="T17" fmla="*/ 2147483647 h 13"/>
              <a:gd name="T18" fmla="*/ 2147483647 w 15"/>
              <a:gd name="T19" fmla="*/ 2147483647 h 13"/>
              <a:gd name="T20" fmla="*/ 2147483647 w 15"/>
              <a:gd name="T21" fmla="*/ 2147483647 h 13"/>
              <a:gd name="T22" fmla="*/ 2147483647 w 15"/>
              <a:gd name="T23" fmla="*/ 2147483647 h 13"/>
              <a:gd name="T24" fmla="*/ 2147483647 w 15"/>
              <a:gd name="T25" fmla="*/ 2147483647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13"/>
              <a:gd name="T41" fmla="*/ 15 w 15"/>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13">
                <a:moveTo>
                  <a:pt x="5" y="12"/>
                </a:moveTo>
                <a:lnTo>
                  <a:pt x="0" y="10"/>
                </a:lnTo>
                <a:lnTo>
                  <a:pt x="0" y="3"/>
                </a:lnTo>
                <a:lnTo>
                  <a:pt x="5" y="3"/>
                </a:lnTo>
                <a:lnTo>
                  <a:pt x="7" y="0"/>
                </a:lnTo>
                <a:lnTo>
                  <a:pt x="10" y="0"/>
                </a:lnTo>
                <a:lnTo>
                  <a:pt x="14" y="3"/>
                </a:lnTo>
                <a:lnTo>
                  <a:pt x="12" y="6"/>
                </a:lnTo>
                <a:lnTo>
                  <a:pt x="10" y="7"/>
                </a:lnTo>
                <a:lnTo>
                  <a:pt x="8" y="11"/>
                </a:lnTo>
                <a:lnTo>
                  <a:pt x="5" y="12"/>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74" name="Freeform 211"/>
          <p:cNvSpPr>
            <a:spLocks/>
          </p:cNvSpPr>
          <p:nvPr/>
        </p:nvSpPr>
        <p:spPr bwMode="auto">
          <a:xfrm>
            <a:off x="1147763" y="6280150"/>
            <a:ext cx="22225" cy="17463"/>
          </a:xfrm>
          <a:custGeom>
            <a:avLst/>
            <a:gdLst>
              <a:gd name="T0" fmla="*/ 2147483647 w 15"/>
              <a:gd name="T1" fmla="*/ 2147483647 h 13"/>
              <a:gd name="T2" fmla="*/ 0 w 15"/>
              <a:gd name="T3" fmla="*/ 2147483647 h 13"/>
              <a:gd name="T4" fmla="*/ 0 w 15"/>
              <a:gd name="T5" fmla="*/ 2147483647 h 13"/>
              <a:gd name="T6" fmla="*/ 2147483647 w 15"/>
              <a:gd name="T7" fmla="*/ 2147483647 h 13"/>
              <a:gd name="T8" fmla="*/ 2147483647 w 15"/>
              <a:gd name="T9" fmla="*/ 0 h 13"/>
              <a:gd name="T10" fmla="*/ 2147483647 w 15"/>
              <a:gd name="T11" fmla="*/ 0 h 13"/>
              <a:gd name="T12" fmla="*/ 2147483647 w 15"/>
              <a:gd name="T13" fmla="*/ 2147483647 h 13"/>
              <a:gd name="T14" fmla="*/ 2147483647 w 15"/>
              <a:gd name="T15" fmla="*/ 2147483647 h 13"/>
              <a:gd name="T16" fmla="*/ 2147483647 w 15"/>
              <a:gd name="T17" fmla="*/ 2147483647 h 13"/>
              <a:gd name="T18" fmla="*/ 2147483647 w 15"/>
              <a:gd name="T19" fmla="*/ 2147483647 h 13"/>
              <a:gd name="T20" fmla="*/ 2147483647 w 15"/>
              <a:gd name="T21" fmla="*/ 2147483647 h 13"/>
              <a:gd name="T22" fmla="*/ 2147483647 w 15"/>
              <a:gd name="T23" fmla="*/ 2147483647 h 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
              <a:gd name="T37" fmla="*/ 0 h 13"/>
              <a:gd name="T38" fmla="*/ 15 w 15"/>
              <a:gd name="T39" fmla="*/ 13 h 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 h="13">
                <a:moveTo>
                  <a:pt x="5" y="12"/>
                </a:moveTo>
                <a:lnTo>
                  <a:pt x="0" y="10"/>
                </a:lnTo>
                <a:lnTo>
                  <a:pt x="0" y="3"/>
                </a:lnTo>
                <a:lnTo>
                  <a:pt x="5" y="3"/>
                </a:lnTo>
                <a:lnTo>
                  <a:pt x="7" y="0"/>
                </a:lnTo>
                <a:lnTo>
                  <a:pt x="10" y="0"/>
                </a:lnTo>
                <a:lnTo>
                  <a:pt x="14" y="3"/>
                </a:lnTo>
                <a:lnTo>
                  <a:pt x="12" y="6"/>
                </a:lnTo>
                <a:lnTo>
                  <a:pt x="10" y="7"/>
                </a:lnTo>
                <a:lnTo>
                  <a:pt x="8" y="11"/>
                </a:lnTo>
                <a:lnTo>
                  <a:pt x="5" y="12"/>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75" name="Freeform 212"/>
          <p:cNvSpPr>
            <a:spLocks/>
          </p:cNvSpPr>
          <p:nvPr/>
        </p:nvSpPr>
        <p:spPr bwMode="auto">
          <a:xfrm>
            <a:off x="1169988" y="6278563"/>
            <a:ext cx="22225" cy="19050"/>
          </a:xfrm>
          <a:custGeom>
            <a:avLst/>
            <a:gdLst>
              <a:gd name="T0" fmla="*/ 2147483647 w 15"/>
              <a:gd name="T1" fmla="*/ 2147483647 h 13"/>
              <a:gd name="T2" fmla="*/ 2147483647 w 15"/>
              <a:gd name="T3" fmla="*/ 2147483647 h 13"/>
              <a:gd name="T4" fmla="*/ 2147483647 w 15"/>
              <a:gd name="T5" fmla="*/ 2147483647 h 13"/>
              <a:gd name="T6" fmla="*/ 2147483647 w 15"/>
              <a:gd name="T7" fmla="*/ 2147483647 h 13"/>
              <a:gd name="T8" fmla="*/ 2147483647 w 15"/>
              <a:gd name="T9" fmla="*/ 2147483647 h 13"/>
              <a:gd name="T10" fmla="*/ 2147483647 w 15"/>
              <a:gd name="T11" fmla="*/ 2147483647 h 13"/>
              <a:gd name="T12" fmla="*/ 2147483647 w 15"/>
              <a:gd name="T13" fmla="*/ 0 h 13"/>
              <a:gd name="T14" fmla="*/ 2147483647 w 15"/>
              <a:gd name="T15" fmla="*/ 0 h 13"/>
              <a:gd name="T16" fmla="*/ 2147483647 w 15"/>
              <a:gd name="T17" fmla="*/ 2147483647 h 13"/>
              <a:gd name="T18" fmla="*/ 0 w 15"/>
              <a:gd name="T19" fmla="*/ 2147483647 h 13"/>
              <a:gd name="T20" fmla="*/ 2147483647 w 15"/>
              <a:gd name="T21" fmla="*/ 2147483647 h 13"/>
              <a:gd name="T22" fmla="*/ 2147483647 w 15"/>
              <a:gd name="T23" fmla="*/ 2147483647 h 13"/>
              <a:gd name="T24" fmla="*/ 2147483647 w 15"/>
              <a:gd name="T25" fmla="*/ 2147483647 h 13"/>
              <a:gd name="T26" fmla="*/ 2147483647 w 15"/>
              <a:gd name="T27" fmla="*/ 2147483647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13"/>
              <a:gd name="T44" fmla="*/ 15 w 15"/>
              <a:gd name="T45" fmla="*/ 13 h 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13">
                <a:moveTo>
                  <a:pt x="4" y="12"/>
                </a:moveTo>
                <a:lnTo>
                  <a:pt x="7" y="10"/>
                </a:lnTo>
                <a:lnTo>
                  <a:pt x="12" y="10"/>
                </a:lnTo>
                <a:lnTo>
                  <a:pt x="14" y="6"/>
                </a:lnTo>
                <a:lnTo>
                  <a:pt x="14" y="4"/>
                </a:lnTo>
                <a:lnTo>
                  <a:pt x="14" y="1"/>
                </a:lnTo>
                <a:lnTo>
                  <a:pt x="12" y="0"/>
                </a:lnTo>
                <a:lnTo>
                  <a:pt x="7" y="0"/>
                </a:lnTo>
                <a:lnTo>
                  <a:pt x="4" y="2"/>
                </a:lnTo>
                <a:lnTo>
                  <a:pt x="0" y="7"/>
                </a:lnTo>
                <a:lnTo>
                  <a:pt x="2" y="11"/>
                </a:lnTo>
                <a:lnTo>
                  <a:pt x="4" y="12"/>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76" name="Freeform 213"/>
          <p:cNvSpPr>
            <a:spLocks/>
          </p:cNvSpPr>
          <p:nvPr/>
        </p:nvSpPr>
        <p:spPr bwMode="auto">
          <a:xfrm>
            <a:off x="1169988" y="6278563"/>
            <a:ext cx="22225" cy="19050"/>
          </a:xfrm>
          <a:custGeom>
            <a:avLst/>
            <a:gdLst>
              <a:gd name="T0" fmla="*/ 2147483647 w 15"/>
              <a:gd name="T1" fmla="*/ 2147483647 h 13"/>
              <a:gd name="T2" fmla="*/ 2147483647 w 15"/>
              <a:gd name="T3" fmla="*/ 2147483647 h 13"/>
              <a:gd name="T4" fmla="*/ 2147483647 w 15"/>
              <a:gd name="T5" fmla="*/ 2147483647 h 13"/>
              <a:gd name="T6" fmla="*/ 2147483647 w 15"/>
              <a:gd name="T7" fmla="*/ 2147483647 h 13"/>
              <a:gd name="T8" fmla="*/ 2147483647 w 15"/>
              <a:gd name="T9" fmla="*/ 2147483647 h 13"/>
              <a:gd name="T10" fmla="*/ 2147483647 w 15"/>
              <a:gd name="T11" fmla="*/ 2147483647 h 13"/>
              <a:gd name="T12" fmla="*/ 2147483647 w 15"/>
              <a:gd name="T13" fmla="*/ 0 h 13"/>
              <a:gd name="T14" fmla="*/ 2147483647 w 15"/>
              <a:gd name="T15" fmla="*/ 0 h 13"/>
              <a:gd name="T16" fmla="*/ 2147483647 w 15"/>
              <a:gd name="T17" fmla="*/ 2147483647 h 13"/>
              <a:gd name="T18" fmla="*/ 0 w 15"/>
              <a:gd name="T19" fmla="*/ 2147483647 h 13"/>
              <a:gd name="T20" fmla="*/ 2147483647 w 15"/>
              <a:gd name="T21" fmla="*/ 2147483647 h 13"/>
              <a:gd name="T22" fmla="*/ 2147483647 w 15"/>
              <a:gd name="T23" fmla="*/ 2147483647 h 13"/>
              <a:gd name="T24" fmla="*/ 2147483647 w 15"/>
              <a:gd name="T25" fmla="*/ 2147483647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13"/>
              <a:gd name="T41" fmla="*/ 15 w 15"/>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13">
                <a:moveTo>
                  <a:pt x="4" y="12"/>
                </a:moveTo>
                <a:lnTo>
                  <a:pt x="7" y="10"/>
                </a:lnTo>
                <a:lnTo>
                  <a:pt x="12" y="10"/>
                </a:lnTo>
                <a:lnTo>
                  <a:pt x="14" y="6"/>
                </a:lnTo>
                <a:lnTo>
                  <a:pt x="14" y="4"/>
                </a:lnTo>
                <a:lnTo>
                  <a:pt x="14" y="1"/>
                </a:lnTo>
                <a:lnTo>
                  <a:pt x="12" y="0"/>
                </a:lnTo>
                <a:lnTo>
                  <a:pt x="7" y="0"/>
                </a:lnTo>
                <a:lnTo>
                  <a:pt x="4" y="2"/>
                </a:lnTo>
                <a:lnTo>
                  <a:pt x="0" y="7"/>
                </a:lnTo>
                <a:lnTo>
                  <a:pt x="2" y="11"/>
                </a:lnTo>
                <a:lnTo>
                  <a:pt x="4" y="12"/>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77" name="Freeform 214"/>
          <p:cNvSpPr>
            <a:spLocks/>
          </p:cNvSpPr>
          <p:nvPr/>
        </p:nvSpPr>
        <p:spPr bwMode="auto">
          <a:xfrm>
            <a:off x="1087438" y="6280150"/>
            <a:ext cx="23812" cy="17463"/>
          </a:xfrm>
          <a:custGeom>
            <a:avLst/>
            <a:gdLst>
              <a:gd name="T0" fmla="*/ 2147483647 w 16"/>
              <a:gd name="T1" fmla="*/ 2147483647 h 13"/>
              <a:gd name="T2" fmla="*/ 0 w 16"/>
              <a:gd name="T3" fmla="*/ 2147483647 h 13"/>
              <a:gd name="T4" fmla="*/ 0 w 16"/>
              <a:gd name="T5" fmla="*/ 2147483647 h 13"/>
              <a:gd name="T6" fmla="*/ 2147483647 w 16"/>
              <a:gd name="T7" fmla="*/ 0 h 13"/>
              <a:gd name="T8" fmla="*/ 2147483647 w 16"/>
              <a:gd name="T9" fmla="*/ 0 h 13"/>
              <a:gd name="T10" fmla="*/ 2147483647 w 16"/>
              <a:gd name="T11" fmla="*/ 2147483647 h 13"/>
              <a:gd name="T12" fmla="*/ 2147483647 w 16"/>
              <a:gd name="T13" fmla="*/ 2147483647 h 13"/>
              <a:gd name="T14" fmla="*/ 2147483647 w 16"/>
              <a:gd name="T15" fmla="*/ 2147483647 h 13"/>
              <a:gd name="T16" fmla="*/ 2147483647 w 16"/>
              <a:gd name="T17" fmla="*/ 2147483647 h 13"/>
              <a:gd name="T18" fmla="*/ 2147483647 w 16"/>
              <a:gd name="T19" fmla="*/ 2147483647 h 13"/>
              <a:gd name="T20" fmla="*/ 2147483647 w 16"/>
              <a:gd name="T21" fmla="*/ 2147483647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13"/>
              <a:gd name="T35" fmla="*/ 16 w 16"/>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13">
                <a:moveTo>
                  <a:pt x="6" y="12"/>
                </a:moveTo>
                <a:lnTo>
                  <a:pt x="0" y="10"/>
                </a:lnTo>
                <a:lnTo>
                  <a:pt x="0" y="6"/>
                </a:lnTo>
                <a:lnTo>
                  <a:pt x="3" y="0"/>
                </a:lnTo>
                <a:lnTo>
                  <a:pt x="10" y="0"/>
                </a:lnTo>
                <a:lnTo>
                  <a:pt x="14" y="3"/>
                </a:lnTo>
                <a:lnTo>
                  <a:pt x="15" y="7"/>
                </a:lnTo>
                <a:lnTo>
                  <a:pt x="13" y="10"/>
                </a:lnTo>
                <a:lnTo>
                  <a:pt x="6" y="12"/>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78" name="Freeform 215"/>
          <p:cNvSpPr>
            <a:spLocks/>
          </p:cNvSpPr>
          <p:nvPr/>
        </p:nvSpPr>
        <p:spPr bwMode="auto">
          <a:xfrm>
            <a:off x="1087438" y="6280150"/>
            <a:ext cx="23812" cy="17463"/>
          </a:xfrm>
          <a:custGeom>
            <a:avLst/>
            <a:gdLst>
              <a:gd name="T0" fmla="*/ 2147483647 w 16"/>
              <a:gd name="T1" fmla="*/ 2147483647 h 13"/>
              <a:gd name="T2" fmla="*/ 0 w 16"/>
              <a:gd name="T3" fmla="*/ 2147483647 h 13"/>
              <a:gd name="T4" fmla="*/ 0 w 16"/>
              <a:gd name="T5" fmla="*/ 2147483647 h 13"/>
              <a:gd name="T6" fmla="*/ 2147483647 w 16"/>
              <a:gd name="T7" fmla="*/ 0 h 13"/>
              <a:gd name="T8" fmla="*/ 2147483647 w 16"/>
              <a:gd name="T9" fmla="*/ 0 h 13"/>
              <a:gd name="T10" fmla="*/ 2147483647 w 16"/>
              <a:gd name="T11" fmla="*/ 2147483647 h 13"/>
              <a:gd name="T12" fmla="*/ 2147483647 w 16"/>
              <a:gd name="T13" fmla="*/ 2147483647 h 13"/>
              <a:gd name="T14" fmla="*/ 2147483647 w 16"/>
              <a:gd name="T15" fmla="*/ 2147483647 h 13"/>
              <a:gd name="T16" fmla="*/ 2147483647 w 16"/>
              <a:gd name="T17" fmla="*/ 2147483647 h 13"/>
              <a:gd name="T18" fmla="*/ 2147483647 w 16"/>
              <a:gd name="T19" fmla="*/ 2147483647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13"/>
              <a:gd name="T32" fmla="*/ 16 w 16"/>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13">
                <a:moveTo>
                  <a:pt x="6" y="12"/>
                </a:moveTo>
                <a:lnTo>
                  <a:pt x="0" y="10"/>
                </a:lnTo>
                <a:lnTo>
                  <a:pt x="0" y="6"/>
                </a:lnTo>
                <a:lnTo>
                  <a:pt x="3" y="0"/>
                </a:lnTo>
                <a:lnTo>
                  <a:pt x="10" y="0"/>
                </a:lnTo>
                <a:lnTo>
                  <a:pt x="14" y="3"/>
                </a:lnTo>
                <a:lnTo>
                  <a:pt x="15" y="7"/>
                </a:lnTo>
                <a:lnTo>
                  <a:pt x="13" y="10"/>
                </a:lnTo>
                <a:lnTo>
                  <a:pt x="6" y="12"/>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79" name="Freeform 216"/>
          <p:cNvSpPr>
            <a:spLocks/>
          </p:cNvSpPr>
          <p:nvPr/>
        </p:nvSpPr>
        <p:spPr bwMode="auto">
          <a:xfrm>
            <a:off x="1270000" y="5956300"/>
            <a:ext cx="23813" cy="22225"/>
          </a:xfrm>
          <a:custGeom>
            <a:avLst/>
            <a:gdLst>
              <a:gd name="T0" fmla="*/ 2147483647 w 18"/>
              <a:gd name="T1" fmla="*/ 2147483647 h 16"/>
              <a:gd name="T2" fmla="*/ 0 w 18"/>
              <a:gd name="T3" fmla="*/ 2147483647 h 16"/>
              <a:gd name="T4" fmla="*/ 0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2147483647 w 18"/>
              <a:gd name="T15" fmla="*/ 2147483647 h 16"/>
              <a:gd name="T16" fmla="*/ 2147483647 w 18"/>
              <a:gd name="T17" fmla="*/ 2147483647 h 16"/>
              <a:gd name="T18" fmla="*/ 2147483647 w 18"/>
              <a:gd name="T19" fmla="*/ 2147483647 h 16"/>
              <a:gd name="T20" fmla="*/ 2147483647 w 18"/>
              <a:gd name="T21" fmla="*/ 0 h 16"/>
              <a:gd name="T22" fmla="*/ 2147483647 w 18"/>
              <a:gd name="T23" fmla="*/ 2147483647 h 16"/>
              <a:gd name="T24" fmla="*/ 2147483647 w 18"/>
              <a:gd name="T25" fmla="*/ 2147483647 h 16"/>
              <a:gd name="T26" fmla="*/ 2147483647 w 18"/>
              <a:gd name="T27" fmla="*/ 0 h 16"/>
              <a:gd name="T28" fmla="*/ 2147483647 w 18"/>
              <a:gd name="T29" fmla="*/ 0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8"/>
              <a:gd name="T82" fmla="*/ 0 h 16"/>
              <a:gd name="T83" fmla="*/ 18 w 18"/>
              <a:gd name="T84" fmla="*/ 16 h 1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8" h="16">
                <a:moveTo>
                  <a:pt x="2" y="15"/>
                </a:moveTo>
                <a:lnTo>
                  <a:pt x="0" y="15"/>
                </a:lnTo>
                <a:lnTo>
                  <a:pt x="0" y="11"/>
                </a:lnTo>
                <a:lnTo>
                  <a:pt x="1" y="11"/>
                </a:lnTo>
                <a:lnTo>
                  <a:pt x="4" y="10"/>
                </a:lnTo>
                <a:lnTo>
                  <a:pt x="2" y="10"/>
                </a:lnTo>
                <a:lnTo>
                  <a:pt x="1" y="7"/>
                </a:lnTo>
                <a:lnTo>
                  <a:pt x="1" y="4"/>
                </a:lnTo>
                <a:lnTo>
                  <a:pt x="2" y="2"/>
                </a:lnTo>
                <a:lnTo>
                  <a:pt x="4" y="2"/>
                </a:lnTo>
                <a:lnTo>
                  <a:pt x="8" y="0"/>
                </a:lnTo>
                <a:lnTo>
                  <a:pt x="10" y="2"/>
                </a:lnTo>
                <a:lnTo>
                  <a:pt x="11" y="2"/>
                </a:lnTo>
                <a:lnTo>
                  <a:pt x="12" y="0"/>
                </a:lnTo>
                <a:lnTo>
                  <a:pt x="13" y="0"/>
                </a:lnTo>
                <a:lnTo>
                  <a:pt x="15" y="2"/>
                </a:lnTo>
                <a:lnTo>
                  <a:pt x="17" y="3"/>
                </a:lnTo>
                <a:lnTo>
                  <a:pt x="15" y="5"/>
                </a:lnTo>
                <a:lnTo>
                  <a:pt x="13" y="7"/>
                </a:lnTo>
                <a:lnTo>
                  <a:pt x="13" y="8"/>
                </a:lnTo>
                <a:lnTo>
                  <a:pt x="11" y="11"/>
                </a:lnTo>
                <a:lnTo>
                  <a:pt x="10" y="12"/>
                </a:lnTo>
                <a:lnTo>
                  <a:pt x="7" y="12"/>
                </a:lnTo>
                <a:lnTo>
                  <a:pt x="5" y="15"/>
                </a:lnTo>
                <a:lnTo>
                  <a:pt x="2" y="15"/>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80" name="Freeform 217"/>
          <p:cNvSpPr>
            <a:spLocks/>
          </p:cNvSpPr>
          <p:nvPr/>
        </p:nvSpPr>
        <p:spPr bwMode="auto">
          <a:xfrm>
            <a:off x="1270000" y="5956300"/>
            <a:ext cx="23813" cy="22225"/>
          </a:xfrm>
          <a:custGeom>
            <a:avLst/>
            <a:gdLst>
              <a:gd name="T0" fmla="*/ 2147483647 w 18"/>
              <a:gd name="T1" fmla="*/ 2147483647 h 16"/>
              <a:gd name="T2" fmla="*/ 0 w 18"/>
              <a:gd name="T3" fmla="*/ 2147483647 h 16"/>
              <a:gd name="T4" fmla="*/ 0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2147483647 w 18"/>
              <a:gd name="T15" fmla="*/ 2147483647 h 16"/>
              <a:gd name="T16" fmla="*/ 2147483647 w 18"/>
              <a:gd name="T17" fmla="*/ 2147483647 h 16"/>
              <a:gd name="T18" fmla="*/ 2147483647 w 18"/>
              <a:gd name="T19" fmla="*/ 2147483647 h 16"/>
              <a:gd name="T20" fmla="*/ 2147483647 w 18"/>
              <a:gd name="T21" fmla="*/ 0 h 16"/>
              <a:gd name="T22" fmla="*/ 2147483647 w 18"/>
              <a:gd name="T23" fmla="*/ 2147483647 h 16"/>
              <a:gd name="T24" fmla="*/ 2147483647 w 18"/>
              <a:gd name="T25" fmla="*/ 2147483647 h 16"/>
              <a:gd name="T26" fmla="*/ 2147483647 w 18"/>
              <a:gd name="T27" fmla="*/ 0 h 16"/>
              <a:gd name="T28" fmla="*/ 2147483647 w 18"/>
              <a:gd name="T29" fmla="*/ 0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
              <a:gd name="T79" fmla="*/ 0 h 16"/>
              <a:gd name="T80" fmla="*/ 18 w 18"/>
              <a:gd name="T81" fmla="*/ 16 h 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 h="16">
                <a:moveTo>
                  <a:pt x="2" y="15"/>
                </a:moveTo>
                <a:lnTo>
                  <a:pt x="0" y="15"/>
                </a:lnTo>
                <a:lnTo>
                  <a:pt x="0" y="11"/>
                </a:lnTo>
                <a:lnTo>
                  <a:pt x="1" y="11"/>
                </a:lnTo>
                <a:lnTo>
                  <a:pt x="4" y="10"/>
                </a:lnTo>
                <a:lnTo>
                  <a:pt x="2" y="10"/>
                </a:lnTo>
                <a:lnTo>
                  <a:pt x="1" y="7"/>
                </a:lnTo>
                <a:lnTo>
                  <a:pt x="1" y="4"/>
                </a:lnTo>
                <a:lnTo>
                  <a:pt x="2" y="2"/>
                </a:lnTo>
                <a:lnTo>
                  <a:pt x="4" y="2"/>
                </a:lnTo>
                <a:lnTo>
                  <a:pt x="8" y="0"/>
                </a:lnTo>
                <a:lnTo>
                  <a:pt x="10" y="2"/>
                </a:lnTo>
                <a:lnTo>
                  <a:pt x="11" y="2"/>
                </a:lnTo>
                <a:lnTo>
                  <a:pt x="12" y="0"/>
                </a:lnTo>
                <a:lnTo>
                  <a:pt x="13" y="0"/>
                </a:lnTo>
                <a:lnTo>
                  <a:pt x="15" y="2"/>
                </a:lnTo>
                <a:lnTo>
                  <a:pt x="17" y="3"/>
                </a:lnTo>
                <a:lnTo>
                  <a:pt x="15" y="5"/>
                </a:lnTo>
                <a:lnTo>
                  <a:pt x="13" y="7"/>
                </a:lnTo>
                <a:lnTo>
                  <a:pt x="13" y="8"/>
                </a:lnTo>
                <a:lnTo>
                  <a:pt x="11" y="11"/>
                </a:lnTo>
                <a:lnTo>
                  <a:pt x="10" y="12"/>
                </a:lnTo>
                <a:lnTo>
                  <a:pt x="7" y="12"/>
                </a:lnTo>
                <a:lnTo>
                  <a:pt x="5" y="15"/>
                </a:lnTo>
                <a:lnTo>
                  <a:pt x="2" y="15"/>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81" name="Freeform 218"/>
          <p:cNvSpPr>
            <a:spLocks/>
          </p:cNvSpPr>
          <p:nvPr/>
        </p:nvSpPr>
        <p:spPr bwMode="auto">
          <a:xfrm>
            <a:off x="1039813" y="6253163"/>
            <a:ext cx="25400" cy="23812"/>
          </a:xfrm>
          <a:custGeom>
            <a:avLst/>
            <a:gdLst>
              <a:gd name="T0" fmla="*/ 2147483647 w 17"/>
              <a:gd name="T1" fmla="*/ 2147483647 h 17"/>
              <a:gd name="T2" fmla="*/ 2147483647 w 17"/>
              <a:gd name="T3" fmla="*/ 2147483647 h 17"/>
              <a:gd name="T4" fmla="*/ 2147483647 w 17"/>
              <a:gd name="T5" fmla="*/ 2147483647 h 17"/>
              <a:gd name="T6" fmla="*/ 0 w 17"/>
              <a:gd name="T7" fmla="*/ 2147483647 h 17"/>
              <a:gd name="T8" fmla="*/ 0 w 17"/>
              <a:gd name="T9" fmla="*/ 2147483647 h 17"/>
              <a:gd name="T10" fmla="*/ 0 w 17"/>
              <a:gd name="T11" fmla="*/ 2147483647 h 17"/>
              <a:gd name="T12" fmla="*/ 2147483647 w 17"/>
              <a:gd name="T13" fmla="*/ 2147483647 h 17"/>
              <a:gd name="T14" fmla="*/ 0 w 17"/>
              <a:gd name="T15" fmla="*/ 2147483647 h 17"/>
              <a:gd name="T16" fmla="*/ 0 w 17"/>
              <a:gd name="T17" fmla="*/ 2147483647 h 17"/>
              <a:gd name="T18" fmla="*/ 2147483647 w 17"/>
              <a:gd name="T19" fmla="*/ 0 h 17"/>
              <a:gd name="T20" fmla="*/ 2147483647 w 17"/>
              <a:gd name="T21" fmla="*/ 0 h 17"/>
              <a:gd name="T22" fmla="*/ 2147483647 w 17"/>
              <a:gd name="T23" fmla="*/ 2147483647 h 17"/>
              <a:gd name="T24" fmla="*/ 2147483647 w 17"/>
              <a:gd name="T25" fmla="*/ 2147483647 h 17"/>
              <a:gd name="T26" fmla="*/ 2147483647 w 17"/>
              <a:gd name="T27" fmla="*/ 2147483647 h 17"/>
              <a:gd name="T28" fmla="*/ 2147483647 w 17"/>
              <a:gd name="T29" fmla="*/ 2147483647 h 17"/>
              <a:gd name="T30" fmla="*/ 2147483647 w 17"/>
              <a:gd name="T31" fmla="*/ 2147483647 h 17"/>
              <a:gd name="T32" fmla="*/ 2147483647 w 17"/>
              <a:gd name="T33" fmla="*/ 2147483647 h 17"/>
              <a:gd name="T34" fmla="*/ 2147483647 w 17"/>
              <a:gd name="T35" fmla="*/ 2147483647 h 17"/>
              <a:gd name="T36" fmla="*/ 2147483647 w 17"/>
              <a:gd name="T37" fmla="*/ 2147483647 h 17"/>
              <a:gd name="T38" fmla="*/ 2147483647 w 17"/>
              <a:gd name="T39" fmla="*/ 2147483647 h 17"/>
              <a:gd name="T40" fmla="*/ 2147483647 w 17"/>
              <a:gd name="T41" fmla="*/ 2147483647 h 17"/>
              <a:gd name="T42" fmla="*/ 2147483647 w 17"/>
              <a:gd name="T43" fmla="*/ 2147483647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17"/>
              <a:gd name="T68" fmla="*/ 17 w 17"/>
              <a:gd name="T69" fmla="*/ 17 h 1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17">
                <a:moveTo>
                  <a:pt x="12" y="16"/>
                </a:moveTo>
                <a:lnTo>
                  <a:pt x="7" y="15"/>
                </a:lnTo>
                <a:lnTo>
                  <a:pt x="2" y="15"/>
                </a:lnTo>
                <a:lnTo>
                  <a:pt x="0" y="15"/>
                </a:lnTo>
                <a:lnTo>
                  <a:pt x="0" y="13"/>
                </a:lnTo>
                <a:lnTo>
                  <a:pt x="0" y="10"/>
                </a:lnTo>
                <a:lnTo>
                  <a:pt x="2" y="6"/>
                </a:lnTo>
                <a:lnTo>
                  <a:pt x="0" y="4"/>
                </a:lnTo>
                <a:lnTo>
                  <a:pt x="0" y="2"/>
                </a:lnTo>
                <a:lnTo>
                  <a:pt x="3" y="0"/>
                </a:lnTo>
                <a:lnTo>
                  <a:pt x="6" y="0"/>
                </a:lnTo>
                <a:lnTo>
                  <a:pt x="10" y="2"/>
                </a:lnTo>
                <a:lnTo>
                  <a:pt x="10" y="4"/>
                </a:lnTo>
                <a:lnTo>
                  <a:pt x="12" y="6"/>
                </a:lnTo>
                <a:lnTo>
                  <a:pt x="13" y="6"/>
                </a:lnTo>
                <a:lnTo>
                  <a:pt x="15" y="8"/>
                </a:lnTo>
                <a:lnTo>
                  <a:pt x="16" y="10"/>
                </a:lnTo>
                <a:lnTo>
                  <a:pt x="16" y="14"/>
                </a:lnTo>
                <a:lnTo>
                  <a:pt x="15" y="15"/>
                </a:lnTo>
                <a:lnTo>
                  <a:pt x="12" y="16"/>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82" name="Freeform 219"/>
          <p:cNvSpPr>
            <a:spLocks/>
          </p:cNvSpPr>
          <p:nvPr/>
        </p:nvSpPr>
        <p:spPr bwMode="auto">
          <a:xfrm>
            <a:off x="1039813" y="6253163"/>
            <a:ext cx="25400" cy="23812"/>
          </a:xfrm>
          <a:custGeom>
            <a:avLst/>
            <a:gdLst>
              <a:gd name="T0" fmla="*/ 2147483647 w 17"/>
              <a:gd name="T1" fmla="*/ 2147483647 h 17"/>
              <a:gd name="T2" fmla="*/ 2147483647 w 17"/>
              <a:gd name="T3" fmla="*/ 2147483647 h 17"/>
              <a:gd name="T4" fmla="*/ 2147483647 w 17"/>
              <a:gd name="T5" fmla="*/ 2147483647 h 17"/>
              <a:gd name="T6" fmla="*/ 0 w 17"/>
              <a:gd name="T7" fmla="*/ 2147483647 h 17"/>
              <a:gd name="T8" fmla="*/ 0 w 17"/>
              <a:gd name="T9" fmla="*/ 2147483647 h 17"/>
              <a:gd name="T10" fmla="*/ 0 w 17"/>
              <a:gd name="T11" fmla="*/ 2147483647 h 17"/>
              <a:gd name="T12" fmla="*/ 2147483647 w 17"/>
              <a:gd name="T13" fmla="*/ 2147483647 h 17"/>
              <a:gd name="T14" fmla="*/ 0 w 17"/>
              <a:gd name="T15" fmla="*/ 2147483647 h 17"/>
              <a:gd name="T16" fmla="*/ 0 w 17"/>
              <a:gd name="T17" fmla="*/ 2147483647 h 17"/>
              <a:gd name="T18" fmla="*/ 2147483647 w 17"/>
              <a:gd name="T19" fmla="*/ 0 h 17"/>
              <a:gd name="T20" fmla="*/ 2147483647 w 17"/>
              <a:gd name="T21" fmla="*/ 0 h 17"/>
              <a:gd name="T22" fmla="*/ 2147483647 w 17"/>
              <a:gd name="T23" fmla="*/ 2147483647 h 17"/>
              <a:gd name="T24" fmla="*/ 2147483647 w 17"/>
              <a:gd name="T25" fmla="*/ 2147483647 h 17"/>
              <a:gd name="T26" fmla="*/ 2147483647 w 17"/>
              <a:gd name="T27" fmla="*/ 2147483647 h 17"/>
              <a:gd name="T28" fmla="*/ 2147483647 w 17"/>
              <a:gd name="T29" fmla="*/ 2147483647 h 17"/>
              <a:gd name="T30" fmla="*/ 2147483647 w 17"/>
              <a:gd name="T31" fmla="*/ 2147483647 h 17"/>
              <a:gd name="T32" fmla="*/ 2147483647 w 17"/>
              <a:gd name="T33" fmla="*/ 2147483647 h 17"/>
              <a:gd name="T34" fmla="*/ 2147483647 w 17"/>
              <a:gd name="T35" fmla="*/ 2147483647 h 17"/>
              <a:gd name="T36" fmla="*/ 2147483647 w 17"/>
              <a:gd name="T37" fmla="*/ 2147483647 h 17"/>
              <a:gd name="T38" fmla="*/ 2147483647 w 17"/>
              <a:gd name="T39" fmla="*/ 2147483647 h 17"/>
              <a:gd name="T40" fmla="*/ 2147483647 w 17"/>
              <a:gd name="T41" fmla="*/ 2147483647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17"/>
              <a:gd name="T65" fmla="*/ 17 w 17"/>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17">
                <a:moveTo>
                  <a:pt x="12" y="16"/>
                </a:moveTo>
                <a:lnTo>
                  <a:pt x="7" y="15"/>
                </a:lnTo>
                <a:lnTo>
                  <a:pt x="2" y="15"/>
                </a:lnTo>
                <a:lnTo>
                  <a:pt x="0" y="15"/>
                </a:lnTo>
                <a:lnTo>
                  <a:pt x="0" y="13"/>
                </a:lnTo>
                <a:lnTo>
                  <a:pt x="0" y="10"/>
                </a:lnTo>
                <a:lnTo>
                  <a:pt x="2" y="6"/>
                </a:lnTo>
                <a:lnTo>
                  <a:pt x="0" y="4"/>
                </a:lnTo>
                <a:lnTo>
                  <a:pt x="0" y="2"/>
                </a:lnTo>
                <a:lnTo>
                  <a:pt x="3" y="0"/>
                </a:lnTo>
                <a:lnTo>
                  <a:pt x="6" y="0"/>
                </a:lnTo>
                <a:lnTo>
                  <a:pt x="10" y="2"/>
                </a:lnTo>
                <a:lnTo>
                  <a:pt x="10" y="4"/>
                </a:lnTo>
                <a:lnTo>
                  <a:pt x="12" y="6"/>
                </a:lnTo>
                <a:lnTo>
                  <a:pt x="13" y="6"/>
                </a:lnTo>
                <a:lnTo>
                  <a:pt x="15" y="8"/>
                </a:lnTo>
                <a:lnTo>
                  <a:pt x="16" y="10"/>
                </a:lnTo>
                <a:lnTo>
                  <a:pt x="16" y="14"/>
                </a:lnTo>
                <a:lnTo>
                  <a:pt x="15" y="15"/>
                </a:lnTo>
                <a:lnTo>
                  <a:pt x="12" y="16"/>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83" name="Freeform 220"/>
          <p:cNvSpPr>
            <a:spLocks/>
          </p:cNvSpPr>
          <p:nvPr/>
        </p:nvSpPr>
        <p:spPr bwMode="auto">
          <a:xfrm>
            <a:off x="1201738" y="6259513"/>
            <a:ext cx="39687" cy="31750"/>
          </a:xfrm>
          <a:custGeom>
            <a:avLst/>
            <a:gdLst>
              <a:gd name="T0" fmla="*/ 2147483647 w 27"/>
              <a:gd name="T1" fmla="*/ 2147483647 h 23"/>
              <a:gd name="T2" fmla="*/ 2147483647 w 27"/>
              <a:gd name="T3" fmla="*/ 2147483647 h 23"/>
              <a:gd name="T4" fmla="*/ 2147483647 w 27"/>
              <a:gd name="T5" fmla="*/ 2147483647 h 23"/>
              <a:gd name="T6" fmla="*/ 2147483647 w 27"/>
              <a:gd name="T7" fmla="*/ 2147483647 h 23"/>
              <a:gd name="T8" fmla="*/ 2147483647 w 27"/>
              <a:gd name="T9" fmla="*/ 2147483647 h 23"/>
              <a:gd name="T10" fmla="*/ 2147483647 w 27"/>
              <a:gd name="T11" fmla="*/ 2147483647 h 23"/>
              <a:gd name="T12" fmla="*/ 2147483647 w 27"/>
              <a:gd name="T13" fmla="*/ 2147483647 h 23"/>
              <a:gd name="T14" fmla="*/ 2147483647 w 27"/>
              <a:gd name="T15" fmla="*/ 2147483647 h 23"/>
              <a:gd name="T16" fmla="*/ 2147483647 w 27"/>
              <a:gd name="T17" fmla="*/ 2147483647 h 23"/>
              <a:gd name="T18" fmla="*/ 2147483647 w 27"/>
              <a:gd name="T19" fmla="*/ 2147483647 h 23"/>
              <a:gd name="T20" fmla="*/ 2147483647 w 27"/>
              <a:gd name="T21" fmla="*/ 2147483647 h 23"/>
              <a:gd name="T22" fmla="*/ 2147483647 w 27"/>
              <a:gd name="T23" fmla="*/ 2147483647 h 23"/>
              <a:gd name="T24" fmla="*/ 2147483647 w 27"/>
              <a:gd name="T25" fmla="*/ 0 h 23"/>
              <a:gd name="T26" fmla="*/ 2147483647 w 27"/>
              <a:gd name="T27" fmla="*/ 0 h 23"/>
              <a:gd name="T28" fmla="*/ 2147483647 w 27"/>
              <a:gd name="T29" fmla="*/ 2147483647 h 23"/>
              <a:gd name="T30" fmla="*/ 2147483647 w 27"/>
              <a:gd name="T31" fmla="*/ 2147483647 h 23"/>
              <a:gd name="T32" fmla="*/ 2147483647 w 27"/>
              <a:gd name="T33" fmla="*/ 2147483647 h 23"/>
              <a:gd name="T34" fmla="*/ 2147483647 w 27"/>
              <a:gd name="T35" fmla="*/ 2147483647 h 23"/>
              <a:gd name="T36" fmla="*/ 2147483647 w 27"/>
              <a:gd name="T37" fmla="*/ 2147483647 h 23"/>
              <a:gd name="T38" fmla="*/ 2147483647 w 27"/>
              <a:gd name="T39" fmla="*/ 2147483647 h 23"/>
              <a:gd name="T40" fmla="*/ 2147483647 w 27"/>
              <a:gd name="T41" fmla="*/ 2147483647 h 23"/>
              <a:gd name="T42" fmla="*/ 2147483647 w 27"/>
              <a:gd name="T43" fmla="*/ 2147483647 h 23"/>
              <a:gd name="T44" fmla="*/ 2147483647 w 27"/>
              <a:gd name="T45" fmla="*/ 2147483647 h 23"/>
              <a:gd name="T46" fmla="*/ 2147483647 w 27"/>
              <a:gd name="T47" fmla="*/ 2147483647 h 23"/>
              <a:gd name="T48" fmla="*/ 2147483647 w 27"/>
              <a:gd name="T49" fmla="*/ 2147483647 h 23"/>
              <a:gd name="T50" fmla="*/ 2147483647 w 27"/>
              <a:gd name="T51" fmla="*/ 2147483647 h 23"/>
              <a:gd name="T52" fmla="*/ 2147483647 w 27"/>
              <a:gd name="T53" fmla="*/ 2147483647 h 23"/>
              <a:gd name="T54" fmla="*/ 2147483647 w 27"/>
              <a:gd name="T55" fmla="*/ 2147483647 h 23"/>
              <a:gd name="T56" fmla="*/ 0 w 27"/>
              <a:gd name="T57" fmla="*/ 2147483647 h 23"/>
              <a:gd name="T58" fmla="*/ 2147483647 w 27"/>
              <a:gd name="T59" fmla="*/ 2147483647 h 23"/>
              <a:gd name="T60" fmla="*/ 2147483647 w 27"/>
              <a:gd name="T61" fmla="*/ 2147483647 h 23"/>
              <a:gd name="T62" fmla="*/ 2147483647 w 27"/>
              <a:gd name="T63" fmla="*/ 2147483647 h 23"/>
              <a:gd name="T64" fmla="*/ 2147483647 w 27"/>
              <a:gd name="T65" fmla="*/ 2147483647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
              <a:gd name="T100" fmla="*/ 0 h 23"/>
              <a:gd name="T101" fmla="*/ 27 w 27"/>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 h="23">
                <a:moveTo>
                  <a:pt x="7" y="22"/>
                </a:moveTo>
                <a:lnTo>
                  <a:pt x="11" y="20"/>
                </a:lnTo>
                <a:lnTo>
                  <a:pt x="14" y="20"/>
                </a:lnTo>
                <a:lnTo>
                  <a:pt x="17" y="22"/>
                </a:lnTo>
                <a:lnTo>
                  <a:pt x="21" y="22"/>
                </a:lnTo>
                <a:lnTo>
                  <a:pt x="22" y="20"/>
                </a:lnTo>
                <a:lnTo>
                  <a:pt x="23" y="17"/>
                </a:lnTo>
                <a:lnTo>
                  <a:pt x="22" y="11"/>
                </a:lnTo>
                <a:lnTo>
                  <a:pt x="26" y="9"/>
                </a:lnTo>
                <a:lnTo>
                  <a:pt x="26" y="5"/>
                </a:lnTo>
                <a:lnTo>
                  <a:pt x="24" y="4"/>
                </a:lnTo>
                <a:lnTo>
                  <a:pt x="22" y="2"/>
                </a:lnTo>
                <a:lnTo>
                  <a:pt x="22" y="0"/>
                </a:lnTo>
                <a:lnTo>
                  <a:pt x="19" y="0"/>
                </a:lnTo>
                <a:lnTo>
                  <a:pt x="17" y="2"/>
                </a:lnTo>
                <a:lnTo>
                  <a:pt x="17" y="4"/>
                </a:lnTo>
                <a:lnTo>
                  <a:pt x="18" y="6"/>
                </a:lnTo>
                <a:lnTo>
                  <a:pt x="17" y="9"/>
                </a:lnTo>
                <a:lnTo>
                  <a:pt x="17" y="10"/>
                </a:lnTo>
                <a:lnTo>
                  <a:pt x="14" y="10"/>
                </a:lnTo>
                <a:lnTo>
                  <a:pt x="14" y="9"/>
                </a:lnTo>
                <a:lnTo>
                  <a:pt x="12" y="6"/>
                </a:lnTo>
                <a:lnTo>
                  <a:pt x="9" y="6"/>
                </a:lnTo>
                <a:lnTo>
                  <a:pt x="5" y="9"/>
                </a:lnTo>
                <a:lnTo>
                  <a:pt x="4" y="11"/>
                </a:lnTo>
                <a:lnTo>
                  <a:pt x="5" y="13"/>
                </a:lnTo>
                <a:lnTo>
                  <a:pt x="4" y="13"/>
                </a:lnTo>
                <a:lnTo>
                  <a:pt x="3" y="15"/>
                </a:lnTo>
                <a:lnTo>
                  <a:pt x="0" y="18"/>
                </a:lnTo>
                <a:lnTo>
                  <a:pt x="3" y="21"/>
                </a:lnTo>
                <a:lnTo>
                  <a:pt x="7" y="22"/>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84" name="Freeform 221"/>
          <p:cNvSpPr>
            <a:spLocks/>
          </p:cNvSpPr>
          <p:nvPr/>
        </p:nvSpPr>
        <p:spPr bwMode="auto">
          <a:xfrm>
            <a:off x="1201738" y="6259513"/>
            <a:ext cx="39687" cy="31750"/>
          </a:xfrm>
          <a:custGeom>
            <a:avLst/>
            <a:gdLst>
              <a:gd name="T0" fmla="*/ 2147483647 w 27"/>
              <a:gd name="T1" fmla="*/ 2147483647 h 23"/>
              <a:gd name="T2" fmla="*/ 2147483647 w 27"/>
              <a:gd name="T3" fmla="*/ 2147483647 h 23"/>
              <a:gd name="T4" fmla="*/ 2147483647 w 27"/>
              <a:gd name="T5" fmla="*/ 2147483647 h 23"/>
              <a:gd name="T6" fmla="*/ 2147483647 w 27"/>
              <a:gd name="T7" fmla="*/ 2147483647 h 23"/>
              <a:gd name="T8" fmla="*/ 2147483647 w 27"/>
              <a:gd name="T9" fmla="*/ 2147483647 h 23"/>
              <a:gd name="T10" fmla="*/ 2147483647 w 27"/>
              <a:gd name="T11" fmla="*/ 2147483647 h 23"/>
              <a:gd name="T12" fmla="*/ 2147483647 w 27"/>
              <a:gd name="T13" fmla="*/ 2147483647 h 23"/>
              <a:gd name="T14" fmla="*/ 2147483647 w 27"/>
              <a:gd name="T15" fmla="*/ 2147483647 h 23"/>
              <a:gd name="T16" fmla="*/ 2147483647 w 27"/>
              <a:gd name="T17" fmla="*/ 2147483647 h 23"/>
              <a:gd name="T18" fmla="*/ 2147483647 w 27"/>
              <a:gd name="T19" fmla="*/ 2147483647 h 23"/>
              <a:gd name="T20" fmla="*/ 2147483647 w 27"/>
              <a:gd name="T21" fmla="*/ 2147483647 h 23"/>
              <a:gd name="T22" fmla="*/ 2147483647 w 27"/>
              <a:gd name="T23" fmla="*/ 2147483647 h 23"/>
              <a:gd name="T24" fmla="*/ 2147483647 w 27"/>
              <a:gd name="T25" fmla="*/ 0 h 23"/>
              <a:gd name="T26" fmla="*/ 2147483647 w 27"/>
              <a:gd name="T27" fmla="*/ 0 h 23"/>
              <a:gd name="T28" fmla="*/ 2147483647 w 27"/>
              <a:gd name="T29" fmla="*/ 2147483647 h 23"/>
              <a:gd name="T30" fmla="*/ 2147483647 w 27"/>
              <a:gd name="T31" fmla="*/ 2147483647 h 23"/>
              <a:gd name="T32" fmla="*/ 2147483647 w 27"/>
              <a:gd name="T33" fmla="*/ 2147483647 h 23"/>
              <a:gd name="T34" fmla="*/ 2147483647 w 27"/>
              <a:gd name="T35" fmla="*/ 2147483647 h 23"/>
              <a:gd name="T36" fmla="*/ 2147483647 w 27"/>
              <a:gd name="T37" fmla="*/ 2147483647 h 23"/>
              <a:gd name="T38" fmla="*/ 2147483647 w 27"/>
              <a:gd name="T39" fmla="*/ 2147483647 h 23"/>
              <a:gd name="T40" fmla="*/ 2147483647 w 27"/>
              <a:gd name="T41" fmla="*/ 2147483647 h 23"/>
              <a:gd name="T42" fmla="*/ 2147483647 w 27"/>
              <a:gd name="T43" fmla="*/ 2147483647 h 23"/>
              <a:gd name="T44" fmla="*/ 2147483647 w 27"/>
              <a:gd name="T45" fmla="*/ 2147483647 h 23"/>
              <a:gd name="T46" fmla="*/ 2147483647 w 27"/>
              <a:gd name="T47" fmla="*/ 2147483647 h 23"/>
              <a:gd name="T48" fmla="*/ 2147483647 w 27"/>
              <a:gd name="T49" fmla="*/ 2147483647 h 23"/>
              <a:gd name="T50" fmla="*/ 2147483647 w 27"/>
              <a:gd name="T51" fmla="*/ 2147483647 h 23"/>
              <a:gd name="T52" fmla="*/ 2147483647 w 27"/>
              <a:gd name="T53" fmla="*/ 2147483647 h 23"/>
              <a:gd name="T54" fmla="*/ 2147483647 w 27"/>
              <a:gd name="T55" fmla="*/ 2147483647 h 23"/>
              <a:gd name="T56" fmla="*/ 0 w 27"/>
              <a:gd name="T57" fmla="*/ 2147483647 h 23"/>
              <a:gd name="T58" fmla="*/ 2147483647 w 27"/>
              <a:gd name="T59" fmla="*/ 2147483647 h 23"/>
              <a:gd name="T60" fmla="*/ 2147483647 w 27"/>
              <a:gd name="T61" fmla="*/ 2147483647 h 23"/>
              <a:gd name="T62" fmla="*/ 2147483647 w 27"/>
              <a:gd name="T63" fmla="*/ 2147483647 h 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7"/>
              <a:gd name="T97" fmla="*/ 0 h 23"/>
              <a:gd name="T98" fmla="*/ 27 w 27"/>
              <a:gd name="T99" fmla="*/ 23 h 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7" h="23">
                <a:moveTo>
                  <a:pt x="7" y="22"/>
                </a:moveTo>
                <a:lnTo>
                  <a:pt x="11" y="20"/>
                </a:lnTo>
                <a:lnTo>
                  <a:pt x="14" y="20"/>
                </a:lnTo>
                <a:lnTo>
                  <a:pt x="17" y="22"/>
                </a:lnTo>
                <a:lnTo>
                  <a:pt x="21" y="22"/>
                </a:lnTo>
                <a:lnTo>
                  <a:pt x="22" y="20"/>
                </a:lnTo>
                <a:lnTo>
                  <a:pt x="23" y="17"/>
                </a:lnTo>
                <a:lnTo>
                  <a:pt x="22" y="11"/>
                </a:lnTo>
                <a:lnTo>
                  <a:pt x="26" y="9"/>
                </a:lnTo>
                <a:lnTo>
                  <a:pt x="26" y="5"/>
                </a:lnTo>
                <a:lnTo>
                  <a:pt x="24" y="4"/>
                </a:lnTo>
                <a:lnTo>
                  <a:pt x="22" y="2"/>
                </a:lnTo>
                <a:lnTo>
                  <a:pt x="22" y="0"/>
                </a:lnTo>
                <a:lnTo>
                  <a:pt x="19" y="0"/>
                </a:lnTo>
                <a:lnTo>
                  <a:pt x="17" y="2"/>
                </a:lnTo>
                <a:lnTo>
                  <a:pt x="17" y="4"/>
                </a:lnTo>
                <a:lnTo>
                  <a:pt x="18" y="6"/>
                </a:lnTo>
                <a:lnTo>
                  <a:pt x="17" y="9"/>
                </a:lnTo>
                <a:lnTo>
                  <a:pt x="17" y="10"/>
                </a:lnTo>
                <a:lnTo>
                  <a:pt x="14" y="10"/>
                </a:lnTo>
                <a:lnTo>
                  <a:pt x="14" y="9"/>
                </a:lnTo>
                <a:lnTo>
                  <a:pt x="12" y="6"/>
                </a:lnTo>
                <a:lnTo>
                  <a:pt x="9" y="6"/>
                </a:lnTo>
                <a:lnTo>
                  <a:pt x="5" y="9"/>
                </a:lnTo>
                <a:lnTo>
                  <a:pt x="4" y="11"/>
                </a:lnTo>
                <a:lnTo>
                  <a:pt x="5" y="13"/>
                </a:lnTo>
                <a:lnTo>
                  <a:pt x="4" y="13"/>
                </a:lnTo>
                <a:lnTo>
                  <a:pt x="3" y="15"/>
                </a:lnTo>
                <a:lnTo>
                  <a:pt x="0" y="18"/>
                </a:lnTo>
                <a:lnTo>
                  <a:pt x="3" y="21"/>
                </a:lnTo>
                <a:lnTo>
                  <a:pt x="7" y="22"/>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85" name="Freeform 222"/>
          <p:cNvSpPr>
            <a:spLocks/>
          </p:cNvSpPr>
          <p:nvPr/>
        </p:nvSpPr>
        <p:spPr bwMode="auto">
          <a:xfrm>
            <a:off x="762000" y="6242050"/>
            <a:ext cx="55563" cy="22225"/>
          </a:xfrm>
          <a:custGeom>
            <a:avLst/>
            <a:gdLst>
              <a:gd name="T0" fmla="*/ 2147483647 w 39"/>
              <a:gd name="T1" fmla="*/ 2147483647 h 15"/>
              <a:gd name="T2" fmla="*/ 0 w 39"/>
              <a:gd name="T3" fmla="*/ 2147483647 h 15"/>
              <a:gd name="T4" fmla="*/ 0 w 39"/>
              <a:gd name="T5" fmla="*/ 2147483647 h 15"/>
              <a:gd name="T6" fmla="*/ 2147483647 w 39"/>
              <a:gd name="T7" fmla="*/ 2147483647 h 15"/>
              <a:gd name="T8" fmla="*/ 2147483647 w 39"/>
              <a:gd name="T9" fmla="*/ 2147483647 h 15"/>
              <a:gd name="T10" fmla="*/ 2147483647 w 39"/>
              <a:gd name="T11" fmla="*/ 2147483647 h 15"/>
              <a:gd name="T12" fmla="*/ 2147483647 w 39"/>
              <a:gd name="T13" fmla="*/ 0 h 15"/>
              <a:gd name="T14" fmla="*/ 2147483647 w 39"/>
              <a:gd name="T15" fmla="*/ 0 h 15"/>
              <a:gd name="T16" fmla="*/ 2147483647 w 39"/>
              <a:gd name="T17" fmla="*/ 2147483647 h 15"/>
              <a:gd name="T18" fmla="*/ 2147483647 w 39"/>
              <a:gd name="T19" fmla="*/ 2147483647 h 15"/>
              <a:gd name="T20" fmla="*/ 2147483647 w 39"/>
              <a:gd name="T21" fmla="*/ 2147483647 h 15"/>
              <a:gd name="T22" fmla="*/ 2147483647 w 39"/>
              <a:gd name="T23" fmla="*/ 2147483647 h 15"/>
              <a:gd name="T24" fmla="*/ 2147483647 w 39"/>
              <a:gd name="T25" fmla="*/ 2147483647 h 15"/>
              <a:gd name="T26" fmla="*/ 2147483647 w 39"/>
              <a:gd name="T27" fmla="*/ 2147483647 h 15"/>
              <a:gd name="T28" fmla="*/ 2147483647 w 39"/>
              <a:gd name="T29" fmla="*/ 2147483647 h 15"/>
              <a:gd name="T30" fmla="*/ 2147483647 w 39"/>
              <a:gd name="T31" fmla="*/ 2147483647 h 15"/>
              <a:gd name="T32" fmla="*/ 2147483647 w 39"/>
              <a:gd name="T33" fmla="*/ 2147483647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
              <a:gd name="T52" fmla="*/ 0 h 15"/>
              <a:gd name="T53" fmla="*/ 39 w 39"/>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 h="15">
                <a:moveTo>
                  <a:pt x="11" y="14"/>
                </a:moveTo>
                <a:lnTo>
                  <a:pt x="0" y="10"/>
                </a:lnTo>
                <a:lnTo>
                  <a:pt x="0" y="5"/>
                </a:lnTo>
                <a:lnTo>
                  <a:pt x="9" y="5"/>
                </a:lnTo>
                <a:lnTo>
                  <a:pt x="18" y="3"/>
                </a:lnTo>
                <a:lnTo>
                  <a:pt x="21" y="1"/>
                </a:lnTo>
                <a:lnTo>
                  <a:pt x="23" y="0"/>
                </a:lnTo>
                <a:lnTo>
                  <a:pt x="32" y="0"/>
                </a:lnTo>
                <a:lnTo>
                  <a:pt x="38" y="2"/>
                </a:lnTo>
                <a:lnTo>
                  <a:pt x="37" y="7"/>
                </a:lnTo>
                <a:lnTo>
                  <a:pt x="33" y="8"/>
                </a:lnTo>
                <a:lnTo>
                  <a:pt x="28" y="10"/>
                </a:lnTo>
                <a:lnTo>
                  <a:pt x="24" y="8"/>
                </a:lnTo>
                <a:lnTo>
                  <a:pt x="15" y="12"/>
                </a:lnTo>
                <a:lnTo>
                  <a:pt x="11" y="14"/>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86" name="Freeform 223"/>
          <p:cNvSpPr>
            <a:spLocks/>
          </p:cNvSpPr>
          <p:nvPr/>
        </p:nvSpPr>
        <p:spPr bwMode="auto">
          <a:xfrm>
            <a:off x="762000" y="6242050"/>
            <a:ext cx="55563" cy="22225"/>
          </a:xfrm>
          <a:custGeom>
            <a:avLst/>
            <a:gdLst>
              <a:gd name="T0" fmla="*/ 2147483647 w 39"/>
              <a:gd name="T1" fmla="*/ 2147483647 h 15"/>
              <a:gd name="T2" fmla="*/ 0 w 39"/>
              <a:gd name="T3" fmla="*/ 2147483647 h 15"/>
              <a:gd name="T4" fmla="*/ 0 w 39"/>
              <a:gd name="T5" fmla="*/ 2147483647 h 15"/>
              <a:gd name="T6" fmla="*/ 2147483647 w 39"/>
              <a:gd name="T7" fmla="*/ 2147483647 h 15"/>
              <a:gd name="T8" fmla="*/ 2147483647 w 39"/>
              <a:gd name="T9" fmla="*/ 2147483647 h 15"/>
              <a:gd name="T10" fmla="*/ 2147483647 w 39"/>
              <a:gd name="T11" fmla="*/ 2147483647 h 15"/>
              <a:gd name="T12" fmla="*/ 2147483647 w 39"/>
              <a:gd name="T13" fmla="*/ 0 h 15"/>
              <a:gd name="T14" fmla="*/ 2147483647 w 39"/>
              <a:gd name="T15" fmla="*/ 0 h 15"/>
              <a:gd name="T16" fmla="*/ 2147483647 w 39"/>
              <a:gd name="T17" fmla="*/ 2147483647 h 15"/>
              <a:gd name="T18" fmla="*/ 2147483647 w 39"/>
              <a:gd name="T19" fmla="*/ 2147483647 h 15"/>
              <a:gd name="T20" fmla="*/ 2147483647 w 39"/>
              <a:gd name="T21" fmla="*/ 2147483647 h 15"/>
              <a:gd name="T22" fmla="*/ 2147483647 w 39"/>
              <a:gd name="T23" fmla="*/ 2147483647 h 15"/>
              <a:gd name="T24" fmla="*/ 2147483647 w 39"/>
              <a:gd name="T25" fmla="*/ 2147483647 h 15"/>
              <a:gd name="T26" fmla="*/ 2147483647 w 39"/>
              <a:gd name="T27" fmla="*/ 2147483647 h 15"/>
              <a:gd name="T28" fmla="*/ 2147483647 w 39"/>
              <a:gd name="T29" fmla="*/ 2147483647 h 15"/>
              <a:gd name="T30" fmla="*/ 2147483647 w 39"/>
              <a:gd name="T31" fmla="*/ 2147483647 h 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9"/>
              <a:gd name="T49" fmla="*/ 0 h 15"/>
              <a:gd name="T50" fmla="*/ 39 w 39"/>
              <a:gd name="T51" fmla="*/ 15 h 1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9" h="15">
                <a:moveTo>
                  <a:pt x="11" y="14"/>
                </a:moveTo>
                <a:lnTo>
                  <a:pt x="0" y="10"/>
                </a:lnTo>
                <a:lnTo>
                  <a:pt x="0" y="5"/>
                </a:lnTo>
                <a:lnTo>
                  <a:pt x="9" y="5"/>
                </a:lnTo>
                <a:lnTo>
                  <a:pt x="18" y="3"/>
                </a:lnTo>
                <a:lnTo>
                  <a:pt x="21" y="1"/>
                </a:lnTo>
                <a:lnTo>
                  <a:pt x="23" y="0"/>
                </a:lnTo>
                <a:lnTo>
                  <a:pt x="32" y="0"/>
                </a:lnTo>
                <a:lnTo>
                  <a:pt x="38" y="2"/>
                </a:lnTo>
                <a:lnTo>
                  <a:pt x="37" y="7"/>
                </a:lnTo>
                <a:lnTo>
                  <a:pt x="33" y="8"/>
                </a:lnTo>
                <a:lnTo>
                  <a:pt x="28" y="10"/>
                </a:lnTo>
                <a:lnTo>
                  <a:pt x="24" y="8"/>
                </a:lnTo>
                <a:lnTo>
                  <a:pt x="15" y="12"/>
                </a:lnTo>
                <a:lnTo>
                  <a:pt x="11" y="14"/>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87" name="Freeform 224"/>
          <p:cNvSpPr>
            <a:spLocks/>
          </p:cNvSpPr>
          <p:nvPr/>
        </p:nvSpPr>
        <p:spPr bwMode="auto">
          <a:xfrm>
            <a:off x="1058863" y="6227763"/>
            <a:ext cx="57150" cy="30162"/>
          </a:xfrm>
          <a:custGeom>
            <a:avLst/>
            <a:gdLst>
              <a:gd name="T0" fmla="*/ 2147483647 w 40"/>
              <a:gd name="T1" fmla="*/ 2147483647 h 21"/>
              <a:gd name="T2" fmla="*/ 2147483647 w 40"/>
              <a:gd name="T3" fmla="*/ 2147483647 h 21"/>
              <a:gd name="T4" fmla="*/ 2147483647 w 40"/>
              <a:gd name="T5" fmla="*/ 2147483647 h 21"/>
              <a:gd name="T6" fmla="*/ 2147483647 w 40"/>
              <a:gd name="T7" fmla="*/ 2147483647 h 21"/>
              <a:gd name="T8" fmla="*/ 2147483647 w 40"/>
              <a:gd name="T9" fmla="*/ 2147483647 h 21"/>
              <a:gd name="T10" fmla="*/ 2147483647 w 40"/>
              <a:gd name="T11" fmla="*/ 2147483647 h 21"/>
              <a:gd name="T12" fmla="*/ 2147483647 w 40"/>
              <a:gd name="T13" fmla="*/ 2147483647 h 21"/>
              <a:gd name="T14" fmla="*/ 2147483647 w 40"/>
              <a:gd name="T15" fmla="*/ 2147483647 h 21"/>
              <a:gd name="T16" fmla="*/ 2147483647 w 40"/>
              <a:gd name="T17" fmla="*/ 2147483647 h 21"/>
              <a:gd name="T18" fmla="*/ 2147483647 w 40"/>
              <a:gd name="T19" fmla="*/ 2147483647 h 21"/>
              <a:gd name="T20" fmla="*/ 2147483647 w 40"/>
              <a:gd name="T21" fmla="*/ 2147483647 h 21"/>
              <a:gd name="T22" fmla="*/ 2147483647 w 40"/>
              <a:gd name="T23" fmla="*/ 0 h 21"/>
              <a:gd name="T24" fmla="*/ 2147483647 w 40"/>
              <a:gd name="T25" fmla="*/ 2147483647 h 21"/>
              <a:gd name="T26" fmla="*/ 2147483647 w 40"/>
              <a:gd name="T27" fmla="*/ 2147483647 h 21"/>
              <a:gd name="T28" fmla="*/ 2147483647 w 40"/>
              <a:gd name="T29" fmla="*/ 2147483647 h 21"/>
              <a:gd name="T30" fmla="*/ 0 w 40"/>
              <a:gd name="T31" fmla="*/ 2147483647 h 21"/>
              <a:gd name="T32" fmla="*/ 0 w 40"/>
              <a:gd name="T33" fmla="*/ 2147483647 h 21"/>
              <a:gd name="T34" fmla="*/ 0 w 40"/>
              <a:gd name="T35" fmla="*/ 2147483647 h 21"/>
              <a:gd name="T36" fmla="*/ 2147483647 w 40"/>
              <a:gd name="T37" fmla="*/ 2147483647 h 21"/>
              <a:gd name="T38" fmla="*/ 2147483647 w 40"/>
              <a:gd name="T39" fmla="*/ 2147483647 h 21"/>
              <a:gd name="T40" fmla="*/ 2147483647 w 40"/>
              <a:gd name="T41" fmla="*/ 2147483647 h 21"/>
              <a:gd name="T42" fmla="*/ 2147483647 w 40"/>
              <a:gd name="T43" fmla="*/ 2147483647 h 21"/>
              <a:gd name="T44" fmla="*/ 2147483647 w 40"/>
              <a:gd name="T45" fmla="*/ 2147483647 h 21"/>
              <a:gd name="T46" fmla="*/ 2147483647 w 40"/>
              <a:gd name="T47" fmla="*/ 2147483647 h 21"/>
              <a:gd name="T48" fmla="*/ 2147483647 w 40"/>
              <a:gd name="T49" fmla="*/ 2147483647 h 21"/>
              <a:gd name="T50" fmla="*/ 2147483647 w 40"/>
              <a:gd name="T51" fmla="*/ 2147483647 h 21"/>
              <a:gd name="T52" fmla="*/ 2147483647 w 40"/>
              <a:gd name="T53" fmla="*/ 2147483647 h 21"/>
              <a:gd name="T54" fmla="*/ 2147483647 w 40"/>
              <a:gd name="T55" fmla="*/ 2147483647 h 21"/>
              <a:gd name="T56" fmla="*/ 2147483647 w 40"/>
              <a:gd name="T57" fmla="*/ 2147483647 h 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0"/>
              <a:gd name="T88" fmla="*/ 0 h 21"/>
              <a:gd name="T89" fmla="*/ 40 w 40"/>
              <a:gd name="T90" fmla="*/ 21 h 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0" h="21">
                <a:moveTo>
                  <a:pt x="21" y="20"/>
                </a:moveTo>
                <a:lnTo>
                  <a:pt x="23" y="18"/>
                </a:lnTo>
                <a:lnTo>
                  <a:pt x="26" y="18"/>
                </a:lnTo>
                <a:lnTo>
                  <a:pt x="34" y="15"/>
                </a:lnTo>
                <a:lnTo>
                  <a:pt x="37" y="17"/>
                </a:lnTo>
                <a:lnTo>
                  <a:pt x="39" y="15"/>
                </a:lnTo>
                <a:lnTo>
                  <a:pt x="39" y="11"/>
                </a:lnTo>
                <a:lnTo>
                  <a:pt x="37" y="10"/>
                </a:lnTo>
                <a:lnTo>
                  <a:pt x="34" y="6"/>
                </a:lnTo>
                <a:lnTo>
                  <a:pt x="33" y="5"/>
                </a:lnTo>
                <a:lnTo>
                  <a:pt x="16" y="0"/>
                </a:lnTo>
                <a:lnTo>
                  <a:pt x="14" y="1"/>
                </a:lnTo>
                <a:lnTo>
                  <a:pt x="8" y="5"/>
                </a:lnTo>
                <a:lnTo>
                  <a:pt x="2" y="6"/>
                </a:lnTo>
                <a:lnTo>
                  <a:pt x="0" y="7"/>
                </a:lnTo>
                <a:lnTo>
                  <a:pt x="0" y="10"/>
                </a:lnTo>
                <a:lnTo>
                  <a:pt x="3" y="11"/>
                </a:lnTo>
                <a:lnTo>
                  <a:pt x="4" y="11"/>
                </a:lnTo>
                <a:lnTo>
                  <a:pt x="3" y="13"/>
                </a:lnTo>
                <a:lnTo>
                  <a:pt x="3" y="15"/>
                </a:lnTo>
                <a:lnTo>
                  <a:pt x="7" y="17"/>
                </a:lnTo>
                <a:lnTo>
                  <a:pt x="15" y="17"/>
                </a:lnTo>
                <a:lnTo>
                  <a:pt x="16" y="17"/>
                </a:lnTo>
                <a:lnTo>
                  <a:pt x="19" y="20"/>
                </a:lnTo>
                <a:lnTo>
                  <a:pt x="21" y="20"/>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88" name="Freeform 225"/>
          <p:cNvSpPr>
            <a:spLocks/>
          </p:cNvSpPr>
          <p:nvPr/>
        </p:nvSpPr>
        <p:spPr bwMode="auto">
          <a:xfrm>
            <a:off x="1058863" y="6227763"/>
            <a:ext cx="57150" cy="30162"/>
          </a:xfrm>
          <a:custGeom>
            <a:avLst/>
            <a:gdLst>
              <a:gd name="T0" fmla="*/ 2147483647 w 40"/>
              <a:gd name="T1" fmla="*/ 2147483647 h 21"/>
              <a:gd name="T2" fmla="*/ 2147483647 w 40"/>
              <a:gd name="T3" fmla="*/ 2147483647 h 21"/>
              <a:gd name="T4" fmla="*/ 2147483647 w 40"/>
              <a:gd name="T5" fmla="*/ 2147483647 h 21"/>
              <a:gd name="T6" fmla="*/ 2147483647 w 40"/>
              <a:gd name="T7" fmla="*/ 2147483647 h 21"/>
              <a:gd name="T8" fmla="*/ 2147483647 w 40"/>
              <a:gd name="T9" fmla="*/ 2147483647 h 21"/>
              <a:gd name="T10" fmla="*/ 2147483647 w 40"/>
              <a:gd name="T11" fmla="*/ 2147483647 h 21"/>
              <a:gd name="T12" fmla="*/ 2147483647 w 40"/>
              <a:gd name="T13" fmla="*/ 2147483647 h 21"/>
              <a:gd name="T14" fmla="*/ 2147483647 w 40"/>
              <a:gd name="T15" fmla="*/ 2147483647 h 21"/>
              <a:gd name="T16" fmla="*/ 2147483647 w 40"/>
              <a:gd name="T17" fmla="*/ 2147483647 h 21"/>
              <a:gd name="T18" fmla="*/ 2147483647 w 40"/>
              <a:gd name="T19" fmla="*/ 2147483647 h 21"/>
              <a:gd name="T20" fmla="*/ 2147483647 w 40"/>
              <a:gd name="T21" fmla="*/ 2147483647 h 21"/>
              <a:gd name="T22" fmla="*/ 2147483647 w 40"/>
              <a:gd name="T23" fmla="*/ 0 h 21"/>
              <a:gd name="T24" fmla="*/ 2147483647 w 40"/>
              <a:gd name="T25" fmla="*/ 2147483647 h 21"/>
              <a:gd name="T26" fmla="*/ 2147483647 w 40"/>
              <a:gd name="T27" fmla="*/ 2147483647 h 21"/>
              <a:gd name="T28" fmla="*/ 2147483647 w 40"/>
              <a:gd name="T29" fmla="*/ 2147483647 h 21"/>
              <a:gd name="T30" fmla="*/ 0 w 40"/>
              <a:gd name="T31" fmla="*/ 2147483647 h 21"/>
              <a:gd name="T32" fmla="*/ 0 w 40"/>
              <a:gd name="T33" fmla="*/ 2147483647 h 21"/>
              <a:gd name="T34" fmla="*/ 0 w 40"/>
              <a:gd name="T35" fmla="*/ 2147483647 h 21"/>
              <a:gd name="T36" fmla="*/ 2147483647 w 40"/>
              <a:gd name="T37" fmla="*/ 2147483647 h 21"/>
              <a:gd name="T38" fmla="*/ 2147483647 w 40"/>
              <a:gd name="T39" fmla="*/ 2147483647 h 21"/>
              <a:gd name="T40" fmla="*/ 2147483647 w 40"/>
              <a:gd name="T41" fmla="*/ 2147483647 h 21"/>
              <a:gd name="T42" fmla="*/ 2147483647 w 40"/>
              <a:gd name="T43" fmla="*/ 2147483647 h 21"/>
              <a:gd name="T44" fmla="*/ 2147483647 w 40"/>
              <a:gd name="T45" fmla="*/ 2147483647 h 21"/>
              <a:gd name="T46" fmla="*/ 2147483647 w 40"/>
              <a:gd name="T47" fmla="*/ 2147483647 h 21"/>
              <a:gd name="T48" fmla="*/ 2147483647 w 40"/>
              <a:gd name="T49" fmla="*/ 2147483647 h 21"/>
              <a:gd name="T50" fmla="*/ 2147483647 w 40"/>
              <a:gd name="T51" fmla="*/ 2147483647 h 21"/>
              <a:gd name="T52" fmla="*/ 2147483647 w 40"/>
              <a:gd name="T53" fmla="*/ 2147483647 h 21"/>
              <a:gd name="T54" fmla="*/ 2147483647 w 40"/>
              <a:gd name="T55" fmla="*/ 2147483647 h 2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0"/>
              <a:gd name="T85" fmla="*/ 0 h 21"/>
              <a:gd name="T86" fmla="*/ 40 w 40"/>
              <a:gd name="T87" fmla="*/ 21 h 2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0" h="21">
                <a:moveTo>
                  <a:pt x="21" y="20"/>
                </a:moveTo>
                <a:lnTo>
                  <a:pt x="23" y="18"/>
                </a:lnTo>
                <a:lnTo>
                  <a:pt x="26" y="18"/>
                </a:lnTo>
                <a:lnTo>
                  <a:pt x="34" y="15"/>
                </a:lnTo>
                <a:lnTo>
                  <a:pt x="37" y="17"/>
                </a:lnTo>
                <a:lnTo>
                  <a:pt x="39" y="15"/>
                </a:lnTo>
                <a:lnTo>
                  <a:pt x="39" y="11"/>
                </a:lnTo>
                <a:lnTo>
                  <a:pt x="37" y="10"/>
                </a:lnTo>
                <a:lnTo>
                  <a:pt x="34" y="6"/>
                </a:lnTo>
                <a:lnTo>
                  <a:pt x="33" y="5"/>
                </a:lnTo>
                <a:lnTo>
                  <a:pt x="16" y="0"/>
                </a:lnTo>
                <a:lnTo>
                  <a:pt x="14" y="1"/>
                </a:lnTo>
                <a:lnTo>
                  <a:pt x="8" y="5"/>
                </a:lnTo>
                <a:lnTo>
                  <a:pt x="2" y="6"/>
                </a:lnTo>
                <a:lnTo>
                  <a:pt x="0" y="7"/>
                </a:lnTo>
                <a:lnTo>
                  <a:pt x="0" y="10"/>
                </a:lnTo>
                <a:lnTo>
                  <a:pt x="3" y="11"/>
                </a:lnTo>
                <a:lnTo>
                  <a:pt x="4" y="11"/>
                </a:lnTo>
                <a:lnTo>
                  <a:pt x="3" y="13"/>
                </a:lnTo>
                <a:lnTo>
                  <a:pt x="3" y="15"/>
                </a:lnTo>
                <a:lnTo>
                  <a:pt x="7" y="17"/>
                </a:lnTo>
                <a:lnTo>
                  <a:pt x="15" y="17"/>
                </a:lnTo>
                <a:lnTo>
                  <a:pt x="16" y="17"/>
                </a:lnTo>
                <a:lnTo>
                  <a:pt x="19" y="20"/>
                </a:lnTo>
                <a:lnTo>
                  <a:pt x="21" y="20"/>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89" name="Freeform 226"/>
          <p:cNvSpPr>
            <a:spLocks/>
          </p:cNvSpPr>
          <p:nvPr/>
        </p:nvSpPr>
        <p:spPr bwMode="auto">
          <a:xfrm>
            <a:off x="830263" y="6235700"/>
            <a:ext cx="250825" cy="71438"/>
          </a:xfrm>
          <a:custGeom>
            <a:avLst/>
            <a:gdLst>
              <a:gd name="T0" fmla="*/ 2147483647 w 173"/>
              <a:gd name="T1" fmla="*/ 2147483647 h 51"/>
              <a:gd name="T2" fmla="*/ 2147483647 w 173"/>
              <a:gd name="T3" fmla="*/ 2147483647 h 51"/>
              <a:gd name="T4" fmla="*/ 2147483647 w 173"/>
              <a:gd name="T5" fmla="*/ 2147483647 h 51"/>
              <a:gd name="T6" fmla="*/ 2147483647 w 173"/>
              <a:gd name="T7" fmla="*/ 2147483647 h 51"/>
              <a:gd name="T8" fmla="*/ 2147483647 w 173"/>
              <a:gd name="T9" fmla="*/ 2147483647 h 51"/>
              <a:gd name="T10" fmla="*/ 2147483647 w 173"/>
              <a:gd name="T11" fmla="*/ 2147483647 h 51"/>
              <a:gd name="T12" fmla="*/ 2147483647 w 173"/>
              <a:gd name="T13" fmla="*/ 2147483647 h 51"/>
              <a:gd name="T14" fmla="*/ 2147483647 w 173"/>
              <a:gd name="T15" fmla="*/ 2147483647 h 51"/>
              <a:gd name="T16" fmla="*/ 2147483647 w 173"/>
              <a:gd name="T17" fmla="*/ 2147483647 h 51"/>
              <a:gd name="T18" fmla="*/ 2147483647 w 173"/>
              <a:gd name="T19" fmla="*/ 2147483647 h 51"/>
              <a:gd name="T20" fmla="*/ 2147483647 w 173"/>
              <a:gd name="T21" fmla="*/ 2147483647 h 51"/>
              <a:gd name="T22" fmla="*/ 2147483647 w 173"/>
              <a:gd name="T23" fmla="*/ 2147483647 h 51"/>
              <a:gd name="T24" fmla="*/ 2147483647 w 173"/>
              <a:gd name="T25" fmla="*/ 2147483647 h 51"/>
              <a:gd name="T26" fmla="*/ 2147483647 w 173"/>
              <a:gd name="T27" fmla="*/ 2147483647 h 51"/>
              <a:gd name="T28" fmla="*/ 2147483647 w 173"/>
              <a:gd name="T29" fmla="*/ 2147483647 h 51"/>
              <a:gd name="T30" fmla="*/ 2147483647 w 173"/>
              <a:gd name="T31" fmla="*/ 2147483647 h 51"/>
              <a:gd name="T32" fmla="*/ 2147483647 w 173"/>
              <a:gd name="T33" fmla="*/ 2147483647 h 51"/>
              <a:gd name="T34" fmla="*/ 2147483647 w 173"/>
              <a:gd name="T35" fmla="*/ 2147483647 h 51"/>
              <a:gd name="T36" fmla="*/ 2147483647 w 173"/>
              <a:gd name="T37" fmla="*/ 2147483647 h 51"/>
              <a:gd name="T38" fmla="*/ 2147483647 w 173"/>
              <a:gd name="T39" fmla="*/ 2147483647 h 51"/>
              <a:gd name="T40" fmla="*/ 2147483647 w 173"/>
              <a:gd name="T41" fmla="*/ 2147483647 h 51"/>
              <a:gd name="T42" fmla="*/ 2147483647 w 173"/>
              <a:gd name="T43" fmla="*/ 2147483647 h 51"/>
              <a:gd name="T44" fmla="*/ 2147483647 w 173"/>
              <a:gd name="T45" fmla="*/ 2147483647 h 51"/>
              <a:gd name="T46" fmla="*/ 0 w 173"/>
              <a:gd name="T47" fmla="*/ 2147483647 h 51"/>
              <a:gd name="T48" fmla="*/ 2147483647 w 173"/>
              <a:gd name="T49" fmla="*/ 2147483647 h 51"/>
              <a:gd name="T50" fmla="*/ 0 w 173"/>
              <a:gd name="T51" fmla="*/ 2147483647 h 51"/>
              <a:gd name="T52" fmla="*/ 2147483647 w 173"/>
              <a:gd name="T53" fmla="*/ 0 h 51"/>
              <a:gd name="T54" fmla="*/ 2147483647 w 173"/>
              <a:gd name="T55" fmla="*/ 0 h 51"/>
              <a:gd name="T56" fmla="*/ 2147483647 w 173"/>
              <a:gd name="T57" fmla="*/ 2147483647 h 51"/>
              <a:gd name="T58" fmla="*/ 2147483647 w 173"/>
              <a:gd name="T59" fmla="*/ 2147483647 h 51"/>
              <a:gd name="T60" fmla="*/ 2147483647 w 173"/>
              <a:gd name="T61" fmla="*/ 2147483647 h 51"/>
              <a:gd name="T62" fmla="*/ 2147483647 w 173"/>
              <a:gd name="T63" fmla="*/ 2147483647 h 51"/>
              <a:gd name="T64" fmla="*/ 2147483647 w 173"/>
              <a:gd name="T65" fmla="*/ 2147483647 h 51"/>
              <a:gd name="T66" fmla="*/ 2147483647 w 173"/>
              <a:gd name="T67" fmla="*/ 2147483647 h 51"/>
              <a:gd name="T68" fmla="*/ 2147483647 w 173"/>
              <a:gd name="T69" fmla="*/ 2147483647 h 51"/>
              <a:gd name="T70" fmla="*/ 2147483647 w 173"/>
              <a:gd name="T71" fmla="*/ 2147483647 h 51"/>
              <a:gd name="T72" fmla="*/ 2147483647 w 173"/>
              <a:gd name="T73" fmla="*/ 2147483647 h 51"/>
              <a:gd name="T74" fmla="*/ 2147483647 w 173"/>
              <a:gd name="T75" fmla="*/ 2147483647 h 51"/>
              <a:gd name="T76" fmla="*/ 2147483647 w 173"/>
              <a:gd name="T77" fmla="*/ 2147483647 h 51"/>
              <a:gd name="T78" fmla="*/ 2147483647 w 173"/>
              <a:gd name="T79" fmla="*/ 2147483647 h 51"/>
              <a:gd name="T80" fmla="*/ 2147483647 w 173"/>
              <a:gd name="T81" fmla="*/ 2147483647 h 51"/>
              <a:gd name="T82" fmla="*/ 2147483647 w 173"/>
              <a:gd name="T83" fmla="*/ 2147483647 h 51"/>
              <a:gd name="T84" fmla="*/ 2147483647 w 173"/>
              <a:gd name="T85" fmla="*/ 2147483647 h 51"/>
              <a:gd name="T86" fmla="*/ 2147483647 w 173"/>
              <a:gd name="T87" fmla="*/ 2147483647 h 51"/>
              <a:gd name="T88" fmla="*/ 2147483647 w 173"/>
              <a:gd name="T89" fmla="*/ 2147483647 h 51"/>
              <a:gd name="T90" fmla="*/ 2147483647 w 173"/>
              <a:gd name="T91" fmla="*/ 2147483647 h 51"/>
              <a:gd name="T92" fmla="*/ 2147483647 w 173"/>
              <a:gd name="T93" fmla="*/ 2147483647 h 51"/>
              <a:gd name="T94" fmla="*/ 2147483647 w 173"/>
              <a:gd name="T95" fmla="*/ 2147483647 h 51"/>
              <a:gd name="T96" fmla="*/ 2147483647 w 173"/>
              <a:gd name="T97" fmla="*/ 2147483647 h 51"/>
              <a:gd name="T98" fmla="*/ 2147483647 w 173"/>
              <a:gd name="T99" fmla="*/ 2147483647 h 51"/>
              <a:gd name="T100" fmla="*/ 2147483647 w 173"/>
              <a:gd name="T101" fmla="*/ 2147483647 h 51"/>
              <a:gd name="T102" fmla="*/ 2147483647 w 173"/>
              <a:gd name="T103" fmla="*/ 2147483647 h 51"/>
              <a:gd name="T104" fmla="*/ 2147483647 w 173"/>
              <a:gd name="T105" fmla="*/ 2147483647 h 51"/>
              <a:gd name="T106" fmla="*/ 2147483647 w 173"/>
              <a:gd name="T107" fmla="*/ 2147483647 h 51"/>
              <a:gd name="T108" fmla="*/ 2147483647 w 173"/>
              <a:gd name="T109" fmla="*/ 2147483647 h 51"/>
              <a:gd name="T110" fmla="*/ 2147483647 w 173"/>
              <a:gd name="T111" fmla="*/ 2147483647 h 51"/>
              <a:gd name="T112" fmla="*/ 2147483647 w 173"/>
              <a:gd name="T113" fmla="*/ 2147483647 h 51"/>
              <a:gd name="T114" fmla="*/ 2147483647 w 173"/>
              <a:gd name="T115" fmla="*/ 2147483647 h 51"/>
              <a:gd name="T116" fmla="*/ 2147483647 w 173"/>
              <a:gd name="T117" fmla="*/ 2147483647 h 5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3"/>
              <a:gd name="T178" fmla="*/ 0 h 51"/>
              <a:gd name="T179" fmla="*/ 173 w 173"/>
              <a:gd name="T180" fmla="*/ 51 h 5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3" h="51">
                <a:moveTo>
                  <a:pt x="160" y="50"/>
                </a:moveTo>
                <a:lnTo>
                  <a:pt x="158" y="50"/>
                </a:lnTo>
                <a:lnTo>
                  <a:pt x="158" y="49"/>
                </a:lnTo>
                <a:lnTo>
                  <a:pt x="157" y="46"/>
                </a:lnTo>
                <a:lnTo>
                  <a:pt x="147" y="45"/>
                </a:lnTo>
                <a:lnTo>
                  <a:pt x="142" y="43"/>
                </a:lnTo>
                <a:lnTo>
                  <a:pt x="133" y="37"/>
                </a:lnTo>
                <a:lnTo>
                  <a:pt x="130" y="37"/>
                </a:lnTo>
                <a:lnTo>
                  <a:pt x="125" y="35"/>
                </a:lnTo>
                <a:lnTo>
                  <a:pt x="123" y="37"/>
                </a:lnTo>
                <a:lnTo>
                  <a:pt x="119" y="37"/>
                </a:lnTo>
                <a:lnTo>
                  <a:pt x="114" y="35"/>
                </a:lnTo>
                <a:lnTo>
                  <a:pt x="111" y="36"/>
                </a:lnTo>
                <a:lnTo>
                  <a:pt x="106" y="32"/>
                </a:lnTo>
                <a:lnTo>
                  <a:pt x="100" y="32"/>
                </a:lnTo>
                <a:lnTo>
                  <a:pt x="92" y="30"/>
                </a:lnTo>
                <a:lnTo>
                  <a:pt x="89" y="30"/>
                </a:lnTo>
                <a:lnTo>
                  <a:pt x="87" y="30"/>
                </a:lnTo>
                <a:lnTo>
                  <a:pt x="80" y="30"/>
                </a:lnTo>
                <a:lnTo>
                  <a:pt x="70" y="33"/>
                </a:lnTo>
                <a:lnTo>
                  <a:pt x="61" y="32"/>
                </a:lnTo>
                <a:lnTo>
                  <a:pt x="60" y="33"/>
                </a:lnTo>
                <a:lnTo>
                  <a:pt x="52" y="32"/>
                </a:lnTo>
                <a:lnTo>
                  <a:pt x="47" y="32"/>
                </a:lnTo>
                <a:lnTo>
                  <a:pt x="46" y="34"/>
                </a:lnTo>
                <a:lnTo>
                  <a:pt x="41" y="33"/>
                </a:lnTo>
                <a:lnTo>
                  <a:pt x="38" y="35"/>
                </a:lnTo>
                <a:lnTo>
                  <a:pt x="33" y="32"/>
                </a:lnTo>
                <a:lnTo>
                  <a:pt x="33" y="28"/>
                </a:lnTo>
                <a:lnTo>
                  <a:pt x="35" y="26"/>
                </a:lnTo>
                <a:lnTo>
                  <a:pt x="39" y="23"/>
                </a:lnTo>
                <a:lnTo>
                  <a:pt x="39" y="21"/>
                </a:lnTo>
                <a:lnTo>
                  <a:pt x="41" y="19"/>
                </a:lnTo>
                <a:lnTo>
                  <a:pt x="38" y="19"/>
                </a:lnTo>
                <a:lnTo>
                  <a:pt x="38" y="22"/>
                </a:lnTo>
                <a:lnTo>
                  <a:pt x="33" y="26"/>
                </a:lnTo>
                <a:lnTo>
                  <a:pt x="32" y="27"/>
                </a:lnTo>
                <a:lnTo>
                  <a:pt x="26" y="26"/>
                </a:lnTo>
                <a:lnTo>
                  <a:pt x="25" y="22"/>
                </a:lnTo>
                <a:lnTo>
                  <a:pt x="22" y="23"/>
                </a:lnTo>
                <a:lnTo>
                  <a:pt x="19" y="22"/>
                </a:lnTo>
                <a:lnTo>
                  <a:pt x="19" y="23"/>
                </a:lnTo>
                <a:lnTo>
                  <a:pt x="14" y="21"/>
                </a:lnTo>
                <a:lnTo>
                  <a:pt x="11" y="19"/>
                </a:lnTo>
                <a:lnTo>
                  <a:pt x="10" y="23"/>
                </a:lnTo>
                <a:lnTo>
                  <a:pt x="4" y="22"/>
                </a:lnTo>
                <a:lnTo>
                  <a:pt x="3" y="19"/>
                </a:lnTo>
                <a:lnTo>
                  <a:pt x="0" y="15"/>
                </a:lnTo>
                <a:lnTo>
                  <a:pt x="0" y="13"/>
                </a:lnTo>
                <a:lnTo>
                  <a:pt x="4" y="10"/>
                </a:lnTo>
                <a:lnTo>
                  <a:pt x="3" y="8"/>
                </a:lnTo>
                <a:lnTo>
                  <a:pt x="0" y="6"/>
                </a:lnTo>
                <a:lnTo>
                  <a:pt x="1" y="2"/>
                </a:lnTo>
                <a:lnTo>
                  <a:pt x="3" y="0"/>
                </a:lnTo>
                <a:lnTo>
                  <a:pt x="4" y="0"/>
                </a:lnTo>
                <a:lnTo>
                  <a:pt x="9" y="0"/>
                </a:lnTo>
                <a:lnTo>
                  <a:pt x="14" y="2"/>
                </a:lnTo>
                <a:lnTo>
                  <a:pt x="16" y="5"/>
                </a:lnTo>
                <a:lnTo>
                  <a:pt x="17" y="7"/>
                </a:lnTo>
                <a:lnTo>
                  <a:pt x="22" y="10"/>
                </a:lnTo>
                <a:lnTo>
                  <a:pt x="25" y="10"/>
                </a:lnTo>
                <a:lnTo>
                  <a:pt x="22" y="14"/>
                </a:lnTo>
                <a:lnTo>
                  <a:pt x="28" y="14"/>
                </a:lnTo>
                <a:lnTo>
                  <a:pt x="31" y="14"/>
                </a:lnTo>
                <a:lnTo>
                  <a:pt x="32" y="10"/>
                </a:lnTo>
                <a:lnTo>
                  <a:pt x="36" y="8"/>
                </a:lnTo>
                <a:lnTo>
                  <a:pt x="43" y="13"/>
                </a:lnTo>
                <a:lnTo>
                  <a:pt x="42" y="17"/>
                </a:lnTo>
                <a:lnTo>
                  <a:pt x="43" y="17"/>
                </a:lnTo>
                <a:lnTo>
                  <a:pt x="46" y="13"/>
                </a:lnTo>
                <a:lnTo>
                  <a:pt x="48" y="13"/>
                </a:lnTo>
                <a:lnTo>
                  <a:pt x="52" y="13"/>
                </a:lnTo>
                <a:lnTo>
                  <a:pt x="55" y="13"/>
                </a:lnTo>
                <a:lnTo>
                  <a:pt x="57" y="14"/>
                </a:lnTo>
                <a:lnTo>
                  <a:pt x="57" y="15"/>
                </a:lnTo>
                <a:lnTo>
                  <a:pt x="57" y="21"/>
                </a:lnTo>
                <a:lnTo>
                  <a:pt x="65" y="22"/>
                </a:lnTo>
                <a:lnTo>
                  <a:pt x="65" y="14"/>
                </a:lnTo>
                <a:lnTo>
                  <a:pt x="68" y="13"/>
                </a:lnTo>
                <a:lnTo>
                  <a:pt x="70" y="10"/>
                </a:lnTo>
                <a:lnTo>
                  <a:pt x="73" y="13"/>
                </a:lnTo>
                <a:lnTo>
                  <a:pt x="76" y="14"/>
                </a:lnTo>
                <a:lnTo>
                  <a:pt x="76" y="15"/>
                </a:lnTo>
                <a:lnTo>
                  <a:pt x="76" y="17"/>
                </a:lnTo>
                <a:lnTo>
                  <a:pt x="79" y="17"/>
                </a:lnTo>
                <a:lnTo>
                  <a:pt x="79" y="21"/>
                </a:lnTo>
                <a:lnTo>
                  <a:pt x="82" y="22"/>
                </a:lnTo>
                <a:lnTo>
                  <a:pt x="86" y="26"/>
                </a:lnTo>
                <a:lnTo>
                  <a:pt x="89" y="23"/>
                </a:lnTo>
                <a:lnTo>
                  <a:pt x="92" y="26"/>
                </a:lnTo>
                <a:lnTo>
                  <a:pt x="93" y="23"/>
                </a:lnTo>
                <a:lnTo>
                  <a:pt x="98" y="23"/>
                </a:lnTo>
                <a:lnTo>
                  <a:pt x="109" y="24"/>
                </a:lnTo>
                <a:lnTo>
                  <a:pt x="111" y="24"/>
                </a:lnTo>
                <a:lnTo>
                  <a:pt x="114" y="23"/>
                </a:lnTo>
                <a:lnTo>
                  <a:pt x="119" y="23"/>
                </a:lnTo>
                <a:lnTo>
                  <a:pt x="123" y="22"/>
                </a:lnTo>
                <a:lnTo>
                  <a:pt x="125" y="17"/>
                </a:lnTo>
                <a:lnTo>
                  <a:pt x="133" y="15"/>
                </a:lnTo>
                <a:lnTo>
                  <a:pt x="141" y="19"/>
                </a:lnTo>
                <a:lnTo>
                  <a:pt x="141" y="27"/>
                </a:lnTo>
                <a:lnTo>
                  <a:pt x="137" y="31"/>
                </a:lnTo>
                <a:lnTo>
                  <a:pt x="145" y="33"/>
                </a:lnTo>
                <a:lnTo>
                  <a:pt x="150" y="33"/>
                </a:lnTo>
                <a:lnTo>
                  <a:pt x="151" y="34"/>
                </a:lnTo>
                <a:lnTo>
                  <a:pt x="152" y="34"/>
                </a:lnTo>
                <a:lnTo>
                  <a:pt x="155" y="35"/>
                </a:lnTo>
                <a:lnTo>
                  <a:pt x="155" y="37"/>
                </a:lnTo>
                <a:lnTo>
                  <a:pt x="157" y="39"/>
                </a:lnTo>
                <a:lnTo>
                  <a:pt x="158" y="39"/>
                </a:lnTo>
                <a:lnTo>
                  <a:pt x="167" y="42"/>
                </a:lnTo>
                <a:lnTo>
                  <a:pt x="172" y="43"/>
                </a:lnTo>
                <a:lnTo>
                  <a:pt x="172" y="45"/>
                </a:lnTo>
                <a:lnTo>
                  <a:pt x="167" y="48"/>
                </a:lnTo>
                <a:lnTo>
                  <a:pt x="161" y="48"/>
                </a:lnTo>
                <a:lnTo>
                  <a:pt x="160" y="50"/>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90" name="Freeform 227"/>
          <p:cNvSpPr>
            <a:spLocks/>
          </p:cNvSpPr>
          <p:nvPr/>
        </p:nvSpPr>
        <p:spPr bwMode="auto">
          <a:xfrm>
            <a:off x="830263" y="6235700"/>
            <a:ext cx="250825" cy="71438"/>
          </a:xfrm>
          <a:custGeom>
            <a:avLst/>
            <a:gdLst>
              <a:gd name="T0" fmla="*/ 2147483647 w 173"/>
              <a:gd name="T1" fmla="*/ 2147483647 h 51"/>
              <a:gd name="T2" fmla="*/ 2147483647 w 173"/>
              <a:gd name="T3" fmla="*/ 2147483647 h 51"/>
              <a:gd name="T4" fmla="*/ 2147483647 w 173"/>
              <a:gd name="T5" fmla="*/ 2147483647 h 51"/>
              <a:gd name="T6" fmla="*/ 2147483647 w 173"/>
              <a:gd name="T7" fmla="*/ 2147483647 h 51"/>
              <a:gd name="T8" fmla="*/ 2147483647 w 173"/>
              <a:gd name="T9" fmla="*/ 2147483647 h 51"/>
              <a:gd name="T10" fmla="*/ 2147483647 w 173"/>
              <a:gd name="T11" fmla="*/ 2147483647 h 51"/>
              <a:gd name="T12" fmla="*/ 2147483647 w 173"/>
              <a:gd name="T13" fmla="*/ 2147483647 h 51"/>
              <a:gd name="T14" fmla="*/ 2147483647 w 173"/>
              <a:gd name="T15" fmla="*/ 2147483647 h 51"/>
              <a:gd name="T16" fmla="*/ 2147483647 w 173"/>
              <a:gd name="T17" fmla="*/ 2147483647 h 51"/>
              <a:gd name="T18" fmla="*/ 2147483647 w 173"/>
              <a:gd name="T19" fmla="*/ 2147483647 h 51"/>
              <a:gd name="T20" fmla="*/ 2147483647 w 173"/>
              <a:gd name="T21" fmla="*/ 2147483647 h 51"/>
              <a:gd name="T22" fmla="*/ 2147483647 w 173"/>
              <a:gd name="T23" fmla="*/ 2147483647 h 51"/>
              <a:gd name="T24" fmla="*/ 2147483647 w 173"/>
              <a:gd name="T25" fmla="*/ 2147483647 h 51"/>
              <a:gd name="T26" fmla="*/ 2147483647 w 173"/>
              <a:gd name="T27" fmla="*/ 2147483647 h 51"/>
              <a:gd name="T28" fmla="*/ 2147483647 w 173"/>
              <a:gd name="T29" fmla="*/ 2147483647 h 51"/>
              <a:gd name="T30" fmla="*/ 2147483647 w 173"/>
              <a:gd name="T31" fmla="*/ 2147483647 h 51"/>
              <a:gd name="T32" fmla="*/ 2147483647 w 173"/>
              <a:gd name="T33" fmla="*/ 2147483647 h 51"/>
              <a:gd name="T34" fmla="*/ 2147483647 w 173"/>
              <a:gd name="T35" fmla="*/ 2147483647 h 51"/>
              <a:gd name="T36" fmla="*/ 2147483647 w 173"/>
              <a:gd name="T37" fmla="*/ 2147483647 h 51"/>
              <a:gd name="T38" fmla="*/ 2147483647 w 173"/>
              <a:gd name="T39" fmla="*/ 2147483647 h 51"/>
              <a:gd name="T40" fmla="*/ 2147483647 w 173"/>
              <a:gd name="T41" fmla="*/ 2147483647 h 51"/>
              <a:gd name="T42" fmla="*/ 2147483647 w 173"/>
              <a:gd name="T43" fmla="*/ 2147483647 h 51"/>
              <a:gd name="T44" fmla="*/ 2147483647 w 173"/>
              <a:gd name="T45" fmla="*/ 2147483647 h 51"/>
              <a:gd name="T46" fmla="*/ 0 w 173"/>
              <a:gd name="T47" fmla="*/ 2147483647 h 51"/>
              <a:gd name="T48" fmla="*/ 2147483647 w 173"/>
              <a:gd name="T49" fmla="*/ 2147483647 h 51"/>
              <a:gd name="T50" fmla="*/ 0 w 173"/>
              <a:gd name="T51" fmla="*/ 2147483647 h 51"/>
              <a:gd name="T52" fmla="*/ 2147483647 w 173"/>
              <a:gd name="T53" fmla="*/ 0 h 51"/>
              <a:gd name="T54" fmla="*/ 2147483647 w 173"/>
              <a:gd name="T55" fmla="*/ 0 h 51"/>
              <a:gd name="T56" fmla="*/ 2147483647 w 173"/>
              <a:gd name="T57" fmla="*/ 2147483647 h 51"/>
              <a:gd name="T58" fmla="*/ 2147483647 w 173"/>
              <a:gd name="T59" fmla="*/ 2147483647 h 51"/>
              <a:gd name="T60" fmla="*/ 2147483647 w 173"/>
              <a:gd name="T61" fmla="*/ 2147483647 h 51"/>
              <a:gd name="T62" fmla="*/ 2147483647 w 173"/>
              <a:gd name="T63" fmla="*/ 2147483647 h 51"/>
              <a:gd name="T64" fmla="*/ 2147483647 w 173"/>
              <a:gd name="T65" fmla="*/ 2147483647 h 51"/>
              <a:gd name="T66" fmla="*/ 2147483647 w 173"/>
              <a:gd name="T67" fmla="*/ 2147483647 h 51"/>
              <a:gd name="T68" fmla="*/ 2147483647 w 173"/>
              <a:gd name="T69" fmla="*/ 2147483647 h 51"/>
              <a:gd name="T70" fmla="*/ 2147483647 w 173"/>
              <a:gd name="T71" fmla="*/ 2147483647 h 51"/>
              <a:gd name="T72" fmla="*/ 2147483647 w 173"/>
              <a:gd name="T73" fmla="*/ 2147483647 h 51"/>
              <a:gd name="T74" fmla="*/ 2147483647 w 173"/>
              <a:gd name="T75" fmla="*/ 2147483647 h 51"/>
              <a:gd name="T76" fmla="*/ 2147483647 w 173"/>
              <a:gd name="T77" fmla="*/ 2147483647 h 51"/>
              <a:gd name="T78" fmla="*/ 2147483647 w 173"/>
              <a:gd name="T79" fmla="*/ 2147483647 h 51"/>
              <a:gd name="T80" fmla="*/ 2147483647 w 173"/>
              <a:gd name="T81" fmla="*/ 2147483647 h 51"/>
              <a:gd name="T82" fmla="*/ 2147483647 w 173"/>
              <a:gd name="T83" fmla="*/ 2147483647 h 51"/>
              <a:gd name="T84" fmla="*/ 2147483647 w 173"/>
              <a:gd name="T85" fmla="*/ 2147483647 h 51"/>
              <a:gd name="T86" fmla="*/ 2147483647 w 173"/>
              <a:gd name="T87" fmla="*/ 2147483647 h 51"/>
              <a:gd name="T88" fmla="*/ 2147483647 w 173"/>
              <a:gd name="T89" fmla="*/ 2147483647 h 51"/>
              <a:gd name="T90" fmla="*/ 2147483647 w 173"/>
              <a:gd name="T91" fmla="*/ 2147483647 h 51"/>
              <a:gd name="T92" fmla="*/ 2147483647 w 173"/>
              <a:gd name="T93" fmla="*/ 2147483647 h 51"/>
              <a:gd name="T94" fmla="*/ 2147483647 w 173"/>
              <a:gd name="T95" fmla="*/ 2147483647 h 51"/>
              <a:gd name="T96" fmla="*/ 2147483647 w 173"/>
              <a:gd name="T97" fmla="*/ 2147483647 h 51"/>
              <a:gd name="T98" fmla="*/ 2147483647 w 173"/>
              <a:gd name="T99" fmla="*/ 2147483647 h 51"/>
              <a:gd name="T100" fmla="*/ 2147483647 w 173"/>
              <a:gd name="T101" fmla="*/ 2147483647 h 51"/>
              <a:gd name="T102" fmla="*/ 2147483647 w 173"/>
              <a:gd name="T103" fmla="*/ 2147483647 h 51"/>
              <a:gd name="T104" fmla="*/ 2147483647 w 173"/>
              <a:gd name="T105" fmla="*/ 2147483647 h 51"/>
              <a:gd name="T106" fmla="*/ 2147483647 w 173"/>
              <a:gd name="T107" fmla="*/ 2147483647 h 51"/>
              <a:gd name="T108" fmla="*/ 2147483647 w 173"/>
              <a:gd name="T109" fmla="*/ 2147483647 h 51"/>
              <a:gd name="T110" fmla="*/ 2147483647 w 173"/>
              <a:gd name="T111" fmla="*/ 2147483647 h 51"/>
              <a:gd name="T112" fmla="*/ 2147483647 w 173"/>
              <a:gd name="T113" fmla="*/ 2147483647 h 51"/>
              <a:gd name="T114" fmla="*/ 2147483647 w 173"/>
              <a:gd name="T115" fmla="*/ 2147483647 h 5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3"/>
              <a:gd name="T175" fmla="*/ 0 h 51"/>
              <a:gd name="T176" fmla="*/ 173 w 173"/>
              <a:gd name="T177" fmla="*/ 51 h 5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3" h="51">
                <a:moveTo>
                  <a:pt x="160" y="50"/>
                </a:moveTo>
                <a:lnTo>
                  <a:pt x="158" y="50"/>
                </a:lnTo>
                <a:lnTo>
                  <a:pt x="158" y="49"/>
                </a:lnTo>
                <a:lnTo>
                  <a:pt x="157" y="46"/>
                </a:lnTo>
                <a:lnTo>
                  <a:pt x="147" y="45"/>
                </a:lnTo>
                <a:lnTo>
                  <a:pt x="142" y="43"/>
                </a:lnTo>
                <a:lnTo>
                  <a:pt x="133" y="37"/>
                </a:lnTo>
                <a:lnTo>
                  <a:pt x="130" y="37"/>
                </a:lnTo>
                <a:lnTo>
                  <a:pt x="125" y="35"/>
                </a:lnTo>
                <a:lnTo>
                  <a:pt x="123" y="37"/>
                </a:lnTo>
                <a:lnTo>
                  <a:pt x="119" y="37"/>
                </a:lnTo>
                <a:lnTo>
                  <a:pt x="114" y="35"/>
                </a:lnTo>
                <a:lnTo>
                  <a:pt x="111" y="36"/>
                </a:lnTo>
                <a:lnTo>
                  <a:pt x="106" y="32"/>
                </a:lnTo>
                <a:lnTo>
                  <a:pt x="100" y="32"/>
                </a:lnTo>
                <a:lnTo>
                  <a:pt x="92" y="30"/>
                </a:lnTo>
                <a:lnTo>
                  <a:pt x="89" y="30"/>
                </a:lnTo>
                <a:lnTo>
                  <a:pt x="87" y="30"/>
                </a:lnTo>
                <a:lnTo>
                  <a:pt x="80" y="30"/>
                </a:lnTo>
                <a:lnTo>
                  <a:pt x="70" y="33"/>
                </a:lnTo>
                <a:lnTo>
                  <a:pt x="61" y="32"/>
                </a:lnTo>
                <a:lnTo>
                  <a:pt x="60" y="33"/>
                </a:lnTo>
                <a:lnTo>
                  <a:pt x="52" y="32"/>
                </a:lnTo>
                <a:lnTo>
                  <a:pt x="47" y="32"/>
                </a:lnTo>
                <a:lnTo>
                  <a:pt x="46" y="34"/>
                </a:lnTo>
                <a:lnTo>
                  <a:pt x="41" y="33"/>
                </a:lnTo>
                <a:lnTo>
                  <a:pt x="38" y="35"/>
                </a:lnTo>
                <a:lnTo>
                  <a:pt x="33" y="32"/>
                </a:lnTo>
                <a:lnTo>
                  <a:pt x="33" y="28"/>
                </a:lnTo>
                <a:lnTo>
                  <a:pt x="35" y="26"/>
                </a:lnTo>
                <a:lnTo>
                  <a:pt x="39" y="23"/>
                </a:lnTo>
                <a:lnTo>
                  <a:pt x="39" y="21"/>
                </a:lnTo>
                <a:lnTo>
                  <a:pt x="41" y="19"/>
                </a:lnTo>
                <a:lnTo>
                  <a:pt x="38" y="19"/>
                </a:lnTo>
                <a:lnTo>
                  <a:pt x="38" y="22"/>
                </a:lnTo>
                <a:lnTo>
                  <a:pt x="33" y="26"/>
                </a:lnTo>
                <a:lnTo>
                  <a:pt x="32" y="27"/>
                </a:lnTo>
                <a:lnTo>
                  <a:pt x="26" y="26"/>
                </a:lnTo>
                <a:lnTo>
                  <a:pt x="25" y="22"/>
                </a:lnTo>
                <a:lnTo>
                  <a:pt x="22" y="23"/>
                </a:lnTo>
                <a:lnTo>
                  <a:pt x="19" y="22"/>
                </a:lnTo>
                <a:lnTo>
                  <a:pt x="19" y="23"/>
                </a:lnTo>
                <a:lnTo>
                  <a:pt x="14" y="21"/>
                </a:lnTo>
                <a:lnTo>
                  <a:pt x="11" y="19"/>
                </a:lnTo>
                <a:lnTo>
                  <a:pt x="10" y="23"/>
                </a:lnTo>
                <a:lnTo>
                  <a:pt x="4" y="22"/>
                </a:lnTo>
                <a:lnTo>
                  <a:pt x="3" y="19"/>
                </a:lnTo>
                <a:lnTo>
                  <a:pt x="0" y="15"/>
                </a:lnTo>
                <a:lnTo>
                  <a:pt x="0" y="13"/>
                </a:lnTo>
                <a:lnTo>
                  <a:pt x="4" y="10"/>
                </a:lnTo>
                <a:lnTo>
                  <a:pt x="3" y="8"/>
                </a:lnTo>
                <a:lnTo>
                  <a:pt x="0" y="6"/>
                </a:lnTo>
                <a:lnTo>
                  <a:pt x="1" y="2"/>
                </a:lnTo>
                <a:lnTo>
                  <a:pt x="3" y="0"/>
                </a:lnTo>
                <a:lnTo>
                  <a:pt x="4" y="0"/>
                </a:lnTo>
                <a:lnTo>
                  <a:pt x="9" y="0"/>
                </a:lnTo>
                <a:lnTo>
                  <a:pt x="14" y="2"/>
                </a:lnTo>
                <a:lnTo>
                  <a:pt x="16" y="5"/>
                </a:lnTo>
                <a:lnTo>
                  <a:pt x="17" y="7"/>
                </a:lnTo>
                <a:lnTo>
                  <a:pt x="22" y="10"/>
                </a:lnTo>
                <a:lnTo>
                  <a:pt x="25" y="10"/>
                </a:lnTo>
                <a:lnTo>
                  <a:pt x="22" y="14"/>
                </a:lnTo>
                <a:lnTo>
                  <a:pt x="28" y="14"/>
                </a:lnTo>
                <a:lnTo>
                  <a:pt x="31" y="14"/>
                </a:lnTo>
                <a:lnTo>
                  <a:pt x="32" y="10"/>
                </a:lnTo>
                <a:lnTo>
                  <a:pt x="36" y="8"/>
                </a:lnTo>
                <a:lnTo>
                  <a:pt x="43" y="13"/>
                </a:lnTo>
                <a:lnTo>
                  <a:pt x="42" y="17"/>
                </a:lnTo>
                <a:lnTo>
                  <a:pt x="43" y="17"/>
                </a:lnTo>
                <a:lnTo>
                  <a:pt x="46" y="13"/>
                </a:lnTo>
                <a:lnTo>
                  <a:pt x="48" y="13"/>
                </a:lnTo>
                <a:lnTo>
                  <a:pt x="52" y="13"/>
                </a:lnTo>
                <a:lnTo>
                  <a:pt x="55" y="13"/>
                </a:lnTo>
                <a:lnTo>
                  <a:pt x="57" y="14"/>
                </a:lnTo>
                <a:lnTo>
                  <a:pt x="57" y="15"/>
                </a:lnTo>
                <a:lnTo>
                  <a:pt x="57" y="21"/>
                </a:lnTo>
                <a:lnTo>
                  <a:pt x="65" y="22"/>
                </a:lnTo>
                <a:lnTo>
                  <a:pt x="65" y="14"/>
                </a:lnTo>
                <a:lnTo>
                  <a:pt x="68" y="13"/>
                </a:lnTo>
                <a:lnTo>
                  <a:pt x="70" y="10"/>
                </a:lnTo>
                <a:lnTo>
                  <a:pt x="73" y="13"/>
                </a:lnTo>
                <a:lnTo>
                  <a:pt x="76" y="14"/>
                </a:lnTo>
                <a:lnTo>
                  <a:pt x="76" y="15"/>
                </a:lnTo>
                <a:lnTo>
                  <a:pt x="76" y="17"/>
                </a:lnTo>
                <a:lnTo>
                  <a:pt x="79" y="17"/>
                </a:lnTo>
                <a:lnTo>
                  <a:pt x="79" y="21"/>
                </a:lnTo>
                <a:lnTo>
                  <a:pt x="82" y="22"/>
                </a:lnTo>
                <a:lnTo>
                  <a:pt x="86" y="26"/>
                </a:lnTo>
                <a:lnTo>
                  <a:pt x="89" y="23"/>
                </a:lnTo>
                <a:lnTo>
                  <a:pt x="92" y="26"/>
                </a:lnTo>
                <a:lnTo>
                  <a:pt x="93" y="23"/>
                </a:lnTo>
                <a:lnTo>
                  <a:pt x="98" y="23"/>
                </a:lnTo>
                <a:lnTo>
                  <a:pt x="109" y="24"/>
                </a:lnTo>
                <a:lnTo>
                  <a:pt x="111" y="24"/>
                </a:lnTo>
                <a:lnTo>
                  <a:pt x="114" y="23"/>
                </a:lnTo>
                <a:lnTo>
                  <a:pt x="119" y="23"/>
                </a:lnTo>
                <a:lnTo>
                  <a:pt x="123" y="22"/>
                </a:lnTo>
                <a:lnTo>
                  <a:pt x="125" y="17"/>
                </a:lnTo>
                <a:lnTo>
                  <a:pt x="133" y="15"/>
                </a:lnTo>
                <a:lnTo>
                  <a:pt x="141" y="19"/>
                </a:lnTo>
                <a:lnTo>
                  <a:pt x="141" y="27"/>
                </a:lnTo>
                <a:lnTo>
                  <a:pt x="137" y="31"/>
                </a:lnTo>
                <a:lnTo>
                  <a:pt x="145" y="33"/>
                </a:lnTo>
                <a:lnTo>
                  <a:pt x="150" y="33"/>
                </a:lnTo>
                <a:lnTo>
                  <a:pt x="151" y="34"/>
                </a:lnTo>
                <a:lnTo>
                  <a:pt x="152" y="34"/>
                </a:lnTo>
                <a:lnTo>
                  <a:pt x="155" y="35"/>
                </a:lnTo>
                <a:lnTo>
                  <a:pt x="155" y="37"/>
                </a:lnTo>
                <a:lnTo>
                  <a:pt x="157" y="39"/>
                </a:lnTo>
                <a:lnTo>
                  <a:pt x="158" y="39"/>
                </a:lnTo>
                <a:lnTo>
                  <a:pt x="167" y="42"/>
                </a:lnTo>
                <a:lnTo>
                  <a:pt x="172" y="43"/>
                </a:lnTo>
                <a:lnTo>
                  <a:pt x="172" y="45"/>
                </a:lnTo>
                <a:lnTo>
                  <a:pt x="167" y="48"/>
                </a:lnTo>
                <a:lnTo>
                  <a:pt x="161" y="48"/>
                </a:lnTo>
                <a:lnTo>
                  <a:pt x="160" y="50"/>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91" name="Freeform 228"/>
          <p:cNvSpPr>
            <a:spLocks/>
          </p:cNvSpPr>
          <p:nvPr/>
        </p:nvSpPr>
        <p:spPr bwMode="auto">
          <a:xfrm>
            <a:off x="1239838" y="5721350"/>
            <a:ext cx="9525" cy="11113"/>
          </a:xfrm>
          <a:custGeom>
            <a:avLst/>
            <a:gdLst>
              <a:gd name="T0" fmla="*/ 2147483647 w 7"/>
              <a:gd name="T1" fmla="*/ 2147483647 h 8"/>
              <a:gd name="T2" fmla="*/ 2147483647 w 7"/>
              <a:gd name="T3" fmla="*/ 2147483647 h 8"/>
              <a:gd name="T4" fmla="*/ 2147483647 w 7"/>
              <a:gd name="T5" fmla="*/ 0 h 8"/>
              <a:gd name="T6" fmla="*/ 0 w 7"/>
              <a:gd name="T7" fmla="*/ 2147483647 h 8"/>
              <a:gd name="T8" fmla="*/ 0 w 7"/>
              <a:gd name="T9" fmla="*/ 2147483647 h 8"/>
              <a:gd name="T10" fmla="*/ 2147483647 w 7"/>
              <a:gd name="T11" fmla="*/ 2147483647 h 8"/>
              <a:gd name="T12" fmla="*/ 2147483647 w 7"/>
              <a:gd name="T13" fmla="*/ 2147483647 h 8"/>
              <a:gd name="T14" fmla="*/ 2147483647 w 7"/>
              <a:gd name="T15" fmla="*/ 2147483647 h 8"/>
              <a:gd name="T16" fmla="*/ 2147483647 w 7"/>
              <a:gd name="T17" fmla="*/ 2147483647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8"/>
              <a:gd name="T29" fmla="*/ 7 w 7"/>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8">
                <a:moveTo>
                  <a:pt x="4" y="7"/>
                </a:moveTo>
                <a:lnTo>
                  <a:pt x="6" y="3"/>
                </a:lnTo>
                <a:lnTo>
                  <a:pt x="4" y="0"/>
                </a:lnTo>
                <a:lnTo>
                  <a:pt x="0" y="2"/>
                </a:lnTo>
                <a:lnTo>
                  <a:pt x="0" y="3"/>
                </a:lnTo>
                <a:lnTo>
                  <a:pt x="2" y="7"/>
                </a:lnTo>
                <a:lnTo>
                  <a:pt x="4" y="7"/>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92" name="Freeform 229"/>
          <p:cNvSpPr>
            <a:spLocks/>
          </p:cNvSpPr>
          <p:nvPr/>
        </p:nvSpPr>
        <p:spPr bwMode="auto">
          <a:xfrm>
            <a:off x="1239838" y="5721350"/>
            <a:ext cx="9525" cy="11113"/>
          </a:xfrm>
          <a:custGeom>
            <a:avLst/>
            <a:gdLst>
              <a:gd name="T0" fmla="*/ 2147483647 w 7"/>
              <a:gd name="T1" fmla="*/ 2147483647 h 8"/>
              <a:gd name="T2" fmla="*/ 2147483647 w 7"/>
              <a:gd name="T3" fmla="*/ 2147483647 h 8"/>
              <a:gd name="T4" fmla="*/ 2147483647 w 7"/>
              <a:gd name="T5" fmla="*/ 0 h 8"/>
              <a:gd name="T6" fmla="*/ 0 w 7"/>
              <a:gd name="T7" fmla="*/ 2147483647 h 8"/>
              <a:gd name="T8" fmla="*/ 0 w 7"/>
              <a:gd name="T9" fmla="*/ 2147483647 h 8"/>
              <a:gd name="T10" fmla="*/ 2147483647 w 7"/>
              <a:gd name="T11" fmla="*/ 2147483647 h 8"/>
              <a:gd name="T12" fmla="*/ 2147483647 w 7"/>
              <a:gd name="T13" fmla="*/ 2147483647 h 8"/>
              <a:gd name="T14" fmla="*/ 2147483647 w 7"/>
              <a:gd name="T15" fmla="*/ 2147483647 h 8"/>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8"/>
              <a:gd name="T26" fmla="*/ 7 w 7"/>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8">
                <a:moveTo>
                  <a:pt x="4" y="7"/>
                </a:moveTo>
                <a:lnTo>
                  <a:pt x="6" y="3"/>
                </a:lnTo>
                <a:lnTo>
                  <a:pt x="4" y="0"/>
                </a:lnTo>
                <a:lnTo>
                  <a:pt x="0" y="2"/>
                </a:lnTo>
                <a:lnTo>
                  <a:pt x="0" y="3"/>
                </a:lnTo>
                <a:lnTo>
                  <a:pt x="2" y="7"/>
                </a:lnTo>
                <a:lnTo>
                  <a:pt x="4" y="7"/>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93" name="Freeform 230"/>
          <p:cNvSpPr>
            <a:spLocks/>
          </p:cNvSpPr>
          <p:nvPr/>
        </p:nvSpPr>
        <p:spPr bwMode="auto">
          <a:xfrm>
            <a:off x="1233488" y="5684838"/>
            <a:ext cx="36512" cy="44450"/>
          </a:xfrm>
          <a:custGeom>
            <a:avLst/>
            <a:gdLst>
              <a:gd name="T0" fmla="*/ 2147483647 w 25"/>
              <a:gd name="T1" fmla="*/ 2147483647 h 32"/>
              <a:gd name="T2" fmla="*/ 2147483647 w 25"/>
              <a:gd name="T3" fmla="*/ 2147483647 h 32"/>
              <a:gd name="T4" fmla="*/ 2147483647 w 25"/>
              <a:gd name="T5" fmla="*/ 2147483647 h 32"/>
              <a:gd name="T6" fmla="*/ 2147483647 w 25"/>
              <a:gd name="T7" fmla="*/ 2147483647 h 32"/>
              <a:gd name="T8" fmla="*/ 2147483647 w 25"/>
              <a:gd name="T9" fmla="*/ 2147483647 h 32"/>
              <a:gd name="T10" fmla="*/ 2147483647 w 25"/>
              <a:gd name="T11" fmla="*/ 2147483647 h 32"/>
              <a:gd name="T12" fmla="*/ 2147483647 w 25"/>
              <a:gd name="T13" fmla="*/ 2147483647 h 32"/>
              <a:gd name="T14" fmla="*/ 2147483647 w 25"/>
              <a:gd name="T15" fmla="*/ 2147483647 h 32"/>
              <a:gd name="T16" fmla="*/ 0 w 25"/>
              <a:gd name="T17" fmla="*/ 2147483647 h 32"/>
              <a:gd name="T18" fmla="*/ 2147483647 w 25"/>
              <a:gd name="T19" fmla="*/ 2147483647 h 32"/>
              <a:gd name="T20" fmla="*/ 2147483647 w 25"/>
              <a:gd name="T21" fmla="*/ 2147483647 h 32"/>
              <a:gd name="T22" fmla="*/ 2147483647 w 25"/>
              <a:gd name="T23" fmla="*/ 2147483647 h 32"/>
              <a:gd name="T24" fmla="*/ 2147483647 w 25"/>
              <a:gd name="T25" fmla="*/ 0 h 32"/>
              <a:gd name="T26" fmla="*/ 2147483647 w 25"/>
              <a:gd name="T27" fmla="*/ 2147483647 h 32"/>
              <a:gd name="T28" fmla="*/ 2147483647 w 25"/>
              <a:gd name="T29" fmla="*/ 2147483647 h 32"/>
              <a:gd name="T30" fmla="*/ 2147483647 w 25"/>
              <a:gd name="T31" fmla="*/ 2147483647 h 32"/>
              <a:gd name="T32" fmla="*/ 2147483647 w 25"/>
              <a:gd name="T33" fmla="*/ 2147483647 h 32"/>
              <a:gd name="T34" fmla="*/ 2147483647 w 25"/>
              <a:gd name="T35" fmla="*/ 2147483647 h 32"/>
              <a:gd name="T36" fmla="*/ 2147483647 w 25"/>
              <a:gd name="T37" fmla="*/ 2147483647 h 32"/>
              <a:gd name="T38" fmla="*/ 2147483647 w 25"/>
              <a:gd name="T39" fmla="*/ 2147483647 h 32"/>
              <a:gd name="T40" fmla="*/ 2147483647 w 25"/>
              <a:gd name="T41" fmla="*/ 2147483647 h 32"/>
              <a:gd name="T42" fmla="*/ 2147483647 w 25"/>
              <a:gd name="T43" fmla="*/ 2147483647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
              <a:gd name="T67" fmla="*/ 0 h 32"/>
              <a:gd name="T68" fmla="*/ 25 w 25"/>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 h="32">
                <a:moveTo>
                  <a:pt x="22" y="31"/>
                </a:moveTo>
                <a:lnTo>
                  <a:pt x="19" y="31"/>
                </a:lnTo>
                <a:lnTo>
                  <a:pt x="17" y="29"/>
                </a:lnTo>
                <a:lnTo>
                  <a:pt x="15" y="26"/>
                </a:lnTo>
                <a:lnTo>
                  <a:pt x="12" y="28"/>
                </a:lnTo>
                <a:lnTo>
                  <a:pt x="6" y="19"/>
                </a:lnTo>
                <a:lnTo>
                  <a:pt x="5" y="18"/>
                </a:lnTo>
                <a:lnTo>
                  <a:pt x="1" y="14"/>
                </a:lnTo>
                <a:lnTo>
                  <a:pt x="0" y="12"/>
                </a:lnTo>
                <a:lnTo>
                  <a:pt x="1" y="11"/>
                </a:lnTo>
                <a:lnTo>
                  <a:pt x="1" y="10"/>
                </a:lnTo>
                <a:lnTo>
                  <a:pt x="1" y="3"/>
                </a:lnTo>
                <a:lnTo>
                  <a:pt x="6" y="0"/>
                </a:lnTo>
                <a:lnTo>
                  <a:pt x="9" y="7"/>
                </a:lnTo>
                <a:lnTo>
                  <a:pt x="11" y="12"/>
                </a:lnTo>
                <a:lnTo>
                  <a:pt x="13" y="17"/>
                </a:lnTo>
                <a:lnTo>
                  <a:pt x="15" y="19"/>
                </a:lnTo>
                <a:lnTo>
                  <a:pt x="19" y="21"/>
                </a:lnTo>
                <a:lnTo>
                  <a:pt x="24" y="29"/>
                </a:lnTo>
                <a:lnTo>
                  <a:pt x="22" y="31"/>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94" name="Freeform 231"/>
          <p:cNvSpPr>
            <a:spLocks/>
          </p:cNvSpPr>
          <p:nvPr/>
        </p:nvSpPr>
        <p:spPr bwMode="auto">
          <a:xfrm>
            <a:off x="1233488" y="5684838"/>
            <a:ext cx="36512" cy="44450"/>
          </a:xfrm>
          <a:custGeom>
            <a:avLst/>
            <a:gdLst>
              <a:gd name="T0" fmla="*/ 2147483647 w 25"/>
              <a:gd name="T1" fmla="*/ 2147483647 h 32"/>
              <a:gd name="T2" fmla="*/ 2147483647 w 25"/>
              <a:gd name="T3" fmla="*/ 2147483647 h 32"/>
              <a:gd name="T4" fmla="*/ 2147483647 w 25"/>
              <a:gd name="T5" fmla="*/ 2147483647 h 32"/>
              <a:gd name="T6" fmla="*/ 2147483647 w 25"/>
              <a:gd name="T7" fmla="*/ 2147483647 h 32"/>
              <a:gd name="T8" fmla="*/ 2147483647 w 25"/>
              <a:gd name="T9" fmla="*/ 2147483647 h 32"/>
              <a:gd name="T10" fmla="*/ 2147483647 w 25"/>
              <a:gd name="T11" fmla="*/ 2147483647 h 32"/>
              <a:gd name="T12" fmla="*/ 2147483647 w 25"/>
              <a:gd name="T13" fmla="*/ 2147483647 h 32"/>
              <a:gd name="T14" fmla="*/ 2147483647 w 25"/>
              <a:gd name="T15" fmla="*/ 2147483647 h 32"/>
              <a:gd name="T16" fmla="*/ 0 w 25"/>
              <a:gd name="T17" fmla="*/ 2147483647 h 32"/>
              <a:gd name="T18" fmla="*/ 2147483647 w 25"/>
              <a:gd name="T19" fmla="*/ 2147483647 h 32"/>
              <a:gd name="T20" fmla="*/ 2147483647 w 25"/>
              <a:gd name="T21" fmla="*/ 2147483647 h 32"/>
              <a:gd name="T22" fmla="*/ 2147483647 w 25"/>
              <a:gd name="T23" fmla="*/ 2147483647 h 32"/>
              <a:gd name="T24" fmla="*/ 2147483647 w 25"/>
              <a:gd name="T25" fmla="*/ 0 h 32"/>
              <a:gd name="T26" fmla="*/ 2147483647 w 25"/>
              <a:gd name="T27" fmla="*/ 2147483647 h 32"/>
              <a:gd name="T28" fmla="*/ 2147483647 w 25"/>
              <a:gd name="T29" fmla="*/ 2147483647 h 32"/>
              <a:gd name="T30" fmla="*/ 2147483647 w 25"/>
              <a:gd name="T31" fmla="*/ 2147483647 h 32"/>
              <a:gd name="T32" fmla="*/ 2147483647 w 25"/>
              <a:gd name="T33" fmla="*/ 2147483647 h 32"/>
              <a:gd name="T34" fmla="*/ 2147483647 w 25"/>
              <a:gd name="T35" fmla="*/ 2147483647 h 32"/>
              <a:gd name="T36" fmla="*/ 2147483647 w 25"/>
              <a:gd name="T37" fmla="*/ 2147483647 h 32"/>
              <a:gd name="T38" fmla="*/ 2147483647 w 25"/>
              <a:gd name="T39" fmla="*/ 2147483647 h 32"/>
              <a:gd name="T40" fmla="*/ 2147483647 w 25"/>
              <a:gd name="T41" fmla="*/ 2147483647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
              <a:gd name="T64" fmla="*/ 0 h 32"/>
              <a:gd name="T65" fmla="*/ 25 w 25"/>
              <a:gd name="T66" fmla="*/ 32 h 3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 h="32">
                <a:moveTo>
                  <a:pt x="22" y="31"/>
                </a:moveTo>
                <a:lnTo>
                  <a:pt x="19" y="31"/>
                </a:lnTo>
                <a:lnTo>
                  <a:pt x="17" y="29"/>
                </a:lnTo>
                <a:lnTo>
                  <a:pt x="15" y="26"/>
                </a:lnTo>
                <a:lnTo>
                  <a:pt x="12" y="28"/>
                </a:lnTo>
                <a:lnTo>
                  <a:pt x="6" y="19"/>
                </a:lnTo>
                <a:lnTo>
                  <a:pt x="5" y="18"/>
                </a:lnTo>
                <a:lnTo>
                  <a:pt x="1" y="14"/>
                </a:lnTo>
                <a:lnTo>
                  <a:pt x="0" y="12"/>
                </a:lnTo>
                <a:lnTo>
                  <a:pt x="1" y="11"/>
                </a:lnTo>
                <a:lnTo>
                  <a:pt x="1" y="10"/>
                </a:lnTo>
                <a:lnTo>
                  <a:pt x="1" y="3"/>
                </a:lnTo>
                <a:lnTo>
                  <a:pt x="6" y="0"/>
                </a:lnTo>
                <a:lnTo>
                  <a:pt x="9" y="7"/>
                </a:lnTo>
                <a:lnTo>
                  <a:pt x="11" y="12"/>
                </a:lnTo>
                <a:lnTo>
                  <a:pt x="13" y="17"/>
                </a:lnTo>
                <a:lnTo>
                  <a:pt x="15" y="19"/>
                </a:lnTo>
                <a:lnTo>
                  <a:pt x="19" y="21"/>
                </a:lnTo>
                <a:lnTo>
                  <a:pt x="24" y="29"/>
                </a:lnTo>
                <a:lnTo>
                  <a:pt x="22" y="31"/>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95" name="Freeform 232"/>
          <p:cNvSpPr>
            <a:spLocks/>
          </p:cNvSpPr>
          <p:nvPr/>
        </p:nvSpPr>
        <p:spPr bwMode="auto">
          <a:xfrm>
            <a:off x="1433513" y="5756275"/>
            <a:ext cx="69850" cy="55563"/>
          </a:xfrm>
          <a:custGeom>
            <a:avLst/>
            <a:gdLst>
              <a:gd name="T0" fmla="*/ 2147483647 w 49"/>
              <a:gd name="T1" fmla="*/ 2147483647 h 40"/>
              <a:gd name="T2" fmla="*/ 2147483647 w 49"/>
              <a:gd name="T3" fmla="*/ 2147483647 h 40"/>
              <a:gd name="T4" fmla="*/ 2147483647 w 49"/>
              <a:gd name="T5" fmla="*/ 2147483647 h 40"/>
              <a:gd name="T6" fmla="*/ 2147483647 w 49"/>
              <a:gd name="T7" fmla="*/ 2147483647 h 40"/>
              <a:gd name="T8" fmla="*/ 0 w 49"/>
              <a:gd name="T9" fmla="*/ 2147483647 h 40"/>
              <a:gd name="T10" fmla="*/ 2147483647 w 49"/>
              <a:gd name="T11" fmla="*/ 2147483647 h 40"/>
              <a:gd name="T12" fmla="*/ 2147483647 w 49"/>
              <a:gd name="T13" fmla="*/ 2147483647 h 40"/>
              <a:gd name="T14" fmla="*/ 2147483647 w 49"/>
              <a:gd name="T15" fmla="*/ 2147483647 h 40"/>
              <a:gd name="T16" fmla="*/ 2147483647 w 49"/>
              <a:gd name="T17" fmla="*/ 2147483647 h 40"/>
              <a:gd name="T18" fmla="*/ 2147483647 w 49"/>
              <a:gd name="T19" fmla="*/ 0 h 40"/>
              <a:gd name="T20" fmla="*/ 2147483647 w 49"/>
              <a:gd name="T21" fmla="*/ 2147483647 h 40"/>
              <a:gd name="T22" fmla="*/ 2147483647 w 49"/>
              <a:gd name="T23" fmla="*/ 2147483647 h 40"/>
              <a:gd name="T24" fmla="*/ 2147483647 w 49"/>
              <a:gd name="T25" fmla="*/ 2147483647 h 40"/>
              <a:gd name="T26" fmla="*/ 2147483647 w 49"/>
              <a:gd name="T27" fmla="*/ 2147483647 h 40"/>
              <a:gd name="T28" fmla="*/ 2147483647 w 49"/>
              <a:gd name="T29" fmla="*/ 2147483647 h 40"/>
              <a:gd name="T30" fmla="*/ 2147483647 w 49"/>
              <a:gd name="T31" fmla="*/ 2147483647 h 40"/>
              <a:gd name="T32" fmla="*/ 2147483647 w 49"/>
              <a:gd name="T33" fmla="*/ 2147483647 h 40"/>
              <a:gd name="T34" fmla="*/ 2147483647 w 49"/>
              <a:gd name="T35" fmla="*/ 2147483647 h 40"/>
              <a:gd name="T36" fmla="*/ 2147483647 w 49"/>
              <a:gd name="T37" fmla="*/ 2147483647 h 40"/>
              <a:gd name="T38" fmla="*/ 2147483647 w 49"/>
              <a:gd name="T39" fmla="*/ 2147483647 h 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9"/>
              <a:gd name="T61" fmla="*/ 0 h 40"/>
              <a:gd name="T62" fmla="*/ 49 w 49"/>
              <a:gd name="T63" fmla="*/ 40 h 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9" h="40">
                <a:moveTo>
                  <a:pt x="36" y="39"/>
                </a:moveTo>
                <a:lnTo>
                  <a:pt x="27" y="38"/>
                </a:lnTo>
                <a:lnTo>
                  <a:pt x="25" y="35"/>
                </a:lnTo>
                <a:lnTo>
                  <a:pt x="3" y="21"/>
                </a:lnTo>
                <a:lnTo>
                  <a:pt x="0" y="9"/>
                </a:lnTo>
                <a:lnTo>
                  <a:pt x="25" y="3"/>
                </a:lnTo>
                <a:lnTo>
                  <a:pt x="30" y="4"/>
                </a:lnTo>
                <a:lnTo>
                  <a:pt x="32" y="3"/>
                </a:lnTo>
                <a:lnTo>
                  <a:pt x="32" y="2"/>
                </a:lnTo>
                <a:lnTo>
                  <a:pt x="36" y="0"/>
                </a:lnTo>
                <a:lnTo>
                  <a:pt x="39" y="9"/>
                </a:lnTo>
                <a:lnTo>
                  <a:pt x="41" y="7"/>
                </a:lnTo>
                <a:lnTo>
                  <a:pt x="44" y="7"/>
                </a:lnTo>
                <a:lnTo>
                  <a:pt x="48" y="27"/>
                </a:lnTo>
                <a:lnTo>
                  <a:pt x="48" y="36"/>
                </a:lnTo>
                <a:lnTo>
                  <a:pt x="44" y="37"/>
                </a:lnTo>
                <a:lnTo>
                  <a:pt x="40" y="37"/>
                </a:lnTo>
                <a:lnTo>
                  <a:pt x="36" y="39"/>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96" name="Freeform 233"/>
          <p:cNvSpPr>
            <a:spLocks/>
          </p:cNvSpPr>
          <p:nvPr/>
        </p:nvSpPr>
        <p:spPr bwMode="auto">
          <a:xfrm>
            <a:off x="1433513" y="5756275"/>
            <a:ext cx="69850" cy="55563"/>
          </a:xfrm>
          <a:custGeom>
            <a:avLst/>
            <a:gdLst>
              <a:gd name="T0" fmla="*/ 2147483647 w 49"/>
              <a:gd name="T1" fmla="*/ 2147483647 h 40"/>
              <a:gd name="T2" fmla="*/ 2147483647 w 49"/>
              <a:gd name="T3" fmla="*/ 2147483647 h 40"/>
              <a:gd name="T4" fmla="*/ 2147483647 w 49"/>
              <a:gd name="T5" fmla="*/ 2147483647 h 40"/>
              <a:gd name="T6" fmla="*/ 2147483647 w 49"/>
              <a:gd name="T7" fmla="*/ 2147483647 h 40"/>
              <a:gd name="T8" fmla="*/ 0 w 49"/>
              <a:gd name="T9" fmla="*/ 2147483647 h 40"/>
              <a:gd name="T10" fmla="*/ 2147483647 w 49"/>
              <a:gd name="T11" fmla="*/ 2147483647 h 40"/>
              <a:gd name="T12" fmla="*/ 2147483647 w 49"/>
              <a:gd name="T13" fmla="*/ 2147483647 h 40"/>
              <a:gd name="T14" fmla="*/ 2147483647 w 49"/>
              <a:gd name="T15" fmla="*/ 2147483647 h 40"/>
              <a:gd name="T16" fmla="*/ 2147483647 w 49"/>
              <a:gd name="T17" fmla="*/ 2147483647 h 40"/>
              <a:gd name="T18" fmla="*/ 2147483647 w 49"/>
              <a:gd name="T19" fmla="*/ 0 h 40"/>
              <a:gd name="T20" fmla="*/ 2147483647 w 49"/>
              <a:gd name="T21" fmla="*/ 2147483647 h 40"/>
              <a:gd name="T22" fmla="*/ 2147483647 w 49"/>
              <a:gd name="T23" fmla="*/ 2147483647 h 40"/>
              <a:gd name="T24" fmla="*/ 2147483647 w 49"/>
              <a:gd name="T25" fmla="*/ 2147483647 h 40"/>
              <a:gd name="T26" fmla="*/ 2147483647 w 49"/>
              <a:gd name="T27" fmla="*/ 2147483647 h 40"/>
              <a:gd name="T28" fmla="*/ 2147483647 w 49"/>
              <a:gd name="T29" fmla="*/ 2147483647 h 40"/>
              <a:gd name="T30" fmla="*/ 2147483647 w 49"/>
              <a:gd name="T31" fmla="*/ 2147483647 h 40"/>
              <a:gd name="T32" fmla="*/ 2147483647 w 49"/>
              <a:gd name="T33" fmla="*/ 2147483647 h 40"/>
              <a:gd name="T34" fmla="*/ 2147483647 w 49"/>
              <a:gd name="T35" fmla="*/ 2147483647 h 40"/>
              <a:gd name="T36" fmla="*/ 2147483647 w 49"/>
              <a:gd name="T37" fmla="*/ 2147483647 h 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9"/>
              <a:gd name="T58" fmla="*/ 0 h 40"/>
              <a:gd name="T59" fmla="*/ 49 w 49"/>
              <a:gd name="T60" fmla="*/ 40 h 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9" h="40">
                <a:moveTo>
                  <a:pt x="36" y="39"/>
                </a:moveTo>
                <a:lnTo>
                  <a:pt x="27" y="38"/>
                </a:lnTo>
                <a:lnTo>
                  <a:pt x="25" y="35"/>
                </a:lnTo>
                <a:lnTo>
                  <a:pt x="3" y="21"/>
                </a:lnTo>
                <a:lnTo>
                  <a:pt x="0" y="9"/>
                </a:lnTo>
                <a:lnTo>
                  <a:pt x="25" y="3"/>
                </a:lnTo>
                <a:lnTo>
                  <a:pt x="30" y="4"/>
                </a:lnTo>
                <a:lnTo>
                  <a:pt x="32" y="3"/>
                </a:lnTo>
                <a:lnTo>
                  <a:pt x="32" y="2"/>
                </a:lnTo>
                <a:lnTo>
                  <a:pt x="36" y="0"/>
                </a:lnTo>
                <a:lnTo>
                  <a:pt x="39" y="9"/>
                </a:lnTo>
                <a:lnTo>
                  <a:pt x="41" y="7"/>
                </a:lnTo>
                <a:lnTo>
                  <a:pt x="44" y="7"/>
                </a:lnTo>
                <a:lnTo>
                  <a:pt x="48" y="27"/>
                </a:lnTo>
                <a:lnTo>
                  <a:pt x="48" y="36"/>
                </a:lnTo>
                <a:lnTo>
                  <a:pt x="44" y="37"/>
                </a:lnTo>
                <a:lnTo>
                  <a:pt x="40" y="37"/>
                </a:lnTo>
                <a:lnTo>
                  <a:pt x="36" y="39"/>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97" name="Freeform 234"/>
          <p:cNvSpPr>
            <a:spLocks/>
          </p:cNvSpPr>
          <p:nvPr/>
        </p:nvSpPr>
        <p:spPr bwMode="auto">
          <a:xfrm>
            <a:off x="1693863" y="5918200"/>
            <a:ext cx="11112" cy="12700"/>
          </a:xfrm>
          <a:custGeom>
            <a:avLst/>
            <a:gdLst>
              <a:gd name="T0" fmla="*/ 2147483647 w 7"/>
              <a:gd name="T1" fmla="*/ 2147483647 h 8"/>
              <a:gd name="T2" fmla="*/ 0 w 7"/>
              <a:gd name="T3" fmla="*/ 2147483647 h 8"/>
              <a:gd name="T4" fmla="*/ 2147483647 w 7"/>
              <a:gd name="T5" fmla="*/ 2147483647 h 8"/>
              <a:gd name="T6" fmla="*/ 2147483647 w 7"/>
              <a:gd name="T7" fmla="*/ 0 h 8"/>
              <a:gd name="T8" fmla="*/ 2147483647 w 7"/>
              <a:gd name="T9" fmla="*/ 2147483647 h 8"/>
              <a:gd name="T10" fmla="*/ 2147483647 w 7"/>
              <a:gd name="T11" fmla="*/ 2147483647 h 8"/>
              <a:gd name="T12" fmla="*/ 2147483647 w 7"/>
              <a:gd name="T13" fmla="*/ 2147483647 h 8"/>
              <a:gd name="T14" fmla="*/ 2147483647 w 7"/>
              <a:gd name="T15" fmla="*/ 2147483647 h 8"/>
              <a:gd name="T16" fmla="*/ 2147483647 w 7"/>
              <a:gd name="T17" fmla="*/ 2147483647 h 8"/>
              <a:gd name="T18" fmla="*/ 2147483647 w 7"/>
              <a:gd name="T19" fmla="*/ 2147483647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8"/>
              <a:gd name="T32" fmla="*/ 7 w 7"/>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8">
                <a:moveTo>
                  <a:pt x="3" y="7"/>
                </a:moveTo>
                <a:lnTo>
                  <a:pt x="0" y="4"/>
                </a:lnTo>
                <a:lnTo>
                  <a:pt x="1" y="1"/>
                </a:lnTo>
                <a:lnTo>
                  <a:pt x="4" y="0"/>
                </a:lnTo>
                <a:lnTo>
                  <a:pt x="6" y="1"/>
                </a:lnTo>
                <a:lnTo>
                  <a:pt x="6" y="4"/>
                </a:lnTo>
                <a:lnTo>
                  <a:pt x="6" y="7"/>
                </a:lnTo>
                <a:lnTo>
                  <a:pt x="3" y="7"/>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98" name="Freeform 235"/>
          <p:cNvSpPr>
            <a:spLocks/>
          </p:cNvSpPr>
          <p:nvPr/>
        </p:nvSpPr>
        <p:spPr bwMode="auto">
          <a:xfrm>
            <a:off x="1693863" y="5918200"/>
            <a:ext cx="11112" cy="12700"/>
          </a:xfrm>
          <a:custGeom>
            <a:avLst/>
            <a:gdLst>
              <a:gd name="T0" fmla="*/ 2147483647 w 7"/>
              <a:gd name="T1" fmla="*/ 2147483647 h 8"/>
              <a:gd name="T2" fmla="*/ 0 w 7"/>
              <a:gd name="T3" fmla="*/ 2147483647 h 8"/>
              <a:gd name="T4" fmla="*/ 2147483647 w 7"/>
              <a:gd name="T5" fmla="*/ 2147483647 h 8"/>
              <a:gd name="T6" fmla="*/ 2147483647 w 7"/>
              <a:gd name="T7" fmla="*/ 0 h 8"/>
              <a:gd name="T8" fmla="*/ 2147483647 w 7"/>
              <a:gd name="T9" fmla="*/ 2147483647 h 8"/>
              <a:gd name="T10" fmla="*/ 2147483647 w 7"/>
              <a:gd name="T11" fmla="*/ 2147483647 h 8"/>
              <a:gd name="T12" fmla="*/ 2147483647 w 7"/>
              <a:gd name="T13" fmla="*/ 2147483647 h 8"/>
              <a:gd name="T14" fmla="*/ 2147483647 w 7"/>
              <a:gd name="T15" fmla="*/ 2147483647 h 8"/>
              <a:gd name="T16" fmla="*/ 2147483647 w 7"/>
              <a:gd name="T17" fmla="*/ 2147483647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8"/>
              <a:gd name="T29" fmla="*/ 7 w 7"/>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8">
                <a:moveTo>
                  <a:pt x="3" y="7"/>
                </a:moveTo>
                <a:lnTo>
                  <a:pt x="0" y="4"/>
                </a:lnTo>
                <a:lnTo>
                  <a:pt x="1" y="1"/>
                </a:lnTo>
                <a:lnTo>
                  <a:pt x="4" y="0"/>
                </a:lnTo>
                <a:lnTo>
                  <a:pt x="6" y="1"/>
                </a:lnTo>
                <a:lnTo>
                  <a:pt x="6" y="4"/>
                </a:lnTo>
                <a:lnTo>
                  <a:pt x="6" y="7"/>
                </a:lnTo>
                <a:lnTo>
                  <a:pt x="3" y="7"/>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099" name="Freeform 236"/>
          <p:cNvSpPr>
            <a:spLocks/>
          </p:cNvSpPr>
          <p:nvPr/>
        </p:nvSpPr>
        <p:spPr bwMode="auto">
          <a:xfrm>
            <a:off x="1677988" y="5908675"/>
            <a:ext cx="19050" cy="22225"/>
          </a:xfrm>
          <a:custGeom>
            <a:avLst/>
            <a:gdLst>
              <a:gd name="T0" fmla="*/ 2147483647 w 13"/>
              <a:gd name="T1" fmla="*/ 2147483647 h 15"/>
              <a:gd name="T2" fmla="*/ 2147483647 w 13"/>
              <a:gd name="T3" fmla="*/ 2147483647 h 15"/>
              <a:gd name="T4" fmla="*/ 2147483647 w 13"/>
              <a:gd name="T5" fmla="*/ 2147483647 h 15"/>
              <a:gd name="T6" fmla="*/ 0 w 13"/>
              <a:gd name="T7" fmla="*/ 2147483647 h 15"/>
              <a:gd name="T8" fmla="*/ 0 w 13"/>
              <a:gd name="T9" fmla="*/ 2147483647 h 15"/>
              <a:gd name="T10" fmla="*/ 2147483647 w 13"/>
              <a:gd name="T11" fmla="*/ 2147483647 h 15"/>
              <a:gd name="T12" fmla="*/ 2147483647 w 13"/>
              <a:gd name="T13" fmla="*/ 0 h 15"/>
              <a:gd name="T14" fmla="*/ 2147483647 w 13"/>
              <a:gd name="T15" fmla="*/ 2147483647 h 15"/>
              <a:gd name="T16" fmla="*/ 2147483647 w 13"/>
              <a:gd name="T17" fmla="*/ 2147483647 h 15"/>
              <a:gd name="T18" fmla="*/ 2147483647 w 13"/>
              <a:gd name="T19" fmla="*/ 2147483647 h 15"/>
              <a:gd name="T20" fmla="*/ 2147483647 w 13"/>
              <a:gd name="T21" fmla="*/ 2147483647 h 15"/>
              <a:gd name="T22" fmla="*/ 2147483647 w 13"/>
              <a:gd name="T23" fmla="*/ 2147483647 h 15"/>
              <a:gd name="T24" fmla="*/ 2147483647 w 13"/>
              <a:gd name="T25" fmla="*/ 2147483647 h 15"/>
              <a:gd name="T26" fmla="*/ 2147483647 w 13"/>
              <a:gd name="T27" fmla="*/ 2147483647 h 15"/>
              <a:gd name="T28" fmla="*/ 2147483647 w 13"/>
              <a:gd name="T29" fmla="*/ 2147483647 h 15"/>
              <a:gd name="T30" fmla="*/ 2147483647 w 13"/>
              <a:gd name="T31" fmla="*/ 2147483647 h 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
              <a:gd name="T49" fmla="*/ 0 h 15"/>
              <a:gd name="T50" fmla="*/ 13 w 13"/>
              <a:gd name="T51" fmla="*/ 15 h 1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 h="15">
                <a:moveTo>
                  <a:pt x="5" y="14"/>
                </a:moveTo>
                <a:lnTo>
                  <a:pt x="3" y="11"/>
                </a:lnTo>
                <a:lnTo>
                  <a:pt x="4" y="10"/>
                </a:lnTo>
                <a:lnTo>
                  <a:pt x="0" y="7"/>
                </a:lnTo>
                <a:lnTo>
                  <a:pt x="0" y="2"/>
                </a:lnTo>
                <a:lnTo>
                  <a:pt x="2" y="1"/>
                </a:lnTo>
                <a:lnTo>
                  <a:pt x="4" y="0"/>
                </a:lnTo>
                <a:lnTo>
                  <a:pt x="11" y="2"/>
                </a:lnTo>
                <a:lnTo>
                  <a:pt x="11" y="5"/>
                </a:lnTo>
                <a:lnTo>
                  <a:pt x="12" y="5"/>
                </a:lnTo>
                <a:lnTo>
                  <a:pt x="10" y="7"/>
                </a:lnTo>
                <a:lnTo>
                  <a:pt x="10" y="8"/>
                </a:lnTo>
                <a:lnTo>
                  <a:pt x="7" y="12"/>
                </a:lnTo>
                <a:lnTo>
                  <a:pt x="5" y="14"/>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00" name="Freeform 237"/>
          <p:cNvSpPr>
            <a:spLocks/>
          </p:cNvSpPr>
          <p:nvPr/>
        </p:nvSpPr>
        <p:spPr bwMode="auto">
          <a:xfrm>
            <a:off x="1677988" y="5908675"/>
            <a:ext cx="19050" cy="22225"/>
          </a:xfrm>
          <a:custGeom>
            <a:avLst/>
            <a:gdLst>
              <a:gd name="T0" fmla="*/ 2147483647 w 13"/>
              <a:gd name="T1" fmla="*/ 2147483647 h 15"/>
              <a:gd name="T2" fmla="*/ 2147483647 w 13"/>
              <a:gd name="T3" fmla="*/ 2147483647 h 15"/>
              <a:gd name="T4" fmla="*/ 2147483647 w 13"/>
              <a:gd name="T5" fmla="*/ 2147483647 h 15"/>
              <a:gd name="T6" fmla="*/ 0 w 13"/>
              <a:gd name="T7" fmla="*/ 2147483647 h 15"/>
              <a:gd name="T8" fmla="*/ 0 w 13"/>
              <a:gd name="T9" fmla="*/ 2147483647 h 15"/>
              <a:gd name="T10" fmla="*/ 2147483647 w 13"/>
              <a:gd name="T11" fmla="*/ 2147483647 h 15"/>
              <a:gd name="T12" fmla="*/ 2147483647 w 13"/>
              <a:gd name="T13" fmla="*/ 0 h 15"/>
              <a:gd name="T14" fmla="*/ 2147483647 w 13"/>
              <a:gd name="T15" fmla="*/ 2147483647 h 15"/>
              <a:gd name="T16" fmla="*/ 2147483647 w 13"/>
              <a:gd name="T17" fmla="*/ 2147483647 h 15"/>
              <a:gd name="T18" fmla="*/ 2147483647 w 13"/>
              <a:gd name="T19" fmla="*/ 2147483647 h 15"/>
              <a:gd name="T20" fmla="*/ 2147483647 w 13"/>
              <a:gd name="T21" fmla="*/ 2147483647 h 15"/>
              <a:gd name="T22" fmla="*/ 2147483647 w 13"/>
              <a:gd name="T23" fmla="*/ 2147483647 h 15"/>
              <a:gd name="T24" fmla="*/ 2147483647 w 13"/>
              <a:gd name="T25" fmla="*/ 2147483647 h 15"/>
              <a:gd name="T26" fmla="*/ 2147483647 w 13"/>
              <a:gd name="T27" fmla="*/ 2147483647 h 15"/>
              <a:gd name="T28" fmla="*/ 2147483647 w 13"/>
              <a:gd name="T29" fmla="*/ 2147483647 h 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
              <a:gd name="T46" fmla="*/ 0 h 15"/>
              <a:gd name="T47" fmla="*/ 13 w 13"/>
              <a:gd name="T48" fmla="*/ 15 h 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 h="15">
                <a:moveTo>
                  <a:pt x="5" y="14"/>
                </a:moveTo>
                <a:lnTo>
                  <a:pt x="3" y="11"/>
                </a:lnTo>
                <a:lnTo>
                  <a:pt x="4" y="10"/>
                </a:lnTo>
                <a:lnTo>
                  <a:pt x="0" y="7"/>
                </a:lnTo>
                <a:lnTo>
                  <a:pt x="0" y="2"/>
                </a:lnTo>
                <a:lnTo>
                  <a:pt x="2" y="1"/>
                </a:lnTo>
                <a:lnTo>
                  <a:pt x="4" y="0"/>
                </a:lnTo>
                <a:lnTo>
                  <a:pt x="11" y="2"/>
                </a:lnTo>
                <a:lnTo>
                  <a:pt x="11" y="5"/>
                </a:lnTo>
                <a:lnTo>
                  <a:pt x="12" y="5"/>
                </a:lnTo>
                <a:lnTo>
                  <a:pt x="10" y="7"/>
                </a:lnTo>
                <a:lnTo>
                  <a:pt x="10" y="8"/>
                </a:lnTo>
                <a:lnTo>
                  <a:pt x="7" y="12"/>
                </a:lnTo>
                <a:lnTo>
                  <a:pt x="5" y="14"/>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01" name="Freeform 238"/>
          <p:cNvSpPr>
            <a:spLocks/>
          </p:cNvSpPr>
          <p:nvPr/>
        </p:nvSpPr>
        <p:spPr bwMode="auto">
          <a:xfrm>
            <a:off x="1812925" y="6099175"/>
            <a:ext cx="14288" cy="22225"/>
          </a:xfrm>
          <a:custGeom>
            <a:avLst/>
            <a:gdLst>
              <a:gd name="T0" fmla="*/ 2147483647 w 10"/>
              <a:gd name="T1" fmla="*/ 2147483647 h 16"/>
              <a:gd name="T2" fmla="*/ 2147483647 w 10"/>
              <a:gd name="T3" fmla="*/ 2147483647 h 16"/>
              <a:gd name="T4" fmla="*/ 2147483647 w 10"/>
              <a:gd name="T5" fmla="*/ 2147483647 h 16"/>
              <a:gd name="T6" fmla="*/ 0 w 10"/>
              <a:gd name="T7" fmla="*/ 2147483647 h 16"/>
              <a:gd name="T8" fmla="*/ 0 w 10"/>
              <a:gd name="T9" fmla="*/ 2147483647 h 16"/>
              <a:gd name="T10" fmla="*/ 2147483647 w 10"/>
              <a:gd name="T11" fmla="*/ 2147483647 h 16"/>
              <a:gd name="T12" fmla="*/ 2147483647 w 10"/>
              <a:gd name="T13" fmla="*/ 0 h 16"/>
              <a:gd name="T14" fmla="*/ 2147483647 w 10"/>
              <a:gd name="T15" fmla="*/ 2147483647 h 16"/>
              <a:gd name="T16" fmla="*/ 2147483647 w 10"/>
              <a:gd name="T17" fmla="*/ 2147483647 h 16"/>
              <a:gd name="T18" fmla="*/ 2147483647 w 10"/>
              <a:gd name="T19" fmla="*/ 2147483647 h 16"/>
              <a:gd name="T20" fmla="*/ 2147483647 w 10"/>
              <a:gd name="T21" fmla="*/ 2147483647 h 16"/>
              <a:gd name="T22" fmla="*/ 2147483647 w 10"/>
              <a:gd name="T23" fmla="*/ 2147483647 h 16"/>
              <a:gd name="T24" fmla="*/ 2147483647 w 10"/>
              <a:gd name="T25" fmla="*/ 2147483647 h 16"/>
              <a:gd name="T26" fmla="*/ 2147483647 w 10"/>
              <a:gd name="T27" fmla="*/ 2147483647 h 16"/>
              <a:gd name="T28" fmla="*/ 2147483647 w 10"/>
              <a:gd name="T29" fmla="*/ 2147483647 h 16"/>
              <a:gd name="T30" fmla="*/ 2147483647 w 10"/>
              <a:gd name="T31" fmla="*/ 2147483647 h 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
              <a:gd name="T49" fmla="*/ 0 h 16"/>
              <a:gd name="T50" fmla="*/ 10 w 10"/>
              <a:gd name="T51" fmla="*/ 16 h 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 h="16">
                <a:moveTo>
                  <a:pt x="2" y="15"/>
                </a:moveTo>
                <a:lnTo>
                  <a:pt x="2" y="10"/>
                </a:lnTo>
                <a:lnTo>
                  <a:pt x="2" y="8"/>
                </a:lnTo>
                <a:lnTo>
                  <a:pt x="0" y="6"/>
                </a:lnTo>
                <a:lnTo>
                  <a:pt x="0" y="2"/>
                </a:lnTo>
                <a:lnTo>
                  <a:pt x="1" y="1"/>
                </a:lnTo>
                <a:lnTo>
                  <a:pt x="1" y="0"/>
                </a:lnTo>
                <a:lnTo>
                  <a:pt x="8" y="2"/>
                </a:lnTo>
                <a:lnTo>
                  <a:pt x="6" y="5"/>
                </a:lnTo>
                <a:lnTo>
                  <a:pt x="8" y="6"/>
                </a:lnTo>
                <a:lnTo>
                  <a:pt x="9" y="7"/>
                </a:lnTo>
                <a:lnTo>
                  <a:pt x="9" y="12"/>
                </a:lnTo>
                <a:lnTo>
                  <a:pt x="8" y="15"/>
                </a:lnTo>
                <a:lnTo>
                  <a:pt x="2" y="15"/>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02" name="Freeform 239"/>
          <p:cNvSpPr>
            <a:spLocks/>
          </p:cNvSpPr>
          <p:nvPr/>
        </p:nvSpPr>
        <p:spPr bwMode="auto">
          <a:xfrm>
            <a:off x="1812925" y="6099175"/>
            <a:ext cx="14288" cy="22225"/>
          </a:xfrm>
          <a:custGeom>
            <a:avLst/>
            <a:gdLst>
              <a:gd name="T0" fmla="*/ 2147483647 w 10"/>
              <a:gd name="T1" fmla="*/ 2147483647 h 16"/>
              <a:gd name="T2" fmla="*/ 2147483647 w 10"/>
              <a:gd name="T3" fmla="*/ 2147483647 h 16"/>
              <a:gd name="T4" fmla="*/ 2147483647 w 10"/>
              <a:gd name="T5" fmla="*/ 2147483647 h 16"/>
              <a:gd name="T6" fmla="*/ 0 w 10"/>
              <a:gd name="T7" fmla="*/ 2147483647 h 16"/>
              <a:gd name="T8" fmla="*/ 0 w 10"/>
              <a:gd name="T9" fmla="*/ 2147483647 h 16"/>
              <a:gd name="T10" fmla="*/ 2147483647 w 10"/>
              <a:gd name="T11" fmla="*/ 2147483647 h 16"/>
              <a:gd name="T12" fmla="*/ 2147483647 w 10"/>
              <a:gd name="T13" fmla="*/ 0 h 16"/>
              <a:gd name="T14" fmla="*/ 2147483647 w 10"/>
              <a:gd name="T15" fmla="*/ 2147483647 h 16"/>
              <a:gd name="T16" fmla="*/ 2147483647 w 10"/>
              <a:gd name="T17" fmla="*/ 2147483647 h 16"/>
              <a:gd name="T18" fmla="*/ 2147483647 w 10"/>
              <a:gd name="T19" fmla="*/ 2147483647 h 16"/>
              <a:gd name="T20" fmla="*/ 2147483647 w 10"/>
              <a:gd name="T21" fmla="*/ 2147483647 h 16"/>
              <a:gd name="T22" fmla="*/ 2147483647 w 10"/>
              <a:gd name="T23" fmla="*/ 2147483647 h 16"/>
              <a:gd name="T24" fmla="*/ 2147483647 w 10"/>
              <a:gd name="T25" fmla="*/ 2147483647 h 16"/>
              <a:gd name="T26" fmla="*/ 2147483647 w 10"/>
              <a:gd name="T27" fmla="*/ 2147483647 h 16"/>
              <a:gd name="T28" fmla="*/ 2147483647 w 10"/>
              <a:gd name="T29" fmla="*/ 2147483647 h 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
              <a:gd name="T46" fmla="*/ 0 h 16"/>
              <a:gd name="T47" fmla="*/ 10 w 10"/>
              <a:gd name="T48" fmla="*/ 16 h 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 h="16">
                <a:moveTo>
                  <a:pt x="2" y="15"/>
                </a:moveTo>
                <a:lnTo>
                  <a:pt x="2" y="10"/>
                </a:lnTo>
                <a:lnTo>
                  <a:pt x="2" y="8"/>
                </a:lnTo>
                <a:lnTo>
                  <a:pt x="0" y="6"/>
                </a:lnTo>
                <a:lnTo>
                  <a:pt x="0" y="2"/>
                </a:lnTo>
                <a:lnTo>
                  <a:pt x="1" y="1"/>
                </a:lnTo>
                <a:lnTo>
                  <a:pt x="1" y="0"/>
                </a:lnTo>
                <a:lnTo>
                  <a:pt x="8" y="2"/>
                </a:lnTo>
                <a:lnTo>
                  <a:pt x="6" y="5"/>
                </a:lnTo>
                <a:lnTo>
                  <a:pt x="8" y="6"/>
                </a:lnTo>
                <a:lnTo>
                  <a:pt x="9" y="7"/>
                </a:lnTo>
                <a:lnTo>
                  <a:pt x="9" y="12"/>
                </a:lnTo>
                <a:lnTo>
                  <a:pt x="8" y="15"/>
                </a:lnTo>
                <a:lnTo>
                  <a:pt x="2" y="15"/>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03" name="Freeform 240"/>
          <p:cNvSpPr>
            <a:spLocks/>
          </p:cNvSpPr>
          <p:nvPr/>
        </p:nvSpPr>
        <p:spPr bwMode="auto">
          <a:xfrm>
            <a:off x="1990725" y="5899150"/>
            <a:ext cx="22225" cy="14288"/>
          </a:xfrm>
          <a:custGeom>
            <a:avLst/>
            <a:gdLst>
              <a:gd name="T0" fmla="*/ 2147483647 w 16"/>
              <a:gd name="T1" fmla="*/ 2147483647 h 10"/>
              <a:gd name="T2" fmla="*/ 0 w 16"/>
              <a:gd name="T3" fmla="*/ 2147483647 h 10"/>
              <a:gd name="T4" fmla="*/ 0 w 16"/>
              <a:gd name="T5" fmla="*/ 2147483647 h 10"/>
              <a:gd name="T6" fmla="*/ 2147483647 w 16"/>
              <a:gd name="T7" fmla="*/ 0 h 10"/>
              <a:gd name="T8" fmla="*/ 2147483647 w 16"/>
              <a:gd name="T9" fmla="*/ 0 h 10"/>
              <a:gd name="T10" fmla="*/ 2147483647 w 16"/>
              <a:gd name="T11" fmla="*/ 0 h 10"/>
              <a:gd name="T12" fmla="*/ 2147483647 w 16"/>
              <a:gd name="T13" fmla="*/ 0 h 10"/>
              <a:gd name="T14" fmla="*/ 2147483647 w 16"/>
              <a:gd name="T15" fmla="*/ 2147483647 h 10"/>
              <a:gd name="T16" fmla="*/ 2147483647 w 16"/>
              <a:gd name="T17" fmla="*/ 2147483647 h 10"/>
              <a:gd name="T18" fmla="*/ 2147483647 w 16"/>
              <a:gd name="T19" fmla="*/ 2147483647 h 10"/>
              <a:gd name="T20" fmla="*/ 2147483647 w 16"/>
              <a:gd name="T21" fmla="*/ 2147483647 h 10"/>
              <a:gd name="T22" fmla="*/ 2147483647 w 16"/>
              <a:gd name="T23" fmla="*/ 2147483647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
              <a:gd name="T37" fmla="*/ 0 h 10"/>
              <a:gd name="T38" fmla="*/ 16 w 16"/>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 h="10">
                <a:moveTo>
                  <a:pt x="4" y="9"/>
                </a:moveTo>
                <a:lnTo>
                  <a:pt x="0" y="5"/>
                </a:lnTo>
                <a:lnTo>
                  <a:pt x="0" y="3"/>
                </a:lnTo>
                <a:lnTo>
                  <a:pt x="4" y="0"/>
                </a:lnTo>
                <a:lnTo>
                  <a:pt x="10" y="0"/>
                </a:lnTo>
                <a:lnTo>
                  <a:pt x="11" y="0"/>
                </a:lnTo>
                <a:lnTo>
                  <a:pt x="14" y="1"/>
                </a:lnTo>
                <a:lnTo>
                  <a:pt x="15" y="8"/>
                </a:lnTo>
                <a:lnTo>
                  <a:pt x="4" y="9"/>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04" name="Freeform 241"/>
          <p:cNvSpPr>
            <a:spLocks/>
          </p:cNvSpPr>
          <p:nvPr/>
        </p:nvSpPr>
        <p:spPr bwMode="auto">
          <a:xfrm>
            <a:off x="1990725" y="5899150"/>
            <a:ext cx="22225" cy="14288"/>
          </a:xfrm>
          <a:custGeom>
            <a:avLst/>
            <a:gdLst>
              <a:gd name="T0" fmla="*/ 2147483647 w 16"/>
              <a:gd name="T1" fmla="*/ 2147483647 h 10"/>
              <a:gd name="T2" fmla="*/ 0 w 16"/>
              <a:gd name="T3" fmla="*/ 2147483647 h 10"/>
              <a:gd name="T4" fmla="*/ 0 w 16"/>
              <a:gd name="T5" fmla="*/ 2147483647 h 10"/>
              <a:gd name="T6" fmla="*/ 2147483647 w 16"/>
              <a:gd name="T7" fmla="*/ 0 h 10"/>
              <a:gd name="T8" fmla="*/ 2147483647 w 16"/>
              <a:gd name="T9" fmla="*/ 0 h 10"/>
              <a:gd name="T10" fmla="*/ 2147483647 w 16"/>
              <a:gd name="T11" fmla="*/ 0 h 10"/>
              <a:gd name="T12" fmla="*/ 2147483647 w 16"/>
              <a:gd name="T13" fmla="*/ 0 h 10"/>
              <a:gd name="T14" fmla="*/ 2147483647 w 16"/>
              <a:gd name="T15" fmla="*/ 2147483647 h 10"/>
              <a:gd name="T16" fmla="*/ 2147483647 w 16"/>
              <a:gd name="T17" fmla="*/ 2147483647 h 10"/>
              <a:gd name="T18" fmla="*/ 2147483647 w 16"/>
              <a:gd name="T19" fmla="*/ 2147483647 h 10"/>
              <a:gd name="T20" fmla="*/ 2147483647 w 16"/>
              <a:gd name="T21" fmla="*/ 2147483647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10"/>
              <a:gd name="T35" fmla="*/ 16 w 16"/>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10">
                <a:moveTo>
                  <a:pt x="4" y="9"/>
                </a:moveTo>
                <a:lnTo>
                  <a:pt x="0" y="5"/>
                </a:lnTo>
                <a:lnTo>
                  <a:pt x="0" y="3"/>
                </a:lnTo>
                <a:lnTo>
                  <a:pt x="4" y="0"/>
                </a:lnTo>
                <a:lnTo>
                  <a:pt x="10" y="0"/>
                </a:lnTo>
                <a:lnTo>
                  <a:pt x="11" y="0"/>
                </a:lnTo>
                <a:lnTo>
                  <a:pt x="14" y="1"/>
                </a:lnTo>
                <a:lnTo>
                  <a:pt x="15" y="8"/>
                </a:lnTo>
                <a:lnTo>
                  <a:pt x="4" y="9"/>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05" name="Freeform 242"/>
          <p:cNvSpPr>
            <a:spLocks/>
          </p:cNvSpPr>
          <p:nvPr/>
        </p:nvSpPr>
        <p:spPr bwMode="auto">
          <a:xfrm>
            <a:off x="1895475" y="5918200"/>
            <a:ext cx="125413" cy="176213"/>
          </a:xfrm>
          <a:custGeom>
            <a:avLst/>
            <a:gdLst>
              <a:gd name="T0" fmla="*/ 2147483647 w 87"/>
              <a:gd name="T1" fmla="*/ 2147483647 h 125"/>
              <a:gd name="T2" fmla="*/ 2147483647 w 87"/>
              <a:gd name="T3" fmla="*/ 2147483647 h 125"/>
              <a:gd name="T4" fmla="*/ 0 w 87"/>
              <a:gd name="T5" fmla="*/ 2147483647 h 125"/>
              <a:gd name="T6" fmla="*/ 2147483647 w 87"/>
              <a:gd name="T7" fmla="*/ 2147483647 h 125"/>
              <a:gd name="T8" fmla="*/ 2147483647 w 87"/>
              <a:gd name="T9" fmla="*/ 2147483647 h 125"/>
              <a:gd name="T10" fmla="*/ 2147483647 w 87"/>
              <a:gd name="T11" fmla="*/ 2147483647 h 125"/>
              <a:gd name="T12" fmla="*/ 2147483647 w 87"/>
              <a:gd name="T13" fmla="*/ 2147483647 h 125"/>
              <a:gd name="T14" fmla="*/ 2147483647 w 87"/>
              <a:gd name="T15" fmla="*/ 2147483647 h 125"/>
              <a:gd name="T16" fmla="*/ 2147483647 w 87"/>
              <a:gd name="T17" fmla="*/ 2147483647 h 125"/>
              <a:gd name="T18" fmla="*/ 2147483647 w 87"/>
              <a:gd name="T19" fmla="*/ 2147483647 h 125"/>
              <a:gd name="T20" fmla="*/ 2147483647 w 87"/>
              <a:gd name="T21" fmla="*/ 2147483647 h 125"/>
              <a:gd name="T22" fmla="*/ 2147483647 w 87"/>
              <a:gd name="T23" fmla="*/ 2147483647 h 125"/>
              <a:gd name="T24" fmla="*/ 2147483647 w 87"/>
              <a:gd name="T25" fmla="*/ 2147483647 h 125"/>
              <a:gd name="T26" fmla="*/ 2147483647 w 87"/>
              <a:gd name="T27" fmla="*/ 2147483647 h 125"/>
              <a:gd name="T28" fmla="*/ 2147483647 w 87"/>
              <a:gd name="T29" fmla="*/ 2147483647 h 125"/>
              <a:gd name="T30" fmla="*/ 2147483647 w 87"/>
              <a:gd name="T31" fmla="*/ 2147483647 h 125"/>
              <a:gd name="T32" fmla="*/ 2147483647 w 87"/>
              <a:gd name="T33" fmla="*/ 2147483647 h 125"/>
              <a:gd name="T34" fmla="*/ 2147483647 w 87"/>
              <a:gd name="T35" fmla="*/ 2147483647 h 125"/>
              <a:gd name="T36" fmla="*/ 2147483647 w 87"/>
              <a:gd name="T37" fmla="*/ 2147483647 h 125"/>
              <a:gd name="T38" fmla="*/ 2147483647 w 87"/>
              <a:gd name="T39" fmla="*/ 2147483647 h 125"/>
              <a:gd name="T40" fmla="*/ 2147483647 w 87"/>
              <a:gd name="T41" fmla="*/ 2147483647 h 125"/>
              <a:gd name="T42" fmla="*/ 2147483647 w 87"/>
              <a:gd name="T43" fmla="*/ 2147483647 h 125"/>
              <a:gd name="T44" fmla="*/ 2147483647 w 87"/>
              <a:gd name="T45" fmla="*/ 2147483647 h 125"/>
              <a:gd name="T46" fmla="*/ 2147483647 w 87"/>
              <a:gd name="T47" fmla="*/ 2147483647 h 125"/>
              <a:gd name="T48" fmla="*/ 2147483647 w 87"/>
              <a:gd name="T49" fmla="*/ 2147483647 h 125"/>
              <a:gd name="T50" fmla="*/ 2147483647 w 87"/>
              <a:gd name="T51" fmla="*/ 2147483647 h 125"/>
              <a:gd name="T52" fmla="*/ 2147483647 w 87"/>
              <a:gd name="T53" fmla="*/ 2147483647 h 125"/>
              <a:gd name="T54" fmla="*/ 2147483647 w 87"/>
              <a:gd name="T55" fmla="*/ 2147483647 h 125"/>
              <a:gd name="T56" fmla="*/ 2147483647 w 87"/>
              <a:gd name="T57" fmla="*/ 2147483647 h 125"/>
              <a:gd name="T58" fmla="*/ 2147483647 w 87"/>
              <a:gd name="T59" fmla="*/ 2147483647 h 125"/>
              <a:gd name="T60" fmla="*/ 2147483647 w 87"/>
              <a:gd name="T61" fmla="*/ 2147483647 h 125"/>
              <a:gd name="T62" fmla="*/ 2147483647 w 87"/>
              <a:gd name="T63" fmla="*/ 2147483647 h 125"/>
              <a:gd name="T64" fmla="*/ 2147483647 w 87"/>
              <a:gd name="T65" fmla="*/ 2147483647 h 125"/>
              <a:gd name="T66" fmla="*/ 2147483647 w 87"/>
              <a:gd name="T67" fmla="*/ 2147483647 h 12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7"/>
              <a:gd name="T103" fmla="*/ 0 h 125"/>
              <a:gd name="T104" fmla="*/ 87 w 87"/>
              <a:gd name="T105" fmla="*/ 125 h 12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7" h="125">
                <a:moveTo>
                  <a:pt x="6" y="124"/>
                </a:moveTo>
                <a:lnTo>
                  <a:pt x="2" y="120"/>
                </a:lnTo>
                <a:lnTo>
                  <a:pt x="11" y="110"/>
                </a:lnTo>
                <a:lnTo>
                  <a:pt x="19" y="108"/>
                </a:lnTo>
                <a:lnTo>
                  <a:pt x="8" y="83"/>
                </a:lnTo>
                <a:lnTo>
                  <a:pt x="0" y="78"/>
                </a:lnTo>
                <a:lnTo>
                  <a:pt x="2" y="70"/>
                </a:lnTo>
                <a:lnTo>
                  <a:pt x="4" y="67"/>
                </a:lnTo>
                <a:lnTo>
                  <a:pt x="9" y="61"/>
                </a:lnTo>
                <a:lnTo>
                  <a:pt x="11" y="60"/>
                </a:lnTo>
                <a:lnTo>
                  <a:pt x="18" y="54"/>
                </a:lnTo>
                <a:lnTo>
                  <a:pt x="21" y="52"/>
                </a:lnTo>
                <a:lnTo>
                  <a:pt x="26" y="45"/>
                </a:lnTo>
                <a:lnTo>
                  <a:pt x="39" y="39"/>
                </a:lnTo>
                <a:lnTo>
                  <a:pt x="42" y="31"/>
                </a:lnTo>
                <a:lnTo>
                  <a:pt x="46" y="27"/>
                </a:lnTo>
                <a:lnTo>
                  <a:pt x="46" y="26"/>
                </a:lnTo>
                <a:lnTo>
                  <a:pt x="49" y="23"/>
                </a:lnTo>
                <a:lnTo>
                  <a:pt x="51" y="20"/>
                </a:lnTo>
                <a:lnTo>
                  <a:pt x="57" y="11"/>
                </a:lnTo>
                <a:lnTo>
                  <a:pt x="59" y="5"/>
                </a:lnTo>
                <a:lnTo>
                  <a:pt x="62" y="1"/>
                </a:lnTo>
                <a:lnTo>
                  <a:pt x="66" y="0"/>
                </a:lnTo>
                <a:lnTo>
                  <a:pt x="68" y="3"/>
                </a:lnTo>
                <a:lnTo>
                  <a:pt x="73" y="4"/>
                </a:lnTo>
                <a:lnTo>
                  <a:pt x="74" y="8"/>
                </a:lnTo>
                <a:lnTo>
                  <a:pt x="76" y="11"/>
                </a:lnTo>
                <a:lnTo>
                  <a:pt x="74" y="15"/>
                </a:lnTo>
                <a:lnTo>
                  <a:pt x="80" y="20"/>
                </a:lnTo>
                <a:lnTo>
                  <a:pt x="85" y="19"/>
                </a:lnTo>
                <a:lnTo>
                  <a:pt x="86" y="29"/>
                </a:lnTo>
                <a:lnTo>
                  <a:pt x="84" y="32"/>
                </a:lnTo>
                <a:lnTo>
                  <a:pt x="81" y="30"/>
                </a:lnTo>
                <a:lnTo>
                  <a:pt x="72" y="35"/>
                </a:lnTo>
                <a:lnTo>
                  <a:pt x="70" y="38"/>
                </a:lnTo>
                <a:lnTo>
                  <a:pt x="68" y="38"/>
                </a:lnTo>
                <a:lnTo>
                  <a:pt x="74" y="44"/>
                </a:lnTo>
                <a:lnTo>
                  <a:pt x="79" y="60"/>
                </a:lnTo>
                <a:lnTo>
                  <a:pt x="77" y="63"/>
                </a:lnTo>
                <a:lnTo>
                  <a:pt x="76" y="68"/>
                </a:lnTo>
                <a:lnTo>
                  <a:pt x="74" y="74"/>
                </a:lnTo>
                <a:lnTo>
                  <a:pt x="71" y="74"/>
                </a:lnTo>
                <a:lnTo>
                  <a:pt x="70" y="73"/>
                </a:lnTo>
                <a:lnTo>
                  <a:pt x="68" y="71"/>
                </a:lnTo>
                <a:lnTo>
                  <a:pt x="59" y="80"/>
                </a:lnTo>
                <a:lnTo>
                  <a:pt x="59" y="81"/>
                </a:lnTo>
                <a:lnTo>
                  <a:pt x="56" y="88"/>
                </a:lnTo>
                <a:lnTo>
                  <a:pt x="54" y="88"/>
                </a:lnTo>
                <a:lnTo>
                  <a:pt x="48" y="95"/>
                </a:lnTo>
                <a:lnTo>
                  <a:pt x="45" y="95"/>
                </a:lnTo>
                <a:lnTo>
                  <a:pt x="42" y="95"/>
                </a:lnTo>
                <a:lnTo>
                  <a:pt x="39" y="99"/>
                </a:lnTo>
                <a:lnTo>
                  <a:pt x="32" y="107"/>
                </a:lnTo>
                <a:lnTo>
                  <a:pt x="30" y="108"/>
                </a:lnTo>
                <a:lnTo>
                  <a:pt x="26" y="110"/>
                </a:lnTo>
                <a:lnTo>
                  <a:pt x="32" y="111"/>
                </a:lnTo>
                <a:lnTo>
                  <a:pt x="32" y="116"/>
                </a:lnTo>
                <a:lnTo>
                  <a:pt x="30" y="119"/>
                </a:lnTo>
                <a:lnTo>
                  <a:pt x="26" y="120"/>
                </a:lnTo>
                <a:lnTo>
                  <a:pt x="23" y="120"/>
                </a:lnTo>
                <a:lnTo>
                  <a:pt x="21" y="119"/>
                </a:lnTo>
                <a:lnTo>
                  <a:pt x="20" y="120"/>
                </a:lnTo>
                <a:lnTo>
                  <a:pt x="13" y="120"/>
                </a:lnTo>
                <a:lnTo>
                  <a:pt x="6" y="124"/>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06" name="Freeform 243"/>
          <p:cNvSpPr>
            <a:spLocks/>
          </p:cNvSpPr>
          <p:nvPr/>
        </p:nvSpPr>
        <p:spPr bwMode="auto">
          <a:xfrm>
            <a:off x="1895475" y="5918200"/>
            <a:ext cx="125413" cy="176213"/>
          </a:xfrm>
          <a:custGeom>
            <a:avLst/>
            <a:gdLst>
              <a:gd name="T0" fmla="*/ 2147483647 w 87"/>
              <a:gd name="T1" fmla="*/ 2147483647 h 125"/>
              <a:gd name="T2" fmla="*/ 2147483647 w 87"/>
              <a:gd name="T3" fmla="*/ 2147483647 h 125"/>
              <a:gd name="T4" fmla="*/ 0 w 87"/>
              <a:gd name="T5" fmla="*/ 2147483647 h 125"/>
              <a:gd name="T6" fmla="*/ 2147483647 w 87"/>
              <a:gd name="T7" fmla="*/ 2147483647 h 125"/>
              <a:gd name="T8" fmla="*/ 2147483647 w 87"/>
              <a:gd name="T9" fmla="*/ 2147483647 h 125"/>
              <a:gd name="T10" fmla="*/ 2147483647 w 87"/>
              <a:gd name="T11" fmla="*/ 2147483647 h 125"/>
              <a:gd name="T12" fmla="*/ 2147483647 w 87"/>
              <a:gd name="T13" fmla="*/ 2147483647 h 125"/>
              <a:gd name="T14" fmla="*/ 2147483647 w 87"/>
              <a:gd name="T15" fmla="*/ 2147483647 h 125"/>
              <a:gd name="T16" fmla="*/ 2147483647 w 87"/>
              <a:gd name="T17" fmla="*/ 2147483647 h 125"/>
              <a:gd name="T18" fmla="*/ 2147483647 w 87"/>
              <a:gd name="T19" fmla="*/ 2147483647 h 125"/>
              <a:gd name="T20" fmla="*/ 2147483647 w 87"/>
              <a:gd name="T21" fmla="*/ 2147483647 h 125"/>
              <a:gd name="T22" fmla="*/ 2147483647 w 87"/>
              <a:gd name="T23" fmla="*/ 2147483647 h 125"/>
              <a:gd name="T24" fmla="*/ 2147483647 w 87"/>
              <a:gd name="T25" fmla="*/ 2147483647 h 125"/>
              <a:gd name="T26" fmla="*/ 2147483647 w 87"/>
              <a:gd name="T27" fmla="*/ 2147483647 h 125"/>
              <a:gd name="T28" fmla="*/ 2147483647 w 87"/>
              <a:gd name="T29" fmla="*/ 2147483647 h 125"/>
              <a:gd name="T30" fmla="*/ 2147483647 w 87"/>
              <a:gd name="T31" fmla="*/ 2147483647 h 125"/>
              <a:gd name="T32" fmla="*/ 2147483647 w 87"/>
              <a:gd name="T33" fmla="*/ 2147483647 h 125"/>
              <a:gd name="T34" fmla="*/ 2147483647 w 87"/>
              <a:gd name="T35" fmla="*/ 2147483647 h 125"/>
              <a:gd name="T36" fmla="*/ 2147483647 w 87"/>
              <a:gd name="T37" fmla="*/ 2147483647 h 125"/>
              <a:gd name="T38" fmla="*/ 2147483647 w 87"/>
              <a:gd name="T39" fmla="*/ 2147483647 h 125"/>
              <a:gd name="T40" fmla="*/ 2147483647 w 87"/>
              <a:gd name="T41" fmla="*/ 2147483647 h 125"/>
              <a:gd name="T42" fmla="*/ 2147483647 w 87"/>
              <a:gd name="T43" fmla="*/ 2147483647 h 125"/>
              <a:gd name="T44" fmla="*/ 2147483647 w 87"/>
              <a:gd name="T45" fmla="*/ 2147483647 h 125"/>
              <a:gd name="T46" fmla="*/ 2147483647 w 87"/>
              <a:gd name="T47" fmla="*/ 2147483647 h 125"/>
              <a:gd name="T48" fmla="*/ 2147483647 w 87"/>
              <a:gd name="T49" fmla="*/ 2147483647 h 125"/>
              <a:gd name="T50" fmla="*/ 2147483647 w 87"/>
              <a:gd name="T51" fmla="*/ 2147483647 h 125"/>
              <a:gd name="T52" fmla="*/ 2147483647 w 87"/>
              <a:gd name="T53" fmla="*/ 2147483647 h 125"/>
              <a:gd name="T54" fmla="*/ 2147483647 w 87"/>
              <a:gd name="T55" fmla="*/ 2147483647 h 125"/>
              <a:gd name="T56" fmla="*/ 2147483647 w 87"/>
              <a:gd name="T57" fmla="*/ 2147483647 h 125"/>
              <a:gd name="T58" fmla="*/ 2147483647 w 87"/>
              <a:gd name="T59" fmla="*/ 2147483647 h 125"/>
              <a:gd name="T60" fmla="*/ 2147483647 w 87"/>
              <a:gd name="T61" fmla="*/ 2147483647 h 125"/>
              <a:gd name="T62" fmla="*/ 2147483647 w 87"/>
              <a:gd name="T63" fmla="*/ 2147483647 h 125"/>
              <a:gd name="T64" fmla="*/ 2147483647 w 87"/>
              <a:gd name="T65" fmla="*/ 2147483647 h 12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7"/>
              <a:gd name="T100" fmla="*/ 0 h 125"/>
              <a:gd name="T101" fmla="*/ 87 w 87"/>
              <a:gd name="T102" fmla="*/ 125 h 12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7" h="125">
                <a:moveTo>
                  <a:pt x="6" y="124"/>
                </a:moveTo>
                <a:lnTo>
                  <a:pt x="2" y="120"/>
                </a:lnTo>
                <a:lnTo>
                  <a:pt x="11" y="110"/>
                </a:lnTo>
                <a:lnTo>
                  <a:pt x="19" y="108"/>
                </a:lnTo>
                <a:lnTo>
                  <a:pt x="8" y="83"/>
                </a:lnTo>
                <a:lnTo>
                  <a:pt x="0" y="78"/>
                </a:lnTo>
                <a:lnTo>
                  <a:pt x="2" y="70"/>
                </a:lnTo>
                <a:lnTo>
                  <a:pt x="4" y="67"/>
                </a:lnTo>
                <a:lnTo>
                  <a:pt x="9" y="61"/>
                </a:lnTo>
                <a:lnTo>
                  <a:pt x="11" y="60"/>
                </a:lnTo>
                <a:lnTo>
                  <a:pt x="18" y="54"/>
                </a:lnTo>
                <a:lnTo>
                  <a:pt x="21" y="52"/>
                </a:lnTo>
                <a:lnTo>
                  <a:pt x="26" y="45"/>
                </a:lnTo>
                <a:lnTo>
                  <a:pt x="39" y="39"/>
                </a:lnTo>
                <a:lnTo>
                  <a:pt x="42" y="31"/>
                </a:lnTo>
                <a:lnTo>
                  <a:pt x="46" y="27"/>
                </a:lnTo>
                <a:lnTo>
                  <a:pt x="46" y="26"/>
                </a:lnTo>
                <a:lnTo>
                  <a:pt x="49" y="23"/>
                </a:lnTo>
                <a:lnTo>
                  <a:pt x="51" y="20"/>
                </a:lnTo>
                <a:lnTo>
                  <a:pt x="57" y="11"/>
                </a:lnTo>
                <a:lnTo>
                  <a:pt x="59" y="5"/>
                </a:lnTo>
                <a:lnTo>
                  <a:pt x="62" y="1"/>
                </a:lnTo>
                <a:lnTo>
                  <a:pt x="66" y="0"/>
                </a:lnTo>
                <a:lnTo>
                  <a:pt x="68" y="3"/>
                </a:lnTo>
                <a:lnTo>
                  <a:pt x="73" y="4"/>
                </a:lnTo>
                <a:lnTo>
                  <a:pt x="74" y="8"/>
                </a:lnTo>
                <a:lnTo>
                  <a:pt x="76" y="11"/>
                </a:lnTo>
                <a:lnTo>
                  <a:pt x="74" y="15"/>
                </a:lnTo>
                <a:lnTo>
                  <a:pt x="80" y="20"/>
                </a:lnTo>
                <a:lnTo>
                  <a:pt x="85" y="19"/>
                </a:lnTo>
                <a:lnTo>
                  <a:pt x="86" y="29"/>
                </a:lnTo>
                <a:lnTo>
                  <a:pt x="84" y="32"/>
                </a:lnTo>
                <a:lnTo>
                  <a:pt x="81" y="30"/>
                </a:lnTo>
                <a:lnTo>
                  <a:pt x="72" y="35"/>
                </a:lnTo>
                <a:lnTo>
                  <a:pt x="70" y="38"/>
                </a:lnTo>
                <a:lnTo>
                  <a:pt x="68" y="38"/>
                </a:lnTo>
                <a:lnTo>
                  <a:pt x="74" y="44"/>
                </a:lnTo>
                <a:lnTo>
                  <a:pt x="79" y="60"/>
                </a:lnTo>
                <a:lnTo>
                  <a:pt x="77" y="63"/>
                </a:lnTo>
                <a:lnTo>
                  <a:pt x="76" y="68"/>
                </a:lnTo>
                <a:lnTo>
                  <a:pt x="74" y="74"/>
                </a:lnTo>
                <a:lnTo>
                  <a:pt x="71" y="74"/>
                </a:lnTo>
                <a:lnTo>
                  <a:pt x="70" y="73"/>
                </a:lnTo>
                <a:lnTo>
                  <a:pt x="68" y="71"/>
                </a:lnTo>
                <a:lnTo>
                  <a:pt x="59" y="80"/>
                </a:lnTo>
                <a:lnTo>
                  <a:pt x="59" y="81"/>
                </a:lnTo>
                <a:lnTo>
                  <a:pt x="56" y="88"/>
                </a:lnTo>
                <a:lnTo>
                  <a:pt x="54" y="88"/>
                </a:lnTo>
                <a:lnTo>
                  <a:pt x="48" y="95"/>
                </a:lnTo>
                <a:lnTo>
                  <a:pt x="45" y="95"/>
                </a:lnTo>
                <a:lnTo>
                  <a:pt x="42" y="95"/>
                </a:lnTo>
                <a:lnTo>
                  <a:pt x="39" y="99"/>
                </a:lnTo>
                <a:lnTo>
                  <a:pt x="32" y="107"/>
                </a:lnTo>
                <a:lnTo>
                  <a:pt x="30" y="108"/>
                </a:lnTo>
                <a:lnTo>
                  <a:pt x="26" y="110"/>
                </a:lnTo>
                <a:lnTo>
                  <a:pt x="32" y="111"/>
                </a:lnTo>
                <a:lnTo>
                  <a:pt x="32" y="116"/>
                </a:lnTo>
                <a:lnTo>
                  <a:pt x="30" y="119"/>
                </a:lnTo>
                <a:lnTo>
                  <a:pt x="26" y="120"/>
                </a:lnTo>
                <a:lnTo>
                  <a:pt x="23" y="120"/>
                </a:lnTo>
                <a:lnTo>
                  <a:pt x="21" y="119"/>
                </a:lnTo>
                <a:lnTo>
                  <a:pt x="20" y="120"/>
                </a:lnTo>
                <a:lnTo>
                  <a:pt x="13" y="120"/>
                </a:lnTo>
                <a:lnTo>
                  <a:pt x="6" y="124"/>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07" name="Freeform 244"/>
          <p:cNvSpPr>
            <a:spLocks/>
          </p:cNvSpPr>
          <p:nvPr/>
        </p:nvSpPr>
        <p:spPr bwMode="auto">
          <a:xfrm>
            <a:off x="1465263" y="5360988"/>
            <a:ext cx="9525" cy="4762"/>
          </a:xfrm>
          <a:custGeom>
            <a:avLst/>
            <a:gdLst>
              <a:gd name="T0" fmla="*/ 2147483647 w 6"/>
              <a:gd name="T1" fmla="*/ 2147483647 h 3"/>
              <a:gd name="T2" fmla="*/ 2147483647 w 6"/>
              <a:gd name="T3" fmla="*/ 2147483647 h 3"/>
              <a:gd name="T4" fmla="*/ 2147483647 w 6"/>
              <a:gd name="T5" fmla="*/ 0 h 3"/>
              <a:gd name="T6" fmla="*/ 0 w 6"/>
              <a:gd name="T7" fmla="*/ 2147483647 h 3"/>
              <a:gd name="T8" fmla="*/ 2147483647 w 6"/>
              <a:gd name="T9" fmla="*/ 2147483647 h 3"/>
              <a:gd name="T10" fmla="*/ 2147483647 w 6"/>
              <a:gd name="T11" fmla="*/ 2147483647 h 3"/>
              <a:gd name="T12" fmla="*/ 2147483647 w 6"/>
              <a:gd name="T13" fmla="*/ 2147483647 h 3"/>
              <a:gd name="T14" fmla="*/ 0 60000 65536"/>
              <a:gd name="T15" fmla="*/ 0 60000 65536"/>
              <a:gd name="T16" fmla="*/ 0 60000 65536"/>
              <a:gd name="T17" fmla="*/ 0 60000 65536"/>
              <a:gd name="T18" fmla="*/ 0 60000 65536"/>
              <a:gd name="T19" fmla="*/ 0 60000 65536"/>
              <a:gd name="T20" fmla="*/ 0 60000 65536"/>
              <a:gd name="T21" fmla="*/ 0 w 6"/>
              <a:gd name="T22" fmla="*/ 0 h 3"/>
              <a:gd name="T23" fmla="*/ 6 w 6"/>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3">
                <a:moveTo>
                  <a:pt x="2" y="2"/>
                </a:moveTo>
                <a:lnTo>
                  <a:pt x="4" y="2"/>
                </a:lnTo>
                <a:lnTo>
                  <a:pt x="5" y="0"/>
                </a:lnTo>
                <a:lnTo>
                  <a:pt x="0" y="2"/>
                </a:lnTo>
                <a:lnTo>
                  <a:pt x="2" y="2"/>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08" name="Freeform 245"/>
          <p:cNvSpPr>
            <a:spLocks/>
          </p:cNvSpPr>
          <p:nvPr/>
        </p:nvSpPr>
        <p:spPr bwMode="auto">
          <a:xfrm>
            <a:off x="1465263" y="5360988"/>
            <a:ext cx="9525" cy="4762"/>
          </a:xfrm>
          <a:custGeom>
            <a:avLst/>
            <a:gdLst>
              <a:gd name="T0" fmla="*/ 2147483647 w 6"/>
              <a:gd name="T1" fmla="*/ 2147483647 h 3"/>
              <a:gd name="T2" fmla="*/ 2147483647 w 6"/>
              <a:gd name="T3" fmla="*/ 2147483647 h 3"/>
              <a:gd name="T4" fmla="*/ 2147483647 w 6"/>
              <a:gd name="T5" fmla="*/ 0 h 3"/>
              <a:gd name="T6" fmla="*/ 0 w 6"/>
              <a:gd name="T7" fmla="*/ 2147483647 h 3"/>
              <a:gd name="T8" fmla="*/ 2147483647 w 6"/>
              <a:gd name="T9" fmla="*/ 2147483647 h 3"/>
              <a:gd name="T10" fmla="*/ 2147483647 w 6"/>
              <a:gd name="T11" fmla="*/ 2147483647 h 3"/>
              <a:gd name="T12" fmla="*/ 0 60000 65536"/>
              <a:gd name="T13" fmla="*/ 0 60000 65536"/>
              <a:gd name="T14" fmla="*/ 0 60000 65536"/>
              <a:gd name="T15" fmla="*/ 0 60000 65536"/>
              <a:gd name="T16" fmla="*/ 0 60000 65536"/>
              <a:gd name="T17" fmla="*/ 0 60000 65536"/>
              <a:gd name="T18" fmla="*/ 0 w 6"/>
              <a:gd name="T19" fmla="*/ 0 h 3"/>
              <a:gd name="T20" fmla="*/ 6 w 6"/>
              <a:gd name="T21" fmla="*/ 3 h 3"/>
            </a:gdLst>
            <a:ahLst/>
            <a:cxnLst>
              <a:cxn ang="T12">
                <a:pos x="T0" y="T1"/>
              </a:cxn>
              <a:cxn ang="T13">
                <a:pos x="T2" y="T3"/>
              </a:cxn>
              <a:cxn ang="T14">
                <a:pos x="T4" y="T5"/>
              </a:cxn>
              <a:cxn ang="T15">
                <a:pos x="T6" y="T7"/>
              </a:cxn>
              <a:cxn ang="T16">
                <a:pos x="T8" y="T9"/>
              </a:cxn>
              <a:cxn ang="T17">
                <a:pos x="T10" y="T11"/>
              </a:cxn>
            </a:cxnLst>
            <a:rect l="T18" t="T19" r="T20" b="T21"/>
            <a:pathLst>
              <a:path w="6" h="3">
                <a:moveTo>
                  <a:pt x="2" y="2"/>
                </a:moveTo>
                <a:lnTo>
                  <a:pt x="4" y="2"/>
                </a:lnTo>
                <a:lnTo>
                  <a:pt x="5" y="0"/>
                </a:lnTo>
                <a:lnTo>
                  <a:pt x="0" y="2"/>
                </a:lnTo>
                <a:lnTo>
                  <a:pt x="2" y="2"/>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09" name="Freeform 246"/>
          <p:cNvSpPr>
            <a:spLocks/>
          </p:cNvSpPr>
          <p:nvPr/>
        </p:nvSpPr>
        <p:spPr bwMode="auto">
          <a:xfrm>
            <a:off x="1666875" y="5548313"/>
            <a:ext cx="7938" cy="6350"/>
          </a:xfrm>
          <a:custGeom>
            <a:avLst/>
            <a:gdLst>
              <a:gd name="T0" fmla="*/ 2147483647 w 5"/>
              <a:gd name="T1" fmla="*/ 2147483647 h 5"/>
              <a:gd name="T2" fmla="*/ 0 w 5"/>
              <a:gd name="T3" fmla="*/ 2147483647 h 5"/>
              <a:gd name="T4" fmla="*/ 0 w 5"/>
              <a:gd name="T5" fmla="*/ 0 h 5"/>
              <a:gd name="T6" fmla="*/ 2147483647 w 5"/>
              <a:gd name="T7" fmla="*/ 2147483647 h 5"/>
              <a:gd name="T8" fmla="*/ 2147483647 w 5"/>
              <a:gd name="T9" fmla="*/ 2147483647 h 5"/>
              <a:gd name="T10" fmla="*/ 2147483647 w 5"/>
              <a:gd name="T11" fmla="*/ 2147483647 h 5"/>
              <a:gd name="T12" fmla="*/ 2147483647 w 5"/>
              <a:gd name="T13" fmla="*/ 2147483647 h 5"/>
              <a:gd name="T14" fmla="*/ 2147483647 w 5"/>
              <a:gd name="T15" fmla="*/ 2147483647 h 5"/>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5"/>
              <a:gd name="T26" fmla="*/ 5 w 5"/>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5">
                <a:moveTo>
                  <a:pt x="2" y="4"/>
                </a:moveTo>
                <a:lnTo>
                  <a:pt x="0" y="4"/>
                </a:lnTo>
                <a:lnTo>
                  <a:pt x="0" y="0"/>
                </a:lnTo>
                <a:lnTo>
                  <a:pt x="4" y="1"/>
                </a:lnTo>
                <a:lnTo>
                  <a:pt x="4" y="3"/>
                </a:lnTo>
                <a:lnTo>
                  <a:pt x="2" y="4"/>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10" name="Freeform 247"/>
          <p:cNvSpPr>
            <a:spLocks/>
          </p:cNvSpPr>
          <p:nvPr/>
        </p:nvSpPr>
        <p:spPr bwMode="auto">
          <a:xfrm>
            <a:off x="1666875" y="5548313"/>
            <a:ext cx="7938" cy="6350"/>
          </a:xfrm>
          <a:custGeom>
            <a:avLst/>
            <a:gdLst>
              <a:gd name="T0" fmla="*/ 2147483647 w 5"/>
              <a:gd name="T1" fmla="*/ 2147483647 h 5"/>
              <a:gd name="T2" fmla="*/ 0 w 5"/>
              <a:gd name="T3" fmla="*/ 2147483647 h 5"/>
              <a:gd name="T4" fmla="*/ 0 w 5"/>
              <a:gd name="T5" fmla="*/ 0 h 5"/>
              <a:gd name="T6" fmla="*/ 2147483647 w 5"/>
              <a:gd name="T7" fmla="*/ 2147483647 h 5"/>
              <a:gd name="T8" fmla="*/ 2147483647 w 5"/>
              <a:gd name="T9" fmla="*/ 2147483647 h 5"/>
              <a:gd name="T10" fmla="*/ 2147483647 w 5"/>
              <a:gd name="T11" fmla="*/ 2147483647 h 5"/>
              <a:gd name="T12" fmla="*/ 2147483647 w 5"/>
              <a:gd name="T13" fmla="*/ 2147483647 h 5"/>
              <a:gd name="T14" fmla="*/ 0 60000 65536"/>
              <a:gd name="T15" fmla="*/ 0 60000 65536"/>
              <a:gd name="T16" fmla="*/ 0 60000 65536"/>
              <a:gd name="T17" fmla="*/ 0 60000 65536"/>
              <a:gd name="T18" fmla="*/ 0 60000 65536"/>
              <a:gd name="T19" fmla="*/ 0 60000 65536"/>
              <a:gd name="T20" fmla="*/ 0 60000 65536"/>
              <a:gd name="T21" fmla="*/ 0 w 5"/>
              <a:gd name="T22" fmla="*/ 0 h 5"/>
              <a:gd name="T23" fmla="*/ 5 w 5"/>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5">
                <a:moveTo>
                  <a:pt x="2" y="4"/>
                </a:moveTo>
                <a:lnTo>
                  <a:pt x="0" y="4"/>
                </a:lnTo>
                <a:lnTo>
                  <a:pt x="0" y="0"/>
                </a:lnTo>
                <a:lnTo>
                  <a:pt x="4" y="1"/>
                </a:lnTo>
                <a:lnTo>
                  <a:pt x="4" y="3"/>
                </a:lnTo>
                <a:lnTo>
                  <a:pt x="2" y="4"/>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11" name="Freeform 248"/>
          <p:cNvSpPr>
            <a:spLocks/>
          </p:cNvSpPr>
          <p:nvPr/>
        </p:nvSpPr>
        <p:spPr bwMode="auto">
          <a:xfrm>
            <a:off x="1482725" y="5416550"/>
            <a:ext cx="6350" cy="11113"/>
          </a:xfrm>
          <a:custGeom>
            <a:avLst/>
            <a:gdLst>
              <a:gd name="T0" fmla="*/ 0 w 5"/>
              <a:gd name="T1" fmla="*/ 2147483647 h 7"/>
              <a:gd name="T2" fmla="*/ 0 w 5"/>
              <a:gd name="T3" fmla="*/ 2147483647 h 7"/>
              <a:gd name="T4" fmla="*/ 2147483647 w 5"/>
              <a:gd name="T5" fmla="*/ 2147483647 h 7"/>
              <a:gd name="T6" fmla="*/ 2147483647 w 5"/>
              <a:gd name="T7" fmla="*/ 2147483647 h 7"/>
              <a:gd name="T8" fmla="*/ 0 w 5"/>
              <a:gd name="T9" fmla="*/ 0 h 7"/>
              <a:gd name="T10" fmla="*/ 0 w 5"/>
              <a:gd name="T11" fmla="*/ 2147483647 h 7"/>
              <a:gd name="T12" fmla="*/ 0 w 5"/>
              <a:gd name="T13" fmla="*/ 2147483647 h 7"/>
              <a:gd name="T14" fmla="*/ 0 w 5"/>
              <a:gd name="T15" fmla="*/ 2147483647 h 7"/>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7"/>
              <a:gd name="T26" fmla="*/ 5 w 5"/>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7">
                <a:moveTo>
                  <a:pt x="0" y="6"/>
                </a:moveTo>
                <a:lnTo>
                  <a:pt x="0" y="5"/>
                </a:lnTo>
                <a:lnTo>
                  <a:pt x="4" y="2"/>
                </a:lnTo>
                <a:lnTo>
                  <a:pt x="2" y="1"/>
                </a:lnTo>
                <a:lnTo>
                  <a:pt x="0" y="0"/>
                </a:lnTo>
                <a:lnTo>
                  <a:pt x="0" y="6"/>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12" name="Freeform 249"/>
          <p:cNvSpPr>
            <a:spLocks/>
          </p:cNvSpPr>
          <p:nvPr/>
        </p:nvSpPr>
        <p:spPr bwMode="auto">
          <a:xfrm>
            <a:off x="1482725" y="5416550"/>
            <a:ext cx="6350" cy="11113"/>
          </a:xfrm>
          <a:custGeom>
            <a:avLst/>
            <a:gdLst>
              <a:gd name="T0" fmla="*/ 0 w 5"/>
              <a:gd name="T1" fmla="*/ 2147483647 h 7"/>
              <a:gd name="T2" fmla="*/ 0 w 5"/>
              <a:gd name="T3" fmla="*/ 2147483647 h 7"/>
              <a:gd name="T4" fmla="*/ 2147483647 w 5"/>
              <a:gd name="T5" fmla="*/ 2147483647 h 7"/>
              <a:gd name="T6" fmla="*/ 2147483647 w 5"/>
              <a:gd name="T7" fmla="*/ 2147483647 h 7"/>
              <a:gd name="T8" fmla="*/ 0 w 5"/>
              <a:gd name="T9" fmla="*/ 0 h 7"/>
              <a:gd name="T10" fmla="*/ 0 w 5"/>
              <a:gd name="T11" fmla="*/ 2147483647 h 7"/>
              <a:gd name="T12" fmla="*/ 0 w 5"/>
              <a:gd name="T13" fmla="*/ 2147483647 h 7"/>
              <a:gd name="T14" fmla="*/ 0 60000 65536"/>
              <a:gd name="T15" fmla="*/ 0 60000 65536"/>
              <a:gd name="T16" fmla="*/ 0 60000 65536"/>
              <a:gd name="T17" fmla="*/ 0 60000 65536"/>
              <a:gd name="T18" fmla="*/ 0 60000 65536"/>
              <a:gd name="T19" fmla="*/ 0 60000 65536"/>
              <a:gd name="T20" fmla="*/ 0 60000 65536"/>
              <a:gd name="T21" fmla="*/ 0 w 5"/>
              <a:gd name="T22" fmla="*/ 0 h 7"/>
              <a:gd name="T23" fmla="*/ 5 w 5"/>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7">
                <a:moveTo>
                  <a:pt x="0" y="6"/>
                </a:moveTo>
                <a:lnTo>
                  <a:pt x="0" y="5"/>
                </a:lnTo>
                <a:lnTo>
                  <a:pt x="4" y="2"/>
                </a:lnTo>
                <a:lnTo>
                  <a:pt x="2" y="1"/>
                </a:lnTo>
                <a:lnTo>
                  <a:pt x="0" y="0"/>
                </a:lnTo>
                <a:lnTo>
                  <a:pt x="0" y="6"/>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13" name="Freeform 250"/>
          <p:cNvSpPr>
            <a:spLocks/>
          </p:cNvSpPr>
          <p:nvPr/>
        </p:nvSpPr>
        <p:spPr bwMode="auto">
          <a:xfrm>
            <a:off x="1336675" y="5476875"/>
            <a:ext cx="106363" cy="84138"/>
          </a:xfrm>
          <a:custGeom>
            <a:avLst/>
            <a:gdLst>
              <a:gd name="T0" fmla="*/ 2147483647 w 74"/>
              <a:gd name="T1" fmla="*/ 2147483647 h 61"/>
              <a:gd name="T2" fmla="*/ 2147483647 w 74"/>
              <a:gd name="T3" fmla="*/ 2147483647 h 61"/>
              <a:gd name="T4" fmla="*/ 2147483647 w 74"/>
              <a:gd name="T5" fmla="*/ 2147483647 h 61"/>
              <a:gd name="T6" fmla="*/ 2147483647 w 74"/>
              <a:gd name="T7" fmla="*/ 2147483647 h 61"/>
              <a:gd name="T8" fmla="*/ 2147483647 w 74"/>
              <a:gd name="T9" fmla="*/ 2147483647 h 61"/>
              <a:gd name="T10" fmla="*/ 2147483647 w 74"/>
              <a:gd name="T11" fmla="*/ 2147483647 h 61"/>
              <a:gd name="T12" fmla="*/ 2147483647 w 74"/>
              <a:gd name="T13" fmla="*/ 2147483647 h 61"/>
              <a:gd name="T14" fmla="*/ 2147483647 w 74"/>
              <a:gd name="T15" fmla="*/ 2147483647 h 61"/>
              <a:gd name="T16" fmla="*/ 2147483647 w 74"/>
              <a:gd name="T17" fmla="*/ 2147483647 h 61"/>
              <a:gd name="T18" fmla="*/ 2147483647 w 74"/>
              <a:gd name="T19" fmla="*/ 2147483647 h 61"/>
              <a:gd name="T20" fmla="*/ 2147483647 w 74"/>
              <a:gd name="T21" fmla="*/ 2147483647 h 61"/>
              <a:gd name="T22" fmla="*/ 2147483647 w 74"/>
              <a:gd name="T23" fmla="*/ 2147483647 h 61"/>
              <a:gd name="T24" fmla="*/ 0 w 74"/>
              <a:gd name="T25" fmla="*/ 2147483647 h 61"/>
              <a:gd name="T26" fmla="*/ 2147483647 w 74"/>
              <a:gd name="T27" fmla="*/ 0 h 61"/>
              <a:gd name="T28" fmla="*/ 2147483647 w 74"/>
              <a:gd name="T29" fmla="*/ 0 h 61"/>
              <a:gd name="T30" fmla="*/ 2147483647 w 74"/>
              <a:gd name="T31" fmla="*/ 2147483647 h 61"/>
              <a:gd name="T32" fmla="*/ 2147483647 w 74"/>
              <a:gd name="T33" fmla="*/ 2147483647 h 61"/>
              <a:gd name="T34" fmla="*/ 2147483647 w 74"/>
              <a:gd name="T35" fmla="*/ 2147483647 h 61"/>
              <a:gd name="T36" fmla="*/ 2147483647 w 74"/>
              <a:gd name="T37" fmla="*/ 2147483647 h 61"/>
              <a:gd name="T38" fmla="*/ 2147483647 w 74"/>
              <a:gd name="T39" fmla="*/ 2147483647 h 61"/>
              <a:gd name="T40" fmla="*/ 2147483647 w 74"/>
              <a:gd name="T41" fmla="*/ 2147483647 h 61"/>
              <a:gd name="T42" fmla="*/ 2147483647 w 74"/>
              <a:gd name="T43" fmla="*/ 2147483647 h 61"/>
              <a:gd name="T44" fmla="*/ 2147483647 w 74"/>
              <a:gd name="T45" fmla="*/ 2147483647 h 61"/>
              <a:gd name="T46" fmla="*/ 2147483647 w 74"/>
              <a:gd name="T47" fmla="*/ 2147483647 h 61"/>
              <a:gd name="T48" fmla="*/ 2147483647 w 74"/>
              <a:gd name="T49" fmla="*/ 2147483647 h 61"/>
              <a:gd name="T50" fmla="*/ 2147483647 w 74"/>
              <a:gd name="T51" fmla="*/ 2147483647 h 61"/>
              <a:gd name="T52" fmla="*/ 2147483647 w 74"/>
              <a:gd name="T53" fmla="*/ 2147483647 h 61"/>
              <a:gd name="T54" fmla="*/ 2147483647 w 74"/>
              <a:gd name="T55" fmla="*/ 2147483647 h 61"/>
              <a:gd name="T56" fmla="*/ 2147483647 w 74"/>
              <a:gd name="T57" fmla="*/ 2147483647 h 6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4"/>
              <a:gd name="T88" fmla="*/ 0 h 61"/>
              <a:gd name="T89" fmla="*/ 74 w 74"/>
              <a:gd name="T90" fmla="*/ 61 h 6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4" h="61">
                <a:moveTo>
                  <a:pt x="47" y="60"/>
                </a:moveTo>
                <a:lnTo>
                  <a:pt x="39" y="53"/>
                </a:lnTo>
                <a:lnTo>
                  <a:pt x="39" y="51"/>
                </a:lnTo>
                <a:lnTo>
                  <a:pt x="39" y="49"/>
                </a:lnTo>
                <a:lnTo>
                  <a:pt x="38" y="48"/>
                </a:lnTo>
                <a:lnTo>
                  <a:pt x="35" y="46"/>
                </a:lnTo>
                <a:lnTo>
                  <a:pt x="35" y="44"/>
                </a:lnTo>
                <a:lnTo>
                  <a:pt x="30" y="41"/>
                </a:lnTo>
                <a:lnTo>
                  <a:pt x="15" y="29"/>
                </a:lnTo>
                <a:lnTo>
                  <a:pt x="12" y="31"/>
                </a:lnTo>
                <a:lnTo>
                  <a:pt x="6" y="29"/>
                </a:lnTo>
                <a:lnTo>
                  <a:pt x="1" y="26"/>
                </a:lnTo>
                <a:lnTo>
                  <a:pt x="0" y="25"/>
                </a:lnTo>
                <a:lnTo>
                  <a:pt x="8" y="0"/>
                </a:lnTo>
                <a:lnTo>
                  <a:pt x="9" y="0"/>
                </a:lnTo>
                <a:lnTo>
                  <a:pt x="26" y="15"/>
                </a:lnTo>
                <a:lnTo>
                  <a:pt x="28" y="13"/>
                </a:lnTo>
                <a:lnTo>
                  <a:pt x="44" y="20"/>
                </a:lnTo>
                <a:lnTo>
                  <a:pt x="44" y="21"/>
                </a:lnTo>
                <a:lnTo>
                  <a:pt x="70" y="41"/>
                </a:lnTo>
                <a:lnTo>
                  <a:pt x="73" y="42"/>
                </a:lnTo>
                <a:lnTo>
                  <a:pt x="72" y="46"/>
                </a:lnTo>
                <a:lnTo>
                  <a:pt x="63" y="59"/>
                </a:lnTo>
                <a:lnTo>
                  <a:pt x="61" y="55"/>
                </a:lnTo>
                <a:lnTo>
                  <a:pt x="61" y="51"/>
                </a:lnTo>
                <a:lnTo>
                  <a:pt x="57" y="50"/>
                </a:lnTo>
                <a:lnTo>
                  <a:pt x="47" y="60"/>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14" name="Freeform 251"/>
          <p:cNvSpPr>
            <a:spLocks/>
          </p:cNvSpPr>
          <p:nvPr/>
        </p:nvSpPr>
        <p:spPr bwMode="auto">
          <a:xfrm>
            <a:off x="1336675" y="5476875"/>
            <a:ext cx="106363" cy="84138"/>
          </a:xfrm>
          <a:custGeom>
            <a:avLst/>
            <a:gdLst>
              <a:gd name="T0" fmla="*/ 2147483647 w 74"/>
              <a:gd name="T1" fmla="*/ 2147483647 h 61"/>
              <a:gd name="T2" fmla="*/ 2147483647 w 74"/>
              <a:gd name="T3" fmla="*/ 2147483647 h 61"/>
              <a:gd name="T4" fmla="*/ 2147483647 w 74"/>
              <a:gd name="T5" fmla="*/ 2147483647 h 61"/>
              <a:gd name="T6" fmla="*/ 2147483647 w 74"/>
              <a:gd name="T7" fmla="*/ 2147483647 h 61"/>
              <a:gd name="T8" fmla="*/ 2147483647 w 74"/>
              <a:gd name="T9" fmla="*/ 2147483647 h 61"/>
              <a:gd name="T10" fmla="*/ 2147483647 w 74"/>
              <a:gd name="T11" fmla="*/ 2147483647 h 61"/>
              <a:gd name="T12" fmla="*/ 2147483647 w 74"/>
              <a:gd name="T13" fmla="*/ 2147483647 h 61"/>
              <a:gd name="T14" fmla="*/ 2147483647 w 74"/>
              <a:gd name="T15" fmla="*/ 2147483647 h 61"/>
              <a:gd name="T16" fmla="*/ 2147483647 w 74"/>
              <a:gd name="T17" fmla="*/ 2147483647 h 61"/>
              <a:gd name="T18" fmla="*/ 2147483647 w 74"/>
              <a:gd name="T19" fmla="*/ 2147483647 h 61"/>
              <a:gd name="T20" fmla="*/ 2147483647 w 74"/>
              <a:gd name="T21" fmla="*/ 2147483647 h 61"/>
              <a:gd name="T22" fmla="*/ 2147483647 w 74"/>
              <a:gd name="T23" fmla="*/ 2147483647 h 61"/>
              <a:gd name="T24" fmla="*/ 0 w 74"/>
              <a:gd name="T25" fmla="*/ 2147483647 h 61"/>
              <a:gd name="T26" fmla="*/ 2147483647 w 74"/>
              <a:gd name="T27" fmla="*/ 0 h 61"/>
              <a:gd name="T28" fmla="*/ 2147483647 w 74"/>
              <a:gd name="T29" fmla="*/ 0 h 61"/>
              <a:gd name="T30" fmla="*/ 2147483647 w 74"/>
              <a:gd name="T31" fmla="*/ 2147483647 h 61"/>
              <a:gd name="T32" fmla="*/ 2147483647 w 74"/>
              <a:gd name="T33" fmla="*/ 2147483647 h 61"/>
              <a:gd name="T34" fmla="*/ 2147483647 w 74"/>
              <a:gd name="T35" fmla="*/ 2147483647 h 61"/>
              <a:gd name="T36" fmla="*/ 2147483647 w 74"/>
              <a:gd name="T37" fmla="*/ 2147483647 h 61"/>
              <a:gd name="T38" fmla="*/ 2147483647 w 74"/>
              <a:gd name="T39" fmla="*/ 2147483647 h 61"/>
              <a:gd name="T40" fmla="*/ 2147483647 w 74"/>
              <a:gd name="T41" fmla="*/ 2147483647 h 61"/>
              <a:gd name="T42" fmla="*/ 2147483647 w 74"/>
              <a:gd name="T43" fmla="*/ 2147483647 h 61"/>
              <a:gd name="T44" fmla="*/ 2147483647 w 74"/>
              <a:gd name="T45" fmla="*/ 2147483647 h 61"/>
              <a:gd name="T46" fmla="*/ 2147483647 w 74"/>
              <a:gd name="T47" fmla="*/ 2147483647 h 61"/>
              <a:gd name="T48" fmla="*/ 2147483647 w 74"/>
              <a:gd name="T49" fmla="*/ 2147483647 h 61"/>
              <a:gd name="T50" fmla="*/ 2147483647 w 74"/>
              <a:gd name="T51" fmla="*/ 2147483647 h 61"/>
              <a:gd name="T52" fmla="*/ 2147483647 w 74"/>
              <a:gd name="T53" fmla="*/ 2147483647 h 61"/>
              <a:gd name="T54" fmla="*/ 2147483647 w 74"/>
              <a:gd name="T55" fmla="*/ 2147483647 h 6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4"/>
              <a:gd name="T85" fmla="*/ 0 h 61"/>
              <a:gd name="T86" fmla="*/ 74 w 74"/>
              <a:gd name="T87" fmla="*/ 61 h 6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4" h="61">
                <a:moveTo>
                  <a:pt x="47" y="60"/>
                </a:moveTo>
                <a:lnTo>
                  <a:pt x="39" y="53"/>
                </a:lnTo>
                <a:lnTo>
                  <a:pt x="39" y="51"/>
                </a:lnTo>
                <a:lnTo>
                  <a:pt x="39" y="49"/>
                </a:lnTo>
                <a:lnTo>
                  <a:pt x="38" y="48"/>
                </a:lnTo>
                <a:lnTo>
                  <a:pt x="35" y="46"/>
                </a:lnTo>
                <a:lnTo>
                  <a:pt x="35" y="44"/>
                </a:lnTo>
                <a:lnTo>
                  <a:pt x="30" y="41"/>
                </a:lnTo>
                <a:lnTo>
                  <a:pt x="15" y="29"/>
                </a:lnTo>
                <a:lnTo>
                  <a:pt x="12" y="31"/>
                </a:lnTo>
                <a:lnTo>
                  <a:pt x="6" y="29"/>
                </a:lnTo>
                <a:lnTo>
                  <a:pt x="1" y="26"/>
                </a:lnTo>
                <a:lnTo>
                  <a:pt x="0" y="25"/>
                </a:lnTo>
                <a:lnTo>
                  <a:pt x="8" y="0"/>
                </a:lnTo>
                <a:lnTo>
                  <a:pt x="9" y="0"/>
                </a:lnTo>
                <a:lnTo>
                  <a:pt x="26" y="15"/>
                </a:lnTo>
                <a:lnTo>
                  <a:pt x="28" y="13"/>
                </a:lnTo>
                <a:lnTo>
                  <a:pt x="44" y="20"/>
                </a:lnTo>
                <a:lnTo>
                  <a:pt x="44" y="21"/>
                </a:lnTo>
                <a:lnTo>
                  <a:pt x="70" y="41"/>
                </a:lnTo>
                <a:lnTo>
                  <a:pt x="73" y="42"/>
                </a:lnTo>
                <a:lnTo>
                  <a:pt x="72" y="46"/>
                </a:lnTo>
                <a:lnTo>
                  <a:pt x="63" y="59"/>
                </a:lnTo>
                <a:lnTo>
                  <a:pt x="61" y="55"/>
                </a:lnTo>
                <a:lnTo>
                  <a:pt x="61" y="51"/>
                </a:lnTo>
                <a:lnTo>
                  <a:pt x="57" y="50"/>
                </a:lnTo>
                <a:lnTo>
                  <a:pt x="47" y="60"/>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15" name="Freeform 252"/>
          <p:cNvSpPr>
            <a:spLocks/>
          </p:cNvSpPr>
          <p:nvPr/>
        </p:nvSpPr>
        <p:spPr bwMode="auto">
          <a:xfrm>
            <a:off x="3727450" y="4506913"/>
            <a:ext cx="1649413" cy="1601787"/>
          </a:xfrm>
          <a:custGeom>
            <a:avLst/>
            <a:gdLst>
              <a:gd name="T0" fmla="*/ 2147483647 w 1143"/>
              <a:gd name="T1" fmla="*/ 2147483647 h 1144"/>
              <a:gd name="T2" fmla="*/ 2147483647 w 1143"/>
              <a:gd name="T3" fmla="*/ 2147483647 h 1144"/>
              <a:gd name="T4" fmla="*/ 2147483647 w 1143"/>
              <a:gd name="T5" fmla="*/ 2147483647 h 1144"/>
              <a:gd name="T6" fmla="*/ 2147483647 w 1143"/>
              <a:gd name="T7" fmla="*/ 2147483647 h 1144"/>
              <a:gd name="T8" fmla="*/ 2147483647 w 1143"/>
              <a:gd name="T9" fmla="*/ 2147483647 h 1144"/>
              <a:gd name="T10" fmla="*/ 2147483647 w 1143"/>
              <a:gd name="T11" fmla="*/ 2147483647 h 1144"/>
              <a:gd name="T12" fmla="*/ 2147483647 w 1143"/>
              <a:gd name="T13" fmla="*/ 2147483647 h 1144"/>
              <a:gd name="T14" fmla="*/ 2147483647 w 1143"/>
              <a:gd name="T15" fmla="*/ 2147483647 h 1144"/>
              <a:gd name="T16" fmla="*/ 2147483647 w 1143"/>
              <a:gd name="T17" fmla="*/ 2147483647 h 1144"/>
              <a:gd name="T18" fmla="*/ 2147483647 w 1143"/>
              <a:gd name="T19" fmla="*/ 2147483647 h 1144"/>
              <a:gd name="T20" fmla="*/ 2147483647 w 1143"/>
              <a:gd name="T21" fmla="*/ 2147483647 h 1144"/>
              <a:gd name="T22" fmla="*/ 2147483647 w 1143"/>
              <a:gd name="T23" fmla="*/ 2147483647 h 1144"/>
              <a:gd name="T24" fmla="*/ 2147483647 w 1143"/>
              <a:gd name="T25" fmla="*/ 2147483647 h 1144"/>
              <a:gd name="T26" fmla="*/ 2147483647 w 1143"/>
              <a:gd name="T27" fmla="*/ 2147483647 h 1144"/>
              <a:gd name="T28" fmla="*/ 2147483647 w 1143"/>
              <a:gd name="T29" fmla="*/ 2147483647 h 1144"/>
              <a:gd name="T30" fmla="*/ 2147483647 w 1143"/>
              <a:gd name="T31" fmla="*/ 2147483647 h 1144"/>
              <a:gd name="T32" fmla="*/ 2147483647 w 1143"/>
              <a:gd name="T33" fmla="*/ 2147483647 h 1144"/>
              <a:gd name="T34" fmla="*/ 2147483647 w 1143"/>
              <a:gd name="T35" fmla="*/ 2147483647 h 1144"/>
              <a:gd name="T36" fmla="*/ 2147483647 w 1143"/>
              <a:gd name="T37" fmla="*/ 2147483647 h 1144"/>
              <a:gd name="T38" fmla="*/ 2147483647 w 1143"/>
              <a:gd name="T39" fmla="*/ 2147483647 h 1144"/>
              <a:gd name="T40" fmla="*/ 2147483647 w 1143"/>
              <a:gd name="T41" fmla="*/ 2147483647 h 1144"/>
              <a:gd name="T42" fmla="*/ 2147483647 w 1143"/>
              <a:gd name="T43" fmla="*/ 2147483647 h 1144"/>
              <a:gd name="T44" fmla="*/ 2147483647 w 1143"/>
              <a:gd name="T45" fmla="*/ 2147483647 h 1144"/>
              <a:gd name="T46" fmla="*/ 2147483647 w 1143"/>
              <a:gd name="T47" fmla="*/ 2147483647 h 1144"/>
              <a:gd name="T48" fmla="*/ 2147483647 w 1143"/>
              <a:gd name="T49" fmla="*/ 2147483647 h 1144"/>
              <a:gd name="T50" fmla="*/ 2147483647 w 1143"/>
              <a:gd name="T51" fmla="*/ 2147483647 h 1144"/>
              <a:gd name="T52" fmla="*/ 2147483647 w 1143"/>
              <a:gd name="T53" fmla="*/ 2147483647 h 1144"/>
              <a:gd name="T54" fmla="*/ 2147483647 w 1143"/>
              <a:gd name="T55" fmla="*/ 2147483647 h 1144"/>
              <a:gd name="T56" fmla="*/ 2147483647 w 1143"/>
              <a:gd name="T57" fmla="*/ 2147483647 h 1144"/>
              <a:gd name="T58" fmla="*/ 2147483647 w 1143"/>
              <a:gd name="T59" fmla="*/ 2147483647 h 1144"/>
              <a:gd name="T60" fmla="*/ 2147483647 w 1143"/>
              <a:gd name="T61" fmla="*/ 2147483647 h 1144"/>
              <a:gd name="T62" fmla="*/ 2147483647 w 1143"/>
              <a:gd name="T63" fmla="*/ 2147483647 h 1144"/>
              <a:gd name="T64" fmla="*/ 2147483647 w 1143"/>
              <a:gd name="T65" fmla="*/ 2147483647 h 1144"/>
              <a:gd name="T66" fmla="*/ 2147483647 w 1143"/>
              <a:gd name="T67" fmla="*/ 2147483647 h 1144"/>
              <a:gd name="T68" fmla="*/ 2147483647 w 1143"/>
              <a:gd name="T69" fmla="*/ 2147483647 h 1144"/>
              <a:gd name="T70" fmla="*/ 2147483647 w 1143"/>
              <a:gd name="T71" fmla="*/ 2147483647 h 1144"/>
              <a:gd name="T72" fmla="*/ 2147483647 w 1143"/>
              <a:gd name="T73" fmla="*/ 2147483647 h 1144"/>
              <a:gd name="T74" fmla="*/ 2147483647 w 1143"/>
              <a:gd name="T75" fmla="*/ 2147483647 h 1144"/>
              <a:gd name="T76" fmla="*/ 2147483647 w 1143"/>
              <a:gd name="T77" fmla="*/ 2147483647 h 1144"/>
              <a:gd name="T78" fmla="*/ 2147483647 w 1143"/>
              <a:gd name="T79" fmla="*/ 2147483647 h 1144"/>
              <a:gd name="T80" fmla="*/ 2147483647 w 1143"/>
              <a:gd name="T81" fmla="*/ 2147483647 h 1144"/>
              <a:gd name="T82" fmla="*/ 2147483647 w 1143"/>
              <a:gd name="T83" fmla="*/ 2147483647 h 1144"/>
              <a:gd name="T84" fmla="*/ 2147483647 w 1143"/>
              <a:gd name="T85" fmla="*/ 2147483647 h 1144"/>
              <a:gd name="T86" fmla="*/ 2147483647 w 1143"/>
              <a:gd name="T87" fmla="*/ 2147483647 h 1144"/>
              <a:gd name="T88" fmla="*/ 2147483647 w 1143"/>
              <a:gd name="T89" fmla="*/ 2147483647 h 1144"/>
              <a:gd name="T90" fmla="*/ 2147483647 w 1143"/>
              <a:gd name="T91" fmla="*/ 2147483647 h 1144"/>
              <a:gd name="T92" fmla="*/ 2147483647 w 1143"/>
              <a:gd name="T93" fmla="*/ 2147483647 h 1144"/>
              <a:gd name="T94" fmla="*/ 2147483647 w 1143"/>
              <a:gd name="T95" fmla="*/ 2147483647 h 1144"/>
              <a:gd name="T96" fmla="*/ 2147483647 w 1143"/>
              <a:gd name="T97" fmla="*/ 2147483647 h 1144"/>
              <a:gd name="T98" fmla="*/ 2147483647 w 1143"/>
              <a:gd name="T99" fmla="*/ 2147483647 h 1144"/>
              <a:gd name="T100" fmla="*/ 2147483647 w 1143"/>
              <a:gd name="T101" fmla="*/ 2147483647 h 1144"/>
              <a:gd name="T102" fmla="*/ 2147483647 w 1143"/>
              <a:gd name="T103" fmla="*/ 2147483647 h 1144"/>
              <a:gd name="T104" fmla="*/ 2147483647 w 1143"/>
              <a:gd name="T105" fmla="*/ 2147483647 h 1144"/>
              <a:gd name="T106" fmla="*/ 2147483647 w 1143"/>
              <a:gd name="T107" fmla="*/ 2147483647 h 1144"/>
              <a:gd name="T108" fmla="*/ 2147483647 w 1143"/>
              <a:gd name="T109" fmla="*/ 2147483647 h 1144"/>
              <a:gd name="T110" fmla="*/ 2147483647 w 1143"/>
              <a:gd name="T111" fmla="*/ 2147483647 h 1144"/>
              <a:gd name="T112" fmla="*/ 2147483647 w 1143"/>
              <a:gd name="T113" fmla="*/ 2147483647 h 1144"/>
              <a:gd name="T114" fmla="*/ 2147483647 w 1143"/>
              <a:gd name="T115" fmla="*/ 2147483647 h 1144"/>
              <a:gd name="T116" fmla="*/ 2147483647 w 1143"/>
              <a:gd name="T117" fmla="*/ 2147483647 h 11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43"/>
              <a:gd name="T178" fmla="*/ 0 h 1144"/>
              <a:gd name="T179" fmla="*/ 1143 w 1143"/>
              <a:gd name="T180" fmla="*/ 1144 h 11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43" h="1144">
                <a:moveTo>
                  <a:pt x="1142" y="622"/>
                </a:moveTo>
                <a:lnTo>
                  <a:pt x="1117" y="751"/>
                </a:lnTo>
                <a:lnTo>
                  <a:pt x="1113" y="747"/>
                </a:lnTo>
                <a:lnTo>
                  <a:pt x="1098" y="747"/>
                </a:lnTo>
                <a:lnTo>
                  <a:pt x="1047" y="771"/>
                </a:lnTo>
                <a:lnTo>
                  <a:pt x="1036" y="781"/>
                </a:lnTo>
                <a:lnTo>
                  <a:pt x="1032" y="780"/>
                </a:lnTo>
                <a:lnTo>
                  <a:pt x="1049" y="766"/>
                </a:lnTo>
                <a:lnTo>
                  <a:pt x="1057" y="765"/>
                </a:lnTo>
                <a:lnTo>
                  <a:pt x="1057" y="762"/>
                </a:lnTo>
                <a:lnTo>
                  <a:pt x="1047" y="762"/>
                </a:lnTo>
                <a:lnTo>
                  <a:pt x="1032" y="763"/>
                </a:lnTo>
                <a:lnTo>
                  <a:pt x="1038" y="754"/>
                </a:lnTo>
                <a:lnTo>
                  <a:pt x="1038" y="741"/>
                </a:lnTo>
                <a:lnTo>
                  <a:pt x="1034" y="736"/>
                </a:lnTo>
                <a:lnTo>
                  <a:pt x="1029" y="740"/>
                </a:lnTo>
                <a:lnTo>
                  <a:pt x="1023" y="747"/>
                </a:lnTo>
                <a:lnTo>
                  <a:pt x="1016" y="747"/>
                </a:lnTo>
                <a:lnTo>
                  <a:pt x="1016" y="754"/>
                </a:lnTo>
                <a:lnTo>
                  <a:pt x="1014" y="747"/>
                </a:lnTo>
                <a:lnTo>
                  <a:pt x="1011" y="754"/>
                </a:lnTo>
                <a:lnTo>
                  <a:pt x="1012" y="765"/>
                </a:lnTo>
                <a:lnTo>
                  <a:pt x="1020" y="766"/>
                </a:lnTo>
                <a:lnTo>
                  <a:pt x="1023" y="779"/>
                </a:lnTo>
                <a:lnTo>
                  <a:pt x="1037" y="784"/>
                </a:lnTo>
                <a:lnTo>
                  <a:pt x="1001" y="811"/>
                </a:lnTo>
                <a:lnTo>
                  <a:pt x="979" y="831"/>
                </a:lnTo>
                <a:lnTo>
                  <a:pt x="898" y="874"/>
                </a:lnTo>
                <a:lnTo>
                  <a:pt x="843" y="916"/>
                </a:lnTo>
                <a:lnTo>
                  <a:pt x="825" y="935"/>
                </a:lnTo>
                <a:lnTo>
                  <a:pt x="825" y="940"/>
                </a:lnTo>
                <a:lnTo>
                  <a:pt x="811" y="960"/>
                </a:lnTo>
                <a:lnTo>
                  <a:pt x="794" y="1000"/>
                </a:lnTo>
                <a:lnTo>
                  <a:pt x="792" y="1025"/>
                </a:lnTo>
                <a:lnTo>
                  <a:pt x="799" y="1067"/>
                </a:lnTo>
                <a:lnTo>
                  <a:pt x="809" y="1103"/>
                </a:lnTo>
                <a:lnTo>
                  <a:pt x="811" y="1130"/>
                </a:lnTo>
                <a:lnTo>
                  <a:pt x="791" y="1143"/>
                </a:lnTo>
                <a:lnTo>
                  <a:pt x="782" y="1143"/>
                </a:lnTo>
                <a:lnTo>
                  <a:pt x="767" y="1130"/>
                </a:lnTo>
                <a:lnTo>
                  <a:pt x="743" y="1121"/>
                </a:lnTo>
                <a:lnTo>
                  <a:pt x="709" y="1118"/>
                </a:lnTo>
                <a:lnTo>
                  <a:pt x="707" y="1113"/>
                </a:lnTo>
                <a:lnTo>
                  <a:pt x="701" y="1113"/>
                </a:lnTo>
                <a:lnTo>
                  <a:pt x="678" y="1100"/>
                </a:lnTo>
                <a:lnTo>
                  <a:pt x="668" y="1100"/>
                </a:lnTo>
                <a:lnTo>
                  <a:pt x="662" y="1096"/>
                </a:lnTo>
                <a:lnTo>
                  <a:pt x="662" y="1091"/>
                </a:lnTo>
                <a:lnTo>
                  <a:pt x="638" y="1083"/>
                </a:lnTo>
                <a:lnTo>
                  <a:pt x="625" y="1064"/>
                </a:lnTo>
                <a:lnTo>
                  <a:pt x="617" y="1040"/>
                </a:lnTo>
                <a:lnTo>
                  <a:pt x="604" y="1020"/>
                </a:lnTo>
                <a:lnTo>
                  <a:pt x="597" y="967"/>
                </a:lnTo>
                <a:lnTo>
                  <a:pt x="590" y="953"/>
                </a:lnTo>
                <a:lnTo>
                  <a:pt x="577" y="943"/>
                </a:lnTo>
                <a:lnTo>
                  <a:pt x="555" y="912"/>
                </a:lnTo>
                <a:lnTo>
                  <a:pt x="531" y="884"/>
                </a:lnTo>
                <a:lnTo>
                  <a:pt x="527" y="858"/>
                </a:lnTo>
                <a:lnTo>
                  <a:pt x="505" y="814"/>
                </a:lnTo>
                <a:lnTo>
                  <a:pt x="500" y="795"/>
                </a:lnTo>
                <a:lnTo>
                  <a:pt x="493" y="787"/>
                </a:lnTo>
                <a:lnTo>
                  <a:pt x="489" y="777"/>
                </a:lnTo>
                <a:lnTo>
                  <a:pt x="471" y="762"/>
                </a:lnTo>
                <a:lnTo>
                  <a:pt x="469" y="754"/>
                </a:lnTo>
                <a:lnTo>
                  <a:pt x="450" y="745"/>
                </a:lnTo>
                <a:lnTo>
                  <a:pt x="451" y="734"/>
                </a:lnTo>
                <a:lnTo>
                  <a:pt x="446" y="734"/>
                </a:lnTo>
                <a:lnTo>
                  <a:pt x="438" y="720"/>
                </a:lnTo>
                <a:lnTo>
                  <a:pt x="385" y="710"/>
                </a:lnTo>
                <a:lnTo>
                  <a:pt x="357" y="702"/>
                </a:lnTo>
                <a:lnTo>
                  <a:pt x="337" y="713"/>
                </a:lnTo>
                <a:lnTo>
                  <a:pt x="332" y="713"/>
                </a:lnTo>
                <a:lnTo>
                  <a:pt x="321" y="720"/>
                </a:lnTo>
                <a:lnTo>
                  <a:pt x="304" y="754"/>
                </a:lnTo>
                <a:lnTo>
                  <a:pt x="302" y="763"/>
                </a:lnTo>
                <a:lnTo>
                  <a:pt x="282" y="781"/>
                </a:lnTo>
                <a:lnTo>
                  <a:pt x="278" y="790"/>
                </a:lnTo>
                <a:lnTo>
                  <a:pt x="267" y="788"/>
                </a:lnTo>
                <a:lnTo>
                  <a:pt x="251" y="779"/>
                </a:lnTo>
                <a:lnTo>
                  <a:pt x="242" y="771"/>
                </a:lnTo>
                <a:lnTo>
                  <a:pt x="223" y="758"/>
                </a:lnTo>
                <a:lnTo>
                  <a:pt x="221" y="755"/>
                </a:lnTo>
                <a:lnTo>
                  <a:pt x="201" y="747"/>
                </a:lnTo>
                <a:lnTo>
                  <a:pt x="191" y="738"/>
                </a:lnTo>
                <a:lnTo>
                  <a:pt x="181" y="725"/>
                </a:lnTo>
                <a:lnTo>
                  <a:pt x="160" y="709"/>
                </a:lnTo>
                <a:lnTo>
                  <a:pt x="150" y="680"/>
                </a:lnTo>
                <a:lnTo>
                  <a:pt x="147" y="643"/>
                </a:lnTo>
                <a:lnTo>
                  <a:pt x="145" y="642"/>
                </a:lnTo>
                <a:lnTo>
                  <a:pt x="136" y="612"/>
                </a:lnTo>
                <a:lnTo>
                  <a:pt x="126" y="597"/>
                </a:lnTo>
                <a:lnTo>
                  <a:pt x="96" y="573"/>
                </a:lnTo>
                <a:lnTo>
                  <a:pt x="77" y="545"/>
                </a:lnTo>
                <a:lnTo>
                  <a:pt x="66" y="537"/>
                </a:lnTo>
                <a:lnTo>
                  <a:pt x="48" y="512"/>
                </a:lnTo>
                <a:lnTo>
                  <a:pt x="36" y="506"/>
                </a:lnTo>
                <a:lnTo>
                  <a:pt x="27" y="493"/>
                </a:lnTo>
                <a:lnTo>
                  <a:pt x="15" y="469"/>
                </a:lnTo>
                <a:lnTo>
                  <a:pt x="9" y="468"/>
                </a:lnTo>
                <a:lnTo>
                  <a:pt x="6" y="465"/>
                </a:lnTo>
                <a:lnTo>
                  <a:pt x="0" y="442"/>
                </a:lnTo>
                <a:lnTo>
                  <a:pt x="304" y="473"/>
                </a:lnTo>
                <a:lnTo>
                  <a:pt x="354" y="0"/>
                </a:lnTo>
                <a:lnTo>
                  <a:pt x="601" y="16"/>
                </a:lnTo>
                <a:lnTo>
                  <a:pt x="590" y="223"/>
                </a:lnTo>
                <a:lnTo>
                  <a:pt x="790" y="291"/>
                </a:lnTo>
                <a:lnTo>
                  <a:pt x="827" y="303"/>
                </a:lnTo>
                <a:lnTo>
                  <a:pt x="830" y="320"/>
                </a:lnTo>
                <a:lnTo>
                  <a:pt x="846" y="296"/>
                </a:lnTo>
                <a:lnTo>
                  <a:pt x="893" y="320"/>
                </a:lnTo>
                <a:lnTo>
                  <a:pt x="1001" y="299"/>
                </a:lnTo>
                <a:lnTo>
                  <a:pt x="1056" y="331"/>
                </a:lnTo>
                <a:lnTo>
                  <a:pt x="1093" y="339"/>
                </a:lnTo>
                <a:lnTo>
                  <a:pt x="1096" y="395"/>
                </a:lnTo>
                <a:lnTo>
                  <a:pt x="1096" y="502"/>
                </a:lnTo>
                <a:lnTo>
                  <a:pt x="1142" y="588"/>
                </a:lnTo>
                <a:lnTo>
                  <a:pt x="1142" y="622"/>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16" name="Freeform 253"/>
          <p:cNvSpPr>
            <a:spLocks/>
          </p:cNvSpPr>
          <p:nvPr/>
        </p:nvSpPr>
        <p:spPr bwMode="auto">
          <a:xfrm>
            <a:off x="3727450" y="4506913"/>
            <a:ext cx="1649413" cy="1601787"/>
          </a:xfrm>
          <a:custGeom>
            <a:avLst/>
            <a:gdLst>
              <a:gd name="T0" fmla="*/ 2147483647 w 1143"/>
              <a:gd name="T1" fmla="*/ 2147483647 h 1144"/>
              <a:gd name="T2" fmla="*/ 2147483647 w 1143"/>
              <a:gd name="T3" fmla="*/ 2147483647 h 1144"/>
              <a:gd name="T4" fmla="*/ 2147483647 w 1143"/>
              <a:gd name="T5" fmla="*/ 2147483647 h 1144"/>
              <a:gd name="T6" fmla="*/ 2147483647 w 1143"/>
              <a:gd name="T7" fmla="*/ 2147483647 h 1144"/>
              <a:gd name="T8" fmla="*/ 2147483647 w 1143"/>
              <a:gd name="T9" fmla="*/ 2147483647 h 1144"/>
              <a:gd name="T10" fmla="*/ 2147483647 w 1143"/>
              <a:gd name="T11" fmla="*/ 2147483647 h 1144"/>
              <a:gd name="T12" fmla="*/ 2147483647 w 1143"/>
              <a:gd name="T13" fmla="*/ 2147483647 h 1144"/>
              <a:gd name="T14" fmla="*/ 2147483647 w 1143"/>
              <a:gd name="T15" fmla="*/ 2147483647 h 1144"/>
              <a:gd name="T16" fmla="*/ 2147483647 w 1143"/>
              <a:gd name="T17" fmla="*/ 2147483647 h 1144"/>
              <a:gd name="T18" fmla="*/ 2147483647 w 1143"/>
              <a:gd name="T19" fmla="*/ 2147483647 h 1144"/>
              <a:gd name="T20" fmla="*/ 2147483647 w 1143"/>
              <a:gd name="T21" fmla="*/ 2147483647 h 1144"/>
              <a:gd name="T22" fmla="*/ 2147483647 w 1143"/>
              <a:gd name="T23" fmla="*/ 2147483647 h 1144"/>
              <a:gd name="T24" fmla="*/ 2147483647 w 1143"/>
              <a:gd name="T25" fmla="*/ 2147483647 h 1144"/>
              <a:gd name="T26" fmla="*/ 2147483647 w 1143"/>
              <a:gd name="T27" fmla="*/ 2147483647 h 1144"/>
              <a:gd name="T28" fmla="*/ 2147483647 w 1143"/>
              <a:gd name="T29" fmla="*/ 2147483647 h 1144"/>
              <a:gd name="T30" fmla="*/ 2147483647 w 1143"/>
              <a:gd name="T31" fmla="*/ 2147483647 h 1144"/>
              <a:gd name="T32" fmla="*/ 2147483647 w 1143"/>
              <a:gd name="T33" fmla="*/ 2147483647 h 1144"/>
              <a:gd name="T34" fmla="*/ 2147483647 w 1143"/>
              <a:gd name="T35" fmla="*/ 2147483647 h 1144"/>
              <a:gd name="T36" fmla="*/ 2147483647 w 1143"/>
              <a:gd name="T37" fmla="*/ 2147483647 h 1144"/>
              <a:gd name="T38" fmla="*/ 2147483647 w 1143"/>
              <a:gd name="T39" fmla="*/ 2147483647 h 1144"/>
              <a:gd name="T40" fmla="*/ 2147483647 w 1143"/>
              <a:gd name="T41" fmla="*/ 2147483647 h 1144"/>
              <a:gd name="T42" fmla="*/ 2147483647 w 1143"/>
              <a:gd name="T43" fmla="*/ 2147483647 h 1144"/>
              <a:gd name="T44" fmla="*/ 2147483647 w 1143"/>
              <a:gd name="T45" fmla="*/ 2147483647 h 1144"/>
              <a:gd name="T46" fmla="*/ 2147483647 w 1143"/>
              <a:gd name="T47" fmla="*/ 2147483647 h 1144"/>
              <a:gd name="T48" fmla="*/ 2147483647 w 1143"/>
              <a:gd name="T49" fmla="*/ 2147483647 h 1144"/>
              <a:gd name="T50" fmla="*/ 2147483647 w 1143"/>
              <a:gd name="T51" fmla="*/ 2147483647 h 1144"/>
              <a:gd name="T52" fmla="*/ 2147483647 w 1143"/>
              <a:gd name="T53" fmla="*/ 2147483647 h 1144"/>
              <a:gd name="T54" fmla="*/ 2147483647 w 1143"/>
              <a:gd name="T55" fmla="*/ 2147483647 h 1144"/>
              <a:gd name="T56" fmla="*/ 2147483647 w 1143"/>
              <a:gd name="T57" fmla="*/ 2147483647 h 1144"/>
              <a:gd name="T58" fmla="*/ 2147483647 w 1143"/>
              <a:gd name="T59" fmla="*/ 2147483647 h 1144"/>
              <a:gd name="T60" fmla="*/ 2147483647 w 1143"/>
              <a:gd name="T61" fmla="*/ 2147483647 h 1144"/>
              <a:gd name="T62" fmla="*/ 2147483647 w 1143"/>
              <a:gd name="T63" fmla="*/ 2147483647 h 1144"/>
              <a:gd name="T64" fmla="*/ 2147483647 w 1143"/>
              <a:gd name="T65" fmla="*/ 2147483647 h 1144"/>
              <a:gd name="T66" fmla="*/ 2147483647 w 1143"/>
              <a:gd name="T67" fmla="*/ 2147483647 h 1144"/>
              <a:gd name="T68" fmla="*/ 2147483647 w 1143"/>
              <a:gd name="T69" fmla="*/ 2147483647 h 1144"/>
              <a:gd name="T70" fmla="*/ 2147483647 w 1143"/>
              <a:gd name="T71" fmla="*/ 2147483647 h 1144"/>
              <a:gd name="T72" fmla="*/ 2147483647 w 1143"/>
              <a:gd name="T73" fmla="*/ 2147483647 h 1144"/>
              <a:gd name="T74" fmla="*/ 2147483647 w 1143"/>
              <a:gd name="T75" fmla="*/ 2147483647 h 1144"/>
              <a:gd name="T76" fmla="*/ 2147483647 w 1143"/>
              <a:gd name="T77" fmla="*/ 2147483647 h 1144"/>
              <a:gd name="T78" fmla="*/ 2147483647 w 1143"/>
              <a:gd name="T79" fmla="*/ 2147483647 h 1144"/>
              <a:gd name="T80" fmla="*/ 2147483647 w 1143"/>
              <a:gd name="T81" fmla="*/ 2147483647 h 1144"/>
              <a:gd name="T82" fmla="*/ 2147483647 w 1143"/>
              <a:gd name="T83" fmla="*/ 2147483647 h 1144"/>
              <a:gd name="T84" fmla="*/ 2147483647 w 1143"/>
              <a:gd name="T85" fmla="*/ 2147483647 h 1144"/>
              <a:gd name="T86" fmla="*/ 2147483647 w 1143"/>
              <a:gd name="T87" fmla="*/ 2147483647 h 1144"/>
              <a:gd name="T88" fmla="*/ 2147483647 w 1143"/>
              <a:gd name="T89" fmla="*/ 2147483647 h 1144"/>
              <a:gd name="T90" fmla="*/ 2147483647 w 1143"/>
              <a:gd name="T91" fmla="*/ 2147483647 h 1144"/>
              <a:gd name="T92" fmla="*/ 2147483647 w 1143"/>
              <a:gd name="T93" fmla="*/ 2147483647 h 1144"/>
              <a:gd name="T94" fmla="*/ 2147483647 w 1143"/>
              <a:gd name="T95" fmla="*/ 2147483647 h 1144"/>
              <a:gd name="T96" fmla="*/ 2147483647 w 1143"/>
              <a:gd name="T97" fmla="*/ 2147483647 h 1144"/>
              <a:gd name="T98" fmla="*/ 2147483647 w 1143"/>
              <a:gd name="T99" fmla="*/ 2147483647 h 1144"/>
              <a:gd name="T100" fmla="*/ 2147483647 w 1143"/>
              <a:gd name="T101" fmla="*/ 2147483647 h 1144"/>
              <a:gd name="T102" fmla="*/ 2147483647 w 1143"/>
              <a:gd name="T103" fmla="*/ 2147483647 h 1144"/>
              <a:gd name="T104" fmla="*/ 2147483647 w 1143"/>
              <a:gd name="T105" fmla="*/ 2147483647 h 1144"/>
              <a:gd name="T106" fmla="*/ 2147483647 w 1143"/>
              <a:gd name="T107" fmla="*/ 2147483647 h 1144"/>
              <a:gd name="T108" fmla="*/ 2147483647 w 1143"/>
              <a:gd name="T109" fmla="*/ 2147483647 h 1144"/>
              <a:gd name="T110" fmla="*/ 2147483647 w 1143"/>
              <a:gd name="T111" fmla="*/ 2147483647 h 1144"/>
              <a:gd name="T112" fmla="*/ 2147483647 w 1143"/>
              <a:gd name="T113" fmla="*/ 2147483647 h 1144"/>
              <a:gd name="T114" fmla="*/ 2147483647 w 1143"/>
              <a:gd name="T115" fmla="*/ 2147483647 h 1144"/>
              <a:gd name="T116" fmla="*/ 2147483647 w 1143"/>
              <a:gd name="T117" fmla="*/ 2147483647 h 11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43"/>
              <a:gd name="T178" fmla="*/ 0 h 1144"/>
              <a:gd name="T179" fmla="*/ 1143 w 1143"/>
              <a:gd name="T180" fmla="*/ 1144 h 11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43" h="1144">
                <a:moveTo>
                  <a:pt x="1142" y="622"/>
                </a:moveTo>
                <a:lnTo>
                  <a:pt x="1117" y="751"/>
                </a:lnTo>
                <a:lnTo>
                  <a:pt x="1113" y="747"/>
                </a:lnTo>
                <a:lnTo>
                  <a:pt x="1098" y="747"/>
                </a:lnTo>
                <a:lnTo>
                  <a:pt x="1047" y="771"/>
                </a:lnTo>
                <a:lnTo>
                  <a:pt x="1036" y="781"/>
                </a:lnTo>
                <a:lnTo>
                  <a:pt x="1032" y="780"/>
                </a:lnTo>
                <a:lnTo>
                  <a:pt x="1049" y="766"/>
                </a:lnTo>
                <a:lnTo>
                  <a:pt x="1057" y="765"/>
                </a:lnTo>
                <a:lnTo>
                  <a:pt x="1057" y="762"/>
                </a:lnTo>
                <a:lnTo>
                  <a:pt x="1047" y="762"/>
                </a:lnTo>
                <a:lnTo>
                  <a:pt x="1032" y="763"/>
                </a:lnTo>
                <a:lnTo>
                  <a:pt x="1038" y="754"/>
                </a:lnTo>
                <a:lnTo>
                  <a:pt x="1038" y="741"/>
                </a:lnTo>
                <a:lnTo>
                  <a:pt x="1034" y="736"/>
                </a:lnTo>
                <a:lnTo>
                  <a:pt x="1029" y="740"/>
                </a:lnTo>
                <a:lnTo>
                  <a:pt x="1023" y="747"/>
                </a:lnTo>
                <a:lnTo>
                  <a:pt x="1016" y="747"/>
                </a:lnTo>
                <a:lnTo>
                  <a:pt x="1016" y="754"/>
                </a:lnTo>
                <a:lnTo>
                  <a:pt x="1014" y="747"/>
                </a:lnTo>
                <a:lnTo>
                  <a:pt x="1011" y="754"/>
                </a:lnTo>
                <a:lnTo>
                  <a:pt x="1012" y="765"/>
                </a:lnTo>
                <a:lnTo>
                  <a:pt x="1020" y="766"/>
                </a:lnTo>
                <a:lnTo>
                  <a:pt x="1023" y="779"/>
                </a:lnTo>
                <a:lnTo>
                  <a:pt x="1037" y="784"/>
                </a:lnTo>
                <a:lnTo>
                  <a:pt x="1001" y="811"/>
                </a:lnTo>
                <a:lnTo>
                  <a:pt x="979" y="831"/>
                </a:lnTo>
                <a:lnTo>
                  <a:pt x="898" y="874"/>
                </a:lnTo>
                <a:lnTo>
                  <a:pt x="843" y="916"/>
                </a:lnTo>
                <a:lnTo>
                  <a:pt x="825" y="935"/>
                </a:lnTo>
                <a:lnTo>
                  <a:pt x="825" y="940"/>
                </a:lnTo>
                <a:lnTo>
                  <a:pt x="811" y="960"/>
                </a:lnTo>
                <a:lnTo>
                  <a:pt x="794" y="1000"/>
                </a:lnTo>
                <a:lnTo>
                  <a:pt x="792" y="1025"/>
                </a:lnTo>
                <a:lnTo>
                  <a:pt x="799" y="1067"/>
                </a:lnTo>
                <a:lnTo>
                  <a:pt x="809" y="1103"/>
                </a:lnTo>
                <a:lnTo>
                  <a:pt x="811" y="1130"/>
                </a:lnTo>
                <a:lnTo>
                  <a:pt x="791" y="1143"/>
                </a:lnTo>
                <a:lnTo>
                  <a:pt x="782" y="1143"/>
                </a:lnTo>
                <a:lnTo>
                  <a:pt x="767" y="1130"/>
                </a:lnTo>
                <a:lnTo>
                  <a:pt x="743" y="1121"/>
                </a:lnTo>
                <a:lnTo>
                  <a:pt x="709" y="1118"/>
                </a:lnTo>
                <a:lnTo>
                  <a:pt x="707" y="1113"/>
                </a:lnTo>
                <a:lnTo>
                  <a:pt x="701" y="1113"/>
                </a:lnTo>
                <a:lnTo>
                  <a:pt x="678" y="1100"/>
                </a:lnTo>
                <a:lnTo>
                  <a:pt x="668" y="1100"/>
                </a:lnTo>
                <a:lnTo>
                  <a:pt x="662" y="1096"/>
                </a:lnTo>
                <a:lnTo>
                  <a:pt x="662" y="1091"/>
                </a:lnTo>
                <a:lnTo>
                  <a:pt x="638" y="1083"/>
                </a:lnTo>
                <a:lnTo>
                  <a:pt x="625" y="1064"/>
                </a:lnTo>
                <a:lnTo>
                  <a:pt x="617" y="1040"/>
                </a:lnTo>
                <a:lnTo>
                  <a:pt x="604" y="1020"/>
                </a:lnTo>
                <a:lnTo>
                  <a:pt x="597" y="967"/>
                </a:lnTo>
                <a:lnTo>
                  <a:pt x="590" y="953"/>
                </a:lnTo>
                <a:lnTo>
                  <a:pt x="577" y="943"/>
                </a:lnTo>
                <a:lnTo>
                  <a:pt x="555" y="912"/>
                </a:lnTo>
                <a:lnTo>
                  <a:pt x="531" y="884"/>
                </a:lnTo>
                <a:lnTo>
                  <a:pt x="527" y="858"/>
                </a:lnTo>
                <a:lnTo>
                  <a:pt x="505" y="814"/>
                </a:lnTo>
                <a:lnTo>
                  <a:pt x="500" y="795"/>
                </a:lnTo>
                <a:lnTo>
                  <a:pt x="493" y="787"/>
                </a:lnTo>
                <a:lnTo>
                  <a:pt x="489" y="777"/>
                </a:lnTo>
                <a:lnTo>
                  <a:pt x="471" y="762"/>
                </a:lnTo>
                <a:lnTo>
                  <a:pt x="469" y="754"/>
                </a:lnTo>
                <a:lnTo>
                  <a:pt x="450" y="745"/>
                </a:lnTo>
                <a:lnTo>
                  <a:pt x="451" y="734"/>
                </a:lnTo>
                <a:lnTo>
                  <a:pt x="446" y="734"/>
                </a:lnTo>
                <a:lnTo>
                  <a:pt x="438" y="720"/>
                </a:lnTo>
                <a:lnTo>
                  <a:pt x="385" y="710"/>
                </a:lnTo>
                <a:lnTo>
                  <a:pt x="357" y="702"/>
                </a:lnTo>
                <a:lnTo>
                  <a:pt x="337" y="713"/>
                </a:lnTo>
                <a:lnTo>
                  <a:pt x="332" y="713"/>
                </a:lnTo>
                <a:lnTo>
                  <a:pt x="321" y="720"/>
                </a:lnTo>
                <a:lnTo>
                  <a:pt x="304" y="754"/>
                </a:lnTo>
                <a:lnTo>
                  <a:pt x="302" y="763"/>
                </a:lnTo>
                <a:lnTo>
                  <a:pt x="282" y="781"/>
                </a:lnTo>
                <a:lnTo>
                  <a:pt x="278" y="790"/>
                </a:lnTo>
                <a:lnTo>
                  <a:pt x="267" y="788"/>
                </a:lnTo>
                <a:lnTo>
                  <a:pt x="251" y="779"/>
                </a:lnTo>
                <a:lnTo>
                  <a:pt x="242" y="771"/>
                </a:lnTo>
                <a:lnTo>
                  <a:pt x="223" y="758"/>
                </a:lnTo>
                <a:lnTo>
                  <a:pt x="221" y="755"/>
                </a:lnTo>
                <a:lnTo>
                  <a:pt x="201" y="747"/>
                </a:lnTo>
                <a:lnTo>
                  <a:pt x="191" y="738"/>
                </a:lnTo>
                <a:lnTo>
                  <a:pt x="181" y="725"/>
                </a:lnTo>
                <a:lnTo>
                  <a:pt x="160" y="709"/>
                </a:lnTo>
                <a:lnTo>
                  <a:pt x="150" y="680"/>
                </a:lnTo>
                <a:lnTo>
                  <a:pt x="147" y="643"/>
                </a:lnTo>
                <a:lnTo>
                  <a:pt x="145" y="642"/>
                </a:lnTo>
                <a:lnTo>
                  <a:pt x="136" y="612"/>
                </a:lnTo>
                <a:lnTo>
                  <a:pt x="126" y="597"/>
                </a:lnTo>
                <a:lnTo>
                  <a:pt x="96" y="573"/>
                </a:lnTo>
                <a:lnTo>
                  <a:pt x="77" y="545"/>
                </a:lnTo>
                <a:lnTo>
                  <a:pt x="66" y="537"/>
                </a:lnTo>
                <a:lnTo>
                  <a:pt x="48" y="512"/>
                </a:lnTo>
                <a:lnTo>
                  <a:pt x="36" y="506"/>
                </a:lnTo>
                <a:lnTo>
                  <a:pt x="27" y="493"/>
                </a:lnTo>
                <a:lnTo>
                  <a:pt x="15" y="469"/>
                </a:lnTo>
                <a:lnTo>
                  <a:pt x="9" y="468"/>
                </a:lnTo>
                <a:lnTo>
                  <a:pt x="6" y="465"/>
                </a:lnTo>
                <a:lnTo>
                  <a:pt x="0" y="442"/>
                </a:lnTo>
                <a:lnTo>
                  <a:pt x="304" y="473"/>
                </a:lnTo>
                <a:lnTo>
                  <a:pt x="354" y="0"/>
                </a:lnTo>
                <a:lnTo>
                  <a:pt x="601" y="16"/>
                </a:lnTo>
                <a:lnTo>
                  <a:pt x="590" y="223"/>
                </a:lnTo>
                <a:lnTo>
                  <a:pt x="790" y="291"/>
                </a:lnTo>
                <a:lnTo>
                  <a:pt x="827" y="303"/>
                </a:lnTo>
                <a:lnTo>
                  <a:pt x="830" y="320"/>
                </a:lnTo>
                <a:lnTo>
                  <a:pt x="846" y="296"/>
                </a:lnTo>
                <a:lnTo>
                  <a:pt x="893" y="320"/>
                </a:lnTo>
                <a:lnTo>
                  <a:pt x="1001" y="299"/>
                </a:lnTo>
                <a:lnTo>
                  <a:pt x="1056" y="331"/>
                </a:lnTo>
                <a:lnTo>
                  <a:pt x="1093" y="339"/>
                </a:lnTo>
                <a:lnTo>
                  <a:pt x="1096" y="395"/>
                </a:lnTo>
                <a:lnTo>
                  <a:pt x="1096" y="502"/>
                </a:lnTo>
                <a:lnTo>
                  <a:pt x="1142" y="588"/>
                </a:lnTo>
                <a:lnTo>
                  <a:pt x="1142" y="622"/>
                </a:lnTo>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17" name="Line 256"/>
          <p:cNvSpPr>
            <a:spLocks noChangeShapeType="1"/>
          </p:cNvSpPr>
          <p:nvPr/>
        </p:nvSpPr>
        <p:spPr bwMode="auto">
          <a:xfrm>
            <a:off x="4267200" y="4191000"/>
            <a:ext cx="685800" cy="609600"/>
          </a:xfrm>
          <a:prstGeom prst="line">
            <a:avLst/>
          </a:prstGeom>
          <a:noFill/>
          <a:ln w="76200">
            <a:solidFill>
              <a:srgbClr val="FF0000"/>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18" name="Line 257"/>
          <p:cNvSpPr>
            <a:spLocks noChangeShapeType="1"/>
          </p:cNvSpPr>
          <p:nvPr/>
        </p:nvSpPr>
        <p:spPr bwMode="auto">
          <a:xfrm>
            <a:off x="2438400" y="4572000"/>
            <a:ext cx="2209800" cy="914400"/>
          </a:xfrm>
          <a:prstGeom prst="line">
            <a:avLst/>
          </a:prstGeom>
          <a:noFill/>
          <a:ln w="76200">
            <a:solidFill>
              <a:srgbClr val="FF0000"/>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19" name="Line 264"/>
          <p:cNvSpPr>
            <a:spLocks noChangeShapeType="1"/>
          </p:cNvSpPr>
          <p:nvPr/>
        </p:nvSpPr>
        <p:spPr bwMode="auto">
          <a:xfrm flipH="1">
            <a:off x="5562600" y="3581400"/>
            <a:ext cx="1752600" cy="304800"/>
          </a:xfrm>
          <a:prstGeom prst="line">
            <a:avLst/>
          </a:prstGeom>
          <a:noFill/>
          <a:ln w="57150">
            <a:solidFill>
              <a:srgbClr val="FF0000"/>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20" name="Line 270"/>
          <p:cNvSpPr>
            <a:spLocks noChangeShapeType="1"/>
          </p:cNvSpPr>
          <p:nvPr/>
        </p:nvSpPr>
        <p:spPr bwMode="auto">
          <a:xfrm flipH="1">
            <a:off x="6400800" y="3505200"/>
            <a:ext cx="914400" cy="762000"/>
          </a:xfrm>
          <a:prstGeom prst="line">
            <a:avLst/>
          </a:prstGeom>
          <a:noFill/>
          <a:ln w="57150">
            <a:solidFill>
              <a:srgbClr val="FF0000"/>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21" name="Freeform 271"/>
          <p:cNvSpPr>
            <a:spLocks/>
          </p:cNvSpPr>
          <p:nvPr/>
        </p:nvSpPr>
        <p:spPr bwMode="auto">
          <a:xfrm>
            <a:off x="3175" y="838200"/>
            <a:ext cx="5775325" cy="2921000"/>
          </a:xfrm>
          <a:custGeom>
            <a:avLst/>
            <a:gdLst>
              <a:gd name="T0" fmla="*/ 2147483647 w 7278"/>
              <a:gd name="T1" fmla="*/ 2147483647 h 3682"/>
              <a:gd name="T2" fmla="*/ 2147483647 w 7278"/>
              <a:gd name="T3" fmla="*/ 2147483647 h 3682"/>
              <a:gd name="T4" fmla="*/ 2147483647 w 7278"/>
              <a:gd name="T5" fmla="*/ 2147483647 h 3682"/>
              <a:gd name="T6" fmla="*/ 2147483647 w 7278"/>
              <a:gd name="T7" fmla="*/ 2147483647 h 3682"/>
              <a:gd name="T8" fmla="*/ 2147483647 w 7278"/>
              <a:gd name="T9" fmla="*/ 2147483647 h 3682"/>
              <a:gd name="T10" fmla="*/ 2147483647 w 7278"/>
              <a:gd name="T11" fmla="*/ 2147483647 h 3682"/>
              <a:gd name="T12" fmla="*/ 2147483647 w 7278"/>
              <a:gd name="T13" fmla="*/ 2147483647 h 3682"/>
              <a:gd name="T14" fmla="*/ 2147483647 w 7278"/>
              <a:gd name="T15" fmla="*/ 2147483647 h 3682"/>
              <a:gd name="T16" fmla="*/ 2147483647 w 7278"/>
              <a:gd name="T17" fmla="*/ 2147483647 h 3682"/>
              <a:gd name="T18" fmla="*/ 2147483647 w 7278"/>
              <a:gd name="T19" fmla="*/ 2147483647 h 3682"/>
              <a:gd name="T20" fmla="*/ 2147483647 w 7278"/>
              <a:gd name="T21" fmla="*/ 2147483647 h 3682"/>
              <a:gd name="T22" fmla="*/ 2147483647 w 7278"/>
              <a:gd name="T23" fmla="*/ 2147483647 h 3682"/>
              <a:gd name="T24" fmla="*/ 2147483647 w 7278"/>
              <a:gd name="T25" fmla="*/ 2147483647 h 3682"/>
              <a:gd name="T26" fmla="*/ 2147483647 w 7278"/>
              <a:gd name="T27" fmla="*/ 2147483647 h 3682"/>
              <a:gd name="T28" fmla="*/ 2147483647 w 7278"/>
              <a:gd name="T29" fmla="*/ 2147483647 h 3682"/>
              <a:gd name="T30" fmla="*/ 2147483647 w 7278"/>
              <a:gd name="T31" fmla="*/ 2147483647 h 3682"/>
              <a:gd name="T32" fmla="*/ 2147483647 w 7278"/>
              <a:gd name="T33" fmla="*/ 2147483647 h 3682"/>
              <a:gd name="T34" fmla="*/ 2147483647 w 7278"/>
              <a:gd name="T35" fmla="*/ 2147483647 h 3682"/>
              <a:gd name="T36" fmla="*/ 2147483647 w 7278"/>
              <a:gd name="T37" fmla="*/ 2147483647 h 3682"/>
              <a:gd name="T38" fmla="*/ 2147483647 w 7278"/>
              <a:gd name="T39" fmla="*/ 2147483647 h 3682"/>
              <a:gd name="T40" fmla="*/ 2147483647 w 7278"/>
              <a:gd name="T41" fmla="*/ 2147483647 h 3682"/>
              <a:gd name="T42" fmla="*/ 2147483647 w 7278"/>
              <a:gd name="T43" fmla="*/ 2147483647 h 3682"/>
              <a:gd name="T44" fmla="*/ 2147483647 w 7278"/>
              <a:gd name="T45" fmla="*/ 2147483647 h 3682"/>
              <a:gd name="T46" fmla="*/ 2147483647 w 7278"/>
              <a:gd name="T47" fmla="*/ 2147483647 h 3682"/>
              <a:gd name="T48" fmla="*/ 2147483647 w 7278"/>
              <a:gd name="T49" fmla="*/ 2147483647 h 3682"/>
              <a:gd name="T50" fmla="*/ 2147483647 w 7278"/>
              <a:gd name="T51" fmla="*/ 2147483647 h 3682"/>
              <a:gd name="T52" fmla="*/ 2147483647 w 7278"/>
              <a:gd name="T53" fmla="*/ 2147483647 h 3682"/>
              <a:gd name="T54" fmla="*/ 2147483647 w 7278"/>
              <a:gd name="T55" fmla="*/ 2147483647 h 3682"/>
              <a:gd name="T56" fmla="*/ 0 w 7278"/>
              <a:gd name="T57" fmla="*/ 2147483647 h 3682"/>
              <a:gd name="T58" fmla="*/ 2147483647 w 7278"/>
              <a:gd name="T59" fmla="*/ 2147483647 h 3682"/>
              <a:gd name="T60" fmla="*/ 2147483647 w 7278"/>
              <a:gd name="T61" fmla="*/ 2147483647 h 3682"/>
              <a:gd name="T62" fmla="*/ 2147483647 w 7278"/>
              <a:gd name="T63" fmla="*/ 2147483647 h 3682"/>
              <a:gd name="T64" fmla="*/ 2147483647 w 7278"/>
              <a:gd name="T65" fmla="*/ 2147483647 h 3682"/>
              <a:gd name="T66" fmla="*/ 2147483647 w 7278"/>
              <a:gd name="T67" fmla="*/ 2147483647 h 3682"/>
              <a:gd name="T68" fmla="*/ 2147483647 w 7278"/>
              <a:gd name="T69" fmla="*/ 2147483647 h 3682"/>
              <a:gd name="T70" fmla="*/ 2147483647 w 7278"/>
              <a:gd name="T71" fmla="*/ 2147483647 h 3682"/>
              <a:gd name="T72" fmla="*/ 2147483647 w 7278"/>
              <a:gd name="T73" fmla="*/ 2147483647 h 3682"/>
              <a:gd name="T74" fmla="*/ 2147483647 w 7278"/>
              <a:gd name="T75" fmla="*/ 2147483647 h 3682"/>
              <a:gd name="T76" fmla="*/ 2147483647 w 7278"/>
              <a:gd name="T77" fmla="*/ 2147483647 h 368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278"/>
              <a:gd name="T118" fmla="*/ 0 h 3682"/>
              <a:gd name="T119" fmla="*/ 7278 w 7278"/>
              <a:gd name="T120" fmla="*/ 3682 h 368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278" h="3682">
                <a:moveTo>
                  <a:pt x="3638" y="3682"/>
                </a:moveTo>
                <a:lnTo>
                  <a:pt x="4011" y="3673"/>
                </a:lnTo>
                <a:lnTo>
                  <a:pt x="4371" y="3644"/>
                </a:lnTo>
                <a:lnTo>
                  <a:pt x="4720" y="3599"/>
                </a:lnTo>
                <a:lnTo>
                  <a:pt x="5054" y="3537"/>
                </a:lnTo>
                <a:lnTo>
                  <a:pt x="5372" y="3459"/>
                </a:lnTo>
                <a:lnTo>
                  <a:pt x="5673" y="3367"/>
                </a:lnTo>
                <a:lnTo>
                  <a:pt x="5953" y="3260"/>
                </a:lnTo>
                <a:lnTo>
                  <a:pt x="6212" y="3143"/>
                </a:lnTo>
                <a:lnTo>
                  <a:pt x="6447" y="3011"/>
                </a:lnTo>
                <a:lnTo>
                  <a:pt x="6656" y="2870"/>
                </a:lnTo>
                <a:lnTo>
                  <a:pt x="6838" y="2719"/>
                </a:lnTo>
                <a:lnTo>
                  <a:pt x="6991" y="2558"/>
                </a:lnTo>
                <a:lnTo>
                  <a:pt x="7113" y="2388"/>
                </a:lnTo>
                <a:lnTo>
                  <a:pt x="7163" y="2302"/>
                </a:lnTo>
                <a:lnTo>
                  <a:pt x="7203" y="2212"/>
                </a:lnTo>
                <a:lnTo>
                  <a:pt x="7235" y="2120"/>
                </a:lnTo>
                <a:lnTo>
                  <a:pt x="7258" y="2029"/>
                </a:lnTo>
                <a:lnTo>
                  <a:pt x="7272" y="1935"/>
                </a:lnTo>
                <a:lnTo>
                  <a:pt x="7278" y="1841"/>
                </a:lnTo>
                <a:lnTo>
                  <a:pt x="7272" y="1747"/>
                </a:lnTo>
                <a:lnTo>
                  <a:pt x="7258" y="1653"/>
                </a:lnTo>
                <a:lnTo>
                  <a:pt x="7235" y="1562"/>
                </a:lnTo>
                <a:lnTo>
                  <a:pt x="7203" y="1470"/>
                </a:lnTo>
                <a:lnTo>
                  <a:pt x="7163" y="1380"/>
                </a:lnTo>
                <a:lnTo>
                  <a:pt x="7113" y="1294"/>
                </a:lnTo>
                <a:lnTo>
                  <a:pt x="6991" y="1124"/>
                </a:lnTo>
                <a:lnTo>
                  <a:pt x="6838" y="963"/>
                </a:lnTo>
                <a:lnTo>
                  <a:pt x="6656" y="812"/>
                </a:lnTo>
                <a:lnTo>
                  <a:pt x="6447" y="671"/>
                </a:lnTo>
                <a:lnTo>
                  <a:pt x="6212" y="539"/>
                </a:lnTo>
                <a:lnTo>
                  <a:pt x="5953" y="422"/>
                </a:lnTo>
                <a:lnTo>
                  <a:pt x="5673" y="315"/>
                </a:lnTo>
                <a:lnTo>
                  <a:pt x="5372" y="223"/>
                </a:lnTo>
                <a:lnTo>
                  <a:pt x="5054" y="145"/>
                </a:lnTo>
                <a:lnTo>
                  <a:pt x="4720" y="83"/>
                </a:lnTo>
                <a:lnTo>
                  <a:pt x="4371" y="38"/>
                </a:lnTo>
                <a:lnTo>
                  <a:pt x="4011" y="9"/>
                </a:lnTo>
                <a:lnTo>
                  <a:pt x="3638" y="0"/>
                </a:lnTo>
                <a:lnTo>
                  <a:pt x="3267" y="9"/>
                </a:lnTo>
                <a:lnTo>
                  <a:pt x="2906" y="38"/>
                </a:lnTo>
                <a:lnTo>
                  <a:pt x="2558" y="83"/>
                </a:lnTo>
                <a:lnTo>
                  <a:pt x="2224" y="145"/>
                </a:lnTo>
                <a:lnTo>
                  <a:pt x="1906" y="223"/>
                </a:lnTo>
                <a:lnTo>
                  <a:pt x="1605" y="315"/>
                </a:lnTo>
                <a:lnTo>
                  <a:pt x="1326" y="422"/>
                </a:lnTo>
                <a:lnTo>
                  <a:pt x="1067" y="539"/>
                </a:lnTo>
                <a:lnTo>
                  <a:pt x="832" y="671"/>
                </a:lnTo>
                <a:lnTo>
                  <a:pt x="622" y="812"/>
                </a:lnTo>
                <a:lnTo>
                  <a:pt x="440" y="963"/>
                </a:lnTo>
                <a:lnTo>
                  <a:pt x="286" y="1124"/>
                </a:lnTo>
                <a:lnTo>
                  <a:pt x="165" y="1294"/>
                </a:lnTo>
                <a:lnTo>
                  <a:pt x="115" y="1380"/>
                </a:lnTo>
                <a:lnTo>
                  <a:pt x="75" y="1470"/>
                </a:lnTo>
                <a:lnTo>
                  <a:pt x="43" y="1562"/>
                </a:lnTo>
                <a:lnTo>
                  <a:pt x="20" y="1653"/>
                </a:lnTo>
                <a:lnTo>
                  <a:pt x="6" y="1747"/>
                </a:lnTo>
                <a:lnTo>
                  <a:pt x="0" y="1841"/>
                </a:lnTo>
                <a:lnTo>
                  <a:pt x="6" y="1935"/>
                </a:lnTo>
                <a:lnTo>
                  <a:pt x="20" y="2029"/>
                </a:lnTo>
                <a:lnTo>
                  <a:pt x="43" y="2120"/>
                </a:lnTo>
                <a:lnTo>
                  <a:pt x="75" y="2212"/>
                </a:lnTo>
                <a:lnTo>
                  <a:pt x="115" y="2302"/>
                </a:lnTo>
                <a:lnTo>
                  <a:pt x="165" y="2388"/>
                </a:lnTo>
                <a:lnTo>
                  <a:pt x="286" y="2558"/>
                </a:lnTo>
                <a:lnTo>
                  <a:pt x="440" y="2719"/>
                </a:lnTo>
                <a:lnTo>
                  <a:pt x="622" y="2870"/>
                </a:lnTo>
                <a:lnTo>
                  <a:pt x="832" y="3011"/>
                </a:lnTo>
                <a:lnTo>
                  <a:pt x="1067" y="3143"/>
                </a:lnTo>
                <a:lnTo>
                  <a:pt x="1326" y="3260"/>
                </a:lnTo>
                <a:lnTo>
                  <a:pt x="1605" y="3367"/>
                </a:lnTo>
                <a:lnTo>
                  <a:pt x="1906" y="3459"/>
                </a:lnTo>
                <a:lnTo>
                  <a:pt x="2224" y="3537"/>
                </a:lnTo>
                <a:lnTo>
                  <a:pt x="2558" y="3599"/>
                </a:lnTo>
                <a:lnTo>
                  <a:pt x="2906" y="3644"/>
                </a:lnTo>
                <a:lnTo>
                  <a:pt x="3267" y="3673"/>
                </a:lnTo>
                <a:lnTo>
                  <a:pt x="3638" y="3682"/>
                </a:lnTo>
                <a:close/>
              </a:path>
            </a:pathLst>
          </a:custGeom>
          <a:solidFill>
            <a:srgbClr val="99FFCC"/>
          </a:solidFill>
          <a:ln w="12700">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22" name="Line 272"/>
          <p:cNvSpPr>
            <a:spLocks noChangeShapeType="1"/>
          </p:cNvSpPr>
          <p:nvPr/>
        </p:nvSpPr>
        <p:spPr bwMode="auto">
          <a:xfrm>
            <a:off x="2897188" y="954088"/>
            <a:ext cx="1587" cy="26939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23" name="Freeform 273"/>
          <p:cNvSpPr>
            <a:spLocks/>
          </p:cNvSpPr>
          <p:nvPr/>
        </p:nvSpPr>
        <p:spPr bwMode="auto">
          <a:xfrm>
            <a:off x="2455863" y="928688"/>
            <a:ext cx="284162" cy="2682875"/>
          </a:xfrm>
          <a:custGeom>
            <a:avLst/>
            <a:gdLst>
              <a:gd name="T0" fmla="*/ 2147483647 w 357"/>
              <a:gd name="T1" fmla="*/ 0 h 3379"/>
              <a:gd name="T2" fmla="*/ 2147483647 w 357"/>
              <a:gd name="T3" fmla="*/ 2147483647 h 3379"/>
              <a:gd name="T4" fmla="*/ 2147483647 w 357"/>
              <a:gd name="T5" fmla="*/ 2147483647 h 3379"/>
              <a:gd name="T6" fmla="*/ 2147483647 w 357"/>
              <a:gd name="T7" fmla="*/ 2147483647 h 3379"/>
              <a:gd name="T8" fmla="*/ 2147483647 w 357"/>
              <a:gd name="T9" fmla="*/ 2147483647 h 3379"/>
              <a:gd name="T10" fmla="*/ 2147483647 w 357"/>
              <a:gd name="T11" fmla="*/ 2147483647 h 3379"/>
              <a:gd name="T12" fmla="*/ 2147483647 w 357"/>
              <a:gd name="T13" fmla="*/ 2147483647 h 3379"/>
              <a:gd name="T14" fmla="*/ 2147483647 w 357"/>
              <a:gd name="T15" fmla="*/ 2147483647 h 3379"/>
              <a:gd name="T16" fmla="*/ 2147483647 w 357"/>
              <a:gd name="T17" fmla="*/ 2147483647 h 3379"/>
              <a:gd name="T18" fmla="*/ 0 w 357"/>
              <a:gd name="T19" fmla="*/ 2147483647 h 3379"/>
              <a:gd name="T20" fmla="*/ 2147483647 w 357"/>
              <a:gd name="T21" fmla="*/ 2147483647 h 3379"/>
              <a:gd name="T22" fmla="*/ 2147483647 w 357"/>
              <a:gd name="T23" fmla="*/ 2147483647 h 3379"/>
              <a:gd name="T24" fmla="*/ 2147483647 w 357"/>
              <a:gd name="T25" fmla="*/ 2147483647 h 3379"/>
              <a:gd name="T26" fmla="*/ 2147483647 w 357"/>
              <a:gd name="T27" fmla="*/ 2147483647 h 3379"/>
              <a:gd name="T28" fmla="*/ 2147483647 w 357"/>
              <a:gd name="T29" fmla="*/ 2147483647 h 3379"/>
              <a:gd name="T30" fmla="*/ 2147483647 w 357"/>
              <a:gd name="T31" fmla="*/ 2147483647 h 3379"/>
              <a:gd name="T32" fmla="*/ 2147483647 w 357"/>
              <a:gd name="T33" fmla="*/ 2147483647 h 3379"/>
              <a:gd name="T34" fmla="*/ 2147483647 w 357"/>
              <a:gd name="T35" fmla="*/ 2147483647 h 337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7"/>
              <a:gd name="T55" fmla="*/ 0 h 3379"/>
              <a:gd name="T56" fmla="*/ 357 w 357"/>
              <a:gd name="T57" fmla="*/ 3379 h 337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7" h="3379">
                <a:moveTo>
                  <a:pt x="357" y="0"/>
                </a:moveTo>
                <a:lnTo>
                  <a:pt x="296" y="76"/>
                </a:lnTo>
                <a:lnTo>
                  <a:pt x="236" y="188"/>
                </a:lnTo>
                <a:lnTo>
                  <a:pt x="181" y="338"/>
                </a:lnTo>
                <a:lnTo>
                  <a:pt x="132" y="517"/>
                </a:lnTo>
                <a:lnTo>
                  <a:pt x="88" y="720"/>
                </a:lnTo>
                <a:lnTo>
                  <a:pt x="53" y="945"/>
                </a:lnTo>
                <a:lnTo>
                  <a:pt x="25" y="1187"/>
                </a:lnTo>
                <a:lnTo>
                  <a:pt x="7" y="1442"/>
                </a:lnTo>
                <a:lnTo>
                  <a:pt x="0" y="1701"/>
                </a:lnTo>
                <a:lnTo>
                  <a:pt x="4" y="1967"/>
                </a:lnTo>
                <a:lnTo>
                  <a:pt x="20" y="2231"/>
                </a:lnTo>
                <a:lnTo>
                  <a:pt x="50" y="2489"/>
                </a:lnTo>
                <a:lnTo>
                  <a:pt x="98" y="2738"/>
                </a:lnTo>
                <a:lnTo>
                  <a:pt x="160" y="2972"/>
                </a:lnTo>
                <a:lnTo>
                  <a:pt x="239" y="3187"/>
                </a:lnTo>
                <a:lnTo>
                  <a:pt x="285" y="3285"/>
                </a:lnTo>
                <a:lnTo>
                  <a:pt x="336" y="3379"/>
                </a:lnTo>
              </a:path>
            </a:pathLst>
          </a:custGeom>
          <a:noFill/>
          <a:ln w="142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24" name="Freeform 274"/>
          <p:cNvSpPr>
            <a:spLocks/>
          </p:cNvSpPr>
          <p:nvPr/>
        </p:nvSpPr>
        <p:spPr bwMode="auto">
          <a:xfrm>
            <a:off x="1916113" y="1049338"/>
            <a:ext cx="468312" cy="2524125"/>
          </a:xfrm>
          <a:custGeom>
            <a:avLst/>
            <a:gdLst>
              <a:gd name="T0" fmla="*/ 2147483647 w 591"/>
              <a:gd name="T1" fmla="*/ 0 h 3180"/>
              <a:gd name="T2" fmla="*/ 2147483647 w 591"/>
              <a:gd name="T3" fmla="*/ 2147483647 h 3180"/>
              <a:gd name="T4" fmla="*/ 2147483647 w 591"/>
              <a:gd name="T5" fmla="*/ 2147483647 h 3180"/>
              <a:gd name="T6" fmla="*/ 2147483647 w 591"/>
              <a:gd name="T7" fmla="*/ 2147483647 h 3180"/>
              <a:gd name="T8" fmla="*/ 2147483647 w 591"/>
              <a:gd name="T9" fmla="*/ 2147483647 h 3180"/>
              <a:gd name="T10" fmla="*/ 2147483647 w 591"/>
              <a:gd name="T11" fmla="*/ 2147483647 h 3180"/>
              <a:gd name="T12" fmla="*/ 2147483647 w 591"/>
              <a:gd name="T13" fmla="*/ 2147483647 h 3180"/>
              <a:gd name="T14" fmla="*/ 2147483647 w 591"/>
              <a:gd name="T15" fmla="*/ 2147483647 h 3180"/>
              <a:gd name="T16" fmla="*/ 2147483647 w 591"/>
              <a:gd name="T17" fmla="*/ 2147483647 h 3180"/>
              <a:gd name="T18" fmla="*/ 2147483647 w 591"/>
              <a:gd name="T19" fmla="*/ 2147483647 h 3180"/>
              <a:gd name="T20" fmla="*/ 0 w 591"/>
              <a:gd name="T21" fmla="*/ 2147483647 h 3180"/>
              <a:gd name="T22" fmla="*/ 2147483647 w 591"/>
              <a:gd name="T23" fmla="*/ 2147483647 h 3180"/>
              <a:gd name="T24" fmla="*/ 2147483647 w 591"/>
              <a:gd name="T25" fmla="*/ 2147483647 h 3180"/>
              <a:gd name="T26" fmla="*/ 2147483647 w 591"/>
              <a:gd name="T27" fmla="*/ 2147483647 h 3180"/>
              <a:gd name="T28" fmla="*/ 2147483647 w 591"/>
              <a:gd name="T29" fmla="*/ 2147483647 h 3180"/>
              <a:gd name="T30" fmla="*/ 2147483647 w 591"/>
              <a:gd name="T31" fmla="*/ 2147483647 h 3180"/>
              <a:gd name="T32" fmla="*/ 2147483647 w 591"/>
              <a:gd name="T33" fmla="*/ 2147483647 h 3180"/>
              <a:gd name="T34" fmla="*/ 2147483647 w 591"/>
              <a:gd name="T35" fmla="*/ 2147483647 h 3180"/>
              <a:gd name="T36" fmla="*/ 2147483647 w 591"/>
              <a:gd name="T37" fmla="*/ 2147483647 h 3180"/>
              <a:gd name="T38" fmla="*/ 2147483647 w 591"/>
              <a:gd name="T39" fmla="*/ 2147483647 h 318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91"/>
              <a:gd name="T61" fmla="*/ 0 h 3180"/>
              <a:gd name="T62" fmla="*/ 591 w 591"/>
              <a:gd name="T63" fmla="*/ 3180 h 318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91" h="3180">
                <a:moveTo>
                  <a:pt x="591" y="0"/>
                </a:moveTo>
                <a:lnTo>
                  <a:pt x="550" y="21"/>
                </a:lnTo>
                <a:lnTo>
                  <a:pt x="491" y="72"/>
                </a:lnTo>
                <a:lnTo>
                  <a:pt x="422" y="151"/>
                </a:lnTo>
                <a:lnTo>
                  <a:pt x="344" y="260"/>
                </a:lnTo>
                <a:lnTo>
                  <a:pt x="265" y="393"/>
                </a:lnTo>
                <a:lnTo>
                  <a:pt x="188" y="552"/>
                </a:lnTo>
                <a:lnTo>
                  <a:pt x="119" y="735"/>
                </a:lnTo>
                <a:lnTo>
                  <a:pt x="63" y="938"/>
                </a:lnTo>
                <a:lnTo>
                  <a:pt x="21" y="1164"/>
                </a:lnTo>
                <a:lnTo>
                  <a:pt x="0" y="1407"/>
                </a:lnTo>
                <a:lnTo>
                  <a:pt x="7" y="1666"/>
                </a:lnTo>
                <a:lnTo>
                  <a:pt x="43" y="1943"/>
                </a:lnTo>
                <a:lnTo>
                  <a:pt x="114" y="2233"/>
                </a:lnTo>
                <a:lnTo>
                  <a:pt x="164" y="2384"/>
                </a:lnTo>
                <a:lnTo>
                  <a:pt x="225" y="2539"/>
                </a:lnTo>
                <a:lnTo>
                  <a:pt x="298" y="2695"/>
                </a:lnTo>
                <a:lnTo>
                  <a:pt x="381" y="2854"/>
                </a:lnTo>
                <a:lnTo>
                  <a:pt x="477" y="3016"/>
                </a:lnTo>
                <a:lnTo>
                  <a:pt x="584" y="3180"/>
                </a:lnTo>
              </a:path>
            </a:pathLst>
          </a:custGeom>
          <a:noFill/>
          <a:ln w="142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25" name="Freeform 275"/>
          <p:cNvSpPr>
            <a:spLocks/>
          </p:cNvSpPr>
          <p:nvPr/>
        </p:nvSpPr>
        <p:spPr bwMode="auto">
          <a:xfrm>
            <a:off x="1433513" y="954088"/>
            <a:ext cx="855662" cy="2671762"/>
          </a:xfrm>
          <a:custGeom>
            <a:avLst/>
            <a:gdLst>
              <a:gd name="T0" fmla="*/ 2147483647 w 1078"/>
              <a:gd name="T1" fmla="*/ 0 h 3366"/>
              <a:gd name="T2" fmla="*/ 2147483647 w 1078"/>
              <a:gd name="T3" fmla="*/ 2147483647 h 3366"/>
              <a:gd name="T4" fmla="*/ 2147483647 w 1078"/>
              <a:gd name="T5" fmla="*/ 2147483647 h 3366"/>
              <a:gd name="T6" fmla="*/ 2147483647 w 1078"/>
              <a:gd name="T7" fmla="*/ 2147483647 h 3366"/>
              <a:gd name="T8" fmla="*/ 2147483647 w 1078"/>
              <a:gd name="T9" fmla="*/ 2147483647 h 3366"/>
              <a:gd name="T10" fmla="*/ 2147483647 w 1078"/>
              <a:gd name="T11" fmla="*/ 2147483647 h 3366"/>
              <a:gd name="T12" fmla="*/ 2147483647 w 1078"/>
              <a:gd name="T13" fmla="*/ 2147483647 h 3366"/>
              <a:gd name="T14" fmla="*/ 2147483647 w 1078"/>
              <a:gd name="T15" fmla="*/ 2147483647 h 3366"/>
              <a:gd name="T16" fmla="*/ 2147483647 w 1078"/>
              <a:gd name="T17" fmla="*/ 2147483647 h 3366"/>
              <a:gd name="T18" fmla="*/ 2147483647 w 1078"/>
              <a:gd name="T19" fmla="*/ 2147483647 h 3366"/>
              <a:gd name="T20" fmla="*/ 2147483647 w 1078"/>
              <a:gd name="T21" fmla="*/ 2147483647 h 3366"/>
              <a:gd name="T22" fmla="*/ 2147483647 w 1078"/>
              <a:gd name="T23" fmla="*/ 2147483647 h 3366"/>
              <a:gd name="T24" fmla="*/ 2147483647 w 1078"/>
              <a:gd name="T25" fmla="*/ 2147483647 h 3366"/>
              <a:gd name="T26" fmla="*/ 0 w 1078"/>
              <a:gd name="T27" fmla="*/ 2147483647 h 3366"/>
              <a:gd name="T28" fmla="*/ 2147483647 w 1078"/>
              <a:gd name="T29" fmla="*/ 2147483647 h 3366"/>
              <a:gd name="T30" fmla="*/ 2147483647 w 1078"/>
              <a:gd name="T31" fmla="*/ 2147483647 h 3366"/>
              <a:gd name="T32" fmla="*/ 2147483647 w 1078"/>
              <a:gd name="T33" fmla="*/ 2147483647 h 3366"/>
              <a:gd name="T34" fmla="*/ 2147483647 w 1078"/>
              <a:gd name="T35" fmla="*/ 2147483647 h 3366"/>
              <a:gd name="T36" fmla="*/ 2147483647 w 1078"/>
              <a:gd name="T37" fmla="*/ 2147483647 h 3366"/>
              <a:gd name="T38" fmla="*/ 2147483647 w 1078"/>
              <a:gd name="T39" fmla="*/ 2147483647 h 3366"/>
              <a:gd name="T40" fmla="*/ 2147483647 w 1078"/>
              <a:gd name="T41" fmla="*/ 2147483647 h 3366"/>
              <a:gd name="T42" fmla="*/ 2147483647 w 1078"/>
              <a:gd name="T43" fmla="*/ 2147483647 h 3366"/>
              <a:gd name="T44" fmla="*/ 2147483647 w 1078"/>
              <a:gd name="T45" fmla="*/ 2147483647 h 3366"/>
              <a:gd name="T46" fmla="*/ 2147483647 w 1078"/>
              <a:gd name="T47" fmla="*/ 2147483647 h 3366"/>
              <a:gd name="T48" fmla="*/ 2147483647 w 1078"/>
              <a:gd name="T49" fmla="*/ 2147483647 h 3366"/>
              <a:gd name="T50" fmla="*/ 2147483647 w 1078"/>
              <a:gd name="T51" fmla="*/ 2147483647 h 3366"/>
              <a:gd name="T52" fmla="*/ 2147483647 w 1078"/>
              <a:gd name="T53" fmla="*/ 2147483647 h 336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78"/>
              <a:gd name="T82" fmla="*/ 0 h 3366"/>
              <a:gd name="T83" fmla="*/ 1078 w 1078"/>
              <a:gd name="T84" fmla="*/ 3366 h 336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78" h="3366">
                <a:moveTo>
                  <a:pt x="1078" y="0"/>
                </a:moveTo>
                <a:lnTo>
                  <a:pt x="937" y="76"/>
                </a:lnTo>
                <a:lnTo>
                  <a:pt x="788" y="179"/>
                </a:lnTo>
                <a:lnTo>
                  <a:pt x="637" y="310"/>
                </a:lnTo>
                <a:lnTo>
                  <a:pt x="489" y="463"/>
                </a:lnTo>
                <a:lnTo>
                  <a:pt x="350" y="638"/>
                </a:lnTo>
                <a:lnTo>
                  <a:pt x="228" y="834"/>
                </a:lnTo>
                <a:lnTo>
                  <a:pt x="174" y="937"/>
                </a:lnTo>
                <a:lnTo>
                  <a:pt x="127" y="1046"/>
                </a:lnTo>
                <a:lnTo>
                  <a:pt x="85" y="1158"/>
                </a:lnTo>
                <a:lnTo>
                  <a:pt x="51" y="1273"/>
                </a:lnTo>
                <a:lnTo>
                  <a:pt x="24" y="1391"/>
                </a:lnTo>
                <a:lnTo>
                  <a:pt x="7" y="1513"/>
                </a:lnTo>
                <a:lnTo>
                  <a:pt x="0" y="1638"/>
                </a:lnTo>
                <a:lnTo>
                  <a:pt x="1" y="1762"/>
                </a:lnTo>
                <a:lnTo>
                  <a:pt x="15" y="1891"/>
                </a:lnTo>
                <a:lnTo>
                  <a:pt x="39" y="2020"/>
                </a:lnTo>
                <a:lnTo>
                  <a:pt x="76" y="2154"/>
                </a:lnTo>
                <a:lnTo>
                  <a:pt x="127" y="2286"/>
                </a:lnTo>
                <a:lnTo>
                  <a:pt x="190" y="2420"/>
                </a:lnTo>
                <a:lnTo>
                  <a:pt x="267" y="2556"/>
                </a:lnTo>
                <a:lnTo>
                  <a:pt x="362" y="2691"/>
                </a:lnTo>
                <a:lnTo>
                  <a:pt x="470" y="2827"/>
                </a:lnTo>
                <a:lnTo>
                  <a:pt x="596" y="2962"/>
                </a:lnTo>
                <a:lnTo>
                  <a:pt x="737" y="3097"/>
                </a:lnTo>
                <a:lnTo>
                  <a:pt x="900" y="3232"/>
                </a:lnTo>
                <a:lnTo>
                  <a:pt x="1078" y="3366"/>
                </a:lnTo>
              </a:path>
            </a:pathLst>
          </a:custGeom>
          <a:noFill/>
          <a:ln w="142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26" name="Freeform 276"/>
          <p:cNvSpPr>
            <a:spLocks/>
          </p:cNvSpPr>
          <p:nvPr/>
        </p:nvSpPr>
        <p:spPr bwMode="auto">
          <a:xfrm>
            <a:off x="949325" y="960438"/>
            <a:ext cx="1077913" cy="2655887"/>
          </a:xfrm>
          <a:custGeom>
            <a:avLst/>
            <a:gdLst>
              <a:gd name="T0" fmla="*/ 2147483647 w 1357"/>
              <a:gd name="T1" fmla="*/ 0 h 3346"/>
              <a:gd name="T2" fmla="*/ 2147483647 w 1357"/>
              <a:gd name="T3" fmla="*/ 2147483647 h 3346"/>
              <a:gd name="T4" fmla="*/ 2147483647 w 1357"/>
              <a:gd name="T5" fmla="*/ 2147483647 h 3346"/>
              <a:gd name="T6" fmla="*/ 2147483647 w 1357"/>
              <a:gd name="T7" fmla="*/ 2147483647 h 3346"/>
              <a:gd name="T8" fmla="*/ 2147483647 w 1357"/>
              <a:gd name="T9" fmla="*/ 2147483647 h 3346"/>
              <a:gd name="T10" fmla="*/ 2147483647 w 1357"/>
              <a:gd name="T11" fmla="*/ 2147483647 h 3346"/>
              <a:gd name="T12" fmla="*/ 2147483647 w 1357"/>
              <a:gd name="T13" fmla="*/ 2147483647 h 3346"/>
              <a:gd name="T14" fmla="*/ 2147483647 w 1357"/>
              <a:gd name="T15" fmla="*/ 2147483647 h 3346"/>
              <a:gd name="T16" fmla="*/ 2147483647 w 1357"/>
              <a:gd name="T17" fmla="*/ 2147483647 h 3346"/>
              <a:gd name="T18" fmla="*/ 2147483647 w 1357"/>
              <a:gd name="T19" fmla="*/ 2147483647 h 3346"/>
              <a:gd name="T20" fmla="*/ 2147483647 w 1357"/>
              <a:gd name="T21" fmla="*/ 2147483647 h 3346"/>
              <a:gd name="T22" fmla="*/ 2147483647 w 1357"/>
              <a:gd name="T23" fmla="*/ 2147483647 h 3346"/>
              <a:gd name="T24" fmla="*/ 2147483647 w 1357"/>
              <a:gd name="T25" fmla="*/ 2147483647 h 3346"/>
              <a:gd name="T26" fmla="*/ 2147483647 w 1357"/>
              <a:gd name="T27" fmla="*/ 2147483647 h 3346"/>
              <a:gd name="T28" fmla="*/ 2147483647 w 1357"/>
              <a:gd name="T29" fmla="*/ 2147483647 h 3346"/>
              <a:gd name="T30" fmla="*/ 0 w 1357"/>
              <a:gd name="T31" fmla="*/ 2147483647 h 3346"/>
              <a:gd name="T32" fmla="*/ 2147483647 w 1357"/>
              <a:gd name="T33" fmla="*/ 2147483647 h 3346"/>
              <a:gd name="T34" fmla="*/ 2147483647 w 1357"/>
              <a:gd name="T35" fmla="*/ 2147483647 h 3346"/>
              <a:gd name="T36" fmla="*/ 2147483647 w 1357"/>
              <a:gd name="T37" fmla="*/ 2147483647 h 3346"/>
              <a:gd name="T38" fmla="*/ 2147483647 w 1357"/>
              <a:gd name="T39" fmla="*/ 2147483647 h 3346"/>
              <a:gd name="T40" fmla="*/ 2147483647 w 1357"/>
              <a:gd name="T41" fmla="*/ 2147483647 h 3346"/>
              <a:gd name="T42" fmla="*/ 2147483647 w 1357"/>
              <a:gd name="T43" fmla="*/ 2147483647 h 3346"/>
              <a:gd name="T44" fmla="*/ 2147483647 w 1357"/>
              <a:gd name="T45" fmla="*/ 2147483647 h 3346"/>
              <a:gd name="T46" fmla="*/ 2147483647 w 1357"/>
              <a:gd name="T47" fmla="*/ 2147483647 h 3346"/>
              <a:gd name="T48" fmla="*/ 2147483647 w 1357"/>
              <a:gd name="T49" fmla="*/ 2147483647 h 3346"/>
              <a:gd name="T50" fmla="*/ 2147483647 w 1357"/>
              <a:gd name="T51" fmla="*/ 2147483647 h 3346"/>
              <a:gd name="T52" fmla="*/ 2147483647 w 1357"/>
              <a:gd name="T53" fmla="*/ 2147483647 h 3346"/>
              <a:gd name="T54" fmla="*/ 2147483647 w 1357"/>
              <a:gd name="T55" fmla="*/ 2147483647 h 3346"/>
              <a:gd name="T56" fmla="*/ 2147483647 w 1357"/>
              <a:gd name="T57" fmla="*/ 2147483647 h 33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57"/>
              <a:gd name="T88" fmla="*/ 0 h 3346"/>
              <a:gd name="T89" fmla="*/ 1357 w 1357"/>
              <a:gd name="T90" fmla="*/ 3346 h 334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57" h="3346">
                <a:moveTo>
                  <a:pt x="1350" y="0"/>
                </a:moveTo>
                <a:lnTo>
                  <a:pt x="1244" y="42"/>
                </a:lnTo>
                <a:lnTo>
                  <a:pt x="1137" y="91"/>
                </a:lnTo>
                <a:lnTo>
                  <a:pt x="927" y="212"/>
                </a:lnTo>
                <a:lnTo>
                  <a:pt x="727" y="357"/>
                </a:lnTo>
                <a:lnTo>
                  <a:pt x="539" y="525"/>
                </a:lnTo>
                <a:lnTo>
                  <a:pt x="370" y="714"/>
                </a:lnTo>
                <a:lnTo>
                  <a:pt x="295" y="815"/>
                </a:lnTo>
                <a:lnTo>
                  <a:pt x="228" y="920"/>
                </a:lnTo>
                <a:lnTo>
                  <a:pt x="167" y="1029"/>
                </a:lnTo>
                <a:lnTo>
                  <a:pt x="114" y="1141"/>
                </a:lnTo>
                <a:lnTo>
                  <a:pt x="70" y="1257"/>
                </a:lnTo>
                <a:lnTo>
                  <a:pt x="37" y="1375"/>
                </a:lnTo>
                <a:lnTo>
                  <a:pt x="14" y="1497"/>
                </a:lnTo>
                <a:lnTo>
                  <a:pt x="1" y="1618"/>
                </a:lnTo>
                <a:lnTo>
                  <a:pt x="0" y="1741"/>
                </a:lnTo>
                <a:lnTo>
                  <a:pt x="10" y="1867"/>
                </a:lnTo>
                <a:lnTo>
                  <a:pt x="35" y="1992"/>
                </a:lnTo>
                <a:lnTo>
                  <a:pt x="72" y="2120"/>
                </a:lnTo>
                <a:lnTo>
                  <a:pt x="125" y="2247"/>
                </a:lnTo>
                <a:lnTo>
                  <a:pt x="193" y="2375"/>
                </a:lnTo>
                <a:lnTo>
                  <a:pt x="276" y="2500"/>
                </a:lnTo>
                <a:lnTo>
                  <a:pt x="376" y="2626"/>
                </a:lnTo>
                <a:lnTo>
                  <a:pt x="493" y="2752"/>
                </a:lnTo>
                <a:lnTo>
                  <a:pt x="626" y="2875"/>
                </a:lnTo>
                <a:lnTo>
                  <a:pt x="781" y="2997"/>
                </a:lnTo>
                <a:lnTo>
                  <a:pt x="954" y="3116"/>
                </a:lnTo>
                <a:lnTo>
                  <a:pt x="1145" y="3232"/>
                </a:lnTo>
                <a:lnTo>
                  <a:pt x="1357" y="3346"/>
                </a:lnTo>
              </a:path>
            </a:pathLst>
          </a:custGeom>
          <a:noFill/>
          <a:ln w="142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27" name="Freeform 277"/>
          <p:cNvSpPr>
            <a:spLocks/>
          </p:cNvSpPr>
          <p:nvPr/>
        </p:nvSpPr>
        <p:spPr bwMode="auto">
          <a:xfrm>
            <a:off x="438150" y="985838"/>
            <a:ext cx="1344613" cy="2608262"/>
          </a:xfrm>
          <a:custGeom>
            <a:avLst/>
            <a:gdLst>
              <a:gd name="T0" fmla="*/ 2147483647 w 1693"/>
              <a:gd name="T1" fmla="*/ 0 h 3285"/>
              <a:gd name="T2" fmla="*/ 2147483647 w 1693"/>
              <a:gd name="T3" fmla="*/ 2147483647 h 3285"/>
              <a:gd name="T4" fmla="*/ 2147483647 w 1693"/>
              <a:gd name="T5" fmla="*/ 2147483647 h 3285"/>
              <a:gd name="T6" fmla="*/ 2147483647 w 1693"/>
              <a:gd name="T7" fmla="*/ 2147483647 h 3285"/>
              <a:gd name="T8" fmla="*/ 2147483647 w 1693"/>
              <a:gd name="T9" fmla="*/ 2147483647 h 3285"/>
              <a:gd name="T10" fmla="*/ 2147483647 w 1693"/>
              <a:gd name="T11" fmla="*/ 2147483647 h 3285"/>
              <a:gd name="T12" fmla="*/ 2147483647 w 1693"/>
              <a:gd name="T13" fmla="*/ 2147483647 h 3285"/>
              <a:gd name="T14" fmla="*/ 2147483647 w 1693"/>
              <a:gd name="T15" fmla="*/ 2147483647 h 3285"/>
              <a:gd name="T16" fmla="*/ 2147483647 w 1693"/>
              <a:gd name="T17" fmla="*/ 2147483647 h 3285"/>
              <a:gd name="T18" fmla="*/ 2147483647 w 1693"/>
              <a:gd name="T19" fmla="*/ 2147483647 h 3285"/>
              <a:gd name="T20" fmla="*/ 2147483647 w 1693"/>
              <a:gd name="T21" fmla="*/ 2147483647 h 3285"/>
              <a:gd name="T22" fmla="*/ 2147483647 w 1693"/>
              <a:gd name="T23" fmla="*/ 2147483647 h 3285"/>
              <a:gd name="T24" fmla="*/ 2147483647 w 1693"/>
              <a:gd name="T25" fmla="*/ 2147483647 h 3285"/>
              <a:gd name="T26" fmla="*/ 2147483647 w 1693"/>
              <a:gd name="T27" fmla="*/ 2147483647 h 3285"/>
              <a:gd name="T28" fmla="*/ 0 w 1693"/>
              <a:gd name="T29" fmla="*/ 2147483647 h 3285"/>
              <a:gd name="T30" fmla="*/ 2147483647 w 1693"/>
              <a:gd name="T31" fmla="*/ 2147483647 h 3285"/>
              <a:gd name="T32" fmla="*/ 2147483647 w 1693"/>
              <a:gd name="T33" fmla="*/ 2147483647 h 3285"/>
              <a:gd name="T34" fmla="*/ 2147483647 w 1693"/>
              <a:gd name="T35" fmla="*/ 2147483647 h 3285"/>
              <a:gd name="T36" fmla="*/ 2147483647 w 1693"/>
              <a:gd name="T37" fmla="*/ 2147483647 h 3285"/>
              <a:gd name="T38" fmla="*/ 2147483647 w 1693"/>
              <a:gd name="T39" fmla="*/ 2147483647 h 3285"/>
              <a:gd name="T40" fmla="*/ 2147483647 w 1693"/>
              <a:gd name="T41" fmla="*/ 2147483647 h 3285"/>
              <a:gd name="T42" fmla="*/ 2147483647 w 1693"/>
              <a:gd name="T43" fmla="*/ 2147483647 h 3285"/>
              <a:gd name="T44" fmla="*/ 2147483647 w 1693"/>
              <a:gd name="T45" fmla="*/ 2147483647 h 3285"/>
              <a:gd name="T46" fmla="*/ 2147483647 w 1693"/>
              <a:gd name="T47" fmla="*/ 2147483647 h 3285"/>
              <a:gd name="T48" fmla="*/ 2147483647 w 1693"/>
              <a:gd name="T49" fmla="*/ 2147483647 h 3285"/>
              <a:gd name="T50" fmla="*/ 2147483647 w 1693"/>
              <a:gd name="T51" fmla="*/ 2147483647 h 3285"/>
              <a:gd name="T52" fmla="*/ 2147483647 w 1693"/>
              <a:gd name="T53" fmla="*/ 2147483647 h 32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93"/>
              <a:gd name="T82" fmla="*/ 0 h 3285"/>
              <a:gd name="T83" fmla="*/ 1693 w 1693"/>
              <a:gd name="T84" fmla="*/ 3285 h 328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93" h="3285">
                <a:moveTo>
                  <a:pt x="1679" y="0"/>
                </a:moveTo>
                <a:lnTo>
                  <a:pt x="1509" y="40"/>
                </a:lnTo>
                <a:lnTo>
                  <a:pt x="1308" y="114"/>
                </a:lnTo>
                <a:lnTo>
                  <a:pt x="1089" y="223"/>
                </a:lnTo>
                <a:lnTo>
                  <a:pt x="866" y="362"/>
                </a:lnTo>
                <a:lnTo>
                  <a:pt x="645" y="528"/>
                </a:lnTo>
                <a:lnTo>
                  <a:pt x="440" y="718"/>
                </a:lnTo>
                <a:lnTo>
                  <a:pt x="347" y="819"/>
                </a:lnTo>
                <a:lnTo>
                  <a:pt x="262" y="928"/>
                </a:lnTo>
                <a:lnTo>
                  <a:pt x="186" y="1040"/>
                </a:lnTo>
                <a:lnTo>
                  <a:pt x="122" y="1157"/>
                </a:lnTo>
                <a:lnTo>
                  <a:pt x="69" y="1277"/>
                </a:lnTo>
                <a:lnTo>
                  <a:pt x="31" y="1402"/>
                </a:lnTo>
                <a:lnTo>
                  <a:pt x="6" y="1529"/>
                </a:lnTo>
                <a:lnTo>
                  <a:pt x="0" y="1655"/>
                </a:lnTo>
                <a:lnTo>
                  <a:pt x="10" y="1789"/>
                </a:lnTo>
                <a:lnTo>
                  <a:pt x="40" y="1923"/>
                </a:lnTo>
                <a:lnTo>
                  <a:pt x="89" y="2058"/>
                </a:lnTo>
                <a:lnTo>
                  <a:pt x="162" y="2193"/>
                </a:lnTo>
                <a:lnTo>
                  <a:pt x="258" y="2331"/>
                </a:lnTo>
                <a:lnTo>
                  <a:pt x="377" y="2470"/>
                </a:lnTo>
                <a:lnTo>
                  <a:pt x="524" y="2607"/>
                </a:lnTo>
                <a:lnTo>
                  <a:pt x="697" y="2745"/>
                </a:lnTo>
                <a:lnTo>
                  <a:pt x="900" y="2882"/>
                </a:lnTo>
                <a:lnTo>
                  <a:pt x="1132" y="3017"/>
                </a:lnTo>
                <a:lnTo>
                  <a:pt x="1396" y="3153"/>
                </a:lnTo>
                <a:lnTo>
                  <a:pt x="1693" y="3285"/>
                </a:lnTo>
              </a:path>
            </a:pathLst>
          </a:custGeom>
          <a:noFill/>
          <a:ln w="142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28" name="Freeform 278"/>
          <p:cNvSpPr>
            <a:spLocks/>
          </p:cNvSpPr>
          <p:nvPr/>
        </p:nvSpPr>
        <p:spPr bwMode="auto">
          <a:xfrm>
            <a:off x="3094038" y="960438"/>
            <a:ext cx="282575" cy="2682875"/>
          </a:xfrm>
          <a:custGeom>
            <a:avLst/>
            <a:gdLst>
              <a:gd name="T0" fmla="*/ 0 w 357"/>
              <a:gd name="T1" fmla="*/ 0 h 3379"/>
              <a:gd name="T2" fmla="*/ 2147483647 w 357"/>
              <a:gd name="T3" fmla="*/ 2147483647 h 3379"/>
              <a:gd name="T4" fmla="*/ 2147483647 w 357"/>
              <a:gd name="T5" fmla="*/ 2147483647 h 3379"/>
              <a:gd name="T6" fmla="*/ 2147483647 w 357"/>
              <a:gd name="T7" fmla="*/ 2147483647 h 3379"/>
              <a:gd name="T8" fmla="*/ 2147483647 w 357"/>
              <a:gd name="T9" fmla="*/ 2147483647 h 3379"/>
              <a:gd name="T10" fmla="*/ 2147483647 w 357"/>
              <a:gd name="T11" fmla="*/ 2147483647 h 3379"/>
              <a:gd name="T12" fmla="*/ 2147483647 w 357"/>
              <a:gd name="T13" fmla="*/ 2147483647 h 3379"/>
              <a:gd name="T14" fmla="*/ 2147483647 w 357"/>
              <a:gd name="T15" fmla="*/ 2147483647 h 3379"/>
              <a:gd name="T16" fmla="*/ 2147483647 w 357"/>
              <a:gd name="T17" fmla="*/ 2147483647 h 3379"/>
              <a:gd name="T18" fmla="*/ 2147483647 w 357"/>
              <a:gd name="T19" fmla="*/ 2147483647 h 3379"/>
              <a:gd name="T20" fmla="*/ 2147483647 w 357"/>
              <a:gd name="T21" fmla="*/ 2147483647 h 3379"/>
              <a:gd name="T22" fmla="*/ 2147483647 w 357"/>
              <a:gd name="T23" fmla="*/ 2147483647 h 3379"/>
              <a:gd name="T24" fmla="*/ 2147483647 w 357"/>
              <a:gd name="T25" fmla="*/ 2147483647 h 3379"/>
              <a:gd name="T26" fmla="*/ 2147483647 w 357"/>
              <a:gd name="T27" fmla="*/ 2147483647 h 3379"/>
              <a:gd name="T28" fmla="*/ 2147483647 w 357"/>
              <a:gd name="T29" fmla="*/ 2147483647 h 3379"/>
              <a:gd name="T30" fmla="*/ 2147483647 w 357"/>
              <a:gd name="T31" fmla="*/ 2147483647 h 3379"/>
              <a:gd name="T32" fmla="*/ 2147483647 w 357"/>
              <a:gd name="T33" fmla="*/ 2147483647 h 3379"/>
              <a:gd name="T34" fmla="*/ 2147483647 w 357"/>
              <a:gd name="T35" fmla="*/ 2147483647 h 337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7"/>
              <a:gd name="T55" fmla="*/ 0 h 3379"/>
              <a:gd name="T56" fmla="*/ 357 w 357"/>
              <a:gd name="T57" fmla="*/ 3379 h 337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7" h="3379">
                <a:moveTo>
                  <a:pt x="0" y="0"/>
                </a:moveTo>
                <a:lnTo>
                  <a:pt x="61" y="76"/>
                </a:lnTo>
                <a:lnTo>
                  <a:pt x="121" y="188"/>
                </a:lnTo>
                <a:lnTo>
                  <a:pt x="176" y="338"/>
                </a:lnTo>
                <a:lnTo>
                  <a:pt x="225" y="517"/>
                </a:lnTo>
                <a:lnTo>
                  <a:pt x="269" y="720"/>
                </a:lnTo>
                <a:lnTo>
                  <a:pt x="304" y="945"/>
                </a:lnTo>
                <a:lnTo>
                  <a:pt x="332" y="1187"/>
                </a:lnTo>
                <a:lnTo>
                  <a:pt x="350" y="1442"/>
                </a:lnTo>
                <a:lnTo>
                  <a:pt x="357" y="1701"/>
                </a:lnTo>
                <a:lnTo>
                  <a:pt x="353" y="1967"/>
                </a:lnTo>
                <a:lnTo>
                  <a:pt x="337" y="2231"/>
                </a:lnTo>
                <a:lnTo>
                  <a:pt x="307" y="2489"/>
                </a:lnTo>
                <a:lnTo>
                  <a:pt x="259" y="2738"/>
                </a:lnTo>
                <a:lnTo>
                  <a:pt x="197" y="2972"/>
                </a:lnTo>
                <a:lnTo>
                  <a:pt x="118" y="3187"/>
                </a:lnTo>
                <a:lnTo>
                  <a:pt x="72" y="3285"/>
                </a:lnTo>
                <a:lnTo>
                  <a:pt x="21" y="3379"/>
                </a:lnTo>
              </a:path>
            </a:pathLst>
          </a:custGeom>
          <a:noFill/>
          <a:ln w="142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29" name="Freeform 279"/>
          <p:cNvSpPr>
            <a:spLocks/>
          </p:cNvSpPr>
          <p:nvPr/>
        </p:nvSpPr>
        <p:spPr bwMode="auto">
          <a:xfrm>
            <a:off x="3328988" y="965200"/>
            <a:ext cx="541337" cy="2608263"/>
          </a:xfrm>
          <a:custGeom>
            <a:avLst/>
            <a:gdLst>
              <a:gd name="T0" fmla="*/ 0 w 682"/>
              <a:gd name="T1" fmla="*/ 0 h 3286"/>
              <a:gd name="T2" fmla="*/ 2147483647 w 682"/>
              <a:gd name="T3" fmla="*/ 2147483647 h 3286"/>
              <a:gd name="T4" fmla="*/ 2147483647 w 682"/>
              <a:gd name="T5" fmla="*/ 2147483647 h 3286"/>
              <a:gd name="T6" fmla="*/ 2147483647 w 682"/>
              <a:gd name="T7" fmla="*/ 2147483647 h 3286"/>
              <a:gd name="T8" fmla="*/ 2147483647 w 682"/>
              <a:gd name="T9" fmla="*/ 2147483647 h 3286"/>
              <a:gd name="T10" fmla="*/ 2147483647 w 682"/>
              <a:gd name="T11" fmla="*/ 2147483647 h 3286"/>
              <a:gd name="T12" fmla="*/ 2147483647 w 682"/>
              <a:gd name="T13" fmla="*/ 2147483647 h 3286"/>
              <a:gd name="T14" fmla="*/ 2147483647 w 682"/>
              <a:gd name="T15" fmla="*/ 2147483647 h 3286"/>
              <a:gd name="T16" fmla="*/ 2147483647 w 682"/>
              <a:gd name="T17" fmla="*/ 2147483647 h 3286"/>
              <a:gd name="T18" fmla="*/ 2147483647 w 682"/>
              <a:gd name="T19" fmla="*/ 2147483647 h 3286"/>
              <a:gd name="T20" fmla="*/ 2147483647 w 682"/>
              <a:gd name="T21" fmla="*/ 2147483647 h 3286"/>
              <a:gd name="T22" fmla="*/ 2147483647 w 682"/>
              <a:gd name="T23" fmla="*/ 2147483647 h 3286"/>
              <a:gd name="T24" fmla="*/ 2147483647 w 682"/>
              <a:gd name="T25" fmla="*/ 2147483647 h 3286"/>
              <a:gd name="T26" fmla="*/ 2147483647 w 682"/>
              <a:gd name="T27" fmla="*/ 2147483647 h 3286"/>
              <a:gd name="T28" fmla="*/ 2147483647 w 682"/>
              <a:gd name="T29" fmla="*/ 2147483647 h 3286"/>
              <a:gd name="T30" fmla="*/ 2147483647 w 682"/>
              <a:gd name="T31" fmla="*/ 2147483647 h 3286"/>
              <a:gd name="T32" fmla="*/ 2147483647 w 682"/>
              <a:gd name="T33" fmla="*/ 2147483647 h 3286"/>
              <a:gd name="T34" fmla="*/ 2147483647 w 682"/>
              <a:gd name="T35" fmla="*/ 2147483647 h 3286"/>
              <a:gd name="T36" fmla="*/ 2147483647 w 682"/>
              <a:gd name="T37" fmla="*/ 2147483647 h 3286"/>
              <a:gd name="T38" fmla="*/ 2147483647 w 682"/>
              <a:gd name="T39" fmla="*/ 2147483647 h 3286"/>
              <a:gd name="T40" fmla="*/ 2147483647 w 682"/>
              <a:gd name="T41" fmla="*/ 2147483647 h 32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2"/>
              <a:gd name="T64" fmla="*/ 0 h 3286"/>
              <a:gd name="T65" fmla="*/ 682 w 682"/>
              <a:gd name="T66" fmla="*/ 3286 h 328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2" h="3286">
                <a:moveTo>
                  <a:pt x="0" y="0"/>
                </a:moveTo>
                <a:lnTo>
                  <a:pt x="57" y="37"/>
                </a:lnTo>
                <a:lnTo>
                  <a:pt x="128" y="103"/>
                </a:lnTo>
                <a:lnTo>
                  <a:pt x="211" y="195"/>
                </a:lnTo>
                <a:lnTo>
                  <a:pt x="297" y="314"/>
                </a:lnTo>
                <a:lnTo>
                  <a:pt x="386" y="459"/>
                </a:lnTo>
                <a:lnTo>
                  <a:pt x="470" y="627"/>
                </a:lnTo>
                <a:lnTo>
                  <a:pt x="547" y="816"/>
                </a:lnTo>
                <a:lnTo>
                  <a:pt x="612" y="1026"/>
                </a:lnTo>
                <a:lnTo>
                  <a:pt x="657" y="1256"/>
                </a:lnTo>
                <a:lnTo>
                  <a:pt x="682" y="1503"/>
                </a:lnTo>
                <a:lnTo>
                  <a:pt x="679" y="1765"/>
                </a:lnTo>
                <a:lnTo>
                  <a:pt x="647" y="2045"/>
                </a:lnTo>
                <a:lnTo>
                  <a:pt x="615" y="2190"/>
                </a:lnTo>
                <a:lnTo>
                  <a:pt x="577" y="2338"/>
                </a:lnTo>
                <a:lnTo>
                  <a:pt x="527" y="2489"/>
                </a:lnTo>
                <a:lnTo>
                  <a:pt x="467" y="2643"/>
                </a:lnTo>
                <a:lnTo>
                  <a:pt x="395" y="2800"/>
                </a:lnTo>
                <a:lnTo>
                  <a:pt x="311" y="2960"/>
                </a:lnTo>
                <a:lnTo>
                  <a:pt x="216" y="3122"/>
                </a:lnTo>
                <a:lnTo>
                  <a:pt x="109" y="3286"/>
                </a:lnTo>
              </a:path>
            </a:pathLst>
          </a:custGeom>
          <a:noFill/>
          <a:ln w="142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30" name="Freeform 280"/>
          <p:cNvSpPr>
            <a:spLocks/>
          </p:cNvSpPr>
          <p:nvPr/>
        </p:nvSpPr>
        <p:spPr bwMode="auto">
          <a:xfrm>
            <a:off x="3505200" y="954088"/>
            <a:ext cx="855663" cy="2671762"/>
          </a:xfrm>
          <a:custGeom>
            <a:avLst/>
            <a:gdLst>
              <a:gd name="T0" fmla="*/ 0 w 1078"/>
              <a:gd name="T1" fmla="*/ 0 h 3366"/>
              <a:gd name="T2" fmla="*/ 2147483647 w 1078"/>
              <a:gd name="T3" fmla="*/ 2147483647 h 3366"/>
              <a:gd name="T4" fmla="*/ 2147483647 w 1078"/>
              <a:gd name="T5" fmla="*/ 2147483647 h 3366"/>
              <a:gd name="T6" fmla="*/ 2147483647 w 1078"/>
              <a:gd name="T7" fmla="*/ 2147483647 h 3366"/>
              <a:gd name="T8" fmla="*/ 2147483647 w 1078"/>
              <a:gd name="T9" fmla="*/ 2147483647 h 3366"/>
              <a:gd name="T10" fmla="*/ 2147483647 w 1078"/>
              <a:gd name="T11" fmla="*/ 2147483647 h 3366"/>
              <a:gd name="T12" fmla="*/ 2147483647 w 1078"/>
              <a:gd name="T13" fmla="*/ 2147483647 h 3366"/>
              <a:gd name="T14" fmla="*/ 2147483647 w 1078"/>
              <a:gd name="T15" fmla="*/ 2147483647 h 3366"/>
              <a:gd name="T16" fmla="*/ 2147483647 w 1078"/>
              <a:gd name="T17" fmla="*/ 2147483647 h 3366"/>
              <a:gd name="T18" fmla="*/ 2147483647 w 1078"/>
              <a:gd name="T19" fmla="*/ 2147483647 h 3366"/>
              <a:gd name="T20" fmla="*/ 2147483647 w 1078"/>
              <a:gd name="T21" fmla="*/ 2147483647 h 3366"/>
              <a:gd name="T22" fmla="*/ 2147483647 w 1078"/>
              <a:gd name="T23" fmla="*/ 2147483647 h 3366"/>
              <a:gd name="T24" fmla="*/ 2147483647 w 1078"/>
              <a:gd name="T25" fmla="*/ 2147483647 h 3366"/>
              <a:gd name="T26" fmla="*/ 2147483647 w 1078"/>
              <a:gd name="T27" fmla="*/ 2147483647 h 3366"/>
              <a:gd name="T28" fmla="*/ 2147483647 w 1078"/>
              <a:gd name="T29" fmla="*/ 2147483647 h 3366"/>
              <a:gd name="T30" fmla="*/ 2147483647 w 1078"/>
              <a:gd name="T31" fmla="*/ 2147483647 h 3366"/>
              <a:gd name="T32" fmla="*/ 2147483647 w 1078"/>
              <a:gd name="T33" fmla="*/ 2147483647 h 3366"/>
              <a:gd name="T34" fmla="*/ 2147483647 w 1078"/>
              <a:gd name="T35" fmla="*/ 2147483647 h 3366"/>
              <a:gd name="T36" fmla="*/ 2147483647 w 1078"/>
              <a:gd name="T37" fmla="*/ 2147483647 h 3366"/>
              <a:gd name="T38" fmla="*/ 2147483647 w 1078"/>
              <a:gd name="T39" fmla="*/ 2147483647 h 3366"/>
              <a:gd name="T40" fmla="*/ 2147483647 w 1078"/>
              <a:gd name="T41" fmla="*/ 2147483647 h 3366"/>
              <a:gd name="T42" fmla="*/ 2147483647 w 1078"/>
              <a:gd name="T43" fmla="*/ 2147483647 h 3366"/>
              <a:gd name="T44" fmla="*/ 2147483647 w 1078"/>
              <a:gd name="T45" fmla="*/ 2147483647 h 3366"/>
              <a:gd name="T46" fmla="*/ 2147483647 w 1078"/>
              <a:gd name="T47" fmla="*/ 2147483647 h 3366"/>
              <a:gd name="T48" fmla="*/ 2147483647 w 1078"/>
              <a:gd name="T49" fmla="*/ 2147483647 h 3366"/>
              <a:gd name="T50" fmla="*/ 2147483647 w 1078"/>
              <a:gd name="T51" fmla="*/ 2147483647 h 3366"/>
              <a:gd name="T52" fmla="*/ 0 w 1078"/>
              <a:gd name="T53" fmla="*/ 2147483647 h 336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78"/>
              <a:gd name="T82" fmla="*/ 0 h 3366"/>
              <a:gd name="T83" fmla="*/ 1078 w 1078"/>
              <a:gd name="T84" fmla="*/ 3366 h 336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78" h="3366">
                <a:moveTo>
                  <a:pt x="0" y="0"/>
                </a:moveTo>
                <a:lnTo>
                  <a:pt x="141" y="76"/>
                </a:lnTo>
                <a:lnTo>
                  <a:pt x="290" y="179"/>
                </a:lnTo>
                <a:lnTo>
                  <a:pt x="441" y="310"/>
                </a:lnTo>
                <a:lnTo>
                  <a:pt x="589" y="463"/>
                </a:lnTo>
                <a:lnTo>
                  <a:pt x="728" y="638"/>
                </a:lnTo>
                <a:lnTo>
                  <a:pt x="850" y="834"/>
                </a:lnTo>
                <a:lnTo>
                  <a:pt x="904" y="937"/>
                </a:lnTo>
                <a:lnTo>
                  <a:pt x="951" y="1046"/>
                </a:lnTo>
                <a:lnTo>
                  <a:pt x="993" y="1158"/>
                </a:lnTo>
                <a:lnTo>
                  <a:pt x="1027" y="1273"/>
                </a:lnTo>
                <a:lnTo>
                  <a:pt x="1054" y="1391"/>
                </a:lnTo>
                <a:lnTo>
                  <a:pt x="1071" y="1513"/>
                </a:lnTo>
                <a:lnTo>
                  <a:pt x="1078" y="1638"/>
                </a:lnTo>
                <a:lnTo>
                  <a:pt x="1077" y="1762"/>
                </a:lnTo>
                <a:lnTo>
                  <a:pt x="1063" y="1891"/>
                </a:lnTo>
                <a:lnTo>
                  <a:pt x="1039" y="2020"/>
                </a:lnTo>
                <a:lnTo>
                  <a:pt x="1002" y="2154"/>
                </a:lnTo>
                <a:lnTo>
                  <a:pt x="951" y="2286"/>
                </a:lnTo>
                <a:lnTo>
                  <a:pt x="888" y="2420"/>
                </a:lnTo>
                <a:lnTo>
                  <a:pt x="811" y="2556"/>
                </a:lnTo>
                <a:lnTo>
                  <a:pt x="716" y="2691"/>
                </a:lnTo>
                <a:lnTo>
                  <a:pt x="608" y="2827"/>
                </a:lnTo>
                <a:lnTo>
                  <a:pt x="482" y="2962"/>
                </a:lnTo>
                <a:lnTo>
                  <a:pt x="341" y="3097"/>
                </a:lnTo>
                <a:lnTo>
                  <a:pt x="178" y="3232"/>
                </a:lnTo>
                <a:lnTo>
                  <a:pt x="0" y="3366"/>
                </a:lnTo>
              </a:path>
            </a:pathLst>
          </a:custGeom>
          <a:noFill/>
          <a:ln w="142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31" name="Freeform 281"/>
          <p:cNvSpPr>
            <a:spLocks/>
          </p:cNvSpPr>
          <p:nvPr/>
        </p:nvSpPr>
        <p:spPr bwMode="auto">
          <a:xfrm>
            <a:off x="3767138" y="960438"/>
            <a:ext cx="1076325" cy="2655887"/>
          </a:xfrm>
          <a:custGeom>
            <a:avLst/>
            <a:gdLst>
              <a:gd name="T0" fmla="*/ 2147483647 w 1357"/>
              <a:gd name="T1" fmla="*/ 0 h 3346"/>
              <a:gd name="T2" fmla="*/ 2147483647 w 1357"/>
              <a:gd name="T3" fmla="*/ 2147483647 h 3346"/>
              <a:gd name="T4" fmla="*/ 2147483647 w 1357"/>
              <a:gd name="T5" fmla="*/ 2147483647 h 3346"/>
              <a:gd name="T6" fmla="*/ 2147483647 w 1357"/>
              <a:gd name="T7" fmla="*/ 2147483647 h 3346"/>
              <a:gd name="T8" fmla="*/ 2147483647 w 1357"/>
              <a:gd name="T9" fmla="*/ 2147483647 h 3346"/>
              <a:gd name="T10" fmla="*/ 2147483647 w 1357"/>
              <a:gd name="T11" fmla="*/ 2147483647 h 3346"/>
              <a:gd name="T12" fmla="*/ 2147483647 w 1357"/>
              <a:gd name="T13" fmla="*/ 2147483647 h 3346"/>
              <a:gd name="T14" fmla="*/ 2147483647 w 1357"/>
              <a:gd name="T15" fmla="*/ 2147483647 h 3346"/>
              <a:gd name="T16" fmla="*/ 2147483647 w 1357"/>
              <a:gd name="T17" fmla="*/ 2147483647 h 3346"/>
              <a:gd name="T18" fmla="*/ 2147483647 w 1357"/>
              <a:gd name="T19" fmla="*/ 2147483647 h 3346"/>
              <a:gd name="T20" fmla="*/ 2147483647 w 1357"/>
              <a:gd name="T21" fmla="*/ 2147483647 h 3346"/>
              <a:gd name="T22" fmla="*/ 2147483647 w 1357"/>
              <a:gd name="T23" fmla="*/ 2147483647 h 3346"/>
              <a:gd name="T24" fmla="*/ 2147483647 w 1357"/>
              <a:gd name="T25" fmla="*/ 2147483647 h 3346"/>
              <a:gd name="T26" fmla="*/ 2147483647 w 1357"/>
              <a:gd name="T27" fmla="*/ 2147483647 h 3346"/>
              <a:gd name="T28" fmla="*/ 2147483647 w 1357"/>
              <a:gd name="T29" fmla="*/ 2147483647 h 3346"/>
              <a:gd name="T30" fmla="*/ 2147483647 w 1357"/>
              <a:gd name="T31" fmla="*/ 2147483647 h 3346"/>
              <a:gd name="T32" fmla="*/ 2147483647 w 1357"/>
              <a:gd name="T33" fmla="*/ 2147483647 h 3346"/>
              <a:gd name="T34" fmla="*/ 2147483647 w 1357"/>
              <a:gd name="T35" fmla="*/ 2147483647 h 3346"/>
              <a:gd name="T36" fmla="*/ 2147483647 w 1357"/>
              <a:gd name="T37" fmla="*/ 2147483647 h 3346"/>
              <a:gd name="T38" fmla="*/ 2147483647 w 1357"/>
              <a:gd name="T39" fmla="*/ 2147483647 h 3346"/>
              <a:gd name="T40" fmla="*/ 2147483647 w 1357"/>
              <a:gd name="T41" fmla="*/ 2147483647 h 3346"/>
              <a:gd name="T42" fmla="*/ 2147483647 w 1357"/>
              <a:gd name="T43" fmla="*/ 2147483647 h 3346"/>
              <a:gd name="T44" fmla="*/ 2147483647 w 1357"/>
              <a:gd name="T45" fmla="*/ 2147483647 h 3346"/>
              <a:gd name="T46" fmla="*/ 2147483647 w 1357"/>
              <a:gd name="T47" fmla="*/ 2147483647 h 3346"/>
              <a:gd name="T48" fmla="*/ 2147483647 w 1357"/>
              <a:gd name="T49" fmla="*/ 2147483647 h 3346"/>
              <a:gd name="T50" fmla="*/ 2147483647 w 1357"/>
              <a:gd name="T51" fmla="*/ 2147483647 h 3346"/>
              <a:gd name="T52" fmla="*/ 2147483647 w 1357"/>
              <a:gd name="T53" fmla="*/ 2147483647 h 3346"/>
              <a:gd name="T54" fmla="*/ 2147483647 w 1357"/>
              <a:gd name="T55" fmla="*/ 2147483647 h 3346"/>
              <a:gd name="T56" fmla="*/ 0 w 1357"/>
              <a:gd name="T57" fmla="*/ 2147483647 h 33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57"/>
              <a:gd name="T88" fmla="*/ 0 h 3346"/>
              <a:gd name="T89" fmla="*/ 1357 w 1357"/>
              <a:gd name="T90" fmla="*/ 3346 h 334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57" h="3346">
                <a:moveTo>
                  <a:pt x="7" y="0"/>
                </a:moveTo>
                <a:lnTo>
                  <a:pt x="113" y="42"/>
                </a:lnTo>
                <a:lnTo>
                  <a:pt x="220" y="91"/>
                </a:lnTo>
                <a:lnTo>
                  <a:pt x="430" y="212"/>
                </a:lnTo>
                <a:lnTo>
                  <a:pt x="630" y="357"/>
                </a:lnTo>
                <a:lnTo>
                  <a:pt x="818" y="525"/>
                </a:lnTo>
                <a:lnTo>
                  <a:pt x="987" y="714"/>
                </a:lnTo>
                <a:lnTo>
                  <a:pt x="1062" y="815"/>
                </a:lnTo>
                <a:lnTo>
                  <a:pt x="1129" y="920"/>
                </a:lnTo>
                <a:lnTo>
                  <a:pt x="1190" y="1029"/>
                </a:lnTo>
                <a:lnTo>
                  <a:pt x="1243" y="1141"/>
                </a:lnTo>
                <a:lnTo>
                  <a:pt x="1287" y="1257"/>
                </a:lnTo>
                <a:lnTo>
                  <a:pt x="1320" y="1375"/>
                </a:lnTo>
                <a:lnTo>
                  <a:pt x="1343" y="1497"/>
                </a:lnTo>
                <a:lnTo>
                  <a:pt x="1356" y="1618"/>
                </a:lnTo>
                <a:lnTo>
                  <a:pt x="1357" y="1741"/>
                </a:lnTo>
                <a:lnTo>
                  <a:pt x="1347" y="1867"/>
                </a:lnTo>
                <a:lnTo>
                  <a:pt x="1322" y="1992"/>
                </a:lnTo>
                <a:lnTo>
                  <a:pt x="1285" y="2120"/>
                </a:lnTo>
                <a:lnTo>
                  <a:pt x="1232" y="2247"/>
                </a:lnTo>
                <a:lnTo>
                  <a:pt x="1164" y="2375"/>
                </a:lnTo>
                <a:lnTo>
                  <a:pt x="1081" y="2500"/>
                </a:lnTo>
                <a:lnTo>
                  <a:pt x="981" y="2626"/>
                </a:lnTo>
                <a:lnTo>
                  <a:pt x="864" y="2752"/>
                </a:lnTo>
                <a:lnTo>
                  <a:pt x="731" y="2875"/>
                </a:lnTo>
                <a:lnTo>
                  <a:pt x="576" y="2997"/>
                </a:lnTo>
                <a:lnTo>
                  <a:pt x="403" y="3116"/>
                </a:lnTo>
                <a:lnTo>
                  <a:pt x="212" y="3232"/>
                </a:lnTo>
                <a:lnTo>
                  <a:pt x="0" y="3346"/>
                </a:lnTo>
              </a:path>
            </a:pathLst>
          </a:custGeom>
          <a:noFill/>
          <a:ln w="142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32" name="Freeform 282"/>
          <p:cNvSpPr>
            <a:spLocks/>
          </p:cNvSpPr>
          <p:nvPr/>
        </p:nvSpPr>
        <p:spPr bwMode="auto">
          <a:xfrm>
            <a:off x="3963988" y="965200"/>
            <a:ext cx="1366837" cy="2628900"/>
          </a:xfrm>
          <a:custGeom>
            <a:avLst/>
            <a:gdLst>
              <a:gd name="T0" fmla="*/ 0 w 1721"/>
              <a:gd name="T1" fmla="*/ 0 h 3312"/>
              <a:gd name="T2" fmla="*/ 2147483647 w 1721"/>
              <a:gd name="T3" fmla="*/ 2147483647 h 3312"/>
              <a:gd name="T4" fmla="*/ 2147483647 w 1721"/>
              <a:gd name="T5" fmla="*/ 2147483647 h 3312"/>
              <a:gd name="T6" fmla="*/ 2147483647 w 1721"/>
              <a:gd name="T7" fmla="*/ 2147483647 h 3312"/>
              <a:gd name="T8" fmla="*/ 2147483647 w 1721"/>
              <a:gd name="T9" fmla="*/ 2147483647 h 3312"/>
              <a:gd name="T10" fmla="*/ 2147483647 w 1721"/>
              <a:gd name="T11" fmla="*/ 2147483647 h 3312"/>
              <a:gd name="T12" fmla="*/ 2147483647 w 1721"/>
              <a:gd name="T13" fmla="*/ 2147483647 h 3312"/>
              <a:gd name="T14" fmla="*/ 2147483647 w 1721"/>
              <a:gd name="T15" fmla="*/ 2147483647 h 3312"/>
              <a:gd name="T16" fmla="*/ 2147483647 w 1721"/>
              <a:gd name="T17" fmla="*/ 2147483647 h 3312"/>
              <a:gd name="T18" fmla="*/ 2147483647 w 1721"/>
              <a:gd name="T19" fmla="*/ 2147483647 h 3312"/>
              <a:gd name="T20" fmla="*/ 2147483647 w 1721"/>
              <a:gd name="T21" fmla="*/ 2147483647 h 3312"/>
              <a:gd name="T22" fmla="*/ 2147483647 w 1721"/>
              <a:gd name="T23" fmla="*/ 2147483647 h 3312"/>
              <a:gd name="T24" fmla="*/ 2147483647 w 1721"/>
              <a:gd name="T25" fmla="*/ 2147483647 h 3312"/>
              <a:gd name="T26" fmla="*/ 2147483647 w 1721"/>
              <a:gd name="T27" fmla="*/ 2147483647 h 3312"/>
              <a:gd name="T28" fmla="*/ 2147483647 w 1721"/>
              <a:gd name="T29" fmla="*/ 2147483647 h 3312"/>
              <a:gd name="T30" fmla="*/ 2147483647 w 1721"/>
              <a:gd name="T31" fmla="*/ 2147483647 h 3312"/>
              <a:gd name="T32" fmla="*/ 2147483647 w 1721"/>
              <a:gd name="T33" fmla="*/ 2147483647 h 3312"/>
              <a:gd name="T34" fmla="*/ 2147483647 w 1721"/>
              <a:gd name="T35" fmla="*/ 2147483647 h 3312"/>
              <a:gd name="T36" fmla="*/ 2147483647 w 1721"/>
              <a:gd name="T37" fmla="*/ 2147483647 h 3312"/>
              <a:gd name="T38" fmla="*/ 2147483647 w 1721"/>
              <a:gd name="T39" fmla="*/ 2147483647 h 3312"/>
              <a:gd name="T40" fmla="*/ 2147483647 w 1721"/>
              <a:gd name="T41" fmla="*/ 2147483647 h 3312"/>
              <a:gd name="T42" fmla="*/ 2147483647 w 1721"/>
              <a:gd name="T43" fmla="*/ 2147483647 h 3312"/>
              <a:gd name="T44" fmla="*/ 2147483647 w 1721"/>
              <a:gd name="T45" fmla="*/ 2147483647 h 3312"/>
              <a:gd name="T46" fmla="*/ 2147483647 w 1721"/>
              <a:gd name="T47" fmla="*/ 2147483647 h 3312"/>
              <a:gd name="T48" fmla="*/ 2147483647 w 1721"/>
              <a:gd name="T49" fmla="*/ 2147483647 h 3312"/>
              <a:gd name="T50" fmla="*/ 2147483647 w 1721"/>
              <a:gd name="T51" fmla="*/ 2147483647 h 3312"/>
              <a:gd name="T52" fmla="*/ 2147483647 w 1721"/>
              <a:gd name="T53" fmla="*/ 2147483647 h 331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21"/>
              <a:gd name="T82" fmla="*/ 0 h 3312"/>
              <a:gd name="T83" fmla="*/ 1721 w 1721"/>
              <a:gd name="T84" fmla="*/ 3312 h 331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21" h="3312">
                <a:moveTo>
                  <a:pt x="0" y="0"/>
                </a:moveTo>
                <a:lnTo>
                  <a:pt x="166" y="43"/>
                </a:lnTo>
                <a:lnTo>
                  <a:pt x="365" y="120"/>
                </a:lnTo>
                <a:lnTo>
                  <a:pt x="583" y="231"/>
                </a:lnTo>
                <a:lnTo>
                  <a:pt x="811" y="373"/>
                </a:lnTo>
                <a:lnTo>
                  <a:pt x="1037" y="540"/>
                </a:lnTo>
                <a:lnTo>
                  <a:pt x="1246" y="732"/>
                </a:lnTo>
                <a:lnTo>
                  <a:pt x="1343" y="836"/>
                </a:lnTo>
                <a:lnTo>
                  <a:pt x="1432" y="945"/>
                </a:lnTo>
                <a:lnTo>
                  <a:pt x="1513" y="1058"/>
                </a:lnTo>
                <a:lnTo>
                  <a:pt x="1582" y="1175"/>
                </a:lnTo>
                <a:lnTo>
                  <a:pt x="1638" y="1298"/>
                </a:lnTo>
                <a:lnTo>
                  <a:pt x="1681" y="1422"/>
                </a:lnTo>
                <a:lnTo>
                  <a:pt x="1708" y="1550"/>
                </a:lnTo>
                <a:lnTo>
                  <a:pt x="1721" y="1680"/>
                </a:lnTo>
                <a:lnTo>
                  <a:pt x="1714" y="1811"/>
                </a:lnTo>
                <a:lnTo>
                  <a:pt x="1689" y="1945"/>
                </a:lnTo>
                <a:lnTo>
                  <a:pt x="1644" y="2082"/>
                </a:lnTo>
                <a:lnTo>
                  <a:pt x="1575" y="2219"/>
                </a:lnTo>
                <a:lnTo>
                  <a:pt x="1484" y="2357"/>
                </a:lnTo>
                <a:lnTo>
                  <a:pt x="1366" y="2496"/>
                </a:lnTo>
                <a:lnTo>
                  <a:pt x="1222" y="2634"/>
                </a:lnTo>
                <a:lnTo>
                  <a:pt x="1051" y="2771"/>
                </a:lnTo>
                <a:lnTo>
                  <a:pt x="850" y="2909"/>
                </a:lnTo>
                <a:lnTo>
                  <a:pt x="620" y="3044"/>
                </a:lnTo>
                <a:lnTo>
                  <a:pt x="355" y="3179"/>
                </a:lnTo>
                <a:lnTo>
                  <a:pt x="60" y="3312"/>
                </a:lnTo>
              </a:path>
            </a:pathLst>
          </a:custGeom>
          <a:noFill/>
          <a:ln w="142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33" name="Line 283"/>
          <p:cNvSpPr>
            <a:spLocks noChangeShapeType="1"/>
          </p:cNvSpPr>
          <p:nvPr/>
        </p:nvSpPr>
        <p:spPr bwMode="auto">
          <a:xfrm>
            <a:off x="2198688" y="1195388"/>
            <a:ext cx="1824037" cy="1587"/>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34" name="Line 284"/>
          <p:cNvSpPr>
            <a:spLocks noChangeShapeType="1"/>
          </p:cNvSpPr>
          <p:nvPr/>
        </p:nvSpPr>
        <p:spPr bwMode="auto">
          <a:xfrm>
            <a:off x="298450" y="1690688"/>
            <a:ext cx="5191125" cy="1587"/>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35" name="Line 285"/>
          <p:cNvSpPr>
            <a:spLocks noChangeShapeType="1"/>
          </p:cNvSpPr>
          <p:nvPr/>
        </p:nvSpPr>
        <p:spPr bwMode="auto">
          <a:xfrm>
            <a:off x="0" y="2266950"/>
            <a:ext cx="5776913" cy="1588"/>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36" name="Line 286"/>
          <p:cNvSpPr>
            <a:spLocks noChangeShapeType="1"/>
          </p:cNvSpPr>
          <p:nvPr/>
        </p:nvSpPr>
        <p:spPr bwMode="auto">
          <a:xfrm>
            <a:off x="192088" y="2847975"/>
            <a:ext cx="5392737" cy="1588"/>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37" name="Line 287"/>
          <p:cNvSpPr>
            <a:spLocks noChangeShapeType="1"/>
          </p:cNvSpPr>
          <p:nvPr/>
        </p:nvSpPr>
        <p:spPr bwMode="auto">
          <a:xfrm>
            <a:off x="914400" y="3365500"/>
            <a:ext cx="3954463" cy="1588"/>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38" name="Freeform 288"/>
          <p:cNvSpPr>
            <a:spLocks/>
          </p:cNvSpPr>
          <p:nvPr/>
        </p:nvSpPr>
        <p:spPr bwMode="auto">
          <a:xfrm>
            <a:off x="1504950" y="2159000"/>
            <a:ext cx="798513" cy="1169988"/>
          </a:xfrm>
          <a:custGeom>
            <a:avLst/>
            <a:gdLst>
              <a:gd name="T0" fmla="*/ 2147483647 w 1005"/>
              <a:gd name="T1" fmla="*/ 2147483647 h 1472"/>
              <a:gd name="T2" fmla="*/ 2147483647 w 1005"/>
              <a:gd name="T3" fmla="*/ 2147483647 h 1472"/>
              <a:gd name="T4" fmla="*/ 2147483647 w 1005"/>
              <a:gd name="T5" fmla="*/ 2147483647 h 1472"/>
              <a:gd name="T6" fmla="*/ 2147483647 w 1005"/>
              <a:gd name="T7" fmla="*/ 2147483647 h 1472"/>
              <a:gd name="T8" fmla="*/ 2147483647 w 1005"/>
              <a:gd name="T9" fmla="*/ 2147483647 h 1472"/>
              <a:gd name="T10" fmla="*/ 2147483647 w 1005"/>
              <a:gd name="T11" fmla="*/ 2147483647 h 1472"/>
              <a:gd name="T12" fmla="*/ 2147483647 w 1005"/>
              <a:gd name="T13" fmla="*/ 2147483647 h 1472"/>
              <a:gd name="T14" fmla="*/ 2147483647 w 1005"/>
              <a:gd name="T15" fmla="*/ 2147483647 h 1472"/>
              <a:gd name="T16" fmla="*/ 2147483647 w 1005"/>
              <a:gd name="T17" fmla="*/ 2147483647 h 1472"/>
              <a:gd name="T18" fmla="*/ 2147483647 w 1005"/>
              <a:gd name="T19" fmla="*/ 2147483647 h 1472"/>
              <a:gd name="T20" fmla="*/ 2147483647 w 1005"/>
              <a:gd name="T21" fmla="*/ 2147483647 h 1472"/>
              <a:gd name="T22" fmla="*/ 2147483647 w 1005"/>
              <a:gd name="T23" fmla="*/ 2147483647 h 1472"/>
              <a:gd name="T24" fmla="*/ 2147483647 w 1005"/>
              <a:gd name="T25" fmla="*/ 2147483647 h 1472"/>
              <a:gd name="T26" fmla="*/ 2147483647 w 1005"/>
              <a:gd name="T27" fmla="*/ 2147483647 h 1472"/>
              <a:gd name="T28" fmla="*/ 2147483647 w 1005"/>
              <a:gd name="T29" fmla="*/ 2147483647 h 1472"/>
              <a:gd name="T30" fmla="*/ 2147483647 w 1005"/>
              <a:gd name="T31" fmla="*/ 2147483647 h 1472"/>
              <a:gd name="T32" fmla="*/ 2147483647 w 1005"/>
              <a:gd name="T33" fmla="*/ 2147483647 h 1472"/>
              <a:gd name="T34" fmla="*/ 2147483647 w 1005"/>
              <a:gd name="T35" fmla="*/ 2147483647 h 1472"/>
              <a:gd name="T36" fmla="*/ 2147483647 w 1005"/>
              <a:gd name="T37" fmla="*/ 2147483647 h 1472"/>
              <a:gd name="T38" fmla="*/ 2147483647 w 1005"/>
              <a:gd name="T39" fmla="*/ 2147483647 h 1472"/>
              <a:gd name="T40" fmla="*/ 2147483647 w 1005"/>
              <a:gd name="T41" fmla="*/ 2147483647 h 1472"/>
              <a:gd name="T42" fmla="*/ 2147483647 w 1005"/>
              <a:gd name="T43" fmla="*/ 2147483647 h 1472"/>
              <a:gd name="T44" fmla="*/ 2147483647 w 1005"/>
              <a:gd name="T45" fmla="*/ 2147483647 h 1472"/>
              <a:gd name="T46" fmla="*/ 2147483647 w 1005"/>
              <a:gd name="T47" fmla="*/ 2147483647 h 1472"/>
              <a:gd name="T48" fmla="*/ 2147483647 w 1005"/>
              <a:gd name="T49" fmla="*/ 2147483647 h 1472"/>
              <a:gd name="T50" fmla="*/ 2147483647 w 1005"/>
              <a:gd name="T51" fmla="*/ 2147483647 h 1472"/>
              <a:gd name="T52" fmla="*/ 2147483647 w 1005"/>
              <a:gd name="T53" fmla="*/ 2147483647 h 1472"/>
              <a:gd name="T54" fmla="*/ 2147483647 w 1005"/>
              <a:gd name="T55" fmla="*/ 2147483647 h 1472"/>
              <a:gd name="T56" fmla="*/ 2147483647 w 1005"/>
              <a:gd name="T57" fmla="*/ 2147483647 h 1472"/>
              <a:gd name="T58" fmla="*/ 2147483647 w 1005"/>
              <a:gd name="T59" fmla="*/ 2147483647 h 1472"/>
              <a:gd name="T60" fmla="*/ 2147483647 w 1005"/>
              <a:gd name="T61" fmla="*/ 2147483647 h 1472"/>
              <a:gd name="T62" fmla="*/ 2147483647 w 1005"/>
              <a:gd name="T63" fmla="*/ 2147483647 h 1472"/>
              <a:gd name="T64" fmla="*/ 2147483647 w 1005"/>
              <a:gd name="T65" fmla="*/ 2147483647 h 1472"/>
              <a:gd name="T66" fmla="*/ 2147483647 w 1005"/>
              <a:gd name="T67" fmla="*/ 2147483647 h 1472"/>
              <a:gd name="T68" fmla="*/ 2147483647 w 1005"/>
              <a:gd name="T69" fmla="*/ 2147483647 h 1472"/>
              <a:gd name="T70" fmla="*/ 2147483647 w 1005"/>
              <a:gd name="T71" fmla="*/ 2147483647 h 1472"/>
              <a:gd name="T72" fmla="*/ 2147483647 w 1005"/>
              <a:gd name="T73" fmla="*/ 0 h 147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05"/>
              <a:gd name="T112" fmla="*/ 0 h 1472"/>
              <a:gd name="T113" fmla="*/ 1005 w 1005"/>
              <a:gd name="T114" fmla="*/ 1472 h 147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05" h="1472">
                <a:moveTo>
                  <a:pt x="531" y="0"/>
                </a:moveTo>
                <a:lnTo>
                  <a:pt x="595" y="43"/>
                </a:lnTo>
                <a:lnTo>
                  <a:pt x="663" y="102"/>
                </a:lnTo>
                <a:lnTo>
                  <a:pt x="702" y="130"/>
                </a:lnTo>
                <a:lnTo>
                  <a:pt x="743" y="150"/>
                </a:lnTo>
                <a:lnTo>
                  <a:pt x="772" y="169"/>
                </a:lnTo>
                <a:lnTo>
                  <a:pt x="792" y="198"/>
                </a:lnTo>
                <a:lnTo>
                  <a:pt x="833" y="256"/>
                </a:lnTo>
                <a:lnTo>
                  <a:pt x="884" y="288"/>
                </a:lnTo>
                <a:lnTo>
                  <a:pt x="947" y="317"/>
                </a:lnTo>
                <a:lnTo>
                  <a:pt x="974" y="333"/>
                </a:lnTo>
                <a:lnTo>
                  <a:pt x="994" y="352"/>
                </a:lnTo>
                <a:lnTo>
                  <a:pt x="1005" y="379"/>
                </a:lnTo>
                <a:lnTo>
                  <a:pt x="1001" y="411"/>
                </a:lnTo>
                <a:lnTo>
                  <a:pt x="966" y="481"/>
                </a:lnTo>
                <a:lnTo>
                  <a:pt x="941" y="536"/>
                </a:lnTo>
                <a:lnTo>
                  <a:pt x="920" y="593"/>
                </a:lnTo>
                <a:lnTo>
                  <a:pt x="919" y="643"/>
                </a:lnTo>
                <a:lnTo>
                  <a:pt x="917" y="695"/>
                </a:lnTo>
                <a:lnTo>
                  <a:pt x="910" y="719"/>
                </a:lnTo>
                <a:lnTo>
                  <a:pt x="895" y="737"/>
                </a:lnTo>
                <a:lnTo>
                  <a:pt x="872" y="748"/>
                </a:lnTo>
                <a:lnTo>
                  <a:pt x="844" y="748"/>
                </a:lnTo>
                <a:lnTo>
                  <a:pt x="836" y="757"/>
                </a:lnTo>
                <a:lnTo>
                  <a:pt x="826" y="761"/>
                </a:lnTo>
                <a:lnTo>
                  <a:pt x="801" y="829"/>
                </a:lnTo>
                <a:lnTo>
                  <a:pt x="768" y="897"/>
                </a:lnTo>
                <a:lnTo>
                  <a:pt x="765" y="932"/>
                </a:lnTo>
                <a:lnTo>
                  <a:pt x="760" y="968"/>
                </a:lnTo>
                <a:lnTo>
                  <a:pt x="732" y="989"/>
                </a:lnTo>
                <a:lnTo>
                  <a:pt x="678" y="1048"/>
                </a:lnTo>
                <a:lnTo>
                  <a:pt x="619" y="1099"/>
                </a:lnTo>
                <a:lnTo>
                  <a:pt x="588" y="1153"/>
                </a:lnTo>
                <a:lnTo>
                  <a:pt x="578" y="1215"/>
                </a:lnTo>
                <a:lnTo>
                  <a:pt x="581" y="1279"/>
                </a:lnTo>
                <a:lnTo>
                  <a:pt x="593" y="1345"/>
                </a:lnTo>
                <a:lnTo>
                  <a:pt x="619" y="1373"/>
                </a:lnTo>
                <a:lnTo>
                  <a:pt x="637" y="1421"/>
                </a:lnTo>
                <a:lnTo>
                  <a:pt x="644" y="1472"/>
                </a:lnTo>
                <a:lnTo>
                  <a:pt x="580" y="1453"/>
                </a:lnTo>
                <a:lnTo>
                  <a:pt x="553" y="1442"/>
                </a:lnTo>
                <a:lnTo>
                  <a:pt x="532" y="1418"/>
                </a:lnTo>
                <a:lnTo>
                  <a:pt x="474" y="1282"/>
                </a:lnTo>
                <a:lnTo>
                  <a:pt x="397" y="1158"/>
                </a:lnTo>
                <a:lnTo>
                  <a:pt x="314" y="1037"/>
                </a:lnTo>
                <a:lnTo>
                  <a:pt x="321" y="1042"/>
                </a:lnTo>
                <a:lnTo>
                  <a:pt x="315" y="983"/>
                </a:lnTo>
                <a:lnTo>
                  <a:pt x="323" y="926"/>
                </a:lnTo>
                <a:lnTo>
                  <a:pt x="330" y="871"/>
                </a:lnTo>
                <a:lnTo>
                  <a:pt x="319" y="819"/>
                </a:lnTo>
                <a:lnTo>
                  <a:pt x="298" y="731"/>
                </a:lnTo>
                <a:lnTo>
                  <a:pt x="287" y="690"/>
                </a:lnTo>
                <a:lnTo>
                  <a:pt x="257" y="657"/>
                </a:lnTo>
                <a:lnTo>
                  <a:pt x="227" y="648"/>
                </a:lnTo>
                <a:lnTo>
                  <a:pt x="198" y="642"/>
                </a:lnTo>
                <a:lnTo>
                  <a:pt x="156" y="595"/>
                </a:lnTo>
                <a:lnTo>
                  <a:pt x="121" y="544"/>
                </a:lnTo>
                <a:lnTo>
                  <a:pt x="94" y="488"/>
                </a:lnTo>
                <a:lnTo>
                  <a:pt x="72" y="430"/>
                </a:lnTo>
                <a:lnTo>
                  <a:pt x="65" y="398"/>
                </a:lnTo>
                <a:lnTo>
                  <a:pt x="65" y="365"/>
                </a:lnTo>
                <a:lnTo>
                  <a:pt x="53" y="392"/>
                </a:lnTo>
                <a:lnTo>
                  <a:pt x="32" y="354"/>
                </a:lnTo>
                <a:lnTo>
                  <a:pt x="13" y="317"/>
                </a:lnTo>
                <a:lnTo>
                  <a:pt x="0" y="261"/>
                </a:lnTo>
                <a:lnTo>
                  <a:pt x="5" y="213"/>
                </a:lnTo>
                <a:lnTo>
                  <a:pt x="35" y="183"/>
                </a:lnTo>
                <a:lnTo>
                  <a:pt x="66" y="146"/>
                </a:lnTo>
                <a:lnTo>
                  <a:pt x="88" y="115"/>
                </a:lnTo>
                <a:lnTo>
                  <a:pt x="95" y="97"/>
                </a:lnTo>
                <a:lnTo>
                  <a:pt x="91" y="76"/>
                </a:lnTo>
                <a:lnTo>
                  <a:pt x="61" y="48"/>
                </a:lnTo>
                <a:lnTo>
                  <a:pt x="53" y="0"/>
                </a:lnTo>
                <a:lnTo>
                  <a:pt x="531" y="0"/>
                </a:lnTo>
                <a:close/>
              </a:path>
            </a:pathLst>
          </a:custGeom>
          <a:solidFill>
            <a:srgbClr val="808000"/>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39" name="Freeform 289"/>
          <p:cNvSpPr>
            <a:spLocks/>
          </p:cNvSpPr>
          <p:nvPr/>
        </p:nvSpPr>
        <p:spPr bwMode="auto">
          <a:xfrm>
            <a:off x="931863" y="990600"/>
            <a:ext cx="1357312" cy="1168400"/>
          </a:xfrm>
          <a:custGeom>
            <a:avLst/>
            <a:gdLst>
              <a:gd name="T0" fmla="*/ 2147483647 w 1709"/>
              <a:gd name="T1" fmla="*/ 2147483647 h 1472"/>
              <a:gd name="T2" fmla="*/ 2147483647 w 1709"/>
              <a:gd name="T3" fmla="*/ 2147483647 h 1472"/>
              <a:gd name="T4" fmla="*/ 2147483647 w 1709"/>
              <a:gd name="T5" fmla="*/ 2147483647 h 1472"/>
              <a:gd name="T6" fmla="*/ 2147483647 w 1709"/>
              <a:gd name="T7" fmla="*/ 2147483647 h 1472"/>
              <a:gd name="T8" fmla="*/ 2147483647 w 1709"/>
              <a:gd name="T9" fmla="*/ 2147483647 h 1472"/>
              <a:gd name="T10" fmla="*/ 2147483647 w 1709"/>
              <a:gd name="T11" fmla="*/ 2147483647 h 1472"/>
              <a:gd name="T12" fmla="*/ 2147483647 w 1709"/>
              <a:gd name="T13" fmla="*/ 2147483647 h 1472"/>
              <a:gd name="T14" fmla="*/ 2147483647 w 1709"/>
              <a:gd name="T15" fmla="*/ 2147483647 h 1472"/>
              <a:gd name="T16" fmla="*/ 2147483647 w 1709"/>
              <a:gd name="T17" fmla="*/ 2147483647 h 1472"/>
              <a:gd name="T18" fmla="*/ 2147483647 w 1709"/>
              <a:gd name="T19" fmla="*/ 2147483647 h 1472"/>
              <a:gd name="T20" fmla="*/ 2147483647 w 1709"/>
              <a:gd name="T21" fmla="*/ 2147483647 h 1472"/>
              <a:gd name="T22" fmla="*/ 2147483647 w 1709"/>
              <a:gd name="T23" fmla="*/ 2147483647 h 1472"/>
              <a:gd name="T24" fmla="*/ 2147483647 w 1709"/>
              <a:gd name="T25" fmla="*/ 2147483647 h 1472"/>
              <a:gd name="T26" fmla="*/ 2147483647 w 1709"/>
              <a:gd name="T27" fmla="*/ 2147483647 h 1472"/>
              <a:gd name="T28" fmla="*/ 2147483647 w 1709"/>
              <a:gd name="T29" fmla="*/ 2147483647 h 1472"/>
              <a:gd name="T30" fmla="*/ 2147483647 w 1709"/>
              <a:gd name="T31" fmla="*/ 2147483647 h 1472"/>
              <a:gd name="T32" fmla="*/ 2147483647 w 1709"/>
              <a:gd name="T33" fmla="*/ 2147483647 h 1472"/>
              <a:gd name="T34" fmla="*/ 2147483647 w 1709"/>
              <a:gd name="T35" fmla="*/ 2147483647 h 1472"/>
              <a:gd name="T36" fmla="*/ 2147483647 w 1709"/>
              <a:gd name="T37" fmla="*/ 2147483647 h 1472"/>
              <a:gd name="T38" fmla="*/ 2147483647 w 1709"/>
              <a:gd name="T39" fmla="*/ 2147483647 h 1472"/>
              <a:gd name="T40" fmla="*/ 2147483647 w 1709"/>
              <a:gd name="T41" fmla="*/ 2147483647 h 1472"/>
              <a:gd name="T42" fmla="*/ 2147483647 w 1709"/>
              <a:gd name="T43" fmla="*/ 2147483647 h 1472"/>
              <a:gd name="T44" fmla="*/ 2147483647 w 1709"/>
              <a:gd name="T45" fmla="*/ 2147483647 h 1472"/>
              <a:gd name="T46" fmla="*/ 2147483647 w 1709"/>
              <a:gd name="T47" fmla="*/ 2147483647 h 1472"/>
              <a:gd name="T48" fmla="*/ 2147483647 w 1709"/>
              <a:gd name="T49" fmla="*/ 2147483647 h 1472"/>
              <a:gd name="T50" fmla="*/ 2147483647 w 1709"/>
              <a:gd name="T51" fmla="*/ 2147483647 h 1472"/>
              <a:gd name="T52" fmla="*/ 2147483647 w 1709"/>
              <a:gd name="T53" fmla="*/ 2147483647 h 1472"/>
              <a:gd name="T54" fmla="*/ 2147483647 w 1709"/>
              <a:gd name="T55" fmla="*/ 2147483647 h 1472"/>
              <a:gd name="T56" fmla="*/ 2147483647 w 1709"/>
              <a:gd name="T57" fmla="*/ 2147483647 h 1472"/>
              <a:gd name="T58" fmla="*/ 2147483647 w 1709"/>
              <a:gd name="T59" fmla="*/ 2147483647 h 1472"/>
              <a:gd name="T60" fmla="*/ 2147483647 w 1709"/>
              <a:gd name="T61" fmla="*/ 2147483647 h 1472"/>
              <a:gd name="T62" fmla="*/ 2147483647 w 1709"/>
              <a:gd name="T63" fmla="*/ 2147483647 h 1472"/>
              <a:gd name="T64" fmla="*/ 2147483647 w 1709"/>
              <a:gd name="T65" fmla="*/ 2147483647 h 1472"/>
              <a:gd name="T66" fmla="*/ 2147483647 w 1709"/>
              <a:gd name="T67" fmla="*/ 2147483647 h 1472"/>
              <a:gd name="T68" fmla="*/ 2147483647 w 1709"/>
              <a:gd name="T69" fmla="*/ 2147483647 h 1472"/>
              <a:gd name="T70" fmla="*/ 2147483647 w 1709"/>
              <a:gd name="T71" fmla="*/ 2147483647 h 1472"/>
              <a:gd name="T72" fmla="*/ 2147483647 w 1709"/>
              <a:gd name="T73" fmla="*/ 2147483647 h 1472"/>
              <a:gd name="T74" fmla="*/ 2147483647 w 1709"/>
              <a:gd name="T75" fmla="*/ 2147483647 h 1472"/>
              <a:gd name="T76" fmla="*/ 2147483647 w 1709"/>
              <a:gd name="T77" fmla="*/ 2147483647 h 1472"/>
              <a:gd name="T78" fmla="*/ 2147483647 w 1709"/>
              <a:gd name="T79" fmla="*/ 2147483647 h 1472"/>
              <a:gd name="T80" fmla="*/ 2147483647 w 1709"/>
              <a:gd name="T81" fmla="*/ 2147483647 h 1472"/>
              <a:gd name="T82" fmla="*/ 2147483647 w 1709"/>
              <a:gd name="T83" fmla="*/ 2147483647 h 1472"/>
              <a:gd name="T84" fmla="*/ 2147483647 w 1709"/>
              <a:gd name="T85" fmla="*/ 2147483647 h 1472"/>
              <a:gd name="T86" fmla="*/ 2147483647 w 1709"/>
              <a:gd name="T87" fmla="*/ 2147483647 h 1472"/>
              <a:gd name="T88" fmla="*/ 2147483647 w 1709"/>
              <a:gd name="T89" fmla="*/ 2147483647 h 1472"/>
              <a:gd name="T90" fmla="*/ 2147483647 w 1709"/>
              <a:gd name="T91" fmla="*/ 2147483647 h 1472"/>
              <a:gd name="T92" fmla="*/ 2147483647 w 1709"/>
              <a:gd name="T93" fmla="*/ 2147483647 h 1472"/>
              <a:gd name="T94" fmla="*/ 2147483647 w 1709"/>
              <a:gd name="T95" fmla="*/ 2147483647 h 1472"/>
              <a:gd name="T96" fmla="*/ 2147483647 w 1709"/>
              <a:gd name="T97" fmla="*/ 2147483647 h 1472"/>
              <a:gd name="T98" fmla="*/ 2147483647 w 1709"/>
              <a:gd name="T99" fmla="*/ 2147483647 h 1472"/>
              <a:gd name="T100" fmla="*/ 2147483647 w 1709"/>
              <a:gd name="T101" fmla="*/ 2147483647 h 1472"/>
              <a:gd name="T102" fmla="*/ 2147483647 w 1709"/>
              <a:gd name="T103" fmla="*/ 2147483647 h 1472"/>
              <a:gd name="T104" fmla="*/ 2147483647 w 1709"/>
              <a:gd name="T105" fmla="*/ 2147483647 h 1472"/>
              <a:gd name="T106" fmla="*/ 2147483647 w 1709"/>
              <a:gd name="T107" fmla="*/ 2147483647 h 1472"/>
              <a:gd name="T108" fmla="*/ 2147483647 w 1709"/>
              <a:gd name="T109" fmla="*/ 2147483647 h 1472"/>
              <a:gd name="T110" fmla="*/ 2147483647 w 1709"/>
              <a:gd name="T111" fmla="*/ 2147483647 h 1472"/>
              <a:gd name="T112" fmla="*/ 2147483647 w 1709"/>
              <a:gd name="T113" fmla="*/ 2147483647 h 1472"/>
              <a:gd name="T114" fmla="*/ 2147483647 w 1709"/>
              <a:gd name="T115" fmla="*/ 2147483647 h 1472"/>
              <a:gd name="T116" fmla="*/ 2147483647 w 1709"/>
              <a:gd name="T117" fmla="*/ 2147483647 h 147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09"/>
              <a:gd name="T178" fmla="*/ 0 h 1472"/>
              <a:gd name="T179" fmla="*/ 1709 w 1709"/>
              <a:gd name="T180" fmla="*/ 1472 h 147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09" h="1472">
                <a:moveTo>
                  <a:pt x="787" y="1472"/>
                </a:moveTo>
                <a:lnTo>
                  <a:pt x="781" y="1452"/>
                </a:lnTo>
                <a:lnTo>
                  <a:pt x="768" y="1437"/>
                </a:lnTo>
                <a:lnTo>
                  <a:pt x="716" y="1396"/>
                </a:lnTo>
                <a:lnTo>
                  <a:pt x="656" y="1365"/>
                </a:lnTo>
                <a:lnTo>
                  <a:pt x="613" y="1345"/>
                </a:lnTo>
                <a:lnTo>
                  <a:pt x="564" y="1333"/>
                </a:lnTo>
                <a:lnTo>
                  <a:pt x="557" y="1327"/>
                </a:lnTo>
                <a:lnTo>
                  <a:pt x="537" y="1316"/>
                </a:lnTo>
                <a:lnTo>
                  <a:pt x="481" y="1291"/>
                </a:lnTo>
                <a:lnTo>
                  <a:pt x="431" y="1256"/>
                </a:lnTo>
                <a:lnTo>
                  <a:pt x="337" y="1176"/>
                </a:lnTo>
                <a:lnTo>
                  <a:pt x="329" y="1150"/>
                </a:lnTo>
                <a:lnTo>
                  <a:pt x="329" y="1117"/>
                </a:lnTo>
                <a:lnTo>
                  <a:pt x="315" y="1159"/>
                </a:lnTo>
                <a:lnTo>
                  <a:pt x="291" y="1132"/>
                </a:lnTo>
                <a:lnTo>
                  <a:pt x="275" y="1102"/>
                </a:lnTo>
                <a:lnTo>
                  <a:pt x="243" y="1035"/>
                </a:lnTo>
                <a:lnTo>
                  <a:pt x="235" y="1010"/>
                </a:lnTo>
                <a:lnTo>
                  <a:pt x="230" y="982"/>
                </a:lnTo>
                <a:lnTo>
                  <a:pt x="229" y="950"/>
                </a:lnTo>
                <a:lnTo>
                  <a:pt x="235" y="917"/>
                </a:lnTo>
                <a:lnTo>
                  <a:pt x="242" y="883"/>
                </a:lnTo>
                <a:lnTo>
                  <a:pt x="239" y="849"/>
                </a:lnTo>
                <a:lnTo>
                  <a:pt x="221" y="849"/>
                </a:lnTo>
                <a:lnTo>
                  <a:pt x="215" y="765"/>
                </a:lnTo>
                <a:lnTo>
                  <a:pt x="214" y="723"/>
                </a:lnTo>
                <a:lnTo>
                  <a:pt x="220" y="683"/>
                </a:lnTo>
                <a:lnTo>
                  <a:pt x="249" y="655"/>
                </a:lnTo>
                <a:lnTo>
                  <a:pt x="283" y="628"/>
                </a:lnTo>
                <a:lnTo>
                  <a:pt x="334" y="594"/>
                </a:lnTo>
                <a:lnTo>
                  <a:pt x="358" y="577"/>
                </a:lnTo>
                <a:lnTo>
                  <a:pt x="375" y="553"/>
                </a:lnTo>
                <a:lnTo>
                  <a:pt x="385" y="512"/>
                </a:lnTo>
                <a:lnTo>
                  <a:pt x="388" y="492"/>
                </a:lnTo>
                <a:lnTo>
                  <a:pt x="398" y="474"/>
                </a:lnTo>
                <a:lnTo>
                  <a:pt x="410" y="473"/>
                </a:lnTo>
                <a:lnTo>
                  <a:pt x="421" y="466"/>
                </a:lnTo>
                <a:lnTo>
                  <a:pt x="424" y="445"/>
                </a:lnTo>
                <a:lnTo>
                  <a:pt x="417" y="425"/>
                </a:lnTo>
                <a:lnTo>
                  <a:pt x="448" y="413"/>
                </a:lnTo>
                <a:lnTo>
                  <a:pt x="476" y="394"/>
                </a:lnTo>
                <a:lnTo>
                  <a:pt x="492" y="371"/>
                </a:lnTo>
                <a:lnTo>
                  <a:pt x="485" y="342"/>
                </a:lnTo>
                <a:lnTo>
                  <a:pt x="458" y="321"/>
                </a:lnTo>
                <a:lnTo>
                  <a:pt x="440" y="316"/>
                </a:lnTo>
                <a:lnTo>
                  <a:pt x="417" y="319"/>
                </a:lnTo>
                <a:lnTo>
                  <a:pt x="372" y="340"/>
                </a:lnTo>
                <a:lnTo>
                  <a:pt x="327" y="369"/>
                </a:lnTo>
                <a:lnTo>
                  <a:pt x="320" y="372"/>
                </a:lnTo>
                <a:lnTo>
                  <a:pt x="312" y="365"/>
                </a:lnTo>
                <a:lnTo>
                  <a:pt x="305" y="357"/>
                </a:lnTo>
                <a:lnTo>
                  <a:pt x="296" y="352"/>
                </a:lnTo>
                <a:lnTo>
                  <a:pt x="229" y="380"/>
                </a:lnTo>
                <a:lnTo>
                  <a:pt x="167" y="416"/>
                </a:lnTo>
                <a:lnTo>
                  <a:pt x="133" y="421"/>
                </a:lnTo>
                <a:lnTo>
                  <a:pt x="103" y="409"/>
                </a:lnTo>
                <a:lnTo>
                  <a:pt x="75" y="376"/>
                </a:lnTo>
                <a:lnTo>
                  <a:pt x="64" y="356"/>
                </a:lnTo>
                <a:lnTo>
                  <a:pt x="61" y="330"/>
                </a:lnTo>
                <a:lnTo>
                  <a:pt x="129" y="329"/>
                </a:lnTo>
                <a:lnTo>
                  <a:pt x="154" y="315"/>
                </a:lnTo>
                <a:lnTo>
                  <a:pt x="168" y="283"/>
                </a:lnTo>
                <a:lnTo>
                  <a:pt x="127" y="297"/>
                </a:lnTo>
                <a:lnTo>
                  <a:pt x="83" y="300"/>
                </a:lnTo>
                <a:lnTo>
                  <a:pt x="39" y="291"/>
                </a:lnTo>
                <a:lnTo>
                  <a:pt x="0" y="270"/>
                </a:lnTo>
                <a:lnTo>
                  <a:pt x="67" y="261"/>
                </a:lnTo>
                <a:lnTo>
                  <a:pt x="130" y="243"/>
                </a:lnTo>
                <a:lnTo>
                  <a:pt x="254" y="199"/>
                </a:lnTo>
                <a:lnTo>
                  <a:pt x="378" y="144"/>
                </a:lnTo>
                <a:lnTo>
                  <a:pt x="512" y="101"/>
                </a:lnTo>
                <a:lnTo>
                  <a:pt x="647" y="54"/>
                </a:lnTo>
                <a:lnTo>
                  <a:pt x="693" y="39"/>
                </a:lnTo>
                <a:lnTo>
                  <a:pt x="719" y="28"/>
                </a:lnTo>
                <a:lnTo>
                  <a:pt x="721" y="40"/>
                </a:lnTo>
                <a:lnTo>
                  <a:pt x="720" y="54"/>
                </a:lnTo>
                <a:lnTo>
                  <a:pt x="744" y="84"/>
                </a:lnTo>
                <a:lnTo>
                  <a:pt x="768" y="103"/>
                </a:lnTo>
                <a:lnTo>
                  <a:pt x="785" y="103"/>
                </a:lnTo>
                <a:lnTo>
                  <a:pt x="802" y="91"/>
                </a:lnTo>
                <a:lnTo>
                  <a:pt x="817" y="76"/>
                </a:lnTo>
                <a:lnTo>
                  <a:pt x="834" y="67"/>
                </a:lnTo>
                <a:lnTo>
                  <a:pt x="903" y="61"/>
                </a:lnTo>
                <a:lnTo>
                  <a:pt x="935" y="56"/>
                </a:lnTo>
                <a:lnTo>
                  <a:pt x="965" y="45"/>
                </a:lnTo>
                <a:lnTo>
                  <a:pt x="996" y="39"/>
                </a:lnTo>
                <a:lnTo>
                  <a:pt x="1011" y="34"/>
                </a:lnTo>
                <a:lnTo>
                  <a:pt x="1022" y="22"/>
                </a:lnTo>
                <a:lnTo>
                  <a:pt x="1001" y="56"/>
                </a:lnTo>
                <a:lnTo>
                  <a:pt x="994" y="72"/>
                </a:lnTo>
                <a:lnTo>
                  <a:pt x="1003" y="84"/>
                </a:lnTo>
                <a:lnTo>
                  <a:pt x="1031" y="103"/>
                </a:lnTo>
                <a:lnTo>
                  <a:pt x="1062" y="116"/>
                </a:lnTo>
                <a:lnTo>
                  <a:pt x="1055" y="79"/>
                </a:lnTo>
                <a:lnTo>
                  <a:pt x="1057" y="42"/>
                </a:lnTo>
                <a:lnTo>
                  <a:pt x="1084" y="17"/>
                </a:lnTo>
                <a:lnTo>
                  <a:pt x="1118" y="0"/>
                </a:lnTo>
                <a:lnTo>
                  <a:pt x="1131" y="3"/>
                </a:lnTo>
                <a:lnTo>
                  <a:pt x="1140" y="15"/>
                </a:lnTo>
                <a:lnTo>
                  <a:pt x="1160" y="46"/>
                </a:lnTo>
                <a:lnTo>
                  <a:pt x="1186" y="60"/>
                </a:lnTo>
                <a:lnTo>
                  <a:pt x="1218" y="67"/>
                </a:lnTo>
                <a:lnTo>
                  <a:pt x="1249" y="75"/>
                </a:lnTo>
                <a:lnTo>
                  <a:pt x="1267" y="96"/>
                </a:lnTo>
                <a:lnTo>
                  <a:pt x="1279" y="114"/>
                </a:lnTo>
                <a:lnTo>
                  <a:pt x="1284" y="130"/>
                </a:lnTo>
                <a:lnTo>
                  <a:pt x="1325" y="129"/>
                </a:lnTo>
                <a:lnTo>
                  <a:pt x="1332" y="116"/>
                </a:lnTo>
                <a:lnTo>
                  <a:pt x="1345" y="117"/>
                </a:lnTo>
                <a:lnTo>
                  <a:pt x="1353" y="124"/>
                </a:lnTo>
                <a:lnTo>
                  <a:pt x="1371" y="143"/>
                </a:lnTo>
                <a:lnTo>
                  <a:pt x="1389" y="143"/>
                </a:lnTo>
                <a:lnTo>
                  <a:pt x="1408" y="122"/>
                </a:lnTo>
                <a:lnTo>
                  <a:pt x="1426" y="105"/>
                </a:lnTo>
                <a:lnTo>
                  <a:pt x="1474" y="63"/>
                </a:lnTo>
                <a:lnTo>
                  <a:pt x="1501" y="49"/>
                </a:lnTo>
                <a:lnTo>
                  <a:pt x="1530" y="53"/>
                </a:lnTo>
                <a:lnTo>
                  <a:pt x="1618" y="102"/>
                </a:lnTo>
                <a:lnTo>
                  <a:pt x="1699" y="164"/>
                </a:lnTo>
                <a:lnTo>
                  <a:pt x="1709" y="186"/>
                </a:lnTo>
                <a:lnTo>
                  <a:pt x="1708" y="208"/>
                </a:lnTo>
                <a:lnTo>
                  <a:pt x="1701" y="225"/>
                </a:lnTo>
                <a:lnTo>
                  <a:pt x="1686" y="238"/>
                </a:lnTo>
                <a:lnTo>
                  <a:pt x="1647" y="253"/>
                </a:lnTo>
                <a:lnTo>
                  <a:pt x="1636" y="266"/>
                </a:lnTo>
                <a:lnTo>
                  <a:pt x="1632" y="281"/>
                </a:lnTo>
                <a:lnTo>
                  <a:pt x="1629" y="315"/>
                </a:lnTo>
                <a:lnTo>
                  <a:pt x="1605" y="364"/>
                </a:lnTo>
                <a:lnTo>
                  <a:pt x="1597" y="366"/>
                </a:lnTo>
                <a:lnTo>
                  <a:pt x="1587" y="372"/>
                </a:lnTo>
                <a:lnTo>
                  <a:pt x="1592" y="394"/>
                </a:lnTo>
                <a:lnTo>
                  <a:pt x="1591" y="407"/>
                </a:lnTo>
                <a:lnTo>
                  <a:pt x="1574" y="419"/>
                </a:lnTo>
                <a:lnTo>
                  <a:pt x="1564" y="439"/>
                </a:lnTo>
                <a:lnTo>
                  <a:pt x="1560" y="449"/>
                </a:lnTo>
                <a:lnTo>
                  <a:pt x="1554" y="445"/>
                </a:lnTo>
                <a:lnTo>
                  <a:pt x="1557" y="466"/>
                </a:lnTo>
                <a:lnTo>
                  <a:pt x="1557" y="485"/>
                </a:lnTo>
                <a:lnTo>
                  <a:pt x="1546" y="485"/>
                </a:lnTo>
                <a:lnTo>
                  <a:pt x="1576" y="543"/>
                </a:lnTo>
                <a:lnTo>
                  <a:pt x="1580" y="564"/>
                </a:lnTo>
                <a:lnTo>
                  <a:pt x="1571" y="568"/>
                </a:lnTo>
                <a:lnTo>
                  <a:pt x="1561" y="568"/>
                </a:lnTo>
                <a:lnTo>
                  <a:pt x="1530" y="581"/>
                </a:lnTo>
                <a:lnTo>
                  <a:pt x="1494" y="581"/>
                </a:lnTo>
                <a:lnTo>
                  <a:pt x="1417" y="573"/>
                </a:lnTo>
                <a:lnTo>
                  <a:pt x="1424" y="584"/>
                </a:lnTo>
                <a:lnTo>
                  <a:pt x="1424" y="593"/>
                </a:lnTo>
                <a:lnTo>
                  <a:pt x="1411" y="593"/>
                </a:lnTo>
                <a:lnTo>
                  <a:pt x="1429" y="594"/>
                </a:lnTo>
                <a:lnTo>
                  <a:pt x="1429" y="626"/>
                </a:lnTo>
                <a:lnTo>
                  <a:pt x="1419" y="639"/>
                </a:lnTo>
                <a:lnTo>
                  <a:pt x="1403" y="644"/>
                </a:lnTo>
                <a:lnTo>
                  <a:pt x="1338" y="663"/>
                </a:lnTo>
                <a:lnTo>
                  <a:pt x="1307" y="667"/>
                </a:lnTo>
                <a:lnTo>
                  <a:pt x="1277" y="653"/>
                </a:lnTo>
                <a:lnTo>
                  <a:pt x="1276" y="633"/>
                </a:lnTo>
                <a:lnTo>
                  <a:pt x="1273" y="625"/>
                </a:lnTo>
                <a:lnTo>
                  <a:pt x="1265" y="623"/>
                </a:lnTo>
                <a:lnTo>
                  <a:pt x="1259" y="632"/>
                </a:lnTo>
                <a:lnTo>
                  <a:pt x="1259" y="642"/>
                </a:lnTo>
                <a:lnTo>
                  <a:pt x="1256" y="667"/>
                </a:lnTo>
                <a:lnTo>
                  <a:pt x="1212" y="699"/>
                </a:lnTo>
                <a:lnTo>
                  <a:pt x="1190" y="716"/>
                </a:lnTo>
                <a:lnTo>
                  <a:pt x="1173" y="739"/>
                </a:lnTo>
                <a:lnTo>
                  <a:pt x="1154" y="753"/>
                </a:lnTo>
                <a:lnTo>
                  <a:pt x="1129" y="757"/>
                </a:lnTo>
                <a:lnTo>
                  <a:pt x="1105" y="758"/>
                </a:lnTo>
                <a:lnTo>
                  <a:pt x="1085" y="770"/>
                </a:lnTo>
                <a:lnTo>
                  <a:pt x="1079" y="810"/>
                </a:lnTo>
                <a:lnTo>
                  <a:pt x="1077" y="828"/>
                </a:lnTo>
                <a:lnTo>
                  <a:pt x="1067" y="835"/>
                </a:lnTo>
                <a:lnTo>
                  <a:pt x="1039" y="844"/>
                </a:lnTo>
                <a:lnTo>
                  <a:pt x="1025" y="861"/>
                </a:lnTo>
                <a:lnTo>
                  <a:pt x="1021" y="910"/>
                </a:lnTo>
                <a:lnTo>
                  <a:pt x="1010" y="918"/>
                </a:lnTo>
                <a:lnTo>
                  <a:pt x="1003" y="920"/>
                </a:lnTo>
                <a:lnTo>
                  <a:pt x="1001" y="929"/>
                </a:lnTo>
                <a:lnTo>
                  <a:pt x="962" y="933"/>
                </a:lnTo>
                <a:lnTo>
                  <a:pt x="931" y="948"/>
                </a:lnTo>
                <a:lnTo>
                  <a:pt x="919" y="962"/>
                </a:lnTo>
                <a:lnTo>
                  <a:pt x="913" y="981"/>
                </a:lnTo>
                <a:lnTo>
                  <a:pt x="906" y="1001"/>
                </a:lnTo>
                <a:lnTo>
                  <a:pt x="889" y="1019"/>
                </a:lnTo>
                <a:lnTo>
                  <a:pt x="885" y="1042"/>
                </a:lnTo>
                <a:lnTo>
                  <a:pt x="849" y="1062"/>
                </a:lnTo>
                <a:lnTo>
                  <a:pt x="830" y="1062"/>
                </a:lnTo>
                <a:lnTo>
                  <a:pt x="817" y="1048"/>
                </a:lnTo>
                <a:lnTo>
                  <a:pt x="794" y="1015"/>
                </a:lnTo>
                <a:lnTo>
                  <a:pt x="773" y="975"/>
                </a:lnTo>
                <a:lnTo>
                  <a:pt x="727" y="992"/>
                </a:lnTo>
                <a:lnTo>
                  <a:pt x="677" y="995"/>
                </a:lnTo>
                <a:lnTo>
                  <a:pt x="630" y="1001"/>
                </a:lnTo>
                <a:lnTo>
                  <a:pt x="590" y="1017"/>
                </a:lnTo>
                <a:lnTo>
                  <a:pt x="582" y="1031"/>
                </a:lnTo>
                <a:lnTo>
                  <a:pt x="576" y="1050"/>
                </a:lnTo>
                <a:lnTo>
                  <a:pt x="564" y="1093"/>
                </a:lnTo>
                <a:lnTo>
                  <a:pt x="561" y="1126"/>
                </a:lnTo>
                <a:lnTo>
                  <a:pt x="564" y="1164"/>
                </a:lnTo>
                <a:lnTo>
                  <a:pt x="585" y="1152"/>
                </a:lnTo>
                <a:lnTo>
                  <a:pt x="608" y="1146"/>
                </a:lnTo>
                <a:lnTo>
                  <a:pt x="631" y="1140"/>
                </a:lnTo>
                <a:lnTo>
                  <a:pt x="654" y="1126"/>
                </a:lnTo>
                <a:lnTo>
                  <a:pt x="692" y="1109"/>
                </a:lnTo>
                <a:lnTo>
                  <a:pt x="713" y="1110"/>
                </a:lnTo>
                <a:lnTo>
                  <a:pt x="728" y="1119"/>
                </a:lnTo>
                <a:lnTo>
                  <a:pt x="739" y="1148"/>
                </a:lnTo>
                <a:lnTo>
                  <a:pt x="732" y="1179"/>
                </a:lnTo>
                <a:lnTo>
                  <a:pt x="723" y="1208"/>
                </a:lnTo>
                <a:lnTo>
                  <a:pt x="723" y="1237"/>
                </a:lnTo>
                <a:lnTo>
                  <a:pt x="731" y="1250"/>
                </a:lnTo>
                <a:lnTo>
                  <a:pt x="744" y="1252"/>
                </a:lnTo>
                <a:lnTo>
                  <a:pt x="773" y="1250"/>
                </a:lnTo>
                <a:lnTo>
                  <a:pt x="779" y="1255"/>
                </a:lnTo>
                <a:lnTo>
                  <a:pt x="780" y="1266"/>
                </a:lnTo>
                <a:lnTo>
                  <a:pt x="787" y="1292"/>
                </a:lnTo>
                <a:lnTo>
                  <a:pt x="773" y="1292"/>
                </a:lnTo>
                <a:lnTo>
                  <a:pt x="765" y="1346"/>
                </a:lnTo>
                <a:lnTo>
                  <a:pt x="772" y="1375"/>
                </a:lnTo>
                <a:lnTo>
                  <a:pt x="790" y="1403"/>
                </a:lnTo>
                <a:lnTo>
                  <a:pt x="820" y="1422"/>
                </a:lnTo>
                <a:lnTo>
                  <a:pt x="851" y="1422"/>
                </a:lnTo>
                <a:lnTo>
                  <a:pt x="885" y="1403"/>
                </a:lnTo>
                <a:lnTo>
                  <a:pt x="901" y="1396"/>
                </a:lnTo>
                <a:lnTo>
                  <a:pt x="919" y="1396"/>
                </a:lnTo>
                <a:lnTo>
                  <a:pt x="926" y="1411"/>
                </a:lnTo>
                <a:lnTo>
                  <a:pt x="934" y="1425"/>
                </a:lnTo>
                <a:lnTo>
                  <a:pt x="956" y="1424"/>
                </a:lnTo>
                <a:lnTo>
                  <a:pt x="977" y="1411"/>
                </a:lnTo>
                <a:lnTo>
                  <a:pt x="1017" y="1395"/>
                </a:lnTo>
                <a:lnTo>
                  <a:pt x="1059" y="1389"/>
                </a:lnTo>
                <a:lnTo>
                  <a:pt x="1100" y="1395"/>
                </a:lnTo>
                <a:lnTo>
                  <a:pt x="1139" y="1411"/>
                </a:lnTo>
                <a:lnTo>
                  <a:pt x="1265" y="1472"/>
                </a:lnTo>
                <a:lnTo>
                  <a:pt x="787" y="1472"/>
                </a:lnTo>
                <a:close/>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40" name="Freeform 290"/>
          <p:cNvSpPr>
            <a:spLocks/>
          </p:cNvSpPr>
          <p:nvPr/>
        </p:nvSpPr>
        <p:spPr bwMode="auto">
          <a:xfrm>
            <a:off x="1730375" y="3411538"/>
            <a:ext cx="2520950" cy="322262"/>
          </a:xfrm>
          <a:custGeom>
            <a:avLst/>
            <a:gdLst>
              <a:gd name="T0" fmla="*/ 2147483647 w 3175"/>
              <a:gd name="T1" fmla="*/ 2147483647 h 407"/>
              <a:gd name="T2" fmla="*/ 2147483647 w 3175"/>
              <a:gd name="T3" fmla="*/ 2147483647 h 407"/>
              <a:gd name="T4" fmla="*/ 2147483647 w 3175"/>
              <a:gd name="T5" fmla="*/ 2147483647 h 407"/>
              <a:gd name="T6" fmla="*/ 2147483647 w 3175"/>
              <a:gd name="T7" fmla="*/ 2147483647 h 407"/>
              <a:gd name="T8" fmla="*/ 2147483647 w 3175"/>
              <a:gd name="T9" fmla="*/ 2147483647 h 407"/>
              <a:gd name="T10" fmla="*/ 2147483647 w 3175"/>
              <a:gd name="T11" fmla="*/ 2147483647 h 407"/>
              <a:gd name="T12" fmla="*/ 2147483647 w 3175"/>
              <a:gd name="T13" fmla="*/ 2147483647 h 407"/>
              <a:gd name="T14" fmla="*/ 2147483647 w 3175"/>
              <a:gd name="T15" fmla="*/ 2147483647 h 407"/>
              <a:gd name="T16" fmla="*/ 2147483647 w 3175"/>
              <a:gd name="T17" fmla="*/ 2147483647 h 407"/>
              <a:gd name="T18" fmla="*/ 2147483647 w 3175"/>
              <a:gd name="T19" fmla="*/ 2147483647 h 407"/>
              <a:gd name="T20" fmla="*/ 2147483647 w 3175"/>
              <a:gd name="T21" fmla="*/ 2147483647 h 407"/>
              <a:gd name="T22" fmla="*/ 2147483647 w 3175"/>
              <a:gd name="T23" fmla="*/ 2147483647 h 407"/>
              <a:gd name="T24" fmla="*/ 2147483647 w 3175"/>
              <a:gd name="T25" fmla="*/ 2147483647 h 407"/>
              <a:gd name="T26" fmla="*/ 2147483647 w 3175"/>
              <a:gd name="T27" fmla="*/ 2147483647 h 407"/>
              <a:gd name="T28" fmla="*/ 2147483647 w 3175"/>
              <a:gd name="T29" fmla="*/ 0 h 407"/>
              <a:gd name="T30" fmla="*/ 2147483647 w 3175"/>
              <a:gd name="T31" fmla="*/ 2147483647 h 407"/>
              <a:gd name="T32" fmla="*/ 2147483647 w 3175"/>
              <a:gd name="T33" fmla="*/ 2147483647 h 407"/>
              <a:gd name="T34" fmla="*/ 2147483647 w 3175"/>
              <a:gd name="T35" fmla="*/ 2147483647 h 407"/>
              <a:gd name="T36" fmla="*/ 2147483647 w 3175"/>
              <a:gd name="T37" fmla="*/ 2147483647 h 407"/>
              <a:gd name="T38" fmla="*/ 2147483647 w 3175"/>
              <a:gd name="T39" fmla="*/ 2147483647 h 407"/>
              <a:gd name="T40" fmla="*/ 2147483647 w 3175"/>
              <a:gd name="T41" fmla="*/ 2147483647 h 407"/>
              <a:gd name="T42" fmla="*/ 2147483647 w 3175"/>
              <a:gd name="T43" fmla="*/ 2147483647 h 407"/>
              <a:gd name="T44" fmla="*/ 2147483647 w 3175"/>
              <a:gd name="T45" fmla="*/ 2147483647 h 407"/>
              <a:gd name="T46" fmla="*/ 2147483647 w 3175"/>
              <a:gd name="T47" fmla="*/ 2147483647 h 407"/>
              <a:gd name="T48" fmla="*/ 2147483647 w 3175"/>
              <a:gd name="T49" fmla="*/ 2147483647 h 407"/>
              <a:gd name="T50" fmla="*/ 2147483647 w 3175"/>
              <a:gd name="T51" fmla="*/ 2147483647 h 407"/>
              <a:gd name="T52" fmla="*/ 2147483647 w 3175"/>
              <a:gd name="T53" fmla="*/ 2147483647 h 407"/>
              <a:gd name="T54" fmla="*/ 2147483647 w 3175"/>
              <a:gd name="T55" fmla="*/ 2147483647 h 407"/>
              <a:gd name="T56" fmla="*/ 2147483647 w 3175"/>
              <a:gd name="T57" fmla="*/ 2147483647 h 407"/>
              <a:gd name="T58" fmla="*/ 2147483647 w 3175"/>
              <a:gd name="T59" fmla="*/ 2147483647 h 407"/>
              <a:gd name="T60" fmla="*/ 2147483647 w 3175"/>
              <a:gd name="T61" fmla="*/ 2147483647 h 407"/>
              <a:gd name="T62" fmla="*/ 2147483647 w 3175"/>
              <a:gd name="T63" fmla="*/ 2147483647 h 407"/>
              <a:gd name="T64" fmla="*/ 2147483647 w 3175"/>
              <a:gd name="T65" fmla="*/ 2147483647 h 407"/>
              <a:gd name="T66" fmla="*/ 2147483647 w 3175"/>
              <a:gd name="T67" fmla="*/ 2147483647 h 407"/>
              <a:gd name="T68" fmla="*/ 2147483647 w 3175"/>
              <a:gd name="T69" fmla="*/ 2147483647 h 407"/>
              <a:gd name="T70" fmla="*/ 2147483647 w 3175"/>
              <a:gd name="T71" fmla="*/ 2147483647 h 407"/>
              <a:gd name="T72" fmla="*/ 2147483647 w 3175"/>
              <a:gd name="T73" fmla="*/ 2147483647 h 407"/>
              <a:gd name="T74" fmla="*/ 2147483647 w 3175"/>
              <a:gd name="T75" fmla="*/ 2147483647 h 407"/>
              <a:gd name="T76" fmla="*/ 2147483647 w 3175"/>
              <a:gd name="T77" fmla="*/ 2147483647 h 407"/>
              <a:gd name="T78" fmla="*/ 2147483647 w 3175"/>
              <a:gd name="T79" fmla="*/ 2147483647 h 40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175"/>
              <a:gd name="T121" fmla="*/ 0 h 407"/>
              <a:gd name="T122" fmla="*/ 3175 w 3175"/>
              <a:gd name="T123" fmla="*/ 407 h 40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175" h="407">
                <a:moveTo>
                  <a:pt x="3175" y="176"/>
                </a:moveTo>
                <a:lnTo>
                  <a:pt x="3104" y="123"/>
                </a:lnTo>
                <a:lnTo>
                  <a:pt x="3023" y="63"/>
                </a:lnTo>
                <a:lnTo>
                  <a:pt x="2983" y="58"/>
                </a:lnTo>
                <a:lnTo>
                  <a:pt x="2943" y="72"/>
                </a:lnTo>
                <a:lnTo>
                  <a:pt x="2890" y="97"/>
                </a:lnTo>
                <a:lnTo>
                  <a:pt x="2836" y="113"/>
                </a:lnTo>
                <a:lnTo>
                  <a:pt x="2829" y="113"/>
                </a:lnTo>
                <a:lnTo>
                  <a:pt x="2843" y="113"/>
                </a:lnTo>
                <a:lnTo>
                  <a:pt x="2745" y="90"/>
                </a:lnTo>
                <a:lnTo>
                  <a:pt x="2695" y="92"/>
                </a:lnTo>
                <a:lnTo>
                  <a:pt x="2646" y="111"/>
                </a:lnTo>
                <a:lnTo>
                  <a:pt x="2626" y="114"/>
                </a:lnTo>
                <a:lnTo>
                  <a:pt x="2607" y="112"/>
                </a:lnTo>
                <a:lnTo>
                  <a:pt x="2566" y="93"/>
                </a:lnTo>
                <a:lnTo>
                  <a:pt x="2527" y="83"/>
                </a:lnTo>
                <a:lnTo>
                  <a:pt x="2488" y="90"/>
                </a:lnTo>
                <a:lnTo>
                  <a:pt x="2421" y="106"/>
                </a:lnTo>
                <a:lnTo>
                  <a:pt x="2359" y="113"/>
                </a:lnTo>
                <a:lnTo>
                  <a:pt x="2307" y="111"/>
                </a:lnTo>
                <a:lnTo>
                  <a:pt x="2282" y="105"/>
                </a:lnTo>
                <a:lnTo>
                  <a:pt x="2260" y="91"/>
                </a:lnTo>
                <a:lnTo>
                  <a:pt x="2224" y="70"/>
                </a:lnTo>
                <a:lnTo>
                  <a:pt x="2183" y="64"/>
                </a:lnTo>
                <a:lnTo>
                  <a:pt x="2099" y="78"/>
                </a:lnTo>
                <a:lnTo>
                  <a:pt x="1996" y="92"/>
                </a:lnTo>
                <a:lnTo>
                  <a:pt x="1898" y="83"/>
                </a:lnTo>
                <a:lnTo>
                  <a:pt x="1803" y="54"/>
                </a:lnTo>
                <a:lnTo>
                  <a:pt x="1712" y="10"/>
                </a:lnTo>
                <a:lnTo>
                  <a:pt x="1663" y="0"/>
                </a:lnTo>
                <a:lnTo>
                  <a:pt x="1615" y="9"/>
                </a:lnTo>
                <a:lnTo>
                  <a:pt x="1472" y="64"/>
                </a:lnTo>
                <a:lnTo>
                  <a:pt x="1429" y="68"/>
                </a:lnTo>
                <a:lnTo>
                  <a:pt x="1384" y="62"/>
                </a:lnTo>
                <a:lnTo>
                  <a:pt x="1342" y="58"/>
                </a:lnTo>
                <a:lnTo>
                  <a:pt x="1298" y="68"/>
                </a:lnTo>
                <a:lnTo>
                  <a:pt x="1235" y="85"/>
                </a:lnTo>
                <a:lnTo>
                  <a:pt x="1172" y="99"/>
                </a:lnTo>
                <a:lnTo>
                  <a:pt x="1072" y="152"/>
                </a:lnTo>
                <a:lnTo>
                  <a:pt x="1020" y="172"/>
                </a:lnTo>
                <a:lnTo>
                  <a:pt x="962" y="172"/>
                </a:lnTo>
                <a:lnTo>
                  <a:pt x="911" y="152"/>
                </a:lnTo>
                <a:lnTo>
                  <a:pt x="861" y="127"/>
                </a:lnTo>
                <a:lnTo>
                  <a:pt x="767" y="69"/>
                </a:lnTo>
                <a:lnTo>
                  <a:pt x="745" y="56"/>
                </a:lnTo>
                <a:lnTo>
                  <a:pt x="720" y="52"/>
                </a:lnTo>
                <a:lnTo>
                  <a:pt x="668" y="56"/>
                </a:lnTo>
                <a:lnTo>
                  <a:pt x="558" y="90"/>
                </a:lnTo>
                <a:lnTo>
                  <a:pt x="532" y="104"/>
                </a:lnTo>
                <a:lnTo>
                  <a:pt x="496" y="102"/>
                </a:lnTo>
                <a:lnTo>
                  <a:pt x="464" y="111"/>
                </a:lnTo>
                <a:lnTo>
                  <a:pt x="443" y="131"/>
                </a:lnTo>
                <a:lnTo>
                  <a:pt x="436" y="167"/>
                </a:lnTo>
                <a:lnTo>
                  <a:pt x="339" y="161"/>
                </a:lnTo>
                <a:lnTo>
                  <a:pt x="242" y="160"/>
                </a:lnTo>
                <a:lnTo>
                  <a:pt x="242" y="152"/>
                </a:lnTo>
                <a:lnTo>
                  <a:pt x="235" y="147"/>
                </a:lnTo>
                <a:lnTo>
                  <a:pt x="212" y="147"/>
                </a:lnTo>
                <a:lnTo>
                  <a:pt x="198" y="178"/>
                </a:lnTo>
                <a:lnTo>
                  <a:pt x="187" y="188"/>
                </a:lnTo>
                <a:lnTo>
                  <a:pt x="168" y="187"/>
                </a:lnTo>
                <a:lnTo>
                  <a:pt x="124" y="172"/>
                </a:lnTo>
                <a:lnTo>
                  <a:pt x="83" y="172"/>
                </a:lnTo>
                <a:lnTo>
                  <a:pt x="57" y="192"/>
                </a:lnTo>
                <a:lnTo>
                  <a:pt x="32" y="218"/>
                </a:lnTo>
                <a:lnTo>
                  <a:pt x="18" y="227"/>
                </a:lnTo>
                <a:lnTo>
                  <a:pt x="0" y="228"/>
                </a:lnTo>
                <a:lnTo>
                  <a:pt x="207" y="283"/>
                </a:lnTo>
                <a:lnTo>
                  <a:pt x="419" y="326"/>
                </a:lnTo>
                <a:lnTo>
                  <a:pt x="629" y="358"/>
                </a:lnTo>
                <a:lnTo>
                  <a:pt x="829" y="379"/>
                </a:lnTo>
                <a:lnTo>
                  <a:pt x="1179" y="400"/>
                </a:lnTo>
                <a:lnTo>
                  <a:pt x="1421" y="407"/>
                </a:lnTo>
                <a:lnTo>
                  <a:pt x="1680" y="403"/>
                </a:lnTo>
                <a:lnTo>
                  <a:pt x="1944" y="388"/>
                </a:lnTo>
                <a:lnTo>
                  <a:pt x="2207" y="365"/>
                </a:lnTo>
                <a:lnTo>
                  <a:pt x="2458" y="333"/>
                </a:lnTo>
                <a:lnTo>
                  <a:pt x="2889" y="256"/>
                </a:lnTo>
                <a:lnTo>
                  <a:pt x="3055" y="214"/>
                </a:lnTo>
                <a:lnTo>
                  <a:pt x="3175" y="176"/>
                </a:lnTo>
                <a:close/>
              </a:path>
            </a:pathLst>
          </a:custGeom>
          <a:solidFill>
            <a:srgbClr val="808000"/>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41" name="Freeform 291"/>
          <p:cNvSpPr>
            <a:spLocks/>
          </p:cNvSpPr>
          <p:nvPr/>
        </p:nvSpPr>
        <p:spPr bwMode="auto">
          <a:xfrm>
            <a:off x="2265363" y="893763"/>
            <a:ext cx="560387" cy="319087"/>
          </a:xfrm>
          <a:custGeom>
            <a:avLst/>
            <a:gdLst>
              <a:gd name="T0" fmla="*/ 2147483647 w 708"/>
              <a:gd name="T1" fmla="*/ 2147483647 h 404"/>
              <a:gd name="T2" fmla="*/ 2147483647 w 708"/>
              <a:gd name="T3" fmla="*/ 2147483647 h 404"/>
              <a:gd name="T4" fmla="*/ 2147483647 w 708"/>
              <a:gd name="T5" fmla="*/ 2147483647 h 404"/>
              <a:gd name="T6" fmla="*/ 2147483647 w 708"/>
              <a:gd name="T7" fmla="*/ 2147483647 h 404"/>
              <a:gd name="T8" fmla="*/ 2147483647 w 708"/>
              <a:gd name="T9" fmla="*/ 2147483647 h 404"/>
              <a:gd name="T10" fmla="*/ 2147483647 w 708"/>
              <a:gd name="T11" fmla="*/ 0 h 404"/>
              <a:gd name="T12" fmla="*/ 2147483647 w 708"/>
              <a:gd name="T13" fmla="*/ 2147483647 h 404"/>
              <a:gd name="T14" fmla="*/ 2147483647 w 708"/>
              <a:gd name="T15" fmla="*/ 2147483647 h 404"/>
              <a:gd name="T16" fmla="*/ 2147483647 w 708"/>
              <a:gd name="T17" fmla="*/ 2147483647 h 404"/>
              <a:gd name="T18" fmla="*/ 2147483647 w 708"/>
              <a:gd name="T19" fmla="*/ 2147483647 h 404"/>
              <a:gd name="T20" fmla="*/ 2147483647 w 708"/>
              <a:gd name="T21" fmla="*/ 2147483647 h 404"/>
              <a:gd name="T22" fmla="*/ 2147483647 w 708"/>
              <a:gd name="T23" fmla="*/ 2147483647 h 404"/>
              <a:gd name="T24" fmla="*/ 2147483647 w 708"/>
              <a:gd name="T25" fmla="*/ 2147483647 h 404"/>
              <a:gd name="T26" fmla="*/ 2147483647 w 708"/>
              <a:gd name="T27" fmla="*/ 2147483647 h 404"/>
              <a:gd name="T28" fmla="*/ 2147483647 w 708"/>
              <a:gd name="T29" fmla="*/ 2147483647 h 404"/>
              <a:gd name="T30" fmla="*/ 2147483647 w 708"/>
              <a:gd name="T31" fmla="*/ 2147483647 h 404"/>
              <a:gd name="T32" fmla="*/ 2147483647 w 708"/>
              <a:gd name="T33" fmla="*/ 2147483647 h 404"/>
              <a:gd name="T34" fmla="*/ 2147483647 w 708"/>
              <a:gd name="T35" fmla="*/ 2147483647 h 404"/>
              <a:gd name="T36" fmla="*/ 2147483647 w 708"/>
              <a:gd name="T37" fmla="*/ 2147483647 h 404"/>
              <a:gd name="T38" fmla="*/ 2147483647 w 708"/>
              <a:gd name="T39" fmla="*/ 2147483647 h 404"/>
              <a:gd name="T40" fmla="*/ 2147483647 w 708"/>
              <a:gd name="T41" fmla="*/ 2147483647 h 404"/>
              <a:gd name="T42" fmla="*/ 2147483647 w 708"/>
              <a:gd name="T43" fmla="*/ 2147483647 h 404"/>
              <a:gd name="T44" fmla="*/ 2147483647 w 708"/>
              <a:gd name="T45" fmla="*/ 2147483647 h 404"/>
              <a:gd name="T46" fmla="*/ 2147483647 w 708"/>
              <a:gd name="T47" fmla="*/ 2147483647 h 404"/>
              <a:gd name="T48" fmla="*/ 2147483647 w 708"/>
              <a:gd name="T49" fmla="*/ 2147483647 h 404"/>
              <a:gd name="T50" fmla="*/ 2147483647 w 708"/>
              <a:gd name="T51" fmla="*/ 2147483647 h 404"/>
              <a:gd name="T52" fmla="*/ 2147483647 w 708"/>
              <a:gd name="T53" fmla="*/ 2147483647 h 404"/>
              <a:gd name="T54" fmla="*/ 2147483647 w 708"/>
              <a:gd name="T55" fmla="*/ 2147483647 h 404"/>
              <a:gd name="T56" fmla="*/ 2147483647 w 708"/>
              <a:gd name="T57" fmla="*/ 2147483647 h 404"/>
              <a:gd name="T58" fmla="*/ 2147483647 w 708"/>
              <a:gd name="T59" fmla="*/ 2147483647 h 404"/>
              <a:gd name="T60" fmla="*/ 2147483647 w 708"/>
              <a:gd name="T61" fmla="*/ 2147483647 h 404"/>
              <a:gd name="T62" fmla="*/ 2147483647 w 708"/>
              <a:gd name="T63" fmla="*/ 2147483647 h 404"/>
              <a:gd name="T64" fmla="*/ 2147483647 w 708"/>
              <a:gd name="T65" fmla="*/ 2147483647 h 404"/>
              <a:gd name="T66" fmla="*/ 2147483647 w 708"/>
              <a:gd name="T67" fmla="*/ 2147483647 h 404"/>
              <a:gd name="T68" fmla="*/ 2147483647 w 708"/>
              <a:gd name="T69" fmla="*/ 2147483647 h 404"/>
              <a:gd name="T70" fmla="*/ 2147483647 w 708"/>
              <a:gd name="T71" fmla="*/ 2147483647 h 404"/>
              <a:gd name="T72" fmla="*/ 2147483647 w 708"/>
              <a:gd name="T73" fmla="*/ 2147483647 h 404"/>
              <a:gd name="T74" fmla="*/ 2147483647 w 708"/>
              <a:gd name="T75" fmla="*/ 2147483647 h 404"/>
              <a:gd name="T76" fmla="*/ 2147483647 w 708"/>
              <a:gd name="T77" fmla="*/ 2147483647 h 404"/>
              <a:gd name="T78" fmla="*/ 2147483647 w 708"/>
              <a:gd name="T79" fmla="*/ 2147483647 h 404"/>
              <a:gd name="T80" fmla="*/ 2147483647 w 708"/>
              <a:gd name="T81" fmla="*/ 2147483647 h 404"/>
              <a:gd name="T82" fmla="*/ 2147483647 w 708"/>
              <a:gd name="T83" fmla="*/ 2147483647 h 404"/>
              <a:gd name="T84" fmla="*/ 2147483647 w 708"/>
              <a:gd name="T85" fmla="*/ 2147483647 h 404"/>
              <a:gd name="T86" fmla="*/ 2147483647 w 708"/>
              <a:gd name="T87" fmla="*/ 2147483647 h 404"/>
              <a:gd name="T88" fmla="*/ 2147483647 w 708"/>
              <a:gd name="T89" fmla="*/ 2147483647 h 404"/>
              <a:gd name="T90" fmla="*/ 2147483647 w 708"/>
              <a:gd name="T91" fmla="*/ 2147483647 h 404"/>
              <a:gd name="T92" fmla="*/ 2147483647 w 708"/>
              <a:gd name="T93" fmla="*/ 2147483647 h 404"/>
              <a:gd name="T94" fmla="*/ 2147483647 w 708"/>
              <a:gd name="T95" fmla="*/ 2147483647 h 404"/>
              <a:gd name="T96" fmla="*/ 2147483647 w 708"/>
              <a:gd name="T97" fmla="*/ 2147483647 h 404"/>
              <a:gd name="T98" fmla="*/ 2147483647 w 708"/>
              <a:gd name="T99" fmla="*/ 2147483647 h 404"/>
              <a:gd name="T100" fmla="*/ 2147483647 w 708"/>
              <a:gd name="T101" fmla="*/ 2147483647 h 404"/>
              <a:gd name="T102" fmla="*/ 2147483647 w 708"/>
              <a:gd name="T103" fmla="*/ 2147483647 h 404"/>
              <a:gd name="T104" fmla="*/ 2147483647 w 708"/>
              <a:gd name="T105" fmla="*/ 2147483647 h 404"/>
              <a:gd name="T106" fmla="*/ 2147483647 w 708"/>
              <a:gd name="T107" fmla="*/ 2147483647 h 404"/>
              <a:gd name="T108" fmla="*/ 2147483647 w 708"/>
              <a:gd name="T109" fmla="*/ 2147483647 h 404"/>
              <a:gd name="T110" fmla="*/ 2147483647 w 708"/>
              <a:gd name="T111" fmla="*/ 2147483647 h 404"/>
              <a:gd name="T112" fmla="*/ 2147483647 w 708"/>
              <a:gd name="T113" fmla="*/ 2147483647 h 404"/>
              <a:gd name="T114" fmla="*/ 0 w 708"/>
              <a:gd name="T115" fmla="*/ 2147483647 h 404"/>
              <a:gd name="T116" fmla="*/ 2147483647 w 708"/>
              <a:gd name="T117" fmla="*/ 2147483647 h 404"/>
              <a:gd name="T118" fmla="*/ 2147483647 w 708"/>
              <a:gd name="T119" fmla="*/ 2147483647 h 404"/>
              <a:gd name="T120" fmla="*/ 2147483647 w 708"/>
              <a:gd name="T121" fmla="*/ 2147483647 h 40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08"/>
              <a:gd name="T184" fmla="*/ 0 h 404"/>
              <a:gd name="T185" fmla="*/ 708 w 708"/>
              <a:gd name="T186" fmla="*/ 404 h 40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08" h="404">
                <a:moveTo>
                  <a:pt x="13" y="89"/>
                </a:moveTo>
                <a:lnTo>
                  <a:pt x="44" y="87"/>
                </a:lnTo>
                <a:lnTo>
                  <a:pt x="63" y="78"/>
                </a:lnTo>
                <a:lnTo>
                  <a:pt x="110" y="42"/>
                </a:lnTo>
                <a:lnTo>
                  <a:pt x="162" y="18"/>
                </a:lnTo>
                <a:lnTo>
                  <a:pt x="189" y="0"/>
                </a:lnTo>
                <a:lnTo>
                  <a:pt x="214" y="2"/>
                </a:lnTo>
                <a:lnTo>
                  <a:pt x="247" y="22"/>
                </a:lnTo>
                <a:lnTo>
                  <a:pt x="280" y="34"/>
                </a:lnTo>
                <a:lnTo>
                  <a:pt x="315" y="37"/>
                </a:lnTo>
                <a:lnTo>
                  <a:pt x="348" y="30"/>
                </a:lnTo>
                <a:lnTo>
                  <a:pt x="383" y="27"/>
                </a:lnTo>
                <a:lnTo>
                  <a:pt x="414" y="28"/>
                </a:lnTo>
                <a:lnTo>
                  <a:pt x="476" y="25"/>
                </a:lnTo>
                <a:lnTo>
                  <a:pt x="536" y="7"/>
                </a:lnTo>
                <a:lnTo>
                  <a:pt x="564" y="3"/>
                </a:lnTo>
                <a:lnTo>
                  <a:pt x="590" y="6"/>
                </a:lnTo>
                <a:lnTo>
                  <a:pt x="605" y="28"/>
                </a:lnTo>
                <a:lnTo>
                  <a:pt x="620" y="50"/>
                </a:lnTo>
                <a:lnTo>
                  <a:pt x="656" y="71"/>
                </a:lnTo>
                <a:lnTo>
                  <a:pt x="685" y="94"/>
                </a:lnTo>
                <a:lnTo>
                  <a:pt x="703" y="106"/>
                </a:lnTo>
                <a:lnTo>
                  <a:pt x="708" y="89"/>
                </a:lnTo>
                <a:lnTo>
                  <a:pt x="703" y="101"/>
                </a:lnTo>
                <a:lnTo>
                  <a:pt x="688" y="103"/>
                </a:lnTo>
                <a:lnTo>
                  <a:pt x="670" y="103"/>
                </a:lnTo>
                <a:lnTo>
                  <a:pt x="652" y="108"/>
                </a:lnTo>
                <a:lnTo>
                  <a:pt x="583" y="163"/>
                </a:lnTo>
                <a:lnTo>
                  <a:pt x="505" y="204"/>
                </a:lnTo>
                <a:lnTo>
                  <a:pt x="504" y="216"/>
                </a:lnTo>
                <a:lnTo>
                  <a:pt x="497" y="227"/>
                </a:lnTo>
                <a:lnTo>
                  <a:pt x="414" y="265"/>
                </a:lnTo>
                <a:lnTo>
                  <a:pt x="331" y="300"/>
                </a:lnTo>
                <a:lnTo>
                  <a:pt x="309" y="322"/>
                </a:lnTo>
                <a:lnTo>
                  <a:pt x="291" y="352"/>
                </a:lnTo>
                <a:lnTo>
                  <a:pt x="273" y="381"/>
                </a:lnTo>
                <a:lnTo>
                  <a:pt x="247" y="401"/>
                </a:lnTo>
                <a:lnTo>
                  <a:pt x="205" y="404"/>
                </a:lnTo>
                <a:lnTo>
                  <a:pt x="186" y="394"/>
                </a:lnTo>
                <a:lnTo>
                  <a:pt x="170" y="375"/>
                </a:lnTo>
                <a:lnTo>
                  <a:pt x="157" y="331"/>
                </a:lnTo>
                <a:lnTo>
                  <a:pt x="151" y="308"/>
                </a:lnTo>
                <a:lnTo>
                  <a:pt x="138" y="286"/>
                </a:lnTo>
                <a:lnTo>
                  <a:pt x="139" y="269"/>
                </a:lnTo>
                <a:lnTo>
                  <a:pt x="142" y="242"/>
                </a:lnTo>
                <a:lnTo>
                  <a:pt x="136" y="242"/>
                </a:lnTo>
                <a:lnTo>
                  <a:pt x="135" y="235"/>
                </a:lnTo>
                <a:lnTo>
                  <a:pt x="135" y="230"/>
                </a:lnTo>
                <a:lnTo>
                  <a:pt x="128" y="229"/>
                </a:lnTo>
                <a:lnTo>
                  <a:pt x="138" y="186"/>
                </a:lnTo>
                <a:lnTo>
                  <a:pt x="155" y="163"/>
                </a:lnTo>
                <a:lnTo>
                  <a:pt x="179" y="142"/>
                </a:lnTo>
                <a:lnTo>
                  <a:pt x="196" y="121"/>
                </a:lnTo>
                <a:lnTo>
                  <a:pt x="197" y="108"/>
                </a:lnTo>
                <a:lnTo>
                  <a:pt x="187" y="100"/>
                </a:lnTo>
                <a:lnTo>
                  <a:pt x="142" y="94"/>
                </a:lnTo>
                <a:lnTo>
                  <a:pt x="95" y="96"/>
                </a:lnTo>
                <a:lnTo>
                  <a:pt x="0" y="90"/>
                </a:lnTo>
                <a:lnTo>
                  <a:pt x="4" y="89"/>
                </a:lnTo>
                <a:lnTo>
                  <a:pt x="13" y="89"/>
                </a:lnTo>
                <a:close/>
              </a:path>
            </a:pathLst>
          </a:custGeom>
          <a:solidFill>
            <a:srgbClr val="808000"/>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42" name="Freeform 292"/>
          <p:cNvSpPr>
            <a:spLocks/>
          </p:cNvSpPr>
          <p:nvPr/>
        </p:nvSpPr>
        <p:spPr bwMode="auto">
          <a:xfrm>
            <a:off x="2708275" y="1117600"/>
            <a:ext cx="52388" cy="36513"/>
          </a:xfrm>
          <a:custGeom>
            <a:avLst/>
            <a:gdLst>
              <a:gd name="T0" fmla="*/ 2147483647 w 67"/>
              <a:gd name="T1" fmla="*/ 0 h 46"/>
              <a:gd name="T2" fmla="*/ 2147483647 w 67"/>
              <a:gd name="T3" fmla="*/ 0 h 46"/>
              <a:gd name="T4" fmla="*/ 2147483647 w 67"/>
              <a:gd name="T5" fmla="*/ 2147483647 h 46"/>
              <a:gd name="T6" fmla="*/ 2147483647 w 67"/>
              <a:gd name="T7" fmla="*/ 2147483647 h 46"/>
              <a:gd name="T8" fmla="*/ 0 w 67"/>
              <a:gd name="T9" fmla="*/ 2147483647 h 46"/>
              <a:gd name="T10" fmla="*/ 2147483647 w 67"/>
              <a:gd name="T11" fmla="*/ 2147483647 h 46"/>
              <a:gd name="T12" fmla="*/ 2147483647 w 67"/>
              <a:gd name="T13" fmla="*/ 2147483647 h 46"/>
              <a:gd name="T14" fmla="*/ 2147483647 w 67"/>
              <a:gd name="T15" fmla="*/ 2147483647 h 46"/>
              <a:gd name="T16" fmla="*/ 2147483647 w 67"/>
              <a:gd name="T17" fmla="*/ 2147483647 h 46"/>
              <a:gd name="T18" fmla="*/ 2147483647 w 67"/>
              <a:gd name="T19" fmla="*/ 2147483647 h 46"/>
              <a:gd name="T20" fmla="*/ 2147483647 w 67"/>
              <a:gd name="T21" fmla="*/ 0 h 46"/>
              <a:gd name="T22" fmla="*/ 2147483647 w 67"/>
              <a:gd name="T23" fmla="*/ 0 h 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7"/>
              <a:gd name="T37" fmla="*/ 0 h 46"/>
              <a:gd name="T38" fmla="*/ 67 w 67"/>
              <a:gd name="T39" fmla="*/ 46 h 4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7" h="46">
                <a:moveTo>
                  <a:pt x="54" y="0"/>
                </a:moveTo>
                <a:lnTo>
                  <a:pt x="33" y="0"/>
                </a:lnTo>
                <a:lnTo>
                  <a:pt x="15" y="2"/>
                </a:lnTo>
                <a:lnTo>
                  <a:pt x="1" y="22"/>
                </a:lnTo>
                <a:lnTo>
                  <a:pt x="0" y="46"/>
                </a:lnTo>
                <a:lnTo>
                  <a:pt x="35" y="39"/>
                </a:lnTo>
                <a:lnTo>
                  <a:pt x="67" y="24"/>
                </a:lnTo>
                <a:lnTo>
                  <a:pt x="67" y="7"/>
                </a:lnTo>
                <a:lnTo>
                  <a:pt x="60" y="8"/>
                </a:lnTo>
                <a:lnTo>
                  <a:pt x="55" y="7"/>
                </a:lnTo>
                <a:lnTo>
                  <a:pt x="5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43" name="Freeform 293"/>
          <p:cNvSpPr>
            <a:spLocks/>
          </p:cNvSpPr>
          <p:nvPr/>
        </p:nvSpPr>
        <p:spPr bwMode="auto">
          <a:xfrm>
            <a:off x="2747963" y="1298575"/>
            <a:ext cx="42862" cy="80963"/>
          </a:xfrm>
          <a:custGeom>
            <a:avLst/>
            <a:gdLst>
              <a:gd name="T0" fmla="*/ 2147483647 w 54"/>
              <a:gd name="T1" fmla="*/ 0 h 101"/>
              <a:gd name="T2" fmla="*/ 2147483647 w 54"/>
              <a:gd name="T3" fmla="*/ 2147483647 h 101"/>
              <a:gd name="T4" fmla="*/ 0 w 54"/>
              <a:gd name="T5" fmla="*/ 2147483647 h 101"/>
              <a:gd name="T6" fmla="*/ 2147483647 w 54"/>
              <a:gd name="T7" fmla="*/ 2147483647 h 101"/>
              <a:gd name="T8" fmla="*/ 2147483647 w 54"/>
              <a:gd name="T9" fmla="*/ 2147483647 h 101"/>
              <a:gd name="T10" fmla="*/ 2147483647 w 54"/>
              <a:gd name="T11" fmla="*/ 2147483647 h 101"/>
              <a:gd name="T12" fmla="*/ 2147483647 w 54"/>
              <a:gd name="T13" fmla="*/ 0 h 101"/>
              <a:gd name="T14" fmla="*/ 2147483647 w 54"/>
              <a:gd name="T15" fmla="*/ 0 h 101"/>
              <a:gd name="T16" fmla="*/ 0 60000 65536"/>
              <a:gd name="T17" fmla="*/ 0 60000 65536"/>
              <a:gd name="T18" fmla="*/ 0 60000 65536"/>
              <a:gd name="T19" fmla="*/ 0 60000 65536"/>
              <a:gd name="T20" fmla="*/ 0 60000 65536"/>
              <a:gd name="T21" fmla="*/ 0 60000 65536"/>
              <a:gd name="T22" fmla="*/ 0 60000 65536"/>
              <a:gd name="T23" fmla="*/ 0 60000 65536"/>
              <a:gd name="T24" fmla="*/ 0 w 54"/>
              <a:gd name="T25" fmla="*/ 0 h 101"/>
              <a:gd name="T26" fmla="*/ 54 w 54"/>
              <a:gd name="T27" fmla="*/ 101 h 10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 h="101">
                <a:moveTo>
                  <a:pt x="37" y="0"/>
                </a:moveTo>
                <a:lnTo>
                  <a:pt x="4" y="16"/>
                </a:lnTo>
                <a:lnTo>
                  <a:pt x="0" y="29"/>
                </a:lnTo>
                <a:lnTo>
                  <a:pt x="5" y="45"/>
                </a:lnTo>
                <a:lnTo>
                  <a:pt x="26" y="77"/>
                </a:lnTo>
                <a:lnTo>
                  <a:pt x="54" y="101"/>
                </a:lnTo>
                <a:lnTo>
                  <a:pt x="3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44" name="Freeform 294"/>
          <p:cNvSpPr>
            <a:spLocks/>
          </p:cNvSpPr>
          <p:nvPr/>
        </p:nvSpPr>
        <p:spPr bwMode="auto">
          <a:xfrm>
            <a:off x="2805113" y="1268413"/>
            <a:ext cx="49212" cy="120650"/>
          </a:xfrm>
          <a:custGeom>
            <a:avLst/>
            <a:gdLst>
              <a:gd name="T0" fmla="*/ 2147483647 w 62"/>
              <a:gd name="T1" fmla="*/ 2147483647 h 151"/>
              <a:gd name="T2" fmla="*/ 2147483647 w 62"/>
              <a:gd name="T3" fmla="*/ 0 h 151"/>
              <a:gd name="T4" fmla="*/ 2147483647 w 62"/>
              <a:gd name="T5" fmla="*/ 0 h 151"/>
              <a:gd name="T6" fmla="*/ 2147483647 w 62"/>
              <a:gd name="T7" fmla="*/ 2147483647 h 151"/>
              <a:gd name="T8" fmla="*/ 0 w 62"/>
              <a:gd name="T9" fmla="*/ 2147483647 h 151"/>
              <a:gd name="T10" fmla="*/ 2147483647 w 62"/>
              <a:gd name="T11" fmla="*/ 2147483647 h 151"/>
              <a:gd name="T12" fmla="*/ 2147483647 w 62"/>
              <a:gd name="T13" fmla="*/ 2147483647 h 151"/>
              <a:gd name="T14" fmla="*/ 2147483647 w 62"/>
              <a:gd name="T15" fmla="*/ 2147483647 h 151"/>
              <a:gd name="T16" fmla="*/ 2147483647 w 62"/>
              <a:gd name="T17" fmla="*/ 2147483647 h 151"/>
              <a:gd name="T18" fmla="*/ 2147483647 w 62"/>
              <a:gd name="T19" fmla="*/ 2147483647 h 151"/>
              <a:gd name="T20" fmla="*/ 2147483647 w 62"/>
              <a:gd name="T21" fmla="*/ 2147483647 h 151"/>
              <a:gd name="T22" fmla="*/ 2147483647 w 62"/>
              <a:gd name="T23" fmla="*/ 2147483647 h 151"/>
              <a:gd name="T24" fmla="*/ 2147483647 w 62"/>
              <a:gd name="T25" fmla="*/ 2147483647 h 151"/>
              <a:gd name="T26" fmla="*/ 2147483647 w 62"/>
              <a:gd name="T27" fmla="*/ 2147483647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2"/>
              <a:gd name="T43" fmla="*/ 0 h 151"/>
              <a:gd name="T44" fmla="*/ 62 w 62"/>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2" h="151">
                <a:moveTo>
                  <a:pt x="24" y="10"/>
                </a:moveTo>
                <a:lnTo>
                  <a:pt x="23" y="0"/>
                </a:lnTo>
                <a:lnTo>
                  <a:pt x="16" y="0"/>
                </a:lnTo>
                <a:lnTo>
                  <a:pt x="4" y="3"/>
                </a:lnTo>
                <a:lnTo>
                  <a:pt x="0" y="57"/>
                </a:lnTo>
                <a:lnTo>
                  <a:pt x="7" y="110"/>
                </a:lnTo>
                <a:lnTo>
                  <a:pt x="31" y="140"/>
                </a:lnTo>
                <a:lnTo>
                  <a:pt x="50" y="151"/>
                </a:lnTo>
                <a:lnTo>
                  <a:pt x="58" y="151"/>
                </a:lnTo>
                <a:lnTo>
                  <a:pt x="62" y="120"/>
                </a:lnTo>
                <a:lnTo>
                  <a:pt x="56" y="78"/>
                </a:lnTo>
                <a:lnTo>
                  <a:pt x="31" y="3"/>
                </a:lnTo>
                <a:lnTo>
                  <a:pt x="24"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45" name="Freeform 295"/>
          <p:cNvSpPr>
            <a:spLocks/>
          </p:cNvSpPr>
          <p:nvPr/>
        </p:nvSpPr>
        <p:spPr bwMode="auto">
          <a:xfrm>
            <a:off x="4184650" y="2133600"/>
            <a:ext cx="60325" cy="84138"/>
          </a:xfrm>
          <a:custGeom>
            <a:avLst/>
            <a:gdLst>
              <a:gd name="T0" fmla="*/ 2147483647 w 77"/>
              <a:gd name="T1" fmla="*/ 2147483647 h 106"/>
              <a:gd name="T2" fmla="*/ 2147483647 w 77"/>
              <a:gd name="T3" fmla="*/ 2147483647 h 106"/>
              <a:gd name="T4" fmla="*/ 2147483647 w 77"/>
              <a:gd name="T5" fmla="*/ 2147483647 h 106"/>
              <a:gd name="T6" fmla="*/ 2147483647 w 77"/>
              <a:gd name="T7" fmla="*/ 2147483647 h 106"/>
              <a:gd name="T8" fmla="*/ 2147483647 w 77"/>
              <a:gd name="T9" fmla="*/ 2147483647 h 106"/>
              <a:gd name="T10" fmla="*/ 2147483647 w 77"/>
              <a:gd name="T11" fmla="*/ 2147483647 h 106"/>
              <a:gd name="T12" fmla="*/ 2147483647 w 77"/>
              <a:gd name="T13" fmla="*/ 2147483647 h 106"/>
              <a:gd name="T14" fmla="*/ 2147483647 w 77"/>
              <a:gd name="T15" fmla="*/ 2147483647 h 106"/>
              <a:gd name="T16" fmla="*/ 2147483647 w 77"/>
              <a:gd name="T17" fmla="*/ 2147483647 h 106"/>
              <a:gd name="T18" fmla="*/ 2147483647 w 77"/>
              <a:gd name="T19" fmla="*/ 2147483647 h 106"/>
              <a:gd name="T20" fmla="*/ 2147483647 w 77"/>
              <a:gd name="T21" fmla="*/ 2147483647 h 106"/>
              <a:gd name="T22" fmla="*/ 2147483647 w 77"/>
              <a:gd name="T23" fmla="*/ 0 h 106"/>
              <a:gd name="T24" fmla="*/ 0 w 77"/>
              <a:gd name="T25" fmla="*/ 2147483647 h 106"/>
              <a:gd name="T26" fmla="*/ 2147483647 w 77"/>
              <a:gd name="T27" fmla="*/ 2147483647 h 106"/>
              <a:gd name="T28" fmla="*/ 2147483647 w 77"/>
              <a:gd name="T29" fmla="*/ 2147483647 h 10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7"/>
              <a:gd name="T46" fmla="*/ 0 h 106"/>
              <a:gd name="T47" fmla="*/ 77 w 77"/>
              <a:gd name="T48" fmla="*/ 106 h 10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7" h="106">
                <a:moveTo>
                  <a:pt x="13" y="11"/>
                </a:moveTo>
                <a:lnTo>
                  <a:pt x="1" y="29"/>
                </a:lnTo>
                <a:lnTo>
                  <a:pt x="1" y="49"/>
                </a:lnTo>
                <a:lnTo>
                  <a:pt x="7" y="92"/>
                </a:lnTo>
                <a:lnTo>
                  <a:pt x="42" y="97"/>
                </a:lnTo>
                <a:lnTo>
                  <a:pt x="45" y="105"/>
                </a:lnTo>
                <a:lnTo>
                  <a:pt x="39" y="106"/>
                </a:lnTo>
                <a:lnTo>
                  <a:pt x="51" y="89"/>
                </a:lnTo>
                <a:lnTo>
                  <a:pt x="73" y="78"/>
                </a:lnTo>
                <a:lnTo>
                  <a:pt x="77" y="71"/>
                </a:lnTo>
                <a:lnTo>
                  <a:pt x="72" y="62"/>
                </a:lnTo>
                <a:lnTo>
                  <a:pt x="4" y="0"/>
                </a:lnTo>
                <a:lnTo>
                  <a:pt x="0" y="18"/>
                </a:lnTo>
                <a:lnTo>
                  <a:pt x="13"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46" name="Freeform 296"/>
          <p:cNvSpPr>
            <a:spLocks/>
          </p:cNvSpPr>
          <p:nvPr/>
        </p:nvSpPr>
        <p:spPr bwMode="auto">
          <a:xfrm>
            <a:off x="2746375" y="958850"/>
            <a:ext cx="2073275" cy="1311275"/>
          </a:xfrm>
          <a:custGeom>
            <a:avLst/>
            <a:gdLst>
              <a:gd name="T0" fmla="*/ 2147483647 w 2613"/>
              <a:gd name="T1" fmla="*/ 2147483647 h 1652"/>
              <a:gd name="T2" fmla="*/ 2147483647 w 2613"/>
              <a:gd name="T3" fmla="*/ 2147483647 h 1652"/>
              <a:gd name="T4" fmla="*/ 2147483647 w 2613"/>
              <a:gd name="T5" fmla="*/ 2147483647 h 1652"/>
              <a:gd name="T6" fmla="*/ 2147483647 w 2613"/>
              <a:gd name="T7" fmla="*/ 2147483647 h 1652"/>
              <a:gd name="T8" fmla="*/ 2147483647 w 2613"/>
              <a:gd name="T9" fmla="*/ 2147483647 h 1652"/>
              <a:gd name="T10" fmla="*/ 2147483647 w 2613"/>
              <a:gd name="T11" fmla="*/ 2147483647 h 1652"/>
              <a:gd name="T12" fmla="*/ 2147483647 w 2613"/>
              <a:gd name="T13" fmla="*/ 2147483647 h 1652"/>
              <a:gd name="T14" fmla="*/ 2147483647 w 2613"/>
              <a:gd name="T15" fmla="*/ 2147483647 h 1652"/>
              <a:gd name="T16" fmla="*/ 2147483647 w 2613"/>
              <a:gd name="T17" fmla="*/ 2147483647 h 1652"/>
              <a:gd name="T18" fmla="*/ 2147483647 w 2613"/>
              <a:gd name="T19" fmla="*/ 2147483647 h 1652"/>
              <a:gd name="T20" fmla="*/ 2147483647 w 2613"/>
              <a:gd name="T21" fmla="*/ 2147483647 h 1652"/>
              <a:gd name="T22" fmla="*/ 2147483647 w 2613"/>
              <a:gd name="T23" fmla="*/ 2147483647 h 1652"/>
              <a:gd name="T24" fmla="*/ 2147483647 w 2613"/>
              <a:gd name="T25" fmla="*/ 2147483647 h 1652"/>
              <a:gd name="T26" fmla="*/ 2147483647 w 2613"/>
              <a:gd name="T27" fmla="*/ 2147483647 h 1652"/>
              <a:gd name="T28" fmla="*/ 2147483647 w 2613"/>
              <a:gd name="T29" fmla="*/ 2147483647 h 1652"/>
              <a:gd name="T30" fmla="*/ 2147483647 w 2613"/>
              <a:gd name="T31" fmla="*/ 2147483647 h 1652"/>
              <a:gd name="T32" fmla="*/ 2147483647 w 2613"/>
              <a:gd name="T33" fmla="*/ 2147483647 h 1652"/>
              <a:gd name="T34" fmla="*/ 2147483647 w 2613"/>
              <a:gd name="T35" fmla="*/ 2147483647 h 1652"/>
              <a:gd name="T36" fmla="*/ 2147483647 w 2613"/>
              <a:gd name="T37" fmla="*/ 2147483647 h 1652"/>
              <a:gd name="T38" fmla="*/ 2147483647 w 2613"/>
              <a:gd name="T39" fmla="*/ 2147483647 h 1652"/>
              <a:gd name="T40" fmla="*/ 2147483647 w 2613"/>
              <a:gd name="T41" fmla="*/ 2147483647 h 1652"/>
              <a:gd name="T42" fmla="*/ 2147483647 w 2613"/>
              <a:gd name="T43" fmla="*/ 2147483647 h 1652"/>
              <a:gd name="T44" fmla="*/ 2147483647 w 2613"/>
              <a:gd name="T45" fmla="*/ 2147483647 h 1652"/>
              <a:gd name="T46" fmla="*/ 2147483647 w 2613"/>
              <a:gd name="T47" fmla="*/ 2147483647 h 1652"/>
              <a:gd name="T48" fmla="*/ 2147483647 w 2613"/>
              <a:gd name="T49" fmla="*/ 2147483647 h 1652"/>
              <a:gd name="T50" fmla="*/ 2147483647 w 2613"/>
              <a:gd name="T51" fmla="*/ 2147483647 h 1652"/>
              <a:gd name="T52" fmla="*/ 2147483647 w 2613"/>
              <a:gd name="T53" fmla="*/ 2147483647 h 1652"/>
              <a:gd name="T54" fmla="*/ 2147483647 w 2613"/>
              <a:gd name="T55" fmla="*/ 2147483647 h 1652"/>
              <a:gd name="T56" fmla="*/ 2147483647 w 2613"/>
              <a:gd name="T57" fmla="*/ 2147483647 h 1652"/>
              <a:gd name="T58" fmla="*/ 2147483647 w 2613"/>
              <a:gd name="T59" fmla="*/ 2147483647 h 1652"/>
              <a:gd name="T60" fmla="*/ 2147483647 w 2613"/>
              <a:gd name="T61" fmla="*/ 2147483647 h 1652"/>
              <a:gd name="T62" fmla="*/ 2147483647 w 2613"/>
              <a:gd name="T63" fmla="*/ 2147483647 h 1652"/>
              <a:gd name="T64" fmla="*/ 2147483647 w 2613"/>
              <a:gd name="T65" fmla="*/ 2147483647 h 1652"/>
              <a:gd name="T66" fmla="*/ 2147483647 w 2613"/>
              <a:gd name="T67" fmla="*/ 2147483647 h 1652"/>
              <a:gd name="T68" fmla="*/ 2147483647 w 2613"/>
              <a:gd name="T69" fmla="*/ 2147483647 h 1652"/>
              <a:gd name="T70" fmla="*/ 2147483647 w 2613"/>
              <a:gd name="T71" fmla="*/ 2147483647 h 1652"/>
              <a:gd name="T72" fmla="*/ 2147483647 w 2613"/>
              <a:gd name="T73" fmla="*/ 2147483647 h 1652"/>
              <a:gd name="T74" fmla="*/ 2147483647 w 2613"/>
              <a:gd name="T75" fmla="*/ 2147483647 h 1652"/>
              <a:gd name="T76" fmla="*/ 2147483647 w 2613"/>
              <a:gd name="T77" fmla="*/ 2147483647 h 1652"/>
              <a:gd name="T78" fmla="*/ 2147483647 w 2613"/>
              <a:gd name="T79" fmla="*/ 2147483647 h 1652"/>
              <a:gd name="T80" fmla="*/ 2147483647 w 2613"/>
              <a:gd name="T81" fmla="*/ 2147483647 h 1652"/>
              <a:gd name="T82" fmla="*/ 2147483647 w 2613"/>
              <a:gd name="T83" fmla="*/ 2147483647 h 1652"/>
              <a:gd name="T84" fmla="*/ 2147483647 w 2613"/>
              <a:gd name="T85" fmla="*/ 2147483647 h 1652"/>
              <a:gd name="T86" fmla="*/ 2147483647 w 2613"/>
              <a:gd name="T87" fmla="*/ 2147483647 h 1652"/>
              <a:gd name="T88" fmla="*/ 2147483647 w 2613"/>
              <a:gd name="T89" fmla="*/ 2147483647 h 1652"/>
              <a:gd name="T90" fmla="*/ 2147483647 w 2613"/>
              <a:gd name="T91" fmla="*/ 2147483647 h 1652"/>
              <a:gd name="T92" fmla="*/ 2147483647 w 2613"/>
              <a:gd name="T93" fmla="*/ 2147483647 h 1652"/>
              <a:gd name="T94" fmla="*/ 2147483647 w 2613"/>
              <a:gd name="T95" fmla="*/ 2147483647 h 1652"/>
              <a:gd name="T96" fmla="*/ 2147483647 w 2613"/>
              <a:gd name="T97" fmla="*/ 2147483647 h 1652"/>
              <a:gd name="T98" fmla="*/ 2147483647 w 2613"/>
              <a:gd name="T99" fmla="*/ 2147483647 h 1652"/>
              <a:gd name="T100" fmla="*/ 2147483647 w 2613"/>
              <a:gd name="T101" fmla="*/ 2147483647 h 1652"/>
              <a:gd name="T102" fmla="*/ 2147483647 w 2613"/>
              <a:gd name="T103" fmla="*/ 2147483647 h 1652"/>
              <a:gd name="T104" fmla="*/ 2147483647 w 2613"/>
              <a:gd name="T105" fmla="*/ 2147483647 h 1652"/>
              <a:gd name="T106" fmla="*/ 2147483647 w 2613"/>
              <a:gd name="T107" fmla="*/ 2147483647 h 16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613"/>
              <a:gd name="T163" fmla="*/ 0 h 1652"/>
              <a:gd name="T164" fmla="*/ 2613 w 2613"/>
              <a:gd name="T165" fmla="*/ 1652 h 165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613" h="1652">
                <a:moveTo>
                  <a:pt x="2531" y="873"/>
                </a:moveTo>
                <a:lnTo>
                  <a:pt x="2523" y="837"/>
                </a:lnTo>
                <a:lnTo>
                  <a:pt x="2498" y="810"/>
                </a:lnTo>
                <a:lnTo>
                  <a:pt x="2467" y="785"/>
                </a:lnTo>
                <a:lnTo>
                  <a:pt x="2442" y="754"/>
                </a:lnTo>
                <a:lnTo>
                  <a:pt x="2438" y="731"/>
                </a:lnTo>
                <a:lnTo>
                  <a:pt x="2446" y="712"/>
                </a:lnTo>
                <a:lnTo>
                  <a:pt x="2457" y="710"/>
                </a:lnTo>
                <a:lnTo>
                  <a:pt x="2460" y="686"/>
                </a:lnTo>
                <a:lnTo>
                  <a:pt x="2469" y="671"/>
                </a:lnTo>
                <a:lnTo>
                  <a:pt x="2470" y="651"/>
                </a:lnTo>
                <a:lnTo>
                  <a:pt x="2490" y="651"/>
                </a:lnTo>
                <a:lnTo>
                  <a:pt x="2503" y="641"/>
                </a:lnTo>
                <a:lnTo>
                  <a:pt x="2507" y="629"/>
                </a:lnTo>
                <a:lnTo>
                  <a:pt x="2502" y="613"/>
                </a:lnTo>
                <a:lnTo>
                  <a:pt x="2435" y="526"/>
                </a:lnTo>
                <a:lnTo>
                  <a:pt x="2376" y="478"/>
                </a:lnTo>
                <a:lnTo>
                  <a:pt x="2309" y="438"/>
                </a:lnTo>
                <a:lnTo>
                  <a:pt x="2290" y="436"/>
                </a:lnTo>
                <a:lnTo>
                  <a:pt x="2270" y="433"/>
                </a:lnTo>
                <a:lnTo>
                  <a:pt x="2256" y="422"/>
                </a:lnTo>
                <a:lnTo>
                  <a:pt x="2260" y="405"/>
                </a:lnTo>
                <a:lnTo>
                  <a:pt x="2302" y="382"/>
                </a:lnTo>
                <a:lnTo>
                  <a:pt x="2352" y="377"/>
                </a:lnTo>
                <a:lnTo>
                  <a:pt x="2401" y="390"/>
                </a:lnTo>
                <a:lnTo>
                  <a:pt x="2449" y="413"/>
                </a:lnTo>
                <a:lnTo>
                  <a:pt x="2542" y="473"/>
                </a:lnTo>
                <a:lnTo>
                  <a:pt x="2574" y="488"/>
                </a:lnTo>
                <a:lnTo>
                  <a:pt x="2612" y="486"/>
                </a:lnTo>
                <a:lnTo>
                  <a:pt x="2613" y="471"/>
                </a:lnTo>
                <a:lnTo>
                  <a:pt x="2605" y="451"/>
                </a:lnTo>
                <a:lnTo>
                  <a:pt x="2576" y="431"/>
                </a:lnTo>
                <a:lnTo>
                  <a:pt x="2542" y="415"/>
                </a:lnTo>
                <a:lnTo>
                  <a:pt x="2508" y="397"/>
                </a:lnTo>
                <a:lnTo>
                  <a:pt x="2482" y="367"/>
                </a:lnTo>
                <a:lnTo>
                  <a:pt x="2477" y="346"/>
                </a:lnTo>
                <a:lnTo>
                  <a:pt x="2484" y="323"/>
                </a:lnTo>
                <a:lnTo>
                  <a:pt x="2508" y="280"/>
                </a:lnTo>
                <a:lnTo>
                  <a:pt x="2510" y="264"/>
                </a:lnTo>
                <a:lnTo>
                  <a:pt x="2503" y="251"/>
                </a:lnTo>
                <a:lnTo>
                  <a:pt x="2473" y="236"/>
                </a:lnTo>
                <a:lnTo>
                  <a:pt x="2397" y="219"/>
                </a:lnTo>
                <a:lnTo>
                  <a:pt x="2324" y="204"/>
                </a:lnTo>
                <a:lnTo>
                  <a:pt x="2252" y="190"/>
                </a:lnTo>
                <a:lnTo>
                  <a:pt x="2076" y="145"/>
                </a:lnTo>
                <a:lnTo>
                  <a:pt x="1991" y="119"/>
                </a:lnTo>
                <a:lnTo>
                  <a:pt x="1908" y="84"/>
                </a:lnTo>
                <a:lnTo>
                  <a:pt x="1874" y="59"/>
                </a:lnTo>
                <a:lnTo>
                  <a:pt x="1878" y="77"/>
                </a:lnTo>
                <a:lnTo>
                  <a:pt x="1879" y="91"/>
                </a:lnTo>
                <a:lnTo>
                  <a:pt x="1853" y="105"/>
                </a:lnTo>
                <a:lnTo>
                  <a:pt x="1830" y="109"/>
                </a:lnTo>
                <a:lnTo>
                  <a:pt x="1783" y="98"/>
                </a:lnTo>
                <a:lnTo>
                  <a:pt x="1735" y="79"/>
                </a:lnTo>
                <a:lnTo>
                  <a:pt x="1686" y="66"/>
                </a:lnTo>
                <a:lnTo>
                  <a:pt x="1699" y="84"/>
                </a:lnTo>
                <a:lnTo>
                  <a:pt x="1654" y="98"/>
                </a:lnTo>
                <a:lnTo>
                  <a:pt x="1605" y="98"/>
                </a:lnTo>
                <a:lnTo>
                  <a:pt x="1557" y="85"/>
                </a:lnTo>
                <a:lnTo>
                  <a:pt x="1514" y="65"/>
                </a:lnTo>
                <a:lnTo>
                  <a:pt x="1477" y="58"/>
                </a:lnTo>
                <a:lnTo>
                  <a:pt x="1437" y="64"/>
                </a:lnTo>
                <a:lnTo>
                  <a:pt x="1396" y="71"/>
                </a:lnTo>
                <a:lnTo>
                  <a:pt x="1358" y="62"/>
                </a:lnTo>
                <a:lnTo>
                  <a:pt x="1305" y="29"/>
                </a:lnTo>
                <a:lnTo>
                  <a:pt x="1249" y="1"/>
                </a:lnTo>
                <a:lnTo>
                  <a:pt x="1201" y="0"/>
                </a:lnTo>
                <a:lnTo>
                  <a:pt x="1155" y="12"/>
                </a:lnTo>
                <a:lnTo>
                  <a:pt x="1070" y="56"/>
                </a:lnTo>
                <a:lnTo>
                  <a:pt x="1066" y="77"/>
                </a:lnTo>
                <a:lnTo>
                  <a:pt x="1019" y="106"/>
                </a:lnTo>
                <a:lnTo>
                  <a:pt x="970" y="122"/>
                </a:lnTo>
                <a:lnTo>
                  <a:pt x="867" y="143"/>
                </a:lnTo>
                <a:lnTo>
                  <a:pt x="814" y="164"/>
                </a:lnTo>
                <a:lnTo>
                  <a:pt x="765" y="194"/>
                </a:lnTo>
                <a:lnTo>
                  <a:pt x="772" y="194"/>
                </a:lnTo>
                <a:lnTo>
                  <a:pt x="738" y="196"/>
                </a:lnTo>
                <a:lnTo>
                  <a:pt x="720" y="204"/>
                </a:lnTo>
                <a:lnTo>
                  <a:pt x="711" y="221"/>
                </a:lnTo>
                <a:lnTo>
                  <a:pt x="679" y="202"/>
                </a:lnTo>
                <a:lnTo>
                  <a:pt x="655" y="175"/>
                </a:lnTo>
                <a:lnTo>
                  <a:pt x="628" y="150"/>
                </a:lnTo>
                <a:lnTo>
                  <a:pt x="596" y="136"/>
                </a:lnTo>
                <a:lnTo>
                  <a:pt x="546" y="120"/>
                </a:lnTo>
                <a:lnTo>
                  <a:pt x="504" y="92"/>
                </a:lnTo>
                <a:lnTo>
                  <a:pt x="503" y="99"/>
                </a:lnTo>
                <a:lnTo>
                  <a:pt x="497" y="99"/>
                </a:lnTo>
                <a:lnTo>
                  <a:pt x="451" y="107"/>
                </a:lnTo>
                <a:lnTo>
                  <a:pt x="413" y="128"/>
                </a:lnTo>
                <a:lnTo>
                  <a:pt x="369" y="152"/>
                </a:lnTo>
                <a:lnTo>
                  <a:pt x="339" y="182"/>
                </a:lnTo>
                <a:lnTo>
                  <a:pt x="316" y="225"/>
                </a:lnTo>
                <a:lnTo>
                  <a:pt x="288" y="263"/>
                </a:lnTo>
                <a:lnTo>
                  <a:pt x="252" y="292"/>
                </a:lnTo>
                <a:lnTo>
                  <a:pt x="208" y="309"/>
                </a:lnTo>
                <a:lnTo>
                  <a:pt x="196" y="319"/>
                </a:lnTo>
                <a:lnTo>
                  <a:pt x="194" y="334"/>
                </a:lnTo>
                <a:lnTo>
                  <a:pt x="181" y="335"/>
                </a:lnTo>
                <a:lnTo>
                  <a:pt x="181" y="347"/>
                </a:lnTo>
                <a:lnTo>
                  <a:pt x="187" y="354"/>
                </a:lnTo>
                <a:lnTo>
                  <a:pt x="230" y="363"/>
                </a:lnTo>
                <a:lnTo>
                  <a:pt x="275" y="376"/>
                </a:lnTo>
                <a:lnTo>
                  <a:pt x="272" y="371"/>
                </a:lnTo>
                <a:lnTo>
                  <a:pt x="277" y="369"/>
                </a:lnTo>
                <a:lnTo>
                  <a:pt x="282" y="368"/>
                </a:lnTo>
                <a:lnTo>
                  <a:pt x="282" y="362"/>
                </a:lnTo>
                <a:lnTo>
                  <a:pt x="293" y="362"/>
                </a:lnTo>
                <a:lnTo>
                  <a:pt x="311" y="440"/>
                </a:lnTo>
                <a:lnTo>
                  <a:pt x="310" y="454"/>
                </a:lnTo>
                <a:lnTo>
                  <a:pt x="303" y="447"/>
                </a:lnTo>
                <a:lnTo>
                  <a:pt x="326" y="447"/>
                </a:lnTo>
                <a:lnTo>
                  <a:pt x="352" y="430"/>
                </a:lnTo>
                <a:lnTo>
                  <a:pt x="368" y="402"/>
                </a:lnTo>
                <a:lnTo>
                  <a:pt x="376" y="360"/>
                </a:lnTo>
                <a:lnTo>
                  <a:pt x="393" y="318"/>
                </a:lnTo>
                <a:lnTo>
                  <a:pt x="404" y="308"/>
                </a:lnTo>
                <a:lnTo>
                  <a:pt x="415" y="306"/>
                </a:lnTo>
                <a:lnTo>
                  <a:pt x="440" y="316"/>
                </a:lnTo>
                <a:lnTo>
                  <a:pt x="461" y="341"/>
                </a:lnTo>
                <a:lnTo>
                  <a:pt x="476" y="369"/>
                </a:lnTo>
                <a:lnTo>
                  <a:pt x="443" y="375"/>
                </a:lnTo>
                <a:lnTo>
                  <a:pt x="414" y="388"/>
                </a:lnTo>
                <a:lnTo>
                  <a:pt x="355" y="417"/>
                </a:lnTo>
                <a:lnTo>
                  <a:pt x="354" y="433"/>
                </a:lnTo>
                <a:lnTo>
                  <a:pt x="306" y="449"/>
                </a:lnTo>
                <a:lnTo>
                  <a:pt x="262" y="471"/>
                </a:lnTo>
                <a:lnTo>
                  <a:pt x="258" y="494"/>
                </a:lnTo>
                <a:lnTo>
                  <a:pt x="224" y="506"/>
                </a:lnTo>
                <a:lnTo>
                  <a:pt x="188" y="512"/>
                </a:lnTo>
                <a:lnTo>
                  <a:pt x="158" y="520"/>
                </a:lnTo>
                <a:lnTo>
                  <a:pt x="143" y="537"/>
                </a:lnTo>
                <a:lnTo>
                  <a:pt x="137" y="565"/>
                </a:lnTo>
                <a:lnTo>
                  <a:pt x="124" y="585"/>
                </a:lnTo>
                <a:lnTo>
                  <a:pt x="88" y="615"/>
                </a:lnTo>
                <a:lnTo>
                  <a:pt x="46" y="640"/>
                </a:lnTo>
                <a:lnTo>
                  <a:pt x="12" y="668"/>
                </a:lnTo>
                <a:lnTo>
                  <a:pt x="3" y="696"/>
                </a:lnTo>
                <a:lnTo>
                  <a:pt x="0" y="727"/>
                </a:lnTo>
                <a:lnTo>
                  <a:pt x="6" y="792"/>
                </a:lnTo>
                <a:lnTo>
                  <a:pt x="13" y="805"/>
                </a:lnTo>
                <a:lnTo>
                  <a:pt x="23" y="814"/>
                </a:lnTo>
                <a:lnTo>
                  <a:pt x="35" y="825"/>
                </a:lnTo>
                <a:lnTo>
                  <a:pt x="40" y="839"/>
                </a:lnTo>
                <a:lnTo>
                  <a:pt x="93" y="845"/>
                </a:lnTo>
                <a:lnTo>
                  <a:pt x="120" y="846"/>
                </a:lnTo>
                <a:lnTo>
                  <a:pt x="146" y="838"/>
                </a:lnTo>
                <a:lnTo>
                  <a:pt x="154" y="820"/>
                </a:lnTo>
                <a:lnTo>
                  <a:pt x="209" y="782"/>
                </a:lnTo>
                <a:lnTo>
                  <a:pt x="249" y="727"/>
                </a:lnTo>
                <a:lnTo>
                  <a:pt x="275" y="724"/>
                </a:lnTo>
                <a:lnTo>
                  <a:pt x="325" y="693"/>
                </a:lnTo>
                <a:lnTo>
                  <a:pt x="348" y="682"/>
                </a:lnTo>
                <a:lnTo>
                  <a:pt x="368" y="689"/>
                </a:lnTo>
                <a:lnTo>
                  <a:pt x="404" y="721"/>
                </a:lnTo>
                <a:lnTo>
                  <a:pt x="422" y="740"/>
                </a:lnTo>
                <a:lnTo>
                  <a:pt x="435" y="764"/>
                </a:lnTo>
                <a:lnTo>
                  <a:pt x="444" y="776"/>
                </a:lnTo>
                <a:lnTo>
                  <a:pt x="464" y="776"/>
                </a:lnTo>
                <a:lnTo>
                  <a:pt x="487" y="774"/>
                </a:lnTo>
                <a:lnTo>
                  <a:pt x="512" y="781"/>
                </a:lnTo>
                <a:lnTo>
                  <a:pt x="527" y="799"/>
                </a:lnTo>
                <a:lnTo>
                  <a:pt x="542" y="811"/>
                </a:lnTo>
                <a:lnTo>
                  <a:pt x="568" y="820"/>
                </a:lnTo>
                <a:lnTo>
                  <a:pt x="596" y="824"/>
                </a:lnTo>
                <a:lnTo>
                  <a:pt x="603" y="814"/>
                </a:lnTo>
                <a:lnTo>
                  <a:pt x="604" y="800"/>
                </a:lnTo>
                <a:lnTo>
                  <a:pt x="617" y="799"/>
                </a:lnTo>
                <a:lnTo>
                  <a:pt x="624" y="785"/>
                </a:lnTo>
                <a:lnTo>
                  <a:pt x="649" y="786"/>
                </a:lnTo>
                <a:lnTo>
                  <a:pt x="682" y="802"/>
                </a:lnTo>
                <a:lnTo>
                  <a:pt x="707" y="834"/>
                </a:lnTo>
                <a:lnTo>
                  <a:pt x="729" y="868"/>
                </a:lnTo>
                <a:lnTo>
                  <a:pt x="749" y="875"/>
                </a:lnTo>
                <a:lnTo>
                  <a:pt x="776" y="871"/>
                </a:lnTo>
                <a:lnTo>
                  <a:pt x="801" y="868"/>
                </a:lnTo>
                <a:lnTo>
                  <a:pt x="817" y="876"/>
                </a:lnTo>
                <a:lnTo>
                  <a:pt x="825" y="914"/>
                </a:lnTo>
                <a:lnTo>
                  <a:pt x="828" y="955"/>
                </a:lnTo>
                <a:lnTo>
                  <a:pt x="830" y="996"/>
                </a:lnTo>
                <a:lnTo>
                  <a:pt x="845" y="1030"/>
                </a:lnTo>
                <a:lnTo>
                  <a:pt x="931" y="1142"/>
                </a:lnTo>
                <a:lnTo>
                  <a:pt x="982" y="1186"/>
                </a:lnTo>
                <a:lnTo>
                  <a:pt x="1046" y="1217"/>
                </a:lnTo>
                <a:lnTo>
                  <a:pt x="1056" y="1228"/>
                </a:lnTo>
                <a:lnTo>
                  <a:pt x="1057" y="1242"/>
                </a:lnTo>
                <a:lnTo>
                  <a:pt x="1059" y="1302"/>
                </a:lnTo>
                <a:lnTo>
                  <a:pt x="1070" y="1325"/>
                </a:lnTo>
                <a:lnTo>
                  <a:pt x="1095" y="1339"/>
                </a:lnTo>
                <a:lnTo>
                  <a:pt x="1174" y="1356"/>
                </a:lnTo>
                <a:lnTo>
                  <a:pt x="1215" y="1355"/>
                </a:lnTo>
                <a:lnTo>
                  <a:pt x="1253" y="1339"/>
                </a:lnTo>
                <a:lnTo>
                  <a:pt x="1292" y="1308"/>
                </a:lnTo>
                <a:lnTo>
                  <a:pt x="1340" y="1284"/>
                </a:lnTo>
                <a:lnTo>
                  <a:pt x="1376" y="1251"/>
                </a:lnTo>
                <a:lnTo>
                  <a:pt x="1385" y="1221"/>
                </a:lnTo>
                <a:lnTo>
                  <a:pt x="1383" y="1187"/>
                </a:lnTo>
                <a:lnTo>
                  <a:pt x="1362" y="1115"/>
                </a:lnTo>
                <a:lnTo>
                  <a:pt x="1398" y="1120"/>
                </a:lnTo>
                <a:lnTo>
                  <a:pt x="1432" y="1129"/>
                </a:lnTo>
                <a:lnTo>
                  <a:pt x="1466" y="1141"/>
                </a:lnTo>
                <a:lnTo>
                  <a:pt x="1503" y="1142"/>
                </a:lnTo>
                <a:lnTo>
                  <a:pt x="1523" y="1149"/>
                </a:lnTo>
                <a:lnTo>
                  <a:pt x="1556" y="1161"/>
                </a:lnTo>
                <a:lnTo>
                  <a:pt x="1582" y="1176"/>
                </a:lnTo>
                <a:lnTo>
                  <a:pt x="1620" y="1252"/>
                </a:lnTo>
                <a:lnTo>
                  <a:pt x="1652" y="1330"/>
                </a:lnTo>
                <a:lnTo>
                  <a:pt x="1685" y="1407"/>
                </a:lnTo>
                <a:lnTo>
                  <a:pt x="1723" y="1482"/>
                </a:lnTo>
                <a:lnTo>
                  <a:pt x="1740" y="1486"/>
                </a:lnTo>
                <a:lnTo>
                  <a:pt x="1765" y="1484"/>
                </a:lnTo>
                <a:lnTo>
                  <a:pt x="1768" y="1468"/>
                </a:lnTo>
                <a:lnTo>
                  <a:pt x="1776" y="1453"/>
                </a:lnTo>
                <a:lnTo>
                  <a:pt x="1802" y="1373"/>
                </a:lnTo>
                <a:lnTo>
                  <a:pt x="1816" y="1337"/>
                </a:lnTo>
                <a:lnTo>
                  <a:pt x="1837" y="1300"/>
                </a:lnTo>
                <a:lnTo>
                  <a:pt x="1858" y="1284"/>
                </a:lnTo>
                <a:lnTo>
                  <a:pt x="1886" y="1275"/>
                </a:lnTo>
                <a:lnTo>
                  <a:pt x="1894" y="1254"/>
                </a:lnTo>
                <a:lnTo>
                  <a:pt x="1911" y="1240"/>
                </a:lnTo>
                <a:lnTo>
                  <a:pt x="1923" y="1235"/>
                </a:lnTo>
                <a:lnTo>
                  <a:pt x="1935" y="1242"/>
                </a:lnTo>
                <a:lnTo>
                  <a:pt x="1961" y="1269"/>
                </a:lnTo>
                <a:lnTo>
                  <a:pt x="1989" y="1277"/>
                </a:lnTo>
                <a:lnTo>
                  <a:pt x="2000" y="1280"/>
                </a:lnTo>
                <a:lnTo>
                  <a:pt x="2012" y="1286"/>
                </a:lnTo>
                <a:lnTo>
                  <a:pt x="2028" y="1301"/>
                </a:lnTo>
                <a:lnTo>
                  <a:pt x="2046" y="1309"/>
                </a:lnTo>
                <a:lnTo>
                  <a:pt x="2065" y="1318"/>
                </a:lnTo>
                <a:lnTo>
                  <a:pt x="2079" y="1331"/>
                </a:lnTo>
                <a:lnTo>
                  <a:pt x="2120" y="1436"/>
                </a:lnTo>
                <a:lnTo>
                  <a:pt x="2155" y="1544"/>
                </a:lnTo>
                <a:lnTo>
                  <a:pt x="2171" y="1545"/>
                </a:lnTo>
                <a:lnTo>
                  <a:pt x="2184" y="1546"/>
                </a:lnTo>
                <a:lnTo>
                  <a:pt x="2194" y="1552"/>
                </a:lnTo>
                <a:lnTo>
                  <a:pt x="2228" y="1597"/>
                </a:lnTo>
                <a:lnTo>
                  <a:pt x="2276" y="1628"/>
                </a:lnTo>
                <a:lnTo>
                  <a:pt x="2296" y="1652"/>
                </a:lnTo>
                <a:lnTo>
                  <a:pt x="2305" y="1645"/>
                </a:lnTo>
                <a:lnTo>
                  <a:pt x="2307" y="1636"/>
                </a:lnTo>
                <a:lnTo>
                  <a:pt x="2301" y="1620"/>
                </a:lnTo>
                <a:lnTo>
                  <a:pt x="2276" y="1551"/>
                </a:lnTo>
                <a:lnTo>
                  <a:pt x="2263" y="1477"/>
                </a:lnTo>
                <a:lnTo>
                  <a:pt x="2325" y="1494"/>
                </a:lnTo>
                <a:lnTo>
                  <a:pt x="2391" y="1498"/>
                </a:lnTo>
                <a:lnTo>
                  <a:pt x="2394" y="1407"/>
                </a:lnTo>
                <a:lnTo>
                  <a:pt x="2392" y="1362"/>
                </a:lnTo>
                <a:lnTo>
                  <a:pt x="2378" y="1318"/>
                </a:lnTo>
                <a:lnTo>
                  <a:pt x="2348" y="1289"/>
                </a:lnTo>
                <a:lnTo>
                  <a:pt x="2317" y="1255"/>
                </a:lnTo>
                <a:lnTo>
                  <a:pt x="2308" y="1227"/>
                </a:lnTo>
                <a:lnTo>
                  <a:pt x="2314" y="1205"/>
                </a:lnTo>
                <a:lnTo>
                  <a:pt x="2339" y="1194"/>
                </a:lnTo>
                <a:lnTo>
                  <a:pt x="2370" y="1194"/>
                </a:lnTo>
                <a:lnTo>
                  <a:pt x="2431" y="1201"/>
                </a:lnTo>
                <a:lnTo>
                  <a:pt x="2440" y="1194"/>
                </a:lnTo>
                <a:lnTo>
                  <a:pt x="2452" y="1178"/>
                </a:lnTo>
                <a:lnTo>
                  <a:pt x="2468" y="1138"/>
                </a:lnTo>
                <a:lnTo>
                  <a:pt x="2490" y="1059"/>
                </a:lnTo>
                <a:lnTo>
                  <a:pt x="2493" y="1009"/>
                </a:lnTo>
                <a:lnTo>
                  <a:pt x="2484" y="963"/>
                </a:lnTo>
                <a:lnTo>
                  <a:pt x="2454" y="929"/>
                </a:lnTo>
                <a:lnTo>
                  <a:pt x="2412" y="901"/>
                </a:lnTo>
                <a:lnTo>
                  <a:pt x="2374" y="872"/>
                </a:lnTo>
                <a:lnTo>
                  <a:pt x="2364" y="853"/>
                </a:lnTo>
                <a:lnTo>
                  <a:pt x="2364" y="826"/>
                </a:lnTo>
                <a:lnTo>
                  <a:pt x="2374" y="816"/>
                </a:lnTo>
                <a:lnTo>
                  <a:pt x="2393" y="814"/>
                </a:lnTo>
                <a:lnTo>
                  <a:pt x="2440" y="834"/>
                </a:lnTo>
                <a:lnTo>
                  <a:pt x="2487" y="864"/>
                </a:lnTo>
                <a:lnTo>
                  <a:pt x="2512" y="873"/>
                </a:lnTo>
                <a:lnTo>
                  <a:pt x="2531" y="873"/>
                </a:lnTo>
                <a:close/>
              </a:path>
            </a:pathLst>
          </a:custGeom>
          <a:solidFill>
            <a:srgbClr val="808000"/>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47" name="Freeform 297"/>
          <p:cNvSpPr>
            <a:spLocks/>
          </p:cNvSpPr>
          <p:nvPr/>
        </p:nvSpPr>
        <p:spPr bwMode="auto">
          <a:xfrm>
            <a:off x="2586038" y="1568450"/>
            <a:ext cx="1152525" cy="1420813"/>
          </a:xfrm>
          <a:custGeom>
            <a:avLst/>
            <a:gdLst>
              <a:gd name="T0" fmla="*/ 2147483647 w 1451"/>
              <a:gd name="T1" fmla="*/ 2147483647 h 1789"/>
              <a:gd name="T2" fmla="*/ 2147483647 w 1451"/>
              <a:gd name="T3" fmla="*/ 2147483647 h 1789"/>
              <a:gd name="T4" fmla="*/ 2147483647 w 1451"/>
              <a:gd name="T5" fmla="*/ 2147483647 h 1789"/>
              <a:gd name="T6" fmla="*/ 2147483647 w 1451"/>
              <a:gd name="T7" fmla="*/ 2147483647 h 1789"/>
              <a:gd name="T8" fmla="*/ 2147483647 w 1451"/>
              <a:gd name="T9" fmla="*/ 2147483647 h 1789"/>
              <a:gd name="T10" fmla="*/ 0 w 1451"/>
              <a:gd name="T11" fmla="*/ 2147483647 h 1789"/>
              <a:gd name="T12" fmla="*/ 2147483647 w 1451"/>
              <a:gd name="T13" fmla="*/ 2147483647 h 1789"/>
              <a:gd name="T14" fmla="*/ 2147483647 w 1451"/>
              <a:gd name="T15" fmla="*/ 2147483647 h 1789"/>
              <a:gd name="T16" fmla="*/ 2147483647 w 1451"/>
              <a:gd name="T17" fmla="*/ 2147483647 h 1789"/>
              <a:gd name="T18" fmla="*/ 2147483647 w 1451"/>
              <a:gd name="T19" fmla="*/ 2147483647 h 1789"/>
              <a:gd name="T20" fmla="*/ 2147483647 w 1451"/>
              <a:gd name="T21" fmla="*/ 2147483647 h 1789"/>
              <a:gd name="T22" fmla="*/ 2147483647 w 1451"/>
              <a:gd name="T23" fmla="*/ 2147483647 h 1789"/>
              <a:gd name="T24" fmla="*/ 2147483647 w 1451"/>
              <a:gd name="T25" fmla="*/ 2147483647 h 1789"/>
              <a:gd name="T26" fmla="*/ 2147483647 w 1451"/>
              <a:gd name="T27" fmla="*/ 2147483647 h 1789"/>
              <a:gd name="T28" fmla="*/ 2147483647 w 1451"/>
              <a:gd name="T29" fmla="*/ 2147483647 h 1789"/>
              <a:gd name="T30" fmla="*/ 2147483647 w 1451"/>
              <a:gd name="T31" fmla="*/ 2147483647 h 1789"/>
              <a:gd name="T32" fmla="*/ 2147483647 w 1451"/>
              <a:gd name="T33" fmla="*/ 2147483647 h 1789"/>
              <a:gd name="T34" fmla="*/ 2147483647 w 1451"/>
              <a:gd name="T35" fmla="*/ 2147483647 h 1789"/>
              <a:gd name="T36" fmla="*/ 2147483647 w 1451"/>
              <a:gd name="T37" fmla="*/ 2147483647 h 1789"/>
              <a:gd name="T38" fmla="*/ 2147483647 w 1451"/>
              <a:gd name="T39" fmla="*/ 2147483647 h 1789"/>
              <a:gd name="T40" fmla="*/ 2147483647 w 1451"/>
              <a:gd name="T41" fmla="*/ 2147483647 h 1789"/>
              <a:gd name="T42" fmla="*/ 2147483647 w 1451"/>
              <a:gd name="T43" fmla="*/ 2147483647 h 1789"/>
              <a:gd name="T44" fmla="*/ 2147483647 w 1451"/>
              <a:gd name="T45" fmla="*/ 2147483647 h 1789"/>
              <a:gd name="T46" fmla="*/ 2147483647 w 1451"/>
              <a:gd name="T47" fmla="*/ 2147483647 h 1789"/>
              <a:gd name="T48" fmla="*/ 2147483647 w 1451"/>
              <a:gd name="T49" fmla="*/ 2147483647 h 1789"/>
              <a:gd name="T50" fmla="*/ 2147483647 w 1451"/>
              <a:gd name="T51" fmla="*/ 2147483647 h 1789"/>
              <a:gd name="T52" fmla="*/ 2147483647 w 1451"/>
              <a:gd name="T53" fmla="*/ 2147483647 h 1789"/>
              <a:gd name="T54" fmla="*/ 2147483647 w 1451"/>
              <a:gd name="T55" fmla="*/ 2147483647 h 1789"/>
              <a:gd name="T56" fmla="*/ 2147483647 w 1451"/>
              <a:gd name="T57" fmla="*/ 2147483647 h 1789"/>
              <a:gd name="T58" fmla="*/ 2147483647 w 1451"/>
              <a:gd name="T59" fmla="*/ 2147483647 h 1789"/>
              <a:gd name="T60" fmla="*/ 2147483647 w 1451"/>
              <a:gd name="T61" fmla="*/ 2147483647 h 1789"/>
              <a:gd name="T62" fmla="*/ 2147483647 w 1451"/>
              <a:gd name="T63" fmla="*/ 2147483647 h 1789"/>
              <a:gd name="T64" fmla="*/ 2147483647 w 1451"/>
              <a:gd name="T65" fmla="*/ 2147483647 h 1789"/>
              <a:gd name="T66" fmla="*/ 2147483647 w 1451"/>
              <a:gd name="T67" fmla="*/ 2147483647 h 1789"/>
              <a:gd name="T68" fmla="*/ 2147483647 w 1451"/>
              <a:gd name="T69" fmla="*/ 2147483647 h 1789"/>
              <a:gd name="T70" fmla="*/ 2147483647 w 1451"/>
              <a:gd name="T71" fmla="*/ 2147483647 h 1789"/>
              <a:gd name="T72" fmla="*/ 2147483647 w 1451"/>
              <a:gd name="T73" fmla="*/ 2147483647 h 1789"/>
              <a:gd name="T74" fmla="*/ 2147483647 w 1451"/>
              <a:gd name="T75" fmla="*/ 2147483647 h 1789"/>
              <a:gd name="T76" fmla="*/ 2147483647 w 1451"/>
              <a:gd name="T77" fmla="*/ 2147483647 h 1789"/>
              <a:gd name="T78" fmla="*/ 2147483647 w 1451"/>
              <a:gd name="T79" fmla="*/ 2147483647 h 1789"/>
              <a:gd name="T80" fmla="*/ 2147483647 w 1451"/>
              <a:gd name="T81" fmla="*/ 2147483647 h 1789"/>
              <a:gd name="T82" fmla="*/ 2147483647 w 1451"/>
              <a:gd name="T83" fmla="*/ 2147483647 h 1789"/>
              <a:gd name="T84" fmla="*/ 2147483647 w 1451"/>
              <a:gd name="T85" fmla="*/ 2147483647 h 1789"/>
              <a:gd name="T86" fmla="*/ 2147483647 w 1451"/>
              <a:gd name="T87" fmla="*/ 2147483647 h 1789"/>
              <a:gd name="T88" fmla="*/ 2147483647 w 1451"/>
              <a:gd name="T89" fmla="*/ 2147483647 h 1789"/>
              <a:gd name="T90" fmla="*/ 2147483647 w 1451"/>
              <a:gd name="T91" fmla="*/ 2147483647 h 1789"/>
              <a:gd name="T92" fmla="*/ 2147483647 w 1451"/>
              <a:gd name="T93" fmla="*/ 2147483647 h 1789"/>
              <a:gd name="T94" fmla="*/ 2147483647 w 1451"/>
              <a:gd name="T95" fmla="*/ 2147483647 h 1789"/>
              <a:gd name="T96" fmla="*/ 2147483647 w 1451"/>
              <a:gd name="T97" fmla="*/ 2147483647 h 1789"/>
              <a:gd name="T98" fmla="*/ 2147483647 w 1451"/>
              <a:gd name="T99" fmla="*/ 2147483647 h 1789"/>
              <a:gd name="T100" fmla="*/ 2147483647 w 1451"/>
              <a:gd name="T101" fmla="*/ 2147483647 h 1789"/>
              <a:gd name="T102" fmla="*/ 2147483647 w 1451"/>
              <a:gd name="T103" fmla="*/ 2147483647 h 1789"/>
              <a:gd name="T104" fmla="*/ 2147483647 w 1451"/>
              <a:gd name="T105" fmla="*/ 2147483647 h 1789"/>
              <a:gd name="T106" fmla="*/ 2147483647 w 1451"/>
              <a:gd name="T107" fmla="*/ 2147483647 h 1789"/>
              <a:gd name="T108" fmla="*/ 2147483647 w 1451"/>
              <a:gd name="T109" fmla="*/ 2147483647 h 1789"/>
              <a:gd name="T110" fmla="*/ 2147483647 w 1451"/>
              <a:gd name="T111" fmla="*/ 2147483647 h 1789"/>
              <a:gd name="T112" fmla="*/ 2147483647 w 1451"/>
              <a:gd name="T113" fmla="*/ 2147483647 h 1789"/>
              <a:gd name="T114" fmla="*/ 2147483647 w 1451"/>
              <a:gd name="T115" fmla="*/ 0 h 1789"/>
              <a:gd name="T116" fmla="*/ 2147483647 w 1451"/>
              <a:gd name="T117" fmla="*/ 2147483647 h 1789"/>
              <a:gd name="T118" fmla="*/ 2147483647 w 1451"/>
              <a:gd name="T119" fmla="*/ 2147483647 h 178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451"/>
              <a:gd name="T181" fmla="*/ 0 h 1789"/>
              <a:gd name="T182" fmla="*/ 1451 w 1451"/>
              <a:gd name="T183" fmla="*/ 1789 h 178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451" h="1789">
                <a:moveTo>
                  <a:pt x="360" y="83"/>
                </a:moveTo>
                <a:lnTo>
                  <a:pt x="290" y="77"/>
                </a:lnTo>
                <a:lnTo>
                  <a:pt x="256" y="87"/>
                </a:lnTo>
                <a:lnTo>
                  <a:pt x="221" y="105"/>
                </a:lnTo>
                <a:lnTo>
                  <a:pt x="175" y="153"/>
                </a:lnTo>
                <a:lnTo>
                  <a:pt x="135" y="206"/>
                </a:lnTo>
                <a:lnTo>
                  <a:pt x="105" y="268"/>
                </a:lnTo>
                <a:lnTo>
                  <a:pt x="86" y="334"/>
                </a:lnTo>
                <a:lnTo>
                  <a:pt x="70" y="399"/>
                </a:lnTo>
                <a:lnTo>
                  <a:pt x="45" y="462"/>
                </a:lnTo>
                <a:lnTo>
                  <a:pt x="10" y="514"/>
                </a:lnTo>
                <a:lnTo>
                  <a:pt x="0" y="543"/>
                </a:lnTo>
                <a:lnTo>
                  <a:pt x="0" y="572"/>
                </a:lnTo>
                <a:lnTo>
                  <a:pt x="10" y="594"/>
                </a:lnTo>
                <a:lnTo>
                  <a:pt x="27" y="613"/>
                </a:lnTo>
                <a:lnTo>
                  <a:pt x="44" y="630"/>
                </a:lnTo>
                <a:lnTo>
                  <a:pt x="56" y="652"/>
                </a:lnTo>
                <a:lnTo>
                  <a:pt x="64" y="697"/>
                </a:lnTo>
                <a:lnTo>
                  <a:pt x="77" y="731"/>
                </a:lnTo>
                <a:lnTo>
                  <a:pt x="124" y="774"/>
                </a:lnTo>
                <a:lnTo>
                  <a:pt x="178" y="804"/>
                </a:lnTo>
                <a:lnTo>
                  <a:pt x="238" y="825"/>
                </a:lnTo>
                <a:lnTo>
                  <a:pt x="300" y="837"/>
                </a:lnTo>
                <a:lnTo>
                  <a:pt x="344" y="837"/>
                </a:lnTo>
                <a:lnTo>
                  <a:pt x="382" y="823"/>
                </a:lnTo>
                <a:lnTo>
                  <a:pt x="457" y="778"/>
                </a:lnTo>
                <a:lnTo>
                  <a:pt x="478" y="773"/>
                </a:lnTo>
                <a:lnTo>
                  <a:pt x="500" y="778"/>
                </a:lnTo>
                <a:lnTo>
                  <a:pt x="519" y="790"/>
                </a:lnTo>
                <a:lnTo>
                  <a:pt x="533" y="810"/>
                </a:lnTo>
                <a:lnTo>
                  <a:pt x="534" y="845"/>
                </a:lnTo>
                <a:lnTo>
                  <a:pt x="538" y="882"/>
                </a:lnTo>
                <a:lnTo>
                  <a:pt x="569" y="984"/>
                </a:lnTo>
                <a:lnTo>
                  <a:pt x="612" y="1086"/>
                </a:lnTo>
                <a:lnTo>
                  <a:pt x="625" y="1126"/>
                </a:lnTo>
                <a:lnTo>
                  <a:pt x="630" y="1170"/>
                </a:lnTo>
                <a:lnTo>
                  <a:pt x="616" y="1257"/>
                </a:lnTo>
                <a:lnTo>
                  <a:pt x="593" y="1320"/>
                </a:lnTo>
                <a:lnTo>
                  <a:pt x="586" y="1352"/>
                </a:lnTo>
                <a:lnTo>
                  <a:pt x="587" y="1384"/>
                </a:lnTo>
                <a:lnTo>
                  <a:pt x="597" y="1414"/>
                </a:lnTo>
                <a:lnTo>
                  <a:pt x="614" y="1439"/>
                </a:lnTo>
                <a:lnTo>
                  <a:pt x="629" y="1464"/>
                </a:lnTo>
                <a:lnTo>
                  <a:pt x="641" y="1494"/>
                </a:lnTo>
                <a:lnTo>
                  <a:pt x="650" y="1599"/>
                </a:lnTo>
                <a:lnTo>
                  <a:pt x="655" y="1650"/>
                </a:lnTo>
                <a:lnTo>
                  <a:pt x="673" y="1700"/>
                </a:lnTo>
                <a:lnTo>
                  <a:pt x="699" y="1740"/>
                </a:lnTo>
                <a:lnTo>
                  <a:pt x="739" y="1774"/>
                </a:lnTo>
                <a:lnTo>
                  <a:pt x="787" y="1788"/>
                </a:lnTo>
                <a:lnTo>
                  <a:pt x="838" y="1789"/>
                </a:lnTo>
                <a:lnTo>
                  <a:pt x="842" y="1778"/>
                </a:lnTo>
                <a:lnTo>
                  <a:pt x="845" y="1769"/>
                </a:lnTo>
                <a:lnTo>
                  <a:pt x="866" y="1765"/>
                </a:lnTo>
                <a:lnTo>
                  <a:pt x="883" y="1753"/>
                </a:lnTo>
                <a:lnTo>
                  <a:pt x="1002" y="1656"/>
                </a:lnTo>
                <a:lnTo>
                  <a:pt x="1030" y="1623"/>
                </a:lnTo>
                <a:lnTo>
                  <a:pt x="1052" y="1581"/>
                </a:lnTo>
                <a:lnTo>
                  <a:pt x="1053" y="1550"/>
                </a:lnTo>
                <a:lnTo>
                  <a:pt x="1060" y="1520"/>
                </a:lnTo>
                <a:lnTo>
                  <a:pt x="1074" y="1486"/>
                </a:lnTo>
                <a:lnTo>
                  <a:pt x="1088" y="1456"/>
                </a:lnTo>
                <a:lnTo>
                  <a:pt x="1137" y="1411"/>
                </a:lnTo>
                <a:lnTo>
                  <a:pt x="1161" y="1387"/>
                </a:lnTo>
                <a:lnTo>
                  <a:pt x="1178" y="1359"/>
                </a:lnTo>
                <a:lnTo>
                  <a:pt x="1191" y="1315"/>
                </a:lnTo>
                <a:lnTo>
                  <a:pt x="1197" y="1273"/>
                </a:lnTo>
                <a:lnTo>
                  <a:pt x="1190" y="1186"/>
                </a:lnTo>
                <a:lnTo>
                  <a:pt x="1178" y="1141"/>
                </a:lnTo>
                <a:lnTo>
                  <a:pt x="1169" y="1094"/>
                </a:lnTo>
                <a:lnTo>
                  <a:pt x="1174" y="1043"/>
                </a:lnTo>
                <a:lnTo>
                  <a:pt x="1197" y="1038"/>
                </a:lnTo>
                <a:lnTo>
                  <a:pt x="1212" y="1022"/>
                </a:lnTo>
                <a:lnTo>
                  <a:pt x="1274" y="952"/>
                </a:lnTo>
                <a:lnTo>
                  <a:pt x="1303" y="919"/>
                </a:lnTo>
                <a:lnTo>
                  <a:pt x="1324" y="880"/>
                </a:lnTo>
                <a:lnTo>
                  <a:pt x="1356" y="827"/>
                </a:lnTo>
                <a:lnTo>
                  <a:pt x="1393" y="774"/>
                </a:lnTo>
                <a:lnTo>
                  <a:pt x="1396" y="758"/>
                </a:lnTo>
                <a:lnTo>
                  <a:pt x="1404" y="744"/>
                </a:lnTo>
                <a:lnTo>
                  <a:pt x="1426" y="724"/>
                </a:lnTo>
                <a:lnTo>
                  <a:pt x="1443" y="699"/>
                </a:lnTo>
                <a:lnTo>
                  <a:pt x="1451" y="675"/>
                </a:lnTo>
                <a:lnTo>
                  <a:pt x="1450" y="649"/>
                </a:lnTo>
                <a:lnTo>
                  <a:pt x="1438" y="637"/>
                </a:lnTo>
                <a:lnTo>
                  <a:pt x="1418" y="631"/>
                </a:lnTo>
                <a:lnTo>
                  <a:pt x="1370" y="626"/>
                </a:lnTo>
                <a:lnTo>
                  <a:pt x="1321" y="601"/>
                </a:lnTo>
                <a:lnTo>
                  <a:pt x="1277" y="569"/>
                </a:lnTo>
                <a:lnTo>
                  <a:pt x="1188" y="500"/>
                </a:lnTo>
                <a:lnTo>
                  <a:pt x="1151" y="458"/>
                </a:lnTo>
                <a:lnTo>
                  <a:pt x="1125" y="410"/>
                </a:lnTo>
                <a:lnTo>
                  <a:pt x="1092" y="350"/>
                </a:lnTo>
                <a:lnTo>
                  <a:pt x="1050" y="292"/>
                </a:lnTo>
                <a:lnTo>
                  <a:pt x="1038" y="275"/>
                </a:lnTo>
                <a:lnTo>
                  <a:pt x="1019" y="264"/>
                </a:lnTo>
                <a:lnTo>
                  <a:pt x="1046" y="257"/>
                </a:lnTo>
                <a:lnTo>
                  <a:pt x="1012" y="130"/>
                </a:lnTo>
                <a:lnTo>
                  <a:pt x="985" y="145"/>
                </a:lnTo>
                <a:lnTo>
                  <a:pt x="957" y="151"/>
                </a:lnTo>
                <a:lnTo>
                  <a:pt x="898" y="146"/>
                </a:lnTo>
                <a:lnTo>
                  <a:pt x="837" y="136"/>
                </a:lnTo>
                <a:lnTo>
                  <a:pt x="777" y="132"/>
                </a:lnTo>
                <a:lnTo>
                  <a:pt x="777" y="144"/>
                </a:lnTo>
                <a:lnTo>
                  <a:pt x="776" y="154"/>
                </a:lnTo>
                <a:lnTo>
                  <a:pt x="759" y="153"/>
                </a:lnTo>
                <a:lnTo>
                  <a:pt x="741" y="139"/>
                </a:lnTo>
                <a:lnTo>
                  <a:pt x="721" y="136"/>
                </a:lnTo>
                <a:lnTo>
                  <a:pt x="699" y="137"/>
                </a:lnTo>
                <a:lnTo>
                  <a:pt x="677" y="138"/>
                </a:lnTo>
                <a:lnTo>
                  <a:pt x="658" y="129"/>
                </a:lnTo>
                <a:lnTo>
                  <a:pt x="655" y="97"/>
                </a:lnTo>
                <a:lnTo>
                  <a:pt x="628" y="55"/>
                </a:lnTo>
                <a:lnTo>
                  <a:pt x="600" y="26"/>
                </a:lnTo>
                <a:lnTo>
                  <a:pt x="569" y="4"/>
                </a:lnTo>
                <a:lnTo>
                  <a:pt x="538" y="0"/>
                </a:lnTo>
                <a:lnTo>
                  <a:pt x="511" y="6"/>
                </a:lnTo>
                <a:lnTo>
                  <a:pt x="394" y="88"/>
                </a:lnTo>
                <a:lnTo>
                  <a:pt x="360" y="83"/>
                </a:lnTo>
                <a:close/>
              </a:path>
            </a:pathLst>
          </a:custGeom>
          <a:solidFill>
            <a:srgbClr val="808000"/>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48" name="Freeform 298"/>
          <p:cNvSpPr>
            <a:spLocks/>
          </p:cNvSpPr>
          <p:nvPr/>
        </p:nvSpPr>
        <p:spPr bwMode="auto">
          <a:xfrm>
            <a:off x="3538538" y="2566988"/>
            <a:ext cx="150812" cy="269875"/>
          </a:xfrm>
          <a:custGeom>
            <a:avLst/>
            <a:gdLst>
              <a:gd name="T0" fmla="*/ 2147483647 w 190"/>
              <a:gd name="T1" fmla="*/ 2147483647 h 339"/>
              <a:gd name="T2" fmla="*/ 2147483647 w 190"/>
              <a:gd name="T3" fmla="*/ 2147483647 h 339"/>
              <a:gd name="T4" fmla="*/ 2147483647 w 190"/>
              <a:gd name="T5" fmla="*/ 0 h 339"/>
              <a:gd name="T6" fmla="*/ 2147483647 w 190"/>
              <a:gd name="T7" fmla="*/ 2147483647 h 339"/>
              <a:gd name="T8" fmla="*/ 2147483647 w 190"/>
              <a:gd name="T9" fmla="*/ 2147483647 h 339"/>
              <a:gd name="T10" fmla="*/ 2147483647 w 190"/>
              <a:gd name="T11" fmla="*/ 2147483647 h 339"/>
              <a:gd name="T12" fmla="*/ 2147483647 w 190"/>
              <a:gd name="T13" fmla="*/ 2147483647 h 339"/>
              <a:gd name="T14" fmla="*/ 2147483647 w 190"/>
              <a:gd name="T15" fmla="*/ 2147483647 h 339"/>
              <a:gd name="T16" fmla="*/ 2147483647 w 190"/>
              <a:gd name="T17" fmla="*/ 2147483647 h 339"/>
              <a:gd name="T18" fmla="*/ 2147483647 w 190"/>
              <a:gd name="T19" fmla="*/ 2147483647 h 339"/>
              <a:gd name="T20" fmla="*/ 2147483647 w 190"/>
              <a:gd name="T21" fmla="*/ 2147483647 h 339"/>
              <a:gd name="T22" fmla="*/ 2147483647 w 190"/>
              <a:gd name="T23" fmla="*/ 2147483647 h 339"/>
              <a:gd name="T24" fmla="*/ 0 w 190"/>
              <a:gd name="T25" fmla="*/ 2147483647 h 339"/>
              <a:gd name="T26" fmla="*/ 2147483647 w 190"/>
              <a:gd name="T27" fmla="*/ 2147483647 h 339"/>
              <a:gd name="T28" fmla="*/ 2147483647 w 190"/>
              <a:gd name="T29" fmla="*/ 2147483647 h 339"/>
              <a:gd name="T30" fmla="*/ 2147483647 w 190"/>
              <a:gd name="T31" fmla="*/ 2147483647 h 339"/>
              <a:gd name="T32" fmla="*/ 2147483647 w 190"/>
              <a:gd name="T33" fmla="*/ 2147483647 h 339"/>
              <a:gd name="T34" fmla="*/ 2147483647 w 190"/>
              <a:gd name="T35" fmla="*/ 2147483647 h 339"/>
              <a:gd name="T36" fmla="*/ 2147483647 w 190"/>
              <a:gd name="T37" fmla="*/ 2147483647 h 339"/>
              <a:gd name="T38" fmla="*/ 2147483647 w 190"/>
              <a:gd name="T39" fmla="*/ 2147483647 h 339"/>
              <a:gd name="T40" fmla="*/ 2147483647 w 190"/>
              <a:gd name="T41" fmla="*/ 2147483647 h 339"/>
              <a:gd name="T42" fmla="*/ 2147483647 w 190"/>
              <a:gd name="T43" fmla="*/ 2147483647 h 339"/>
              <a:gd name="T44" fmla="*/ 2147483647 w 190"/>
              <a:gd name="T45" fmla="*/ 2147483647 h 339"/>
              <a:gd name="T46" fmla="*/ 2147483647 w 190"/>
              <a:gd name="T47" fmla="*/ 2147483647 h 339"/>
              <a:gd name="T48" fmla="*/ 2147483647 w 190"/>
              <a:gd name="T49" fmla="*/ 2147483647 h 339"/>
              <a:gd name="T50" fmla="*/ 2147483647 w 190"/>
              <a:gd name="T51" fmla="*/ 2147483647 h 339"/>
              <a:gd name="T52" fmla="*/ 2147483647 w 190"/>
              <a:gd name="T53" fmla="*/ 2147483647 h 339"/>
              <a:gd name="T54" fmla="*/ 2147483647 w 190"/>
              <a:gd name="T55" fmla="*/ 2147483647 h 339"/>
              <a:gd name="T56" fmla="*/ 2147483647 w 190"/>
              <a:gd name="T57" fmla="*/ 2147483647 h 33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90"/>
              <a:gd name="T88" fmla="*/ 0 h 339"/>
              <a:gd name="T89" fmla="*/ 190 w 190"/>
              <a:gd name="T90" fmla="*/ 339 h 33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90" h="339">
                <a:moveTo>
                  <a:pt x="183" y="8"/>
                </a:moveTo>
                <a:lnTo>
                  <a:pt x="178" y="1"/>
                </a:lnTo>
                <a:lnTo>
                  <a:pt x="171" y="0"/>
                </a:lnTo>
                <a:lnTo>
                  <a:pt x="157" y="2"/>
                </a:lnTo>
                <a:lnTo>
                  <a:pt x="143" y="29"/>
                </a:lnTo>
                <a:lnTo>
                  <a:pt x="121" y="50"/>
                </a:lnTo>
                <a:lnTo>
                  <a:pt x="93" y="61"/>
                </a:lnTo>
                <a:lnTo>
                  <a:pt x="62" y="62"/>
                </a:lnTo>
                <a:lnTo>
                  <a:pt x="62" y="107"/>
                </a:lnTo>
                <a:lnTo>
                  <a:pt x="31" y="145"/>
                </a:lnTo>
                <a:lnTo>
                  <a:pt x="27" y="175"/>
                </a:lnTo>
                <a:lnTo>
                  <a:pt x="2" y="214"/>
                </a:lnTo>
                <a:lnTo>
                  <a:pt x="0" y="258"/>
                </a:lnTo>
                <a:lnTo>
                  <a:pt x="17" y="300"/>
                </a:lnTo>
                <a:lnTo>
                  <a:pt x="46" y="332"/>
                </a:lnTo>
                <a:lnTo>
                  <a:pt x="67" y="339"/>
                </a:lnTo>
                <a:lnTo>
                  <a:pt x="85" y="330"/>
                </a:lnTo>
                <a:lnTo>
                  <a:pt x="97" y="312"/>
                </a:lnTo>
                <a:lnTo>
                  <a:pt x="104" y="291"/>
                </a:lnTo>
                <a:lnTo>
                  <a:pt x="113" y="251"/>
                </a:lnTo>
                <a:lnTo>
                  <a:pt x="130" y="216"/>
                </a:lnTo>
                <a:lnTo>
                  <a:pt x="151" y="182"/>
                </a:lnTo>
                <a:lnTo>
                  <a:pt x="165" y="144"/>
                </a:lnTo>
                <a:lnTo>
                  <a:pt x="171" y="126"/>
                </a:lnTo>
                <a:lnTo>
                  <a:pt x="190" y="123"/>
                </a:lnTo>
                <a:lnTo>
                  <a:pt x="184" y="72"/>
                </a:lnTo>
                <a:lnTo>
                  <a:pt x="183" y="2"/>
                </a:lnTo>
                <a:lnTo>
                  <a:pt x="183" y="8"/>
                </a:lnTo>
                <a:close/>
              </a:path>
            </a:pathLst>
          </a:custGeom>
          <a:solidFill>
            <a:srgbClr val="808000"/>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49" name="Freeform 299"/>
          <p:cNvSpPr>
            <a:spLocks/>
          </p:cNvSpPr>
          <p:nvPr/>
        </p:nvSpPr>
        <p:spPr bwMode="auto">
          <a:xfrm>
            <a:off x="1582738" y="1822450"/>
            <a:ext cx="171450" cy="106363"/>
          </a:xfrm>
          <a:custGeom>
            <a:avLst/>
            <a:gdLst>
              <a:gd name="T0" fmla="*/ 0 w 215"/>
              <a:gd name="T1" fmla="*/ 2147483647 h 135"/>
              <a:gd name="T2" fmla="*/ 2147483647 w 215"/>
              <a:gd name="T3" fmla="*/ 2147483647 h 135"/>
              <a:gd name="T4" fmla="*/ 2147483647 w 215"/>
              <a:gd name="T5" fmla="*/ 0 h 135"/>
              <a:gd name="T6" fmla="*/ 2147483647 w 215"/>
              <a:gd name="T7" fmla="*/ 2147483647 h 135"/>
              <a:gd name="T8" fmla="*/ 2147483647 w 215"/>
              <a:gd name="T9" fmla="*/ 2147483647 h 135"/>
              <a:gd name="T10" fmla="*/ 2147483647 w 215"/>
              <a:gd name="T11" fmla="*/ 2147483647 h 135"/>
              <a:gd name="T12" fmla="*/ 2147483647 w 215"/>
              <a:gd name="T13" fmla="*/ 2147483647 h 135"/>
              <a:gd name="T14" fmla="*/ 2147483647 w 215"/>
              <a:gd name="T15" fmla="*/ 2147483647 h 135"/>
              <a:gd name="T16" fmla="*/ 2147483647 w 215"/>
              <a:gd name="T17" fmla="*/ 2147483647 h 135"/>
              <a:gd name="T18" fmla="*/ 2147483647 w 215"/>
              <a:gd name="T19" fmla="*/ 2147483647 h 135"/>
              <a:gd name="T20" fmla="*/ 2147483647 w 215"/>
              <a:gd name="T21" fmla="*/ 2147483647 h 135"/>
              <a:gd name="T22" fmla="*/ 2147483647 w 215"/>
              <a:gd name="T23" fmla="*/ 2147483647 h 135"/>
              <a:gd name="T24" fmla="*/ 2147483647 w 215"/>
              <a:gd name="T25" fmla="*/ 2147483647 h 135"/>
              <a:gd name="T26" fmla="*/ 2147483647 w 215"/>
              <a:gd name="T27" fmla="*/ 2147483647 h 135"/>
              <a:gd name="T28" fmla="*/ 2147483647 w 215"/>
              <a:gd name="T29" fmla="*/ 2147483647 h 135"/>
              <a:gd name="T30" fmla="*/ 2147483647 w 215"/>
              <a:gd name="T31" fmla="*/ 2147483647 h 135"/>
              <a:gd name="T32" fmla="*/ 2147483647 w 215"/>
              <a:gd name="T33" fmla="*/ 2147483647 h 135"/>
              <a:gd name="T34" fmla="*/ 2147483647 w 215"/>
              <a:gd name="T35" fmla="*/ 2147483647 h 135"/>
              <a:gd name="T36" fmla="*/ 0 w 215"/>
              <a:gd name="T37" fmla="*/ 2147483647 h 135"/>
              <a:gd name="T38" fmla="*/ 0 w 215"/>
              <a:gd name="T39" fmla="*/ 2147483647 h 1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5"/>
              <a:gd name="T61" fmla="*/ 0 h 135"/>
              <a:gd name="T62" fmla="*/ 215 w 215"/>
              <a:gd name="T63" fmla="*/ 135 h 13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5" h="135">
                <a:moveTo>
                  <a:pt x="0" y="21"/>
                </a:moveTo>
                <a:lnTo>
                  <a:pt x="28" y="7"/>
                </a:lnTo>
                <a:lnTo>
                  <a:pt x="56" y="0"/>
                </a:lnTo>
                <a:lnTo>
                  <a:pt x="109" y="13"/>
                </a:lnTo>
                <a:lnTo>
                  <a:pt x="172" y="60"/>
                </a:lnTo>
                <a:lnTo>
                  <a:pt x="198" y="89"/>
                </a:lnTo>
                <a:lnTo>
                  <a:pt x="215" y="122"/>
                </a:lnTo>
                <a:lnTo>
                  <a:pt x="214" y="130"/>
                </a:lnTo>
                <a:lnTo>
                  <a:pt x="205" y="135"/>
                </a:lnTo>
                <a:lnTo>
                  <a:pt x="181" y="131"/>
                </a:lnTo>
                <a:lnTo>
                  <a:pt x="151" y="115"/>
                </a:lnTo>
                <a:lnTo>
                  <a:pt x="124" y="89"/>
                </a:lnTo>
                <a:lnTo>
                  <a:pt x="92" y="86"/>
                </a:lnTo>
                <a:lnTo>
                  <a:pt x="92" y="63"/>
                </a:lnTo>
                <a:lnTo>
                  <a:pt x="77" y="48"/>
                </a:lnTo>
                <a:lnTo>
                  <a:pt x="46" y="46"/>
                </a:lnTo>
                <a:lnTo>
                  <a:pt x="14" y="42"/>
                </a:lnTo>
                <a:lnTo>
                  <a:pt x="1" y="34"/>
                </a:lnTo>
                <a:lnTo>
                  <a:pt x="0" y="21"/>
                </a:lnTo>
                <a:close/>
              </a:path>
            </a:pathLst>
          </a:custGeom>
          <a:solidFill>
            <a:srgbClr val="3399FF"/>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50" name="Freeform 300"/>
          <p:cNvSpPr>
            <a:spLocks/>
          </p:cNvSpPr>
          <p:nvPr/>
        </p:nvSpPr>
        <p:spPr bwMode="auto">
          <a:xfrm>
            <a:off x="4765675" y="1487488"/>
            <a:ext cx="44450" cy="60325"/>
          </a:xfrm>
          <a:custGeom>
            <a:avLst/>
            <a:gdLst>
              <a:gd name="T0" fmla="*/ 2147483647 w 57"/>
              <a:gd name="T1" fmla="*/ 2147483647 h 76"/>
              <a:gd name="T2" fmla="*/ 2147483647 w 57"/>
              <a:gd name="T3" fmla="*/ 0 h 76"/>
              <a:gd name="T4" fmla="*/ 0 w 57"/>
              <a:gd name="T5" fmla="*/ 2147483647 h 76"/>
              <a:gd name="T6" fmla="*/ 2147483647 w 57"/>
              <a:gd name="T7" fmla="*/ 2147483647 h 76"/>
              <a:gd name="T8" fmla="*/ 2147483647 w 57"/>
              <a:gd name="T9" fmla="*/ 2147483647 h 76"/>
              <a:gd name="T10" fmla="*/ 2147483647 w 57"/>
              <a:gd name="T11" fmla="*/ 2147483647 h 76"/>
              <a:gd name="T12" fmla="*/ 2147483647 w 57"/>
              <a:gd name="T13" fmla="*/ 2147483647 h 76"/>
              <a:gd name="T14" fmla="*/ 2147483647 w 57"/>
              <a:gd name="T15" fmla="*/ 2147483647 h 76"/>
              <a:gd name="T16" fmla="*/ 2147483647 w 57"/>
              <a:gd name="T17" fmla="*/ 2147483647 h 76"/>
              <a:gd name="T18" fmla="*/ 2147483647 w 57"/>
              <a:gd name="T19" fmla="*/ 2147483647 h 76"/>
              <a:gd name="T20" fmla="*/ 2147483647 w 57"/>
              <a:gd name="T21" fmla="*/ 2147483647 h 76"/>
              <a:gd name="T22" fmla="*/ 2147483647 w 57"/>
              <a:gd name="T23" fmla="*/ 2147483647 h 76"/>
              <a:gd name="T24" fmla="*/ 2147483647 w 57"/>
              <a:gd name="T25" fmla="*/ 2147483647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
              <a:gd name="T40" fmla="*/ 0 h 76"/>
              <a:gd name="T41" fmla="*/ 57 w 57"/>
              <a:gd name="T42" fmla="*/ 76 h 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 h="76">
                <a:moveTo>
                  <a:pt x="20" y="1"/>
                </a:moveTo>
                <a:lnTo>
                  <a:pt x="7" y="0"/>
                </a:lnTo>
                <a:lnTo>
                  <a:pt x="0" y="8"/>
                </a:lnTo>
                <a:lnTo>
                  <a:pt x="2" y="29"/>
                </a:lnTo>
                <a:lnTo>
                  <a:pt x="53" y="68"/>
                </a:lnTo>
                <a:lnTo>
                  <a:pt x="57" y="75"/>
                </a:lnTo>
                <a:lnTo>
                  <a:pt x="54" y="76"/>
                </a:lnTo>
                <a:lnTo>
                  <a:pt x="42" y="68"/>
                </a:lnTo>
                <a:lnTo>
                  <a:pt x="42" y="62"/>
                </a:lnTo>
                <a:lnTo>
                  <a:pt x="55" y="60"/>
                </a:lnTo>
                <a:lnTo>
                  <a:pt x="43" y="27"/>
                </a:lnTo>
                <a:lnTo>
                  <a:pt x="2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51" name="Freeform 301"/>
          <p:cNvSpPr>
            <a:spLocks/>
          </p:cNvSpPr>
          <p:nvPr/>
        </p:nvSpPr>
        <p:spPr bwMode="auto">
          <a:xfrm>
            <a:off x="4838700" y="1565275"/>
            <a:ext cx="61913" cy="74613"/>
          </a:xfrm>
          <a:custGeom>
            <a:avLst/>
            <a:gdLst>
              <a:gd name="T0" fmla="*/ 2147483647 w 80"/>
              <a:gd name="T1" fmla="*/ 2147483647 h 93"/>
              <a:gd name="T2" fmla="*/ 2147483647 w 80"/>
              <a:gd name="T3" fmla="*/ 0 h 93"/>
              <a:gd name="T4" fmla="*/ 2147483647 w 80"/>
              <a:gd name="T5" fmla="*/ 0 h 93"/>
              <a:gd name="T6" fmla="*/ 2147483647 w 80"/>
              <a:gd name="T7" fmla="*/ 2147483647 h 93"/>
              <a:gd name="T8" fmla="*/ 2147483647 w 80"/>
              <a:gd name="T9" fmla="*/ 2147483647 h 93"/>
              <a:gd name="T10" fmla="*/ 2147483647 w 80"/>
              <a:gd name="T11" fmla="*/ 2147483647 h 93"/>
              <a:gd name="T12" fmla="*/ 2147483647 w 80"/>
              <a:gd name="T13" fmla="*/ 2147483647 h 93"/>
              <a:gd name="T14" fmla="*/ 2147483647 w 80"/>
              <a:gd name="T15" fmla="*/ 2147483647 h 93"/>
              <a:gd name="T16" fmla="*/ 0 w 80"/>
              <a:gd name="T17" fmla="*/ 2147483647 h 93"/>
              <a:gd name="T18" fmla="*/ 2147483647 w 80"/>
              <a:gd name="T19" fmla="*/ 2147483647 h 93"/>
              <a:gd name="T20" fmla="*/ 2147483647 w 80"/>
              <a:gd name="T21" fmla="*/ 2147483647 h 93"/>
              <a:gd name="T22" fmla="*/ 2147483647 w 80"/>
              <a:gd name="T23" fmla="*/ 2147483647 h 93"/>
              <a:gd name="T24" fmla="*/ 2147483647 w 80"/>
              <a:gd name="T25" fmla="*/ 2147483647 h 93"/>
              <a:gd name="T26" fmla="*/ 2147483647 w 80"/>
              <a:gd name="T27" fmla="*/ 2147483647 h 93"/>
              <a:gd name="T28" fmla="*/ 2147483647 w 80"/>
              <a:gd name="T29" fmla="*/ 2147483647 h 93"/>
              <a:gd name="T30" fmla="*/ 2147483647 w 80"/>
              <a:gd name="T31" fmla="*/ 2147483647 h 93"/>
              <a:gd name="T32" fmla="*/ 2147483647 w 80"/>
              <a:gd name="T33" fmla="*/ 2147483647 h 93"/>
              <a:gd name="T34" fmla="*/ 2147483647 w 80"/>
              <a:gd name="T35" fmla="*/ 2147483647 h 93"/>
              <a:gd name="T36" fmla="*/ 2147483647 w 80"/>
              <a:gd name="T37" fmla="*/ 2147483647 h 93"/>
              <a:gd name="T38" fmla="*/ 2147483647 w 80"/>
              <a:gd name="T39" fmla="*/ 2147483647 h 93"/>
              <a:gd name="T40" fmla="*/ 2147483647 w 80"/>
              <a:gd name="T41" fmla="*/ 2147483647 h 9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0"/>
              <a:gd name="T64" fmla="*/ 0 h 93"/>
              <a:gd name="T65" fmla="*/ 80 w 80"/>
              <a:gd name="T66" fmla="*/ 93 h 9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0" h="93">
                <a:moveTo>
                  <a:pt x="30" y="20"/>
                </a:moveTo>
                <a:lnTo>
                  <a:pt x="68" y="0"/>
                </a:lnTo>
                <a:lnTo>
                  <a:pt x="76" y="0"/>
                </a:lnTo>
                <a:lnTo>
                  <a:pt x="80" y="5"/>
                </a:lnTo>
                <a:lnTo>
                  <a:pt x="49" y="47"/>
                </a:lnTo>
                <a:lnTo>
                  <a:pt x="26" y="68"/>
                </a:lnTo>
                <a:lnTo>
                  <a:pt x="6" y="76"/>
                </a:lnTo>
                <a:lnTo>
                  <a:pt x="3" y="74"/>
                </a:lnTo>
                <a:lnTo>
                  <a:pt x="0" y="65"/>
                </a:lnTo>
                <a:lnTo>
                  <a:pt x="19" y="21"/>
                </a:lnTo>
                <a:lnTo>
                  <a:pt x="18" y="47"/>
                </a:lnTo>
                <a:lnTo>
                  <a:pt x="28" y="55"/>
                </a:lnTo>
                <a:lnTo>
                  <a:pt x="26" y="75"/>
                </a:lnTo>
                <a:lnTo>
                  <a:pt x="23" y="85"/>
                </a:lnTo>
                <a:lnTo>
                  <a:pt x="31" y="93"/>
                </a:lnTo>
                <a:lnTo>
                  <a:pt x="48" y="93"/>
                </a:lnTo>
                <a:lnTo>
                  <a:pt x="52" y="54"/>
                </a:lnTo>
                <a:lnTo>
                  <a:pt x="42" y="14"/>
                </a:lnTo>
                <a:lnTo>
                  <a:pt x="35" y="16"/>
                </a:lnTo>
                <a:lnTo>
                  <a:pt x="3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52" name="Freeform 302"/>
          <p:cNvSpPr>
            <a:spLocks/>
          </p:cNvSpPr>
          <p:nvPr/>
        </p:nvSpPr>
        <p:spPr bwMode="auto">
          <a:xfrm>
            <a:off x="4814888" y="1671638"/>
            <a:ext cx="25400" cy="41275"/>
          </a:xfrm>
          <a:custGeom>
            <a:avLst/>
            <a:gdLst>
              <a:gd name="T0" fmla="*/ 2147483647 w 34"/>
              <a:gd name="T1" fmla="*/ 0 h 52"/>
              <a:gd name="T2" fmla="*/ 0 w 34"/>
              <a:gd name="T3" fmla="*/ 2147483647 h 52"/>
              <a:gd name="T4" fmla="*/ 2147483647 w 34"/>
              <a:gd name="T5" fmla="*/ 2147483647 h 52"/>
              <a:gd name="T6" fmla="*/ 2147483647 w 34"/>
              <a:gd name="T7" fmla="*/ 2147483647 h 52"/>
              <a:gd name="T8" fmla="*/ 2147483647 w 34"/>
              <a:gd name="T9" fmla="*/ 2147483647 h 52"/>
              <a:gd name="T10" fmla="*/ 2147483647 w 34"/>
              <a:gd name="T11" fmla="*/ 2147483647 h 52"/>
              <a:gd name="T12" fmla="*/ 2147483647 w 34"/>
              <a:gd name="T13" fmla="*/ 0 h 52"/>
              <a:gd name="T14" fmla="*/ 2147483647 w 34"/>
              <a:gd name="T15" fmla="*/ 0 h 52"/>
              <a:gd name="T16" fmla="*/ 0 60000 65536"/>
              <a:gd name="T17" fmla="*/ 0 60000 65536"/>
              <a:gd name="T18" fmla="*/ 0 60000 65536"/>
              <a:gd name="T19" fmla="*/ 0 60000 65536"/>
              <a:gd name="T20" fmla="*/ 0 60000 65536"/>
              <a:gd name="T21" fmla="*/ 0 60000 65536"/>
              <a:gd name="T22" fmla="*/ 0 60000 65536"/>
              <a:gd name="T23" fmla="*/ 0 60000 65536"/>
              <a:gd name="T24" fmla="*/ 0 w 34"/>
              <a:gd name="T25" fmla="*/ 0 h 52"/>
              <a:gd name="T26" fmla="*/ 34 w 34"/>
              <a:gd name="T27" fmla="*/ 52 h 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 h="52">
                <a:moveTo>
                  <a:pt x="20" y="0"/>
                </a:moveTo>
                <a:lnTo>
                  <a:pt x="0" y="8"/>
                </a:lnTo>
                <a:lnTo>
                  <a:pt x="12" y="30"/>
                </a:lnTo>
                <a:lnTo>
                  <a:pt x="34" y="52"/>
                </a:lnTo>
                <a:lnTo>
                  <a:pt x="27" y="41"/>
                </a:lnTo>
                <a:lnTo>
                  <a:pt x="19" y="26"/>
                </a:lnTo>
                <a:lnTo>
                  <a:pt x="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53" name="Freeform 303"/>
          <p:cNvSpPr>
            <a:spLocks/>
          </p:cNvSpPr>
          <p:nvPr/>
        </p:nvSpPr>
        <p:spPr bwMode="auto">
          <a:xfrm>
            <a:off x="4772025" y="1949450"/>
            <a:ext cx="68263" cy="144463"/>
          </a:xfrm>
          <a:custGeom>
            <a:avLst/>
            <a:gdLst>
              <a:gd name="T0" fmla="*/ 2147483647 w 88"/>
              <a:gd name="T1" fmla="*/ 2147483647 h 182"/>
              <a:gd name="T2" fmla="*/ 2147483647 w 88"/>
              <a:gd name="T3" fmla="*/ 0 h 182"/>
              <a:gd name="T4" fmla="*/ 0 w 88"/>
              <a:gd name="T5" fmla="*/ 2147483647 h 182"/>
              <a:gd name="T6" fmla="*/ 2147483647 w 88"/>
              <a:gd name="T7" fmla="*/ 2147483647 h 182"/>
              <a:gd name="T8" fmla="*/ 2147483647 w 88"/>
              <a:gd name="T9" fmla="*/ 2147483647 h 182"/>
              <a:gd name="T10" fmla="*/ 2147483647 w 88"/>
              <a:gd name="T11" fmla="*/ 2147483647 h 182"/>
              <a:gd name="T12" fmla="*/ 2147483647 w 88"/>
              <a:gd name="T13" fmla="*/ 2147483647 h 182"/>
              <a:gd name="T14" fmla="*/ 2147483647 w 88"/>
              <a:gd name="T15" fmla="*/ 2147483647 h 182"/>
              <a:gd name="T16" fmla="*/ 2147483647 w 88"/>
              <a:gd name="T17" fmla="*/ 2147483647 h 182"/>
              <a:gd name="T18" fmla="*/ 2147483647 w 88"/>
              <a:gd name="T19" fmla="*/ 2147483647 h 182"/>
              <a:gd name="T20" fmla="*/ 2147483647 w 88"/>
              <a:gd name="T21" fmla="*/ 2147483647 h 182"/>
              <a:gd name="T22" fmla="*/ 2147483647 w 88"/>
              <a:gd name="T23" fmla="*/ 2147483647 h 182"/>
              <a:gd name="T24" fmla="*/ 2147483647 w 88"/>
              <a:gd name="T25" fmla="*/ 2147483647 h 182"/>
              <a:gd name="T26" fmla="*/ 2147483647 w 88"/>
              <a:gd name="T27" fmla="*/ 2147483647 h 182"/>
              <a:gd name="T28" fmla="*/ 2147483647 w 88"/>
              <a:gd name="T29" fmla="*/ 2147483647 h 182"/>
              <a:gd name="T30" fmla="*/ 2147483647 w 88"/>
              <a:gd name="T31" fmla="*/ 2147483647 h 182"/>
              <a:gd name="T32" fmla="*/ 2147483647 w 88"/>
              <a:gd name="T33" fmla="*/ 2147483647 h 182"/>
              <a:gd name="T34" fmla="*/ 2147483647 w 88"/>
              <a:gd name="T35" fmla="*/ 2147483647 h 182"/>
              <a:gd name="T36" fmla="*/ 2147483647 w 88"/>
              <a:gd name="T37" fmla="*/ 2147483647 h 1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8"/>
              <a:gd name="T58" fmla="*/ 0 h 182"/>
              <a:gd name="T59" fmla="*/ 88 w 88"/>
              <a:gd name="T60" fmla="*/ 182 h 1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8" h="182">
                <a:moveTo>
                  <a:pt x="19" y="2"/>
                </a:moveTo>
                <a:lnTo>
                  <a:pt x="1" y="0"/>
                </a:lnTo>
                <a:lnTo>
                  <a:pt x="0" y="32"/>
                </a:lnTo>
                <a:lnTo>
                  <a:pt x="8" y="44"/>
                </a:lnTo>
                <a:lnTo>
                  <a:pt x="27" y="47"/>
                </a:lnTo>
                <a:lnTo>
                  <a:pt x="31" y="101"/>
                </a:lnTo>
                <a:lnTo>
                  <a:pt x="45" y="154"/>
                </a:lnTo>
                <a:lnTo>
                  <a:pt x="60" y="176"/>
                </a:lnTo>
                <a:lnTo>
                  <a:pt x="73" y="182"/>
                </a:lnTo>
                <a:lnTo>
                  <a:pt x="84" y="177"/>
                </a:lnTo>
                <a:lnTo>
                  <a:pt x="87" y="176"/>
                </a:lnTo>
                <a:lnTo>
                  <a:pt x="88" y="128"/>
                </a:lnTo>
                <a:lnTo>
                  <a:pt x="80" y="128"/>
                </a:lnTo>
                <a:lnTo>
                  <a:pt x="75" y="123"/>
                </a:lnTo>
                <a:lnTo>
                  <a:pt x="67" y="114"/>
                </a:lnTo>
                <a:lnTo>
                  <a:pt x="67" y="82"/>
                </a:lnTo>
                <a:lnTo>
                  <a:pt x="56" y="53"/>
                </a:lnTo>
                <a:lnTo>
                  <a:pt x="19"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54" name="Freeform 304"/>
          <p:cNvSpPr>
            <a:spLocks/>
          </p:cNvSpPr>
          <p:nvPr/>
        </p:nvSpPr>
        <p:spPr bwMode="auto">
          <a:xfrm>
            <a:off x="4873625" y="2097088"/>
            <a:ext cx="20638" cy="38100"/>
          </a:xfrm>
          <a:custGeom>
            <a:avLst/>
            <a:gdLst>
              <a:gd name="T0" fmla="*/ 2147483647 w 27"/>
              <a:gd name="T1" fmla="*/ 2147483647 h 48"/>
              <a:gd name="T2" fmla="*/ 2147483647 w 27"/>
              <a:gd name="T3" fmla="*/ 0 h 48"/>
              <a:gd name="T4" fmla="*/ 2147483647 w 27"/>
              <a:gd name="T5" fmla="*/ 2147483647 h 48"/>
              <a:gd name="T6" fmla="*/ 2147483647 w 27"/>
              <a:gd name="T7" fmla="*/ 2147483647 h 48"/>
              <a:gd name="T8" fmla="*/ 2147483647 w 27"/>
              <a:gd name="T9" fmla="*/ 2147483647 h 48"/>
              <a:gd name="T10" fmla="*/ 0 w 27"/>
              <a:gd name="T11" fmla="*/ 2147483647 h 48"/>
              <a:gd name="T12" fmla="*/ 2147483647 w 27"/>
              <a:gd name="T13" fmla="*/ 2147483647 h 48"/>
              <a:gd name="T14" fmla="*/ 2147483647 w 27"/>
              <a:gd name="T15" fmla="*/ 2147483647 h 48"/>
              <a:gd name="T16" fmla="*/ 2147483647 w 27"/>
              <a:gd name="T17" fmla="*/ 2147483647 h 48"/>
              <a:gd name="T18" fmla="*/ 2147483647 w 27"/>
              <a:gd name="T19" fmla="*/ 2147483647 h 48"/>
              <a:gd name="T20" fmla="*/ 2147483647 w 27"/>
              <a:gd name="T21" fmla="*/ 2147483647 h 48"/>
              <a:gd name="T22" fmla="*/ 2147483647 w 27"/>
              <a:gd name="T23" fmla="*/ 2147483647 h 48"/>
              <a:gd name="T24" fmla="*/ 2147483647 w 27"/>
              <a:gd name="T25" fmla="*/ 2147483647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48"/>
              <a:gd name="T41" fmla="*/ 27 w 27"/>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48">
                <a:moveTo>
                  <a:pt x="20" y="2"/>
                </a:moveTo>
                <a:lnTo>
                  <a:pt x="14" y="0"/>
                </a:lnTo>
                <a:lnTo>
                  <a:pt x="13" y="5"/>
                </a:lnTo>
                <a:lnTo>
                  <a:pt x="9" y="10"/>
                </a:lnTo>
                <a:lnTo>
                  <a:pt x="6" y="9"/>
                </a:lnTo>
                <a:lnTo>
                  <a:pt x="0" y="40"/>
                </a:lnTo>
                <a:lnTo>
                  <a:pt x="6" y="48"/>
                </a:lnTo>
                <a:lnTo>
                  <a:pt x="13" y="43"/>
                </a:lnTo>
                <a:lnTo>
                  <a:pt x="13" y="34"/>
                </a:lnTo>
                <a:lnTo>
                  <a:pt x="27" y="34"/>
                </a:lnTo>
                <a:lnTo>
                  <a:pt x="24" y="18"/>
                </a:lnTo>
                <a:lnTo>
                  <a:pt x="2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55" name="Freeform 305"/>
          <p:cNvSpPr>
            <a:spLocks/>
          </p:cNvSpPr>
          <p:nvPr/>
        </p:nvSpPr>
        <p:spPr bwMode="auto">
          <a:xfrm>
            <a:off x="4775200" y="2124075"/>
            <a:ext cx="33338" cy="30163"/>
          </a:xfrm>
          <a:custGeom>
            <a:avLst/>
            <a:gdLst>
              <a:gd name="T0" fmla="*/ 2147483647 w 42"/>
              <a:gd name="T1" fmla="*/ 2147483647 h 38"/>
              <a:gd name="T2" fmla="*/ 2147483647 w 42"/>
              <a:gd name="T3" fmla="*/ 2147483647 h 38"/>
              <a:gd name="T4" fmla="*/ 2147483647 w 42"/>
              <a:gd name="T5" fmla="*/ 0 h 38"/>
              <a:gd name="T6" fmla="*/ 2147483647 w 42"/>
              <a:gd name="T7" fmla="*/ 2147483647 h 38"/>
              <a:gd name="T8" fmla="*/ 0 w 42"/>
              <a:gd name="T9" fmla="*/ 2147483647 h 38"/>
              <a:gd name="T10" fmla="*/ 2147483647 w 42"/>
              <a:gd name="T11" fmla="*/ 2147483647 h 38"/>
              <a:gd name="T12" fmla="*/ 2147483647 w 42"/>
              <a:gd name="T13" fmla="*/ 2147483647 h 38"/>
              <a:gd name="T14" fmla="*/ 2147483647 w 42"/>
              <a:gd name="T15" fmla="*/ 2147483647 h 38"/>
              <a:gd name="T16" fmla="*/ 2147483647 w 42"/>
              <a:gd name="T17" fmla="*/ 2147483647 h 38"/>
              <a:gd name="T18" fmla="*/ 2147483647 w 42"/>
              <a:gd name="T19" fmla="*/ 2147483647 h 38"/>
              <a:gd name="T20" fmla="*/ 2147483647 w 42"/>
              <a:gd name="T21" fmla="*/ 2147483647 h 38"/>
              <a:gd name="T22" fmla="*/ 2147483647 w 42"/>
              <a:gd name="T23" fmla="*/ 2147483647 h 38"/>
              <a:gd name="T24" fmla="*/ 2147483647 w 42"/>
              <a:gd name="T25" fmla="*/ 2147483647 h 38"/>
              <a:gd name="T26" fmla="*/ 2147483647 w 42"/>
              <a:gd name="T27" fmla="*/ 2147483647 h 38"/>
              <a:gd name="T28" fmla="*/ 2147483647 w 42"/>
              <a:gd name="T29" fmla="*/ 2147483647 h 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
              <a:gd name="T46" fmla="*/ 0 h 38"/>
              <a:gd name="T47" fmla="*/ 42 w 42"/>
              <a:gd name="T48" fmla="*/ 38 h 3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 h="38">
                <a:moveTo>
                  <a:pt x="29" y="7"/>
                </a:moveTo>
                <a:lnTo>
                  <a:pt x="15" y="3"/>
                </a:lnTo>
                <a:lnTo>
                  <a:pt x="8" y="0"/>
                </a:lnTo>
                <a:lnTo>
                  <a:pt x="3" y="3"/>
                </a:lnTo>
                <a:lnTo>
                  <a:pt x="0" y="17"/>
                </a:lnTo>
                <a:lnTo>
                  <a:pt x="3" y="26"/>
                </a:lnTo>
                <a:lnTo>
                  <a:pt x="22" y="38"/>
                </a:lnTo>
                <a:lnTo>
                  <a:pt x="27" y="36"/>
                </a:lnTo>
                <a:lnTo>
                  <a:pt x="31" y="26"/>
                </a:lnTo>
                <a:lnTo>
                  <a:pt x="42" y="15"/>
                </a:lnTo>
                <a:lnTo>
                  <a:pt x="37" y="18"/>
                </a:lnTo>
                <a:lnTo>
                  <a:pt x="36" y="13"/>
                </a:lnTo>
                <a:lnTo>
                  <a:pt x="33" y="8"/>
                </a:lnTo>
                <a:lnTo>
                  <a:pt x="29"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56" name="Freeform 306"/>
          <p:cNvSpPr>
            <a:spLocks/>
          </p:cNvSpPr>
          <p:nvPr/>
        </p:nvSpPr>
        <p:spPr bwMode="auto">
          <a:xfrm>
            <a:off x="4857750" y="2079625"/>
            <a:ext cx="6350" cy="36513"/>
          </a:xfrm>
          <a:custGeom>
            <a:avLst/>
            <a:gdLst>
              <a:gd name="T0" fmla="*/ 2147483647 w 8"/>
              <a:gd name="T1" fmla="*/ 2147483647 h 45"/>
              <a:gd name="T2" fmla="*/ 0 w 8"/>
              <a:gd name="T3" fmla="*/ 2147483647 h 45"/>
              <a:gd name="T4" fmla="*/ 2147483647 w 8"/>
              <a:gd name="T5" fmla="*/ 0 h 45"/>
              <a:gd name="T6" fmla="*/ 2147483647 w 8"/>
              <a:gd name="T7" fmla="*/ 2147483647 h 45"/>
              <a:gd name="T8" fmla="*/ 2147483647 w 8"/>
              <a:gd name="T9" fmla="*/ 2147483647 h 45"/>
              <a:gd name="T10" fmla="*/ 0 60000 65536"/>
              <a:gd name="T11" fmla="*/ 0 60000 65536"/>
              <a:gd name="T12" fmla="*/ 0 60000 65536"/>
              <a:gd name="T13" fmla="*/ 0 60000 65536"/>
              <a:gd name="T14" fmla="*/ 0 60000 65536"/>
              <a:gd name="T15" fmla="*/ 0 w 8"/>
              <a:gd name="T16" fmla="*/ 0 h 45"/>
              <a:gd name="T17" fmla="*/ 8 w 8"/>
              <a:gd name="T18" fmla="*/ 45 h 45"/>
            </a:gdLst>
            <a:ahLst/>
            <a:cxnLst>
              <a:cxn ang="T10">
                <a:pos x="T0" y="T1"/>
              </a:cxn>
              <a:cxn ang="T11">
                <a:pos x="T2" y="T3"/>
              </a:cxn>
              <a:cxn ang="T12">
                <a:pos x="T4" y="T5"/>
              </a:cxn>
              <a:cxn ang="T13">
                <a:pos x="T6" y="T7"/>
              </a:cxn>
              <a:cxn ang="T14">
                <a:pos x="T8" y="T9"/>
              </a:cxn>
            </a:cxnLst>
            <a:rect l="T15" t="T16" r="T17" b="T18"/>
            <a:pathLst>
              <a:path w="8" h="45">
                <a:moveTo>
                  <a:pt x="1" y="45"/>
                </a:moveTo>
                <a:lnTo>
                  <a:pt x="0" y="24"/>
                </a:lnTo>
                <a:lnTo>
                  <a:pt x="8" y="0"/>
                </a:lnTo>
                <a:lnTo>
                  <a:pt x="1"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57" name="Freeform 307"/>
          <p:cNvSpPr>
            <a:spLocks/>
          </p:cNvSpPr>
          <p:nvPr/>
        </p:nvSpPr>
        <p:spPr bwMode="auto">
          <a:xfrm>
            <a:off x="4841875" y="2132013"/>
            <a:ext cx="15875" cy="20637"/>
          </a:xfrm>
          <a:custGeom>
            <a:avLst/>
            <a:gdLst>
              <a:gd name="T0" fmla="*/ 2147483647 w 20"/>
              <a:gd name="T1" fmla="*/ 0 h 26"/>
              <a:gd name="T2" fmla="*/ 2147483647 w 20"/>
              <a:gd name="T3" fmla="*/ 2147483647 h 26"/>
              <a:gd name="T4" fmla="*/ 0 w 20"/>
              <a:gd name="T5" fmla="*/ 2147483647 h 26"/>
              <a:gd name="T6" fmla="*/ 2147483647 w 20"/>
              <a:gd name="T7" fmla="*/ 2147483647 h 26"/>
              <a:gd name="T8" fmla="*/ 2147483647 w 20"/>
              <a:gd name="T9" fmla="*/ 2147483647 h 26"/>
              <a:gd name="T10" fmla="*/ 2147483647 w 20"/>
              <a:gd name="T11" fmla="*/ 2147483647 h 26"/>
              <a:gd name="T12" fmla="*/ 2147483647 w 20"/>
              <a:gd name="T13" fmla="*/ 2147483647 h 26"/>
              <a:gd name="T14" fmla="*/ 2147483647 w 20"/>
              <a:gd name="T15" fmla="*/ 0 h 26"/>
              <a:gd name="T16" fmla="*/ 2147483647 w 20"/>
              <a:gd name="T17" fmla="*/ 0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26"/>
              <a:gd name="T29" fmla="*/ 20 w 20"/>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26">
                <a:moveTo>
                  <a:pt x="13" y="0"/>
                </a:moveTo>
                <a:lnTo>
                  <a:pt x="9" y="10"/>
                </a:lnTo>
                <a:lnTo>
                  <a:pt x="0" y="19"/>
                </a:lnTo>
                <a:lnTo>
                  <a:pt x="7" y="26"/>
                </a:lnTo>
                <a:lnTo>
                  <a:pt x="20" y="25"/>
                </a:lnTo>
                <a:lnTo>
                  <a:pt x="18" y="11"/>
                </a:lnTo>
                <a:lnTo>
                  <a:pt x="20" y="4"/>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58" name="Freeform 308"/>
          <p:cNvSpPr>
            <a:spLocks/>
          </p:cNvSpPr>
          <p:nvPr/>
        </p:nvSpPr>
        <p:spPr bwMode="auto">
          <a:xfrm>
            <a:off x="4886325" y="2157413"/>
            <a:ext cx="41275" cy="26987"/>
          </a:xfrm>
          <a:custGeom>
            <a:avLst/>
            <a:gdLst>
              <a:gd name="T0" fmla="*/ 2147483647 w 52"/>
              <a:gd name="T1" fmla="*/ 0 h 33"/>
              <a:gd name="T2" fmla="*/ 2147483647 w 52"/>
              <a:gd name="T3" fmla="*/ 2147483647 h 33"/>
              <a:gd name="T4" fmla="*/ 0 w 52"/>
              <a:gd name="T5" fmla="*/ 2147483647 h 33"/>
              <a:gd name="T6" fmla="*/ 2147483647 w 52"/>
              <a:gd name="T7" fmla="*/ 2147483647 h 33"/>
              <a:gd name="T8" fmla="*/ 2147483647 w 52"/>
              <a:gd name="T9" fmla="*/ 2147483647 h 33"/>
              <a:gd name="T10" fmla="*/ 2147483647 w 52"/>
              <a:gd name="T11" fmla="*/ 2147483647 h 33"/>
              <a:gd name="T12" fmla="*/ 2147483647 w 52"/>
              <a:gd name="T13" fmla="*/ 2147483647 h 33"/>
              <a:gd name="T14" fmla="*/ 2147483647 w 52"/>
              <a:gd name="T15" fmla="*/ 0 h 33"/>
              <a:gd name="T16" fmla="*/ 2147483647 w 52"/>
              <a:gd name="T17" fmla="*/ 0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33"/>
              <a:gd name="T29" fmla="*/ 52 w 52"/>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33">
                <a:moveTo>
                  <a:pt x="31" y="0"/>
                </a:moveTo>
                <a:lnTo>
                  <a:pt x="6" y="13"/>
                </a:lnTo>
                <a:lnTo>
                  <a:pt x="0" y="20"/>
                </a:lnTo>
                <a:lnTo>
                  <a:pt x="5" y="31"/>
                </a:lnTo>
                <a:lnTo>
                  <a:pt x="26" y="33"/>
                </a:lnTo>
                <a:lnTo>
                  <a:pt x="52" y="31"/>
                </a:lnTo>
                <a:lnTo>
                  <a:pt x="42" y="7"/>
                </a:lnTo>
                <a:lnTo>
                  <a:pt x="3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59" name="Freeform 309"/>
          <p:cNvSpPr>
            <a:spLocks/>
          </p:cNvSpPr>
          <p:nvPr/>
        </p:nvSpPr>
        <p:spPr bwMode="auto">
          <a:xfrm>
            <a:off x="4645025" y="2165350"/>
            <a:ext cx="234950" cy="250825"/>
          </a:xfrm>
          <a:custGeom>
            <a:avLst/>
            <a:gdLst>
              <a:gd name="T0" fmla="*/ 2147483647 w 297"/>
              <a:gd name="T1" fmla="*/ 0 h 314"/>
              <a:gd name="T2" fmla="*/ 2147483647 w 297"/>
              <a:gd name="T3" fmla="*/ 2147483647 h 314"/>
              <a:gd name="T4" fmla="*/ 2147483647 w 297"/>
              <a:gd name="T5" fmla="*/ 2147483647 h 314"/>
              <a:gd name="T6" fmla="*/ 2147483647 w 297"/>
              <a:gd name="T7" fmla="*/ 2147483647 h 314"/>
              <a:gd name="T8" fmla="*/ 2147483647 w 297"/>
              <a:gd name="T9" fmla="*/ 2147483647 h 314"/>
              <a:gd name="T10" fmla="*/ 2147483647 w 297"/>
              <a:gd name="T11" fmla="*/ 2147483647 h 314"/>
              <a:gd name="T12" fmla="*/ 2147483647 w 297"/>
              <a:gd name="T13" fmla="*/ 2147483647 h 314"/>
              <a:gd name="T14" fmla="*/ 2147483647 w 297"/>
              <a:gd name="T15" fmla="*/ 2147483647 h 314"/>
              <a:gd name="T16" fmla="*/ 2147483647 w 297"/>
              <a:gd name="T17" fmla="*/ 2147483647 h 314"/>
              <a:gd name="T18" fmla="*/ 0 w 297"/>
              <a:gd name="T19" fmla="*/ 2147483647 h 314"/>
              <a:gd name="T20" fmla="*/ 0 w 297"/>
              <a:gd name="T21" fmla="*/ 2147483647 h 314"/>
              <a:gd name="T22" fmla="*/ 2147483647 w 297"/>
              <a:gd name="T23" fmla="*/ 2147483647 h 314"/>
              <a:gd name="T24" fmla="*/ 2147483647 w 297"/>
              <a:gd name="T25" fmla="*/ 2147483647 h 314"/>
              <a:gd name="T26" fmla="*/ 2147483647 w 297"/>
              <a:gd name="T27" fmla="*/ 2147483647 h 314"/>
              <a:gd name="T28" fmla="*/ 2147483647 w 297"/>
              <a:gd name="T29" fmla="*/ 2147483647 h 314"/>
              <a:gd name="T30" fmla="*/ 2147483647 w 297"/>
              <a:gd name="T31" fmla="*/ 2147483647 h 314"/>
              <a:gd name="T32" fmla="*/ 2147483647 w 297"/>
              <a:gd name="T33" fmla="*/ 2147483647 h 314"/>
              <a:gd name="T34" fmla="*/ 2147483647 w 297"/>
              <a:gd name="T35" fmla="*/ 2147483647 h 314"/>
              <a:gd name="T36" fmla="*/ 2147483647 w 297"/>
              <a:gd name="T37" fmla="*/ 2147483647 h 314"/>
              <a:gd name="T38" fmla="*/ 2147483647 w 297"/>
              <a:gd name="T39" fmla="*/ 2147483647 h 314"/>
              <a:gd name="T40" fmla="*/ 2147483647 w 297"/>
              <a:gd name="T41" fmla="*/ 2147483647 h 314"/>
              <a:gd name="T42" fmla="*/ 2147483647 w 297"/>
              <a:gd name="T43" fmla="*/ 2147483647 h 314"/>
              <a:gd name="T44" fmla="*/ 2147483647 w 297"/>
              <a:gd name="T45" fmla="*/ 2147483647 h 314"/>
              <a:gd name="T46" fmla="*/ 2147483647 w 297"/>
              <a:gd name="T47" fmla="*/ 2147483647 h 314"/>
              <a:gd name="T48" fmla="*/ 2147483647 w 297"/>
              <a:gd name="T49" fmla="*/ 2147483647 h 314"/>
              <a:gd name="T50" fmla="*/ 2147483647 w 297"/>
              <a:gd name="T51" fmla="*/ 2147483647 h 314"/>
              <a:gd name="T52" fmla="*/ 2147483647 w 297"/>
              <a:gd name="T53" fmla="*/ 2147483647 h 314"/>
              <a:gd name="T54" fmla="*/ 2147483647 w 297"/>
              <a:gd name="T55" fmla="*/ 2147483647 h 314"/>
              <a:gd name="T56" fmla="*/ 2147483647 w 297"/>
              <a:gd name="T57" fmla="*/ 2147483647 h 314"/>
              <a:gd name="T58" fmla="*/ 2147483647 w 297"/>
              <a:gd name="T59" fmla="*/ 2147483647 h 314"/>
              <a:gd name="T60" fmla="*/ 2147483647 w 297"/>
              <a:gd name="T61" fmla="*/ 2147483647 h 314"/>
              <a:gd name="T62" fmla="*/ 2147483647 w 297"/>
              <a:gd name="T63" fmla="*/ 2147483647 h 314"/>
              <a:gd name="T64" fmla="*/ 2147483647 w 297"/>
              <a:gd name="T65" fmla="*/ 2147483647 h 314"/>
              <a:gd name="T66" fmla="*/ 2147483647 w 297"/>
              <a:gd name="T67" fmla="*/ 0 h 314"/>
              <a:gd name="T68" fmla="*/ 2147483647 w 297"/>
              <a:gd name="T69" fmla="*/ 0 h 31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7"/>
              <a:gd name="T106" fmla="*/ 0 h 314"/>
              <a:gd name="T107" fmla="*/ 297 w 297"/>
              <a:gd name="T108" fmla="*/ 314 h 31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7" h="314">
                <a:moveTo>
                  <a:pt x="180" y="0"/>
                </a:moveTo>
                <a:lnTo>
                  <a:pt x="159" y="13"/>
                </a:lnTo>
                <a:lnTo>
                  <a:pt x="148" y="31"/>
                </a:lnTo>
                <a:lnTo>
                  <a:pt x="139" y="77"/>
                </a:lnTo>
                <a:lnTo>
                  <a:pt x="126" y="79"/>
                </a:lnTo>
                <a:lnTo>
                  <a:pt x="113" y="83"/>
                </a:lnTo>
                <a:lnTo>
                  <a:pt x="112" y="102"/>
                </a:lnTo>
                <a:lnTo>
                  <a:pt x="54" y="135"/>
                </a:lnTo>
                <a:lnTo>
                  <a:pt x="8" y="180"/>
                </a:lnTo>
                <a:lnTo>
                  <a:pt x="0" y="190"/>
                </a:lnTo>
                <a:lnTo>
                  <a:pt x="0" y="202"/>
                </a:lnTo>
                <a:lnTo>
                  <a:pt x="62" y="229"/>
                </a:lnTo>
                <a:lnTo>
                  <a:pt x="123" y="266"/>
                </a:lnTo>
                <a:lnTo>
                  <a:pt x="143" y="272"/>
                </a:lnTo>
                <a:lnTo>
                  <a:pt x="161" y="263"/>
                </a:lnTo>
                <a:lnTo>
                  <a:pt x="179" y="251"/>
                </a:lnTo>
                <a:lnTo>
                  <a:pt x="198" y="250"/>
                </a:lnTo>
                <a:lnTo>
                  <a:pt x="203" y="259"/>
                </a:lnTo>
                <a:lnTo>
                  <a:pt x="205" y="276"/>
                </a:lnTo>
                <a:lnTo>
                  <a:pt x="212" y="306"/>
                </a:lnTo>
                <a:lnTo>
                  <a:pt x="231" y="314"/>
                </a:lnTo>
                <a:lnTo>
                  <a:pt x="251" y="308"/>
                </a:lnTo>
                <a:lnTo>
                  <a:pt x="285" y="271"/>
                </a:lnTo>
                <a:lnTo>
                  <a:pt x="296" y="230"/>
                </a:lnTo>
                <a:lnTo>
                  <a:pt x="297" y="190"/>
                </a:lnTo>
                <a:lnTo>
                  <a:pt x="284" y="112"/>
                </a:lnTo>
                <a:lnTo>
                  <a:pt x="263" y="84"/>
                </a:lnTo>
                <a:lnTo>
                  <a:pt x="254" y="70"/>
                </a:lnTo>
                <a:lnTo>
                  <a:pt x="255" y="50"/>
                </a:lnTo>
                <a:lnTo>
                  <a:pt x="251" y="66"/>
                </a:lnTo>
                <a:lnTo>
                  <a:pt x="241" y="77"/>
                </a:lnTo>
                <a:lnTo>
                  <a:pt x="226" y="21"/>
                </a:lnTo>
                <a:lnTo>
                  <a:pt x="210" y="1"/>
                </a:lnTo>
                <a:lnTo>
                  <a:pt x="180" y="0"/>
                </a:lnTo>
                <a:close/>
              </a:path>
            </a:pathLst>
          </a:custGeom>
          <a:solidFill>
            <a:srgbClr val="808000"/>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60" name="Freeform 310"/>
          <p:cNvSpPr>
            <a:spLocks/>
          </p:cNvSpPr>
          <p:nvPr/>
        </p:nvSpPr>
        <p:spPr bwMode="auto">
          <a:xfrm>
            <a:off x="4486275" y="2282825"/>
            <a:ext cx="104775" cy="136525"/>
          </a:xfrm>
          <a:custGeom>
            <a:avLst/>
            <a:gdLst>
              <a:gd name="T0" fmla="*/ 2147483647 w 130"/>
              <a:gd name="T1" fmla="*/ 2147483647 h 173"/>
              <a:gd name="T2" fmla="*/ 2147483647 w 130"/>
              <a:gd name="T3" fmla="*/ 0 h 173"/>
              <a:gd name="T4" fmla="*/ 2147483647 w 130"/>
              <a:gd name="T5" fmla="*/ 0 h 173"/>
              <a:gd name="T6" fmla="*/ 0 w 130"/>
              <a:gd name="T7" fmla="*/ 2147483647 h 173"/>
              <a:gd name="T8" fmla="*/ 2147483647 w 130"/>
              <a:gd name="T9" fmla="*/ 2147483647 h 173"/>
              <a:gd name="T10" fmla="*/ 2147483647 w 130"/>
              <a:gd name="T11" fmla="*/ 2147483647 h 173"/>
              <a:gd name="T12" fmla="*/ 2147483647 w 130"/>
              <a:gd name="T13" fmla="*/ 2147483647 h 173"/>
              <a:gd name="T14" fmla="*/ 2147483647 w 130"/>
              <a:gd name="T15" fmla="*/ 2147483647 h 173"/>
              <a:gd name="T16" fmla="*/ 2147483647 w 130"/>
              <a:gd name="T17" fmla="*/ 2147483647 h 173"/>
              <a:gd name="T18" fmla="*/ 2147483647 w 130"/>
              <a:gd name="T19" fmla="*/ 2147483647 h 173"/>
              <a:gd name="T20" fmla="*/ 2147483647 w 130"/>
              <a:gd name="T21" fmla="*/ 2147483647 h 173"/>
              <a:gd name="T22" fmla="*/ 2147483647 w 130"/>
              <a:gd name="T23" fmla="*/ 2147483647 h 173"/>
              <a:gd name="T24" fmla="*/ 2147483647 w 130"/>
              <a:gd name="T25" fmla="*/ 2147483647 h 173"/>
              <a:gd name="T26" fmla="*/ 2147483647 w 130"/>
              <a:gd name="T27" fmla="*/ 2147483647 h 173"/>
              <a:gd name="T28" fmla="*/ 2147483647 w 130"/>
              <a:gd name="T29" fmla="*/ 2147483647 h 173"/>
              <a:gd name="T30" fmla="*/ 2147483647 w 130"/>
              <a:gd name="T31" fmla="*/ 2147483647 h 173"/>
              <a:gd name="T32" fmla="*/ 2147483647 w 130"/>
              <a:gd name="T33" fmla="*/ 2147483647 h 17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0"/>
              <a:gd name="T52" fmla="*/ 0 h 173"/>
              <a:gd name="T53" fmla="*/ 130 w 130"/>
              <a:gd name="T54" fmla="*/ 173 h 17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0" h="173">
                <a:moveTo>
                  <a:pt x="69" y="26"/>
                </a:moveTo>
                <a:lnTo>
                  <a:pt x="46" y="0"/>
                </a:lnTo>
                <a:lnTo>
                  <a:pt x="17" y="0"/>
                </a:lnTo>
                <a:lnTo>
                  <a:pt x="0" y="16"/>
                </a:lnTo>
                <a:lnTo>
                  <a:pt x="5" y="36"/>
                </a:lnTo>
                <a:lnTo>
                  <a:pt x="67" y="136"/>
                </a:lnTo>
                <a:lnTo>
                  <a:pt x="92" y="160"/>
                </a:lnTo>
                <a:lnTo>
                  <a:pt x="129" y="173"/>
                </a:lnTo>
                <a:lnTo>
                  <a:pt x="123" y="159"/>
                </a:lnTo>
                <a:lnTo>
                  <a:pt x="127" y="145"/>
                </a:lnTo>
                <a:lnTo>
                  <a:pt x="130" y="132"/>
                </a:lnTo>
                <a:lnTo>
                  <a:pt x="129" y="119"/>
                </a:lnTo>
                <a:lnTo>
                  <a:pt x="102" y="64"/>
                </a:lnTo>
                <a:lnTo>
                  <a:pt x="89" y="39"/>
                </a:lnTo>
                <a:lnTo>
                  <a:pt x="69" y="19"/>
                </a:lnTo>
                <a:lnTo>
                  <a:pt x="69" y="26"/>
                </a:lnTo>
                <a:close/>
              </a:path>
            </a:pathLst>
          </a:custGeom>
          <a:solidFill>
            <a:srgbClr val="808000"/>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61" name="Freeform 311"/>
          <p:cNvSpPr>
            <a:spLocks/>
          </p:cNvSpPr>
          <p:nvPr/>
        </p:nvSpPr>
        <p:spPr bwMode="auto">
          <a:xfrm>
            <a:off x="4633913" y="2439988"/>
            <a:ext cx="95250" cy="41275"/>
          </a:xfrm>
          <a:custGeom>
            <a:avLst/>
            <a:gdLst>
              <a:gd name="T0" fmla="*/ 2147483647 w 120"/>
              <a:gd name="T1" fmla="*/ 2147483647 h 52"/>
              <a:gd name="T2" fmla="*/ 2147483647 w 120"/>
              <a:gd name="T3" fmla="*/ 0 h 52"/>
              <a:gd name="T4" fmla="*/ 2147483647 w 120"/>
              <a:gd name="T5" fmla="*/ 2147483647 h 52"/>
              <a:gd name="T6" fmla="*/ 0 w 120"/>
              <a:gd name="T7" fmla="*/ 2147483647 h 52"/>
              <a:gd name="T8" fmla="*/ 0 w 120"/>
              <a:gd name="T9" fmla="*/ 2147483647 h 52"/>
              <a:gd name="T10" fmla="*/ 2147483647 w 120"/>
              <a:gd name="T11" fmla="*/ 2147483647 h 52"/>
              <a:gd name="T12" fmla="*/ 2147483647 w 120"/>
              <a:gd name="T13" fmla="*/ 2147483647 h 52"/>
              <a:gd name="T14" fmla="*/ 2147483647 w 120"/>
              <a:gd name="T15" fmla="*/ 2147483647 h 52"/>
              <a:gd name="T16" fmla="*/ 2147483647 w 120"/>
              <a:gd name="T17" fmla="*/ 2147483647 h 52"/>
              <a:gd name="T18" fmla="*/ 2147483647 w 120"/>
              <a:gd name="T19" fmla="*/ 2147483647 h 52"/>
              <a:gd name="T20" fmla="*/ 2147483647 w 120"/>
              <a:gd name="T21" fmla="*/ 2147483647 h 52"/>
              <a:gd name="T22" fmla="*/ 2147483647 w 120"/>
              <a:gd name="T23" fmla="*/ 2147483647 h 52"/>
              <a:gd name="T24" fmla="*/ 2147483647 w 120"/>
              <a:gd name="T25" fmla="*/ 2147483647 h 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0"/>
              <a:gd name="T40" fmla="*/ 0 h 52"/>
              <a:gd name="T41" fmla="*/ 120 w 120"/>
              <a:gd name="T42" fmla="*/ 52 h 5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0" h="52">
                <a:moveTo>
                  <a:pt x="67" y="2"/>
                </a:moveTo>
                <a:lnTo>
                  <a:pt x="30" y="0"/>
                </a:lnTo>
                <a:lnTo>
                  <a:pt x="14" y="2"/>
                </a:lnTo>
                <a:lnTo>
                  <a:pt x="0" y="10"/>
                </a:lnTo>
                <a:lnTo>
                  <a:pt x="0" y="26"/>
                </a:lnTo>
                <a:lnTo>
                  <a:pt x="48" y="50"/>
                </a:lnTo>
                <a:lnTo>
                  <a:pt x="61" y="52"/>
                </a:lnTo>
                <a:lnTo>
                  <a:pt x="77" y="44"/>
                </a:lnTo>
                <a:lnTo>
                  <a:pt x="119" y="21"/>
                </a:lnTo>
                <a:lnTo>
                  <a:pt x="120" y="10"/>
                </a:lnTo>
                <a:lnTo>
                  <a:pt x="92" y="2"/>
                </a:lnTo>
                <a:lnTo>
                  <a:pt x="67"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62" name="Freeform 312"/>
          <p:cNvSpPr>
            <a:spLocks/>
          </p:cNvSpPr>
          <p:nvPr/>
        </p:nvSpPr>
        <p:spPr bwMode="auto">
          <a:xfrm>
            <a:off x="4862513" y="2462213"/>
            <a:ext cx="58737" cy="61912"/>
          </a:xfrm>
          <a:custGeom>
            <a:avLst/>
            <a:gdLst>
              <a:gd name="T0" fmla="*/ 2147483647 w 73"/>
              <a:gd name="T1" fmla="*/ 0 h 77"/>
              <a:gd name="T2" fmla="*/ 2147483647 w 73"/>
              <a:gd name="T3" fmla="*/ 2147483647 h 77"/>
              <a:gd name="T4" fmla="*/ 2147483647 w 73"/>
              <a:gd name="T5" fmla="*/ 2147483647 h 77"/>
              <a:gd name="T6" fmla="*/ 2147483647 w 73"/>
              <a:gd name="T7" fmla="*/ 2147483647 h 77"/>
              <a:gd name="T8" fmla="*/ 0 w 73"/>
              <a:gd name="T9" fmla="*/ 2147483647 h 77"/>
              <a:gd name="T10" fmla="*/ 2147483647 w 73"/>
              <a:gd name="T11" fmla="*/ 2147483647 h 77"/>
              <a:gd name="T12" fmla="*/ 2147483647 w 73"/>
              <a:gd name="T13" fmla="*/ 2147483647 h 77"/>
              <a:gd name="T14" fmla="*/ 2147483647 w 73"/>
              <a:gd name="T15" fmla="*/ 2147483647 h 77"/>
              <a:gd name="T16" fmla="*/ 2147483647 w 73"/>
              <a:gd name="T17" fmla="*/ 2147483647 h 77"/>
              <a:gd name="T18" fmla="*/ 2147483647 w 73"/>
              <a:gd name="T19" fmla="*/ 2147483647 h 77"/>
              <a:gd name="T20" fmla="*/ 2147483647 w 73"/>
              <a:gd name="T21" fmla="*/ 2147483647 h 77"/>
              <a:gd name="T22" fmla="*/ 2147483647 w 73"/>
              <a:gd name="T23" fmla="*/ 2147483647 h 77"/>
              <a:gd name="T24" fmla="*/ 2147483647 w 73"/>
              <a:gd name="T25" fmla="*/ 0 h 77"/>
              <a:gd name="T26" fmla="*/ 2147483647 w 73"/>
              <a:gd name="T27" fmla="*/ 0 h 77"/>
              <a:gd name="T28" fmla="*/ 2147483647 w 73"/>
              <a:gd name="T29" fmla="*/ 0 h 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3"/>
              <a:gd name="T46" fmla="*/ 0 h 77"/>
              <a:gd name="T47" fmla="*/ 73 w 73"/>
              <a:gd name="T48" fmla="*/ 77 h 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3" h="77">
                <a:moveTo>
                  <a:pt x="66" y="0"/>
                </a:moveTo>
                <a:lnTo>
                  <a:pt x="68" y="1"/>
                </a:lnTo>
                <a:lnTo>
                  <a:pt x="58" y="13"/>
                </a:lnTo>
                <a:lnTo>
                  <a:pt x="25" y="44"/>
                </a:lnTo>
                <a:lnTo>
                  <a:pt x="0" y="66"/>
                </a:lnTo>
                <a:lnTo>
                  <a:pt x="15" y="49"/>
                </a:lnTo>
                <a:lnTo>
                  <a:pt x="15" y="57"/>
                </a:lnTo>
                <a:lnTo>
                  <a:pt x="23" y="69"/>
                </a:lnTo>
                <a:lnTo>
                  <a:pt x="35" y="77"/>
                </a:lnTo>
                <a:lnTo>
                  <a:pt x="42" y="77"/>
                </a:lnTo>
                <a:lnTo>
                  <a:pt x="65" y="41"/>
                </a:lnTo>
                <a:lnTo>
                  <a:pt x="73" y="21"/>
                </a:lnTo>
                <a:lnTo>
                  <a:pt x="72" y="0"/>
                </a:lnTo>
                <a:lnTo>
                  <a:pt x="6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63" name="Freeform 313"/>
          <p:cNvSpPr>
            <a:spLocks/>
          </p:cNvSpPr>
          <p:nvPr/>
        </p:nvSpPr>
        <p:spPr bwMode="auto">
          <a:xfrm>
            <a:off x="4943475" y="2265363"/>
            <a:ext cx="19050" cy="49212"/>
          </a:xfrm>
          <a:custGeom>
            <a:avLst/>
            <a:gdLst>
              <a:gd name="T0" fmla="*/ 2147483647 w 23"/>
              <a:gd name="T1" fmla="*/ 0 h 64"/>
              <a:gd name="T2" fmla="*/ 2147483647 w 23"/>
              <a:gd name="T3" fmla="*/ 2147483647 h 64"/>
              <a:gd name="T4" fmla="*/ 0 w 23"/>
              <a:gd name="T5" fmla="*/ 2147483647 h 64"/>
              <a:gd name="T6" fmla="*/ 2147483647 w 23"/>
              <a:gd name="T7" fmla="*/ 2147483647 h 64"/>
              <a:gd name="T8" fmla="*/ 2147483647 w 23"/>
              <a:gd name="T9" fmla="*/ 2147483647 h 64"/>
              <a:gd name="T10" fmla="*/ 2147483647 w 23"/>
              <a:gd name="T11" fmla="*/ 0 h 64"/>
              <a:gd name="T12" fmla="*/ 2147483647 w 23"/>
              <a:gd name="T13" fmla="*/ 0 h 64"/>
              <a:gd name="T14" fmla="*/ 0 60000 65536"/>
              <a:gd name="T15" fmla="*/ 0 60000 65536"/>
              <a:gd name="T16" fmla="*/ 0 60000 65536"/>
              <a:gd name="T17" fmla="*/ 0 60000 65536"/>
              <a:gd name="T18" fmla="*/ 0 60000 65536"/>
              <a:gd name="T19" fmla="*/ 0 60000 65536"/>
              <a:gd name="T20" fmla="*/ 0 60000 65536"/>
              <a:gd name="T21" fmla="*/ 0 w 23"/>
              <a:gd name="T22" fmla="*/ 0 h 64"/>
              <a:gd name="T23" fmla="*/ 23 w 23"/>
              <a:gd name="T24" fmla="*/ 64 h 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64">
                <a:moveTo>
                  <a:pt x="10" y="0"/>
                </a:moveTo>
                <a:lnTo>
                  <a:pt x="2" y="31"/>
                </a:lnTo>
                <a:lnTo>
                  <a:pt x="0" y="64"/>
                </a:lnTo>
                <a:lnTo>
                  <a:pt x="23" y="38"/>
                </a:lnTo>
                <a:lnTo>
                  <a:pt x="23" y="18"/>
                </a:lnTo>
                <a:lnTo>
                  <a:pt x="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64" name="Freeform 314"/>
          <p:cNvSpPr>
            <a:spLocks/>
          </p:cNvSpPr>
          <p:nvPr/>
        </p:nvSpPr>
        <p:spPr bwMode="auto">
          <a:xfrm>
            <a:off x="4973638" y="2381250"/>
            <a:ext cx="38100" cy="20638"/>
          </a:xfrm>
          <a:custGeom>
            <a:avLst/>
            <a:gdLst>
              <a:gd name="T0" fmla="*/ 2147483647 w 46"/>
              <a:gd name="T1" fmla="*/ 2147483647 h 25"/>
              <a:gd name="T2" fmla="*/ 2147483647 w 46"/>
              <a:gd name="T3" fmla="*/ 2147483647 h 25"/>
              <a:gd name="T4" fmla="*/ 0 w 46"/>
              <a:gd name="T5" fmla="*/ 2147483647 h 25"/>
              <a:gd name="T6" fmla="*/ 0 w 46"/>
              <a:gd name="T7" fmla="*/ 2147483647 h 25"/>
              <a:gd name="T8" fmla="*/ 2147483647 w 46"/>
              <a:gd name="T9" fmla="*/ 2147483647 h 25"/>
              <a:gd name="T10" fmla="*/ 2147483647 w 46"/>
              <a:gd name="T11" fmla="*/ 0 h 25"/>
              <a:gd name="T12" fmla="*/ 2147483647 w 46"/>
              <a:gd name="T13" fmla="*/ 2147483647 h 25"/>
              <a:gd name="T14" fmla="*/ 2147483647 w 46"/>
              <a:gd name="T15" fmla="*/ 2147483647 h 25"/>
              <a:gd name="T16" fmla="*/ 0 60000 65536"/>
              <a:gd name="T17" fmla="*/ 0 60000 65536"/>
              <a:gd name="T18" fmla="*/ 0 60000 65536"/>
              <a:gd name="T19" fmla="*/ 0 60000 65536"/>
              <a:gd name="T20" fmla="*/ 0 60000 65536"/>
              <a:gd name="T21" fmla="*/ 0 60000 65536"/>
              <a:gd name="T22" fmla="*/ 0 60000 65536"/>
              <a:gd name="T23" fmla="*/ 0 60000 65536"/>
              <a:gd name="T24" fmla="*/ 0 w 46"/>
              <a:gd name="T25" fmla="*/ 0 h 25"/>
              <a:gd name="T26" fmla="*/ 46 w 46"/>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 h="25">
                <a:moveTo>
                  <a:pt x="14" y="25"/>
                </a:moveTo>
                <a:lnTo>
                  <a:pt x="6" y="11"/>
                </a:lnTo>
                <a:lnTo>
                  <a:pt x="0" y="2"/>
                </a:lnTo>
                <a:lnTo>
                  <a:pt x="0" y="19"/>
                </a:lnTo>
                <a:lnTo>
                  <a:pt x="24" y="18"/>
                </a:lnTo>
                <a:lnTo>
                  <a:pt x="46" y="0"/>
                </a:lnTo>
                <a:lnTo>
                  <a:pt x="14"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65" name="Freeform 315"/>
          <p:cNvSpPr>
            <a:spLocks/>
          </p:cNvSpPr>
          <p:nvPr/>
        </p:nvSpPr>
        <p:spPr bwMode="auto">
          <a:xfrm>
            <a:off x="5046663" y="2332038"/>
            <a:ext cx="195262" cy="168275"/>
          </a:xfrm>
          <a:custGeom>
            <a:avLst/>
            <a:gdLst>
              <a:gd name="T0" fmla="*/ 2147483647 w 247"/>
              <a:gd name="T1" fmla="*/ 0 h 214"/>
              <a:gd name="T2" fmla="*/ 2147483647 w 247"/>
              <a:gd name="T3" fmla="*/ 2147483647 h 214"/>
              <a:gd name="T4" fmla="*/ 2147483647 w 247"/>
              <a:gd name="T5" fmla="*/ 2147483647 h 214"/>
              <a:gd name="T6" fmla="*/ 2147483647 w 247"/>
              <a:gd name="T7" fmla="*/ 2147483647 h 214"/>
              <a:gd name="T8" fmla="*/ 0 w 247"/>
              <a:gd name="T9" fmla="*/ 2147483647 h 214"/>
              <a:gd name="T10" fmla="*/ 2147483647 w 247"/>
              <a:gd name="T11" fmla="*/ 2147483647 h 214"/>
              <a:gd name="T12" fmla="*/ 2147483647 w 247"/>
              <a:gd name="T13" fmla="*/ 2147483647 h 214"/>
              <a:gd name="T14" fmla="*/ 2147483647 w 247"/>
              <a:gd name="T15" fmla="*/ 2147483647 h 214"/>
              <a:gd name="T16" fmla="*/ 2147483647 w 247"/>
              <a:gd name="T17" fmla="*/ 2147483647 h 214"/>
              <a:gd name="T18" fmla="*/ 2147483647 w 247"/>
              <a:gd name="T19" fmla="*/ 2147483647 h 214"/>
              <a:gd name="T20" fmla="*/ 2147483647 w 247"/>
              <a:gd name="T21" fmla="*/ 2147483647 h 214"/>
              <a:gd name="T22" fmla="*/ 2147483647 w 247"/>
              <a:gd name="T23" fmla="*/ 2147483647 h 214"/>
              <a:gd name="T24" fmla="*/ 2147483647 w 247"/>
              <a:gd name="T25" fmla="*/ 2147483647 h 214"/>
              <a:gd name="T26" fmla="*/ 2147483647 w 247"/>
              <a:gd name="T27" fmla="*/ 2147483647 h 214"/>
              <a:gd name="T28" fmla="*/ 2147483647 w 247"/>
              <a:gd name="T29" fmla="*/ 2147483647 h 214"/>
              <a:gd name="T30" fmla="*/ 2147483647 w 247"/>
              <a:gd name="T31" fmla="*/ 2147483647 h 214"/>
              <a:gd name="T32" fmla="*/ 2147483647 w 247"/>
              <a:gd name="T33" fmla="*/ 2147483647 h 214"/>
              <a:gd name="T34" fmla="*/ 2147483647 w 247"/>
              <a:gd name="T35" fmla="*/ 2147483647 h 214"/>
              <a:gd name="T36" fmla="*/ 2147483647 w 247"/>
              <a:gd name="T37" fmla="*/ 2147483647 h 214"/>
              <a:gd name="T38" fmla="*/ 2147483647 w 247"/>
              <a:gd name="T39" fmla="*/ 2147483647 h 214"/>
              <a:gd name="T40" fmla="*/ 2147483647 w 247"/>
              <a:gd name="T41" fmla="*/ 2147483647 h 214"/>
              <a:gd name="T42" fmla="*/ 2147483647 w 247"/>
              <a:gd name="T43" fmla="*/ 2147483647 h 214"/>
              <a:gd name="T44" fmla="*/ 2147483647 w 247"/>
              <a:gd name="T45" fmla="*/ 2147483647 h 214"/>
              <a:gd name="T46" fmla="*/ 2147483647 w 247"/>
              <a:gd name="T47" fmla="*/ 2147483647 h 214"/>
              <a:gd name="T48" fmla="*/ 2147483647 w 247"/>
              <a:gd name="T49" fmla="*/ 2147483647 h 214"/>
              <a:gd name="T50" fmla="*/ 2147483647 w 247"/>
              <a:gd name="T51" fmla="*/ 2147483647 h 214"/>
              <a:gd name="T52" fmla="*/ 2147483647 w 247"/>
              <a:gd name="T53" fmla="*/ 0 h 214"/>
              <a:gd name="T54" fmla="*/ 2147483647 w 247"/>
              <a:gd name="T55" fmla="*/ 0 h 21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47"/>
              <a:gd name="T85" fmla="*/ 0 h 214"/>
              <a:gd name="T86" fmla="*/ 247 w 247"/>
              <a:gd name="T87" fmla="*/ 214 h 21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47" h="214">
                <a:moveTo>
                  <a:pt x="51" y="0"/>
                </a:moveTo>
                <a:lnTo>
                  <a:pt x="33" y="2"/>
                </a:lnTo>
                <a:lnTo>
                  <a:pt x="21" y="10"/>
                </a:lnTo>
                <a:lnTo>
                  <a:pt x="5" y="37"/>
                </a:lnTo>
                <a:lnTo>
                  <a:pt x="0" y="62"/>
                </a:lnTo>
                <a:lnTo>
                  <a:pt x="18" y="81"/>
                </a:lnTo>
                <a:lnTo>
                  <a:pt x="39" y="83"/>
                </a:lnTo>
                <a:lnTo>
                  <a:pt x="62" y="85"/>
                </a:lnTo>
                <a:lnTo>
                  <a:pt x="78" y="100"/>
                </a:lnTo>
                <a:lnTo>
                  <a:pt x="81" y="118"/>
                </a:lnTo>
                <a:lnTo>
                  <a:pt x="82" y="138"/>
                </a:lnTo>
                <a:lnTo>
                  <a:pt x="93" y="153"/>
                </a:lnTo>
                <a:lnTo>
                  <a:pt x="129" y="162"/>
                </a:lnTo>
                <a:lnTo>
                  <a:pt x="171" y="166"/>
                </a:lnTo>
                <a:lnTo>
                  <a:pt x="187" y="178"/>
                </a:lnTo>
                <a:lnTo>
                  <a:pt x="200" y="195"/>
                </a:lnTo>
                <a:lnTo>
                  <a:pt x="217" y="210"/>
                </a:lnTo>
                <a:lnTo>
                  <a:pt x="237" y="214"/>
                </a:lnTo>
                <a:lnTo>
                  <a:pt x="247" y="195"/>
                </a:lnTo>
                <a:lnTo>
                  <a:pt x="244" y="171"/>
                </a:lnTo>
                <a:lnTo>
                  <a:pt x="233" y="171"/>
                </a:lnTo>
                <a:lnTo>
                  <a:pt x="233" y="139"/>
                </a:lnTo>
                <a:lnTo>
                  <a:pt x="228" y="112"/>
                </a:lnTo>
                <a:lnTo>
                  <a:pt x="189" y="68"/>
                </a:lnTo>
                <a:lnTo>
                  <a:pt x="143" y="30"/>
                </a:lnTo>
                <a:lnTo>
                  <a:pt x="99" y="10"/>
                </a:lnTo>
                <a:lnTo>
                  <a:pt x="51" y="0"/>
                </a:lnTo>
                <a:close/>
              </a:path>
            </a:pathLst>
          </a:custGeom>
          <a:solidFill>
            <a:srgbClr val="808000"/>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66" name="Freeform 316"/>
          <p:cNvSpPr>
            <a:spLocks/>
          </p:cNvSpPr>
          <p:nvPr/>
        </p:nvSpPr>
        <p:spPr bwMode="auto">
          <a:xfrm>
            <a:off x="4570413" y="2530475"/>
            <a:ext cx="638175" cy="527050"/>
          </a:xfrm>
          <a:custGeom>
            <a:avLst/>
            <a:gdLst>
              <a:gd name="T0" fmla="*/ 2147483647 w 803"/>
              <a:gd name="T1" fmla="*/ 0 h 665"/>
              <a:gd name="T2" fmla="*/ 2147483647 w 803"/>
              <a:gd name="T3" fmla="*/ 2147483647 h 665"/>
              <a:gd name="T4" fmla="*/ 2147483647 w 803"/>
              <a:gd name="T5" fmla="*/ 2147483647 h 665"/>
              <a:gd name="T6" fmla="*/ 2147483647 w 803"/>
              <a:gd name="T7" fmla="*/ 2147483647 h 665"/>
              <a:gd name="T8" fmla="*/ 2147483647 w 803"/>
              <a:gd name="T9" fmla="*/ 2147483647 h 665"/>
              <a:gd name="T10" fmla="*/ 2147483647 w 803"/>
              <a:gd name="T11" fmla="*/ 2147483647 h 665"/>
              <a:gd name="T12" fmla="*/ 2147483647 w 803"/>
              <a:gd name="T13" fmla="*/ 2147483647 h 665"/>
              <a:gd name="T14" fmla="*/ 2147483647 w 803"/>
              <a:gd name="T15" fmla="*/ 2147483647 h 665"/>
              <a:gd name="T16" fmla="*/ 2147483647 w 803"/>
              <a:gd name="T17" fmla="*/ 2147483647 h 665"/>
              <a:gd name="T18" fmla="*/ 2147483647 w 803"/>
              <a:gd name="T19" fmla="*/ 2147483647 h 665"/>
              <a:gd name="T20" fmla="*/ 2147483647 w 803"/>
              <a:gd name="T21" fmla="*/ 2147483647 h 665"/>
              <a:gd name="T22" fmla="*/ 2147483647 w 803"/>
              <a:gd name="T23" fmla="*/ 2147483647 h 665"/>
              <a:gd name="T24" fmla="*/ 2147483647 w 803"/>
              <a:gd name="T25" fmla="*/ 2147483647 h 665"/>
              <a:gd name="T26" fmla="*/ 2147483647 w 803"/>
              <a:gd name="T27" fmla="*/ 2147483647 h 665"/>
              <a:gd name="T28" fmla="*/ 2147483647 w 803"/>
              <a:gd name="T29" fmla="*/ 2147483647 h 665"/>
              <a:gd name="T30" fmla="*/ 2147483647 w 803"/>
              <a:gd name="T31" fmla="*/ 2147483647 h 665"/>
              <a:gd name="T32" fmla="*/ 2147483647 w 803"/>
              <a:gd name="T33" fmla="*/ 2147483647 h 665"/>
              <a:gd name="T34" fmla="*/ 2147483647 w 803"/>
              <a:gd name="T35" fmla="*/ 2147483647 h 665"/>
              <a:gd name="T36" fmla="*/ 2147483647 w 803"/>
              <a:gd name="T37" fmla="*/ 2147483647 h 665"/>
              <a:gd name="T38" fmla="*/ 2147483647 w 803"/>
              <a:gd name="T39" fmla="*/ 2147483647 h 665"/>
              <a:gd name="T40" fmla="*/ 2147483647 w 803"/>
              <a:gd name="T41" fmla="*/ 2147483647 h 665"/>
              <a:gd name="T42" fmla="*/ 2147483647 w 803"/>
              <a:gd name="T43" fmla="*/ 2147483647 h 665"/>
              <a:gd name="T44" fmla="*/ 2147483647 w 803"/>
              <a:gd name="T45" fmla="*/ 2147483647 h 665"/>
              <a:gd name="T46" fmla="*/ 2147483647 w 803"/>
              <a:gd name="T47" fmla="*/ 2147483647 h 665"/>
              <a:gd name="T48" fmla="*/ 2147483647 w 803"/>
              <a:gd name="T49" fmla="*/ 2147483647 h 665"/>
              <a:gd name="T50" fmla="*/ 2147483647 w 803"/>
              <a:gd name="T51" fmla="*/ 2147483647 h 665"/>
              <a:gd name="T52" fmla="*/ 2147483647 w 803"/>
              <a:gd name="T53" fmla="*/ 2147483647 h 665"/>
              <a:gd name="T54" fmla="*/ 2147483647 w 803"/>
              <a:gd name="T55" fmla="*/ 2147483647 h 665"/>
              <a:gd name="T56" fmla="*/ 2147483647 w 803"/>
              <a:gd name="T57" fmla="*/ 2147483647 h 665"/>
              <a:gd name="T58" fmla="*/ 0 w 803"/>
              <a:gd name="T59" fmla="*/ 2147483647 h 665"/>
              <a:gd name="T60" fmla="*/ 2147483647 w 803"/>
              <a:gd name="T61" fmla="*/ 2147483647 h 665"/>
              <a:gd name="T62" fmla="*/ 2147483647 w 803"/>
              <a:gd name="T63" fmla="*/ 2147483647 h 665"/>
              <a:gd name="T64" fmla="*/ 2147483647 w 803"/>
              <a:gd name="T65" fmla="*/ 2147483647 h 665"/>
              <a:gd name="T66" fmla="*/ 2147483647 w 803"/>
              <a:gd name="T67" fmla="*/ 2147483647 h 665"/>
              <a:gd name="T68" fmla="*/ 2147483647 w 803"/>
              <a:gd name="T69" fmla="*/ 2147483647 h 665"/>
              <a:gd name="T70" fmla="*/ 2147483647 w 803"/>
              <a:gd name="T71" fmla="*/ 2147483647 h 665"/>
              <a:gd name="T72" fmla="*/ 2147483647 w 803"/>
              <a:gd name="T73" fmla="*/ 2147483647 h 665"/>
              <a:gd name="T74" fmla="*/ 2147483647 w 803"/>
              <a:gd name="T75" fmla="*/ 2147483647 h 665"/>
              <a:gd name="T76" fmla="*/ 2147483647 w 803"/>
              <a:gd name="T77" fmla="*/ 2147483647 h 665"/>
              <a:gd name="T78" fmla="*/ 2147483647 w 803"/>
              <a:gd name="T79" fmla="*/ 2147483647 h 665"/>
              <a:gd name="T80" fmla="*/ 2147483647 w 803"/>
              <a:gd name="T81" fmla="*/ 2147483647 h 665"/>
              <a:gd name="T82" fmla="*/ 2147483647 w 803"/>
              <a:gd name="T83" fmla="*/ 2147483647 h 665"/>
              <a:gd name="T84" fmla="*/ 2147483647 w 803"/>
              <a:gd name="T85" fmla="*/ 2147483647 h 665"/>
              <a:gd name="T86" fmla="*/ 2147483647 w 803"/>
              <a:gd name="T87" fmla="*/ 2147483647 h 665"/>
              <a:gd name="T88" fmla="*/ 2147483647 w 803"/>
              <a:gd name="T89" fmla="*/ 2147483647 h 665"/>
              <a:gd name="T90" fmla="*/ 2147483647 w 803"/>
              <a:gd name="T91" fmla="*/ 2147483647 h 665"/>
              <a:gd name="T92" fmla="*/ 2147483647 w 803"/>
              <a:gd name="T93" fmla="*/ 2147483647 h 665"/>
              <a:gd name="T94" fmla="*/ 2147483647 w 803"/>
              <a:gd name="T95" fmla="*/ 2147483647 h 665"/>
              <a:gd name="T96" fmla="*/ 2147483647 w 803"/>
              <a:gd name="T97" fmla="*/ 2147483647 h 665"/>
              <a:gd name="T98" fmla="*/ 2147483647 w 803"/>
              <a:gd name="T99" fmla="*/ 2147483647 h 665"/>
              <a:gd name="T100" fmla="*/ 2147483647 w 803"/>
              <a:gd name="T101" fmla="*/ 2147483647 h 665"/>
              <a:gd name="T102" fmla="*/ 2147483647 w 803"/>
              <a:gd name="T103" fmla="*/ 2147483647 h 665"/>
              <a:gd name="T104" fmla="*/ 2147483647 w 803"/>
              <a:gd name="T105" fmla="*/ 2147483647 h 665"/>
              <a:gd name="T106" fmla="*/ 2147483647 w 803"/>
              <a:gd name="T107" fmla="*/ 2147483647 h 665"/>
              <a:gd name="T108" fmla="*/ 2147483647 w 803"/>
              <a:gd name="T109" fmla="*/ 0 h 665"/>
              <a:gd name="T110" fmla="*/ 2147483647 w 803"/>
              <a:gd name="T111" fmla="*/ 0 h 66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03"/>
              <a:gd name="T169" fmla="*/ 0 h 665"/>
              <a:gd name="T170" fmla="*/ 803 w 803"/>
              <a:gd name="T171" fmla="*/ 665 h 66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03" h="665">
                <a:moveTo>
                  <a:pt x="776" y="0"/>
                </a:moveTo>
                <a:lnTo>
                  <a:pt x="753" y="15"/>
                </a:lnTo>
                <a:lnTo>
                  <a:pt x="737" y="38"/>
                </a:lnTo>
                <a:lnTo>
                  <a:pt x="715" y="88"/>
                </a:lnTo>
                <a:lnTo>
                  <a:pt x="688" y="133"/>
                </a:lnTo>
                <a:lnTo>
                  <a:pt x="678" y="140"/>
                </a:lnTo>
                <a:lnTo>
                  <a:pt x="670" y="139"/>
                </a:lnTo>
                <a:lnTo>
                  <a:pt x="645" y="111"/>
                </a:lnTo>
                <a:lnTo>
                  <a:pt x="629" y="90"/>
                </a:lnTo>
                <a:lnTo>
                  <a:pt x="619" y="67"/>
                </a:lnTo>
                <a:lnTo>
                  <a:pt x="608" y="43"/>
                </a:lnTo>
                <a:lnTo>
                  <a:pt x="592" y="25"/>
                </a:lnTo>
                <a:lnTo>
                  <a:pt x="577" y="20"/>
                </a:lnTo>
                <a:lnTo>
                  <a:pt x="563" y="26"/>
                </a:lnTo>
                <a:lnTo>
                  <a:pt x="537" y="47"/>
                </a:lnTo>
                <a:lnTo>
                  <a:pt x="388" y="131"/>
                </a:lnTo>
                <a:lnTo>
                  <a:pt x="364" y="151"/>
                </a:lnTo>
                <a:lnTo>
                  <a:pt x="304" y="178"/>
                </a:lnTo>
                <a:lnTo>
                  <a:pt x="246" y="211"/>
                </a:lnTo>
                <a:lnTo>
                  <a:pt x="132" y="275"/>
                </a:lnTo>
                <a:lnTo>
                  <a:pt x="90" y="294"/>
                </a:lnTo>
                <a:lnTo>
                  <a:pt x="60" y="325"/>
                </a:lnTo>
                <a:lnTo>
                  <a:pt x="60" y="360"/>
                </a:lnTo>
                <a:lnTo>
                  <a:pt x="62" y="398"/>
                </a:lnTo>
                <a:lnTo>
                  <a:pt x="58" y="413"/>
                </a:lnTo>
                <a:lnTo>
                  <a:pt x="51" y="423"/>
                </a:lnTo>
                <a:lnTo>
                  <a:pt x="30" y="435"/>
                </a:lnTo>
                <a:lnTo>
                  <a:pt x="17" y="451"/>
                </a:lnTo>
                <a:lnTo>
                  <a:pt x="7" y="492"/>
                </a:lnTo>
                <a:lnTo>
                  <a:pt x="0" y="517"/>
                </a:lnTo>
                <a:lnTo>
                  <a:pt x="1" y="527"/>
                </a:lnTo>
                <a:lnTo>
                  <a:pt x="11" y="536"/>
                </a:lnTo>
                <a:lnTo>
                  <a:pt x="66" y="548"/>
                </a:lnTo>
                <a:lnTo>
                  <a:pt x="126" y="544"/>
                </a:lnTo>
                <a:lnTo>
                  <a:pt x="162" y="531"/>
                </a:lnTo>
                <a:lnTo>
                  <a:pt x="197" y="513"/>
                </a:lnTo>
                <a:lnTo>
                  <a:pt x="233" y="498"/>
                </a:lnTo>
                <a:lnTo>
                  <a:pt x="272" y="497"/>
                </a:lnTo>
                <a:lnTo>
                  <a:pt x="294" y="512"/>
                </a:lnTo>
                <a:lnTo>
                  <a:pt x="316" y="536"/>
                </a:lnTo>
                <a:lnTo>
                  <a:pt x="346" y="573"/>
                </a:lnTo>
                <a:lnTo>
                  <a:pt x="371" y="619"/>
                </a:lnTo>
                <a:lnTo>
                  <a:pt x="401" y="655"/>
                </a:lnTo>
                <a:lnTo>
                  <a:pt x="422" y="664"/>
                </a:lnTo>
                <a:lnTo>
                  <a:pt x="447" y="665"/>
                </a:lnTo>
                <a:lnTo>
                  <a:pt x="470" y="648"/>
                </a:lnTo>
                <a:lnTo>
                  <a:pt x="488" y="627"/>
                </a:lnTo>
                <a:lnTo>
                  <a:pt x="714" y="488"/>
                </a:lnTo>
                <a:lnTo>
                  <a:pt x="765" y="437"/>
                </a:lnTo>
                <a:lnTo>
                  <a:pt x="783" y="406"/>
                </a:lnTo>
                <a:lnTo>
                  <a:pt x="795" y="370"/>
                </a:lnTo>
                <a:lnTo>
                  <a:pt x="803" y="284"/>
                </a:lnTo>
                <a:lnTo>
                  <a:pt x="802" y="204"/>
                </a:lnTo>
                <a:lnTo>
                  <a:pt x="793" y="102"/>
                </a:lnTo>
                <a:lnTo>
                  <a:pt x="776" y="0"/>
                </a:lnTo>
                <a:close/>
              </a:path>
            </a:pathLst>
          </a:custGeom>
          <a:solidFill>
            <a:srgbClr val="808000"/>
          </a:solidFill>
          <a:ln w="9525">
            <a:solidFill>
              <a:schemeClr val="bg2"/>
            </a:solidFill>
            <a:round/>
            <a:headEnd/>
            <a:tailEnd/>
          </a:ln>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67" name="Freeform 317"/>
          <p:cNvSpPr>
            <a:spLocks/>
          </p:cNvSpPr>
          <p:nvPr/>
        </p:nvSpPr>
        <p:spPr bwMode="auto">
          <a:xfrm>
            <a:off x="4846638" y="3097213"/>
            <a:ext cx="58737" cy="36512"/>
          </a:xfrm>
          <a:custGeom>
            <a:avLst/>
            <a:gdLst>
              <a:gd name="T0" fmla="*/ 2147483647 w 75"/>
              <a:gd name="T1" fmla="*/ 2147483647 h 45"/>
              <a:gd name="T2" fmla="*/ 2147483647 w 75"/>
              <a:gd name="T3" fmla="*/ 2147483647 h 45"/>
              <a:gd name="T4" fmla="*/ 0 w 75"/>
              <a:gd name="T5" fmla="*/ 2147483647 h 45"/>
              <a:gd name="T6" fmla="*/ 2147483647 w 75"/>
              <a:gd name="T7" fmla="*/ 2147483647 h 45"/>
              <a:gd name="T8" fmla="*/ 2147483647 w 75"/>
              <a:gd name="T9" fmla="*/ 2147483647 h 45"/>
              <a:gd name="T10" fmla="*/ 2147483647 w 75"/>
              <a:gd name="T11" fmla="*/ 2147483647 h 45"/>
              <a:gd name="T12" fmla="*/ 2147483647 w 75"/>
              <a:gd name="T13" fmla="*/ 2147483647 h 45"/>
              <a:gd name="T14" fmla="*/ 2147483647 w 75"/>
              <a:gd name="T15" fmla="*/ 0 h 45"/>
              <a:gd name="T16" fmla="*/ 2147483647 w 75"/>
              <a:gd name="T17" fmla="*/ 2147483647 h 45"/>
              <a:gd name="T18" fmla="*/ 2147483647 w 75"/>
              <a:gd name="T19" fmla="*/ 2147483647 h 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
              <a:gd name="T31" fmla="*/ 0 h 45"/>
              <a:gd name="T32" fmla="*/ 75 w 75"/>
              <a:gd name="T33" fmla="*/ 45 h 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 h="45">
                <a:moveTo>
                  <a:pt x="40" y="2"/>
                </a:moveTo>
                <a:lnTo>
                  <a:pt x="1" y="4"/>
                </a:lnTo>
                <a:lnTo>
                  <a:pt x="0" y="17"/>
                </a:lnTo>
                <a:lnTo>
                  <a:pt x="17" y="34"/>
                </a:lnTo>
                <a:lnTo>
                  <a:pt x="41" y="45"/>
                </a:lnTo>
                <a:lnTo>
                  <a:pt x="63" y="44"/>
                </a:lnTo>
                <a:lnTo>
                  <a:pt x="75" y="27"/>
                </a:lnTo>
                <a:lnTo>
                  <a:pt x="64" y="0"/>
                </a:lnTo>
                <a:lnTo>
                  <a:pt x="4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68" name="Freeform 318"/>
          <p:cNvSpPr>
            <a:spLocks/>
          </p:cNvSpPr>
          <p:nvPr/>
        </p:nvSpPr>
        <p:spPr bwMode="auto">
          <a:xfrm>
            <a:off x="5092700" y="3079750"/>
            <a:ext cx="153988" cy="85725"/>
          </a:xfrm>
          <a:custGeom>
            <a:avLst/>
            <a:gdLst>
              <a:gd name="T0" fmla="*/ 2147483647 w 194"/>
              <a:gd name="T1" fmla="*/ 0 h 108"/>
              <a:gd name="T2" fmla="*/ 2147483647 w 194"/>
              <a:gd name="T3" fmla="*/ 2147483647 h 108"/>
              <a:gd name="T4" fmla="*/ 2147483647 w 194"/>
              <a:gd name="T5" fmla="*/ 2147483647 h 108"/>
              <a:gd name="T6" fmla="*/ 2147483647 w 194"/>
              <a:gd name="T7" fmla="*/ 2147483647 h 108"/>
              <a:gd name="T8" fmla="*/ 0 w 194"/>
              <a:gd name="T9" fmla="*/ 2147483647 h 108"/>
              <a:gd name="T10" fmla="*/ 2147483647 w 194"/>
              <a:gd name="T11" fmla="*/ 2147483647 h 108"/>
              <a:gd name="T12" fmla="*/ 2147483647 w 194"/>
              <a:gd name="T13" fmla="*/ 2147483647 h 108"/>
              <a:gd name="T14" fmla="*/ 2147483647 w 194"/>
              <a:gd name="T15" fmla="*/ 2147483647 h 108"/>
              <a:gd name="T16" fmla="*/ 2147483647 w 194"/>
              <a:gd name="T17" fmla="*/ 2147483647 h 108"/>
              <a:gd name="T18" fmla="*/ 2147483647 w 194"/>
              <a:gd name="T19" fmla="*/ 2147483647 h 108"/>
              <a:gd name="T20" fmla="*/ 2147483647 w 194"/>
              <a:gd name="T21" fmla="*/ 0 h 108"/>
              <a:gd name="T22" fmla="*/ 2147483647 w 194"/>
              <a:gd name="T23" fmla="*/ 0 h 108"/>
              <a:gd name="T24" fmla="*/ 2147483647 w 194"/>
              <a:gd name="T25" fmla="*/ 0 h 108"/>
              <a:gd name="T26" fmla="*/ 2147483647 w 194"/>
              <a:gd name="T27" fmla="*/ 0 h 10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4"/>
              <a:gd name="T43" fmla="*/ 0 h 108"/>
              <a:gd name="T44" fmla="*/ 194 w 194"/>
              <a:gd name="T45" fmla="*/ 108 h 10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4" h="108">
                <a:moveTo>
                  <a:pt x="187" y="0"/>
                </a:moveTo>
                <a:lnTo>
                  <a:pt x="110" y="40"/>
                </a:lnTo>
                <a:lnTo>
                  <a:pt x="27" y="72"/>
                </a:lnTo>
                <a:lnTo>
                  <a:pt x="9" y="83"/>
                </a:lnTo>
                <a:lnTo>
                  <a:pt x="0" y="108"/>
                </a:lnTo>
                <a:lnTo>
                  <a:pt x="38" y="100"/>
                </a:lnTo>
                <a:lnTo>
                  <a:pt x="77" y="82"/>
                </a:lnTo>
                <a:lnTo>
                  <a:pt x="119" y="60"/>
                </a:lnTo>
                <a:lnTo>
                  <a:pt x="174" y="39"/>
                </a:lnTo>
                <a:lnTo>
                  <a:pt x="187" y="24"/>
                </a:lnTo>
                <a:lnTo>
                  <a:pt x="194" y="0"/>
                </a:lnTo>
                <a:lnTo>
                  <a:pt x="180" y="0"/>
                </a:lnTo>
                <a:lnTo>
                  <a:pt x="1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69" name="Freeform 319"/>
          <p:cNvSpPr>
            <a:spLocks/>
          </p:cNvSpPr>
          <p:nvPr/>
        </p:nvSpPr>
        <p:spPr bwMode="auto">
          <a:xfrm>
            <a:off x="5332413" y="2989263"/>
            <a:ext cx="52387" cy="84137"/>
          </a:xfrm>
          <a:custGeom>
            <a:avLst/>
            <a:gdLst>
              <a:gd name="T0" fmla="*/ 2147483647 w 66"/>
              <a:gd name="T1" fmla="*/ 2147483647 h 107"/>
              <a:gd name="T2" fmla="*/ 2147483647 w 66"/>
              <a:gd name="T3" fmla="*/ 2147483647 h 107"/>
              <a:gd name="T4" fmla="*/ 2147483647 w 66"/>
              <a:gd name="T5" fmla="*/ 2147483647 h 107"/>
              <a:gd name="T6" fmla="*/ 2147483647 w 66"/>
              <a:gd name="T7" fmla="*/ 2147483647 h 107"/>
              <a:gd name="T8" fmla="*/ 2147483647 w 66"/>
              <a:gd name="T9" fmla="*/ 2147483647 h 107"/>
              <a:gd name="T10" fmla="*/ 0 w 66"/>
              <a:gd name="T11" fmla="*/ 2147483647 h 107"/>
              <a:gd name="T12" fmla="*/ 2147483647 w 66"/>
              <a:gd name="T13" fmla="*/ 2147483647 h 107"/>
              <a:gd name="T14" fmla="*/ 0 w 66"/>
              <a:gd name="T15" fmla="*/ 2147483647 h 107"/>
              <a:gd name="T16" fmla="*/ 2147483647 w 66"/>
              <a:gd name="T17" fmla="*/ 2147483647 h 107"/>
              <a:gd name="T18" fmla="*/ 2147483647 w 66"/>
              <a:gd name="T19" fmla="*/ 2147483647 h 107"/>
              <a:gd name="T20" fmla="*/ 2147483647 w 66"/>
              <a:gd name="T21" fmla="*/ 2147483647 h 107"/>
              <a:gd name="T22" fmla="*/ 2147483647 w 66"/>
              <a:gd name="T23" fmla="*/ 2147483647 h 107"/>
              <a:gd name="T24" fmla="*/ 2147483647 w 66"/>
              <a:gd name="T25" fmla="*/ 2147483647 h 107"/>
              <a:gd name="T26" fmla="*/ 2147483647 w 66"/>
              <a:gd name="T27" fmla="*/ 0 h 107"/>
              <a:gd name="T28" fmla="*/ 2147483647 w 66"/>
              <a:gd name="T29" fmla="*/ 2147483647 h 107"/>
              <a:gd name="T30" fmla="*/ 2147483647 w 66"/>
              <a:gd name="T31" fmla="*/ 2147483647 h 107"/>
              <a:gd name="T32" fmla="*/ 2147483647 w 66"/>
              <a:gd name="T33" fmla="*/ 2147483647 h 107"/>
              <a:gd name="T34" fmla="*/ 2147483647 w 66"/>
              <a:gd name="T35" fmla="*/ 2147483647 h 10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6"/>
              <a:gd name="T55" fmla="*/ 0 h 107"/>
              <a:gd name="T56" fmla="*/ 66 w 66"/>
              <a:gd name="T57" fmla="*/ 107 h 10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6" h="107">
                <a:moveTo>
                  <a:pt x="53" y="7"/>
                </a:moveTo>
                <a:lnTo>
                  <a:pt x="53" y="19"/>
                </a:lnTo>
                <a:lnTo>
                  <a:pt x="42" y="20"/>
                </a:lnTo>
                <a:lnTo>
                  <a:pt x="28" y="54"/>
                </a:lnTo>
                <a:lnTo>
                  <a:pt x="12" y="75"/>
                </a:lnTo>
                <a:lnTo>
                  <a:pt x="0" y="83"/>
                </a:lnTo>
                <a:lnTo>
                  <a:pt x="3" y="76"/>
                </a:lnTo>
                <a:lnTo>
                  <a:pt x="0" y="91"/>
                </a:lnTo>
                <a:lnTo>
                  <a:pt x="17" y="103"/>
                </a:lnTo>
                <a:lnTo>
                  <a:pt x="35" y="107"/>
                </a:lnTo>
                <a:lnTo>
                  <a:pt x="51" y="99"/>
                </a:lnTo>
                <a:lnTo>
                  <a:pt x="62" y="55"/>
                </a:lnTo>
                <a:lnTo>
                  <a:pt x="66" y="7"/>
                </a:lnTo>
                <a:lnTo>
                  <a:pt x="62" y="0"/>
                </a:lnTo>
                <a:lnTo>
                  <a:pt x="55" y="1"/>
                </a:lnTo>
                <a:lnTo>
                  <a:pt x="53" y="14"/>
                </a:lnTo>
                <a:lnTo>
                  <a:pt x="5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70" name="Freeform 320"/>
          <p:cNvSpPr>
            <a:spLocks/>
          </p:cNvSpPr>
          <p:nvPr/>
        </p:nvSpPr>
        <p:spPr bwMode="auto">
          <a:xfrm>
            <a:off x="1670050" y="3541713"/>
            <a:ext cx="2667000" cy="201612"/>
          </a:xfrm>
          <a:custGeom>
            <a:avLst/>
            <a:gdLst>
              <a:gd name="T0" fmla="*/ 0 w 3361"/>
              <a:gd name="T1" fmla="*/ 2147483647 h 253"/>
              <a:gd name="T2" fmla="*/ 2147483647 w 3361"/>
              <a:gd name="T3" fmla="*/ 2147483647 h 253"/>
              <a:gd name="T4" fmla="*/ 2147483647 w 3361"/>
              <a:gd name="T5" fmla="*/ 2147483647 h 253"/>
              <a:gd name="T6" fmla="*/ 2147483647 w 3361"/>
              <a:gd name="T7" fmla="*/ 2147483647 h 253"/>
              <a:gd name="T8" fmla="*/ 2147483647 w 3361"/>
              <a:gd name="T9" fmla="*/ 2147483647 h 253"/>
              <a:gd name="T10" fmla="*/ 2147483647 w 3361"/>
              <a:gd name="T11" fmla="*/ 2147483647 h 253"/>
              <a:gd name="T12" fmla="*/ 2147483647 w 3361"/>
              <a:gd name="T13" fmla="*/ 2147483647 h 253"/>
              <a:gd name="T14" fmla="*/ 2147483647 w 3361"/>
              <a:gd name="T15" fmla="*/ 2147483647 h 253"/>
              <a:gd name="T16" fmla="*/ 2147483647 w 3361"/>
              <a:gd name="T17" fmla="*/ 2147483647 h 253"/>
              <a:gd name="T18" fmla="*/ 2147483647 w 3361"/>
              <a:gd name="T19" fmla="*/ 2147483647 h 253"/>
              <a:gd name="T20" fmla="*/ 2147483647 w 3361"/>
              <a:gd name="T21" fmla="*/ 2147483647 h 253"/>
              <a:gd name="T22" fmla="*/ 2147483647 w 3361"/>
              <a:gd name="T23" fmla="*/ 2147483647 h 253"/>
              <a:gd name="T24" fmla="*/ 2147483647 w 3361"/>
              <a:gd name="T25" fmla="*/ 0 h 2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61"/>
              <a:gd name="T40" fmla="*/ 0 h 253"/>
              <a:gd name="T41" fmla="*/ 3361 w 3361"/>
              <a:gd name="T42" fmla="*/ 253 h 2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61" h="253">
                <a:moveTo>
                  <a:pt x="0" y="72"/>
                </a:moveTo>
                <a:lnTo>
                  <a:pt x="184" y="119"/>
                </a:lnTo>
                <a:lnTo>
                  <a:pt x="373" y="160"/>
                </a:lnTo>
                <a:lnTo>
                  <a:pt x="756" y="215"/>
                </a:lnTo>
                <a:lnTo>
                  <a:pt x="1149" y="244"/>
                </a:lnTo>
                <a:lnTo>
                  <a:pt x="1548" y="253"/>
                </a:lnTo>
                <a:lnTo>
                  <a:pt x="1796" y="248"/>
                </a:lnTo>
                <a:lnTo>
                  <a:pt x="2057" y="232"/>
                </a:lnTo>
                <a:lnTo>
                  <a:pt x="2578" y="179"/>
                </a:lnTo>
                <a:lnTo>
                  <a:pt x="2817" y="141"/>
                </a:lnTo>
                <a:lnTo>
                  <a:pt x="3035" y="98"/>
                </a:lnTo>
                <a:lnTo>
                  <a:pt x="3218" y="50"/>
                </a:lnTo>
                <a:lnTo>
                  <a:pt x="3361" y="0"/>
                </a:lnTo>
              </a:path>
            </a:pathLst>
          </a:custGeom>
          <a:noFill/>
          <a:ln w="12700">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71" name="Line 269"/>
          <p:cNvSpPr>
            <a:spLocks noChangeShapeType="1"/>
          </p:cNvSpPr>
          <p:nvPr/>
        </p:nvSpPr>
        <p:spPr bwMode="auto">
          <a:xfrm>
            <a:off x="3200400" y="2438400"/>
            <a:ext cx="4343400" cy="1066800"/>
          </a:xfrm>
          <a:prstGeom prst="line">
            <a:avLst/>
          </a:prstGeom>
          <a:noFill/>
          <a:ln w="57150">
            <a:solidFill>
              <a:srgbClr val="FF0000"/>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72" name="Line 266"/>
          <p:cNvSpPr>
            <a:spLocks noChangeShapeType="1"/>
          </p:cNvSpPr>
          <p:nvPr/>
        </p:nvSpPr>
        <p:spPr bwMode="auto">
          <a:xfrm>
            <a:off x="1981200" y="2590800"/>
            <a:ext cx="304800" cy="1828800"/>
          </a:xfrm>
          <a:prstGeom prst="line">
            <a:avLst/>
          </a:prstGeom>
          <a:noFill/>
          <a:ln w="57150">
            <a:solidFill>
              <a:srgbClr val="FF0000"/>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
        <p:nvSpPr>
          <p:cNvPr id="37173" name="Line 324"/>
          <p:cNvSpPr>
            <a:spLocks noChangeShapeType="1"/>
          </p:cNvSpPr>
          <p:nvPr/>
        </p:nvSpPr>
        <p:spPr bwMode="auto">
          <a:xfrm flipV="1">
            <a:off x="5715000" y="4800600"/>
            <a:ext cx="1066800" cy="381000"/>
          </a:xfrm>
          <a:prstGeom prst="line">
            <a:avLst/>
          </a:prstGeom>
          <a:noFill/>
          <a:ln w="76200">
            <a:solidFill>
              <a:srgbClr val="FF0000"/>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spTree>
    <p:extLst>
      <p:ext uri="{BB962C8B-B14F-4D97-AF65-F5344CB8AC3E}">
        <p14:creationId xmlns:p14="http://schemas.microsoft.com/office/powerpoint/2010/main" val="3372346311"/>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smtClean="0"/>
              <a:t>Why Regulate Animal Movement</a:t>
            </a:r>
          </a:p>
        </p:txBody>
      </p:sp>
      <p:sp>
        <p:nvSpPr>
          <p:cNvPr id="37891" name="Rectangle 3"/>
          <p:cNvSpPr>
            <a:spLocks noGrp="1" noChangeArrowheads="1"/>
          </p:cNvSpPr>
          <p:nvPr>
            <p:ph type="body" idx="1"/>
          </p:nvPr>
        </p:nvSpPr>
        <p:spPr>
          <a:xfrm>
            <a:off x="457200" y="1828800"/>
            <a:ext cx="8229600" cy="4191000"/>
          </a:xfrm>
        </p:spPr>
        <p:txBody>
          <a:bodyPr/>
          <a:lstStyle/>
          <a:p>
            <a:pPr eaLnBrk="1" hangingPunct="1"/>
            <a:r>
              <a:rPr lang="en-US" sz="2800" smtClean="0"/>
              <a:t>Stop disease spread</a:t>
            </a:r>
          </a:p>
          <a:p>
            <a:pPr eaLnBrk="1" hangingPunct="1"/>
            <a:r>
              <a:rPr lang="en-US" sz="2800" smtClean="0"/>
              <a:t>Move healthy animals </a:t>
            </a:r>
          </a:p>
          <a:p>
            <a:pPr eaLnBrk="1" hangingPunct="1"/>
            <a:r>
              <a:rPr lang="en-US" sz="2800" smtClean="0"/>
              <a:t>Provide traces of movement</a:t>
            </a:r>
          </a:p>
          <a:p>
            <a:pPr eaLnBrk="1" hangingPunct="1"/>
            <a:r>
              <a:rPr lang="en-US" sz="2800" smtClean="0"/>
              <a:t>Protect export markets</a:t>
            </a:r>
          </a:p>
          <a:p>
            <a:pPr eaLnBrk="1" hangingPunct="1"/>
            <a:r>
              <a:rPr lang="en-US" sz="2800" smtClean="0"/>
              <a:t>Open new emerging markets</a:t>
            </a:r>
          </a:p>
        </p:txBody>
      </p:sp>
      <p:sp>
        <p:nvSpPr>
          <p:cNvPr id="37892" name="Text Box 9"/>
          <p:cNvSpPr txBox="1">
            <a:spLocks noChangeArrowheads="1"/>
          </p:cNvSpPr>
          <p:nvPr/>
        </p:nvSpPr>
        <p:spPr bwMode="auto">
          <a:xfrm>
            <a:off x="1203325" y="6132513"/>
            <a:ext cx="184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b="1">
                <a:solidFill>
                  <a:schemeClr val="tx1"/>
                </a:solidFill>
                <a:latin typeface="Arial Unicode MS" pitchFamily="34" charset="-128"/>
                <a:ea typeface="Arial Unicode MS" pitchFamily="34" charset="-128"/>
                <a:cs typeface="Arial Unicode MS" pitchFamily="34" charset="-128"/>
              </a:defRPr>
            </a:lvl1pPr>
            <a:lvl2pPr marL="742950" indent="-285750" eaLnBrk="0" hangingPunct="0">
              <a:defRPr sz="4400" b="1">
                <a:solidFill>
                  <a:schemeClr val="tx1"/>
                </a:solidFill>
                <a:latin typeface="Arial Unicode MS" pitchFamily="34" charset="-128"/>
                <a:ea typeface="Arial Unicode MS" pitchFamily="34" charset="-128"/>
                <a:cs typeface="Arial Unicode MS" pitchFamily="34" charset="-128"/>
              </a:defRPr>
            </a:lvl2pPr>
            <a:lvl3pPr marL="1143000" indent="-228600" eaLnBrk="0" hangingPunct="0">
              <a:defRPr sz="4400" b="1">
                <a:solidFill>
                  <a:schemeClr val="tx1"/>
                </a:solidFill>
                <a:latin typeface="Arial Unicode MS" pitchFamily="34" charset="-128"/>
                <a:ea typeface="Arial Unicode MS" pitchFamily="34" charset="-128"/>
                <a:cs typeface="Arial Unicode MS" pitchFamily="34" charset="-128"/>
              </a:defRPr>
            </a:lvl3pPr>
            <a:lvl4pPr marL="1600200" indent="-228600" eaLnBrk="0" hangingPunct="0">
              <a:defRPr sz="4400" b="1">
                <a:solidFill>
                  <a:schemeClr val="tx1"/>
                </a:solidFill>
                <a:latin typeface="Arial Unicode MS" pitchFamily="34" charset="-128"/>
                <a:ea typeface="Arial Unicode MS" pitchFamily="34" charset="-128"/>
                <a:cs typeface="Arial Unicode MS" pitchFamily="34" charset="-128"/>
              </a:defRPr>
            </a:lvl4pPr>
            <a:lvl5pPr marL="2057400" indent="-228600" eaLnBrk="0" hangingPunct="0">
              <a:defRPr sz="4400" b="1">
                <a:solidFill>
                  <a:schemeClr val="tx1"/>
                </a:solidFill>
                <a:latin typeface="Arial Unicode MS" pitchFamily="34" charset="-128"/>
                <a:ea typeface="Arial Unicode MS" pitchFamily="34" charset="-128"/>
                <a:cs typeface="Arial Unicode MS" pitchFamily="34" charset="-128"/>
              </a:defRPr>
            </a:lvl5pPr>
            <a:lvl6pPr marL="2514600" indent="-228600" eaLnBrk="0" fontAlgn="base" hangingPunct="0">
              <a:spcBef>
                <a:spcPct val="0"/>
              </a:spcBef>
              <a:spcAft>
                <a:spcPct val="0"/>
              </a:spcAft>
              <a:defRPr sz="4400" b="1">
                <a:solidFill>
                  <a:schemeClr val="tx1"/>
                </a:solidFill>
                <a:latin typeface="Arial Unicode MS" pitchFamily="34" charset="-128"/>
                <a:ea typeface="Arial Unicode MS" pitchFamily="34" charset="-128"/>
                <a:cs typeface="Arial Unicode MS" pitchFamily="34" charset="-128"/>
              </a:defRPr>
            </a:lvl6pPr>
            <a:lvl7pPr marL="2971800" indent="-228600" eaLnBrk="0" fontAlgn="base" hangingPunct="0">
              <a:spcBef>
                <a:spcPct val="0"/>
              </a:spcBef>
              <a:spcAft>
                <a:spcPct val="0"/>
              </a:spcAft>
              <a:defRPr sz="4400" b="1">
                <a:solidFill>
                  <a:schemeClr val="tx1"/>
                </a:solidFill>
                <a:latin typeface="Arial Unicode MS" pitchFamily="34" charset="-128"/>
                <a:ea typeface="Arial Unicode MS" pitchFamily="34" charset="-128"/>
                <a:cs typeface="Arial Unicode MS" pitchFamily="34" charset="-128"/>
              </a:defRPr>
            </a:lvl7pPr>
            <a:lvl8pPr marL="3429000" indent="-228600" eaLnBrk="0" fontAlgn="base" hangingPunct="0">
              <a:spcBef>
                <a:spcPct val="0"/>
              </a:spcBef>
              <a:spcAft>
                <a:spcPct val="0"/>
              </a:spcAft>
              <a:defRPr sz="4400" b="1">
                <a:solidFill>
                  <a:schemeClr val="tx1"/>
                </a:solidFill>
                <a:latin typeface="Arial Unicode MS" pitchFamily="34" charset="-128"/>
                <a:ea typeface="Arial Unicode MS" pitchFamily="34" charset="-128"/>
                <a:cs typeface="Arial Unicode MS" pitchFamily="34" charset="-128"/>
              </a:defRPr>
            </a:lvl8pPr>
            <a:lvl9pPr marL="3886200" indent="-228600" eaLnBrk="0" fontAlgn="base" hangingPunct="0">
              <a:spcBef>
                <a:spcPct val="0"/>
              </a:spcBef>
              <a:spcAft>
                <a:spcPct val="0"/>
              </a:spcAft>
              <a:defRPr sz="4400" b="1">
                <a:solidFill>
                  <a:schemeClr val="tx1"/>
                </a:solidFill>
                <a:latin typeface="Arial Unicode MS" pitchFamily="34" charset="-128"/>
                <a:ea typeface="Arial Unicode MS" pitchFamily="34" charset="-128"/>
                <a:cs typeface="Arial Unicode MS" pitchFamily="34" charset="-128"/>
              </a:defRPr>
            </a:lvl9pPr>
          </a:lstStyle>
          <a:p>
            <a:pPr fontAlgn="base">
              <a:spcBef>
                <a:spcPct val="0"/>
              </a:spcBef>
              <a:spcAft>
                <a:spcPct val="0"/>
              </a:spcAft>
            </a:pPr>
            <a:endParaRPr lang="en-US" sz="1200" b="0" smtClean="0">
              <a:solidFill>
                <a:srgbClr val="000000"/>
              </a:solidFill>
              <a:latin typeface="Times New Roman" pitchFamily="18" charset="0"/>
            </a:endParaRPr>
          </a:p>
        </p:txBody>
      </p:sp>
      <p:pic>
        <p:nvPicPr>
          <p:cNvPr id="37893" name="Picture 14" descr="MPj0409760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4495800"/>
            <a:ext cx="3048000" cy="236220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7894"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2133600"/>
            <a:ext cx="2971800" cy="21209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724735"/>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smtClean="0"/>
              <a:t>What is Your Role?</a:t>
            </a:r>
          </a:p>
        </p:txBody>
      </p:sp>
      <p:sp>
        <p:nvSpPr>
          <p:cNvPr id="38915" name="Rectangle 3"/>
          <p:cNvSpPr>
            <a:spLocks noGrp="1" noChangeArrowheads="1"/>
          </p:cNvSpPr>
          <p:nvPr>
            <p:ph type="body" idx="1"/>
          </p:nvPr>
        </p:nvSpPr>
        <p:spPr>
          <a:xfrm>
            <a:off x="457200" y="1828800"/>
            <a:ext cx="8229600" cy="4191000"/>
          </a:xfrm>
        </p:spPr>
        <p:txBody>
          <a:bodyPr/>
          <a:lstStyle/>
          <a:p>
            <a:pPr eaLnBrk="1" hangingPunct="1">
              <a:buFont typeface="Wingdings" pitchFamily="2" charset="2"/>
              <a:buNone/>
            </a:pPr>
            <a:r>
              <a:rPr lang="en-US" smtClean="0"/>
              <a:t>Accredited Veterinarians assist with interstate  and international movement</a:t>
            </a:r>
          </a:p>
          <a:p>
            <a:pPr eaLnBrk="1" hangingPunct="1">
              <a:buFont typeface="Wingdings" pitchFamily="2" charset="2"/>
              <a:buNone/>
            </a:pPr>
            <a:r>
              <a:rPr lang="en-US" smtClean="0"/>
              <a:t>BY:</a:t>
            </a:r>
          </a:p>
          <a:p>
            <a:pPr eaLnBrk="1" hangingPunct="1"/>
            <a:r>
              <a:rPr lang="en-US" smtClean="0"/>
              <a:t>Advising owners</a:t>
            </a:r>
          </a:p>
          <a:p>
            <a:pPr eaLnBrk="1" hangingPunct="1"/>
            <a:r>
              <a:rPr lang="en-US" smtClean="0"/>
              <a:t>Performing exams &amp; administering vaccines</a:t>
            </a:r>
          </a:p>
          <a:p>
            <a:pPr eaLnBrk="1" hangingPunct="1"/>
            <a:r>
              <a:rPr lang="en-US" smtClean="0"/>
              <a:t>Collecting samples for lab work</a:t>
            </a:r>
          </a:p>
          <a:p>
            <a:pPr eaLnBrk="1" hangingPunct="1"/>
            <a:r>
              <a:rPr lang="en-US" smtClean="0"/>
              <a:t>Completing certificates</a:t>
            </a:r>
          </a:p>
        </p:txBody>
      </p:sp>
      <p:sp>
        <p:nvSpPr>
          <p:cNvPr id="38916" name="Text Box 4"/>
          <p:cNvSpPr txBox="1">
            <a:spLocks noChangeArrowheads="1"/>
          </p:cNvSpPr>
          <p:nvPr/>
        </p:nvSpPr>
        <p:spPr bwMode="auto">
          <a:xfrm>
            <a:off x="1203325" y="6132513"/>
            <a:ext cx="184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b="1">
                <a:solidFill>
                  <a:schemeClr val="tx1"/>
                </a:solidFill>
                <a:latin typeface="Arial Unicode MS" pitchFamily="34" charset="-128"/>
                <a:ea typeface="Arial Unicode MS" pitchFamily="34" charset="-128"/>
                <a:cs typeface="Arial Unicode MS" pitchFamily="34" charset="-128"/>
              </a:defRPr>
            </a:lvl1pPr>
            <a:lvl2pPr marL="742950" indent="-285750" eaLnBrk="0" hangingPunct="0">
              <a:defRPr sz="4400" b="1">
                <a:solidFill>
                  <a:schemeClr val="tx1"/>
                </a:solidFill>
                <a:latin typeface="Arial Unicode MS" pitchFamily="34" charset="-128"/>
                <a:ea typeface="Arial Unicode MS" pitchFamily="34" charset="-128"/>
                <a:cs typeface="Arial Unicode MS" pitchFamily="34" charset="-128"/>
              </a:defRPr>
            </a:lvl2pPr>
            <a:lvl3pPr marL="1143000" indent="-228600" eaLnBrk="0" hangingPunct="0">
              <a:defRPr sz="4400" b="1">
                <a:solidFill>
                  <a:schemeClr val="tx1"/>
                </a:solidFill>
                <a:latin typeface="Arial Unicode MS" pitchFamily="34" charset="-128"/>
                <a:ea typeface="Arial Unicode MS" pitchFamily="34" charset="-128"/>
                <a:cs typeface="Arial Unicode MS" pitchFamily="34" charset="-128"/>
              </a:defRPr>
            </a:lvl3pPr>
            <a:lvl4pPr marL="1600200" indent="-228600" eaLnBrk="0" hangingPunct="0">
              <a:defRPr sz="4400" b="1">
                <a:solidFill>
                  <a:schemeClr val="tx1"/>
                </a:solidFill>
                <a:latin typeface="Arial Unicode MS" pitchFamily="34" charset="-128"/>
                <a:ea typeface="Arial Unicode MS" pitchFamily="34" charset="-128"/>
                <a:cs typeface="Arial Unicode MS" pitchFamily="34" charset="-128"/>
              </a:defRPr>
            </a:lvl4pPr>
            <a:lvl5pPr marL="2057400" indent="-228600" eaLnBrk="0" hangingPunct="0">
              <a:defRPr sz="4400" b="1">
                <a:solidFill>
                  <a:schemeClr val="tx1"/>
                </a:solidFill>
                <a:latin typeface="Arial Unicode MS" pitchFamily="34" charset="-128"/>
                <a:ea typeface="Arial Unicode MS" pitchFamily="34" charset="-128"/>
                <a:cs typeface="Arial Unicode MS" pitchFamily="34" charset="-128"/>
              </a:defRPr>
            </a:lvl5pPr>
            <a:lvl6pPr marL="2514600" indent="-228600" eaLnBrk="0" fontAlgn="base" hangingPunct="0">
              <a:spcBef>
                <a:spcPct val="0"/>
              </a:spcBef>
              <a:spcAft>
                <a:spcPct val="0"/>
              </a:spcAft>
              <a:defRPr sz="4400" b="1">
                <a:solidFill>
                  <a:schemeClr val="tx1"/>
                </a:solidFill>
                <a:latin typeface="Arial Unicode MS" pitchFamily="34" charset="-128"/>
                <a:ea typeface="Arial Unicode MS" pitchFamily="34" charset="-128"/>
                <a:cs typeface="Arial Unicode MS" pitchFamily="34" charset="-128"/>
              </a:defRPr>
            </a:lvl6pPr>
            <a:lvl7pPr marL="2971800" indent="-228600" eaLnBrk="0" fontAlgn="base" hangingPunct="0">
              <a:spcBef>
                <a:spcPct val="0"/>
              </a:spcBef>
              <a:spcAft>
                <a:spcPct val="0"/>
              </a:spcAft>
              <a:defRPr sz="4400" b="1">
                <a:solidFill>
                  <a:schemeClr val="tx1"/>
                </a:solidFill>
                <a:latin typeface="Arial Unicode MS" pitchFamily="34" charset="-128"/>
                <a:ea typeface="Arial Unicode MS" pitchFamily="34" charset="-128"/>
                <a:cs typeface="Arial Unicode MS" pitchFamily="34" charset="-128"/>
              </a:defRPr>
            </a:lvl7pPr>
            <a:lvl8pPr marL="3429000" indent="-228600" eaLnBrk="0" fontAlgn="base" hangingPunct="0">
              <a:spcBef>
                <a:spcPct val="0"/>
              </a:spcBef>
              <a:spcAft>
                <a:spcPct val="0"/>
              </a:spcAft>
              <a:defRPr sz="4400" b="1">
                <a:solidFill>
                  <a:schemeClr val="tx1"/>
                </a:solidFill>
                <a:latin typeface="Arial Unicode MS" pitchFamily="34" charset="-128"/>
                <a:ea typeface="Arial Unicode MS" pitchFamily="34" charset="-128"/>
                <a:cs typeface="Arial Unicode MS" pitchFamily="34" charset="-128"/>
              </a:defRPr>
            </a:lvl8pPr>
            <a:lvl9pPr marL="3886200" indent="-228600" eaLnBrk="0" fontAlgn="base" hangingPunct="0">
              <a:spcBef>
                <a:spcPct val="0"/>
              </a:spcBef>
              <a:spcAft>
                <a:spcPct val="0"/>
              </a:spcAft>
              <a:defRPr sz="4400" b="1">
                <a:solidFill>
                  <a:schemeClr val="tx1"/>
                </a:solidFill>
                <a:latin typeface="Arial Unicode MS" pitchFamily="34" charset="-128"/>
                <a:ea typeface="Arial Unicode MS" pitchFamily="34" charset="-128"/>
                <a:cs typeface="Arial Unicode MS" pitchFamily="34" charset="-128"/>
              </a:defRPr>
            </a:lvl9pPr>
          </a:lstStyle>
          <a:p>
            <a:pPr fontAlgn="base">
              <a:spcBef>
                <a:spcPct val="0"/>
              </a:spcBef>
              <a:spcAft>
                <a:spcPct val="0"/>
              </a:spcAft>
            </a:pPr>
            <a:endParaRPr lang="en-US" sz="1200" b="0" smtClean="0">
              <a:solidFill>
                <a:srgbClr val="000000"/>
              </a:solidFill>
              <a:latin typeface="Times New Roman" pitchFamily="18" charset="0"/>
            </a:endParaRPr>
          </a:p>
        </p:txBody>
      </p:sp>
      <p:pic>
        <p:nvPicPr>
          <p:cNvPr id="38917" name="Picture 7" descr="bangsta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2438400"/>
            <a:ext cx="1676400" cy="1379538"/>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8918" name="Picture 8" descr="MPj0441049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35800" y="4572000"/>
            <a:ext cx="1423988" cy="213360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8919" name="Picture 16" descr="DSC_0372"/>
          <p:cNvPicPr>
            <a:picLocks noChangeAspect="1" noChangeArrowheads="1"/>
          </p:cNvPicPr>
          <p:nvPr/>
        </p:nvPicPr>
        <p:blipFill>
          <a:blip r:embed="rId5" cstate="print">
            <a:extLst>
              <a:ext uri="{28A0092B-C50C-407E-A947-70E740481C1C}">
                <a14:useLocalDpi xmlns:a14="http://schemas.microsoft.com/office/drawing/2010/main" val="0"/>
              </a:ext>
            </a:extLst>
          </a:blip>
          <a:srcRect l="37500" t="34549" r="14999" b="17274"/>
          <a:stretch>
            <a:fillRect/>
          </a:stretch>
        </p:blipFill>
        <p:spPr bwMode="auto">
          <a:xfrm>
            <a:off x="3048000" y="5562600"/>
            <a:ext cx="1774825"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9554601"/>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5"/>
          <p:cNvSpPr>
            <a:spLocks noGrp="1" noChangeArrowheads="1"/>
          </p:cNvSpPr>
          <p:nvPr>
            <p:ph type="title"/>
          </p:nvPr>
        </p:nvSpPr>
        <p:spPr/>
        <p:txBody>
          <a:bodyPr/>
          <a:lstStyle/>
          <a:p>
            <a:pPr eaLnBrk="1" hangingPunct="1"/>
            <a:r>
              <a:rPr lang="en-US" smtClean="0"/>
              <a:t>Interstate Movement</a:t>
            </a:r>
          </a:p>
        </p:txBody>
      </p:sp>
      <p:sp>
        <p:nvSpPr>
          <p:cNvPr id="39939" name="Rectangle 6"/>
          <p:cNvSpPr>
            <a:spLocks noGrp="1" noChangeArrowheads="1"/>
          </p:cNvSpPr>
          <p:nvPr>
            <p:ph type="body" idx="1"/>
          </p:nvPr>
        </p:nvSpPr>
        <p:spPr>
          <a:xfrm>
            <a:off x="457200" y="1828800"/>
            <a:ext cx="8305800" cy="4114800"/>
          </a:xfrm>
        </p:spPr>
        <p:txBody>
          <a:bodyPr/>
          <a:lstStyle/>
          <a:p>
            <a:pPr lvl="1" algn="ctr" eaLnBrk="1" hangingPunct="1">
              <a:buFont typeface="Wingdings" pitchFamily="2" charset="2"/>
              <a:buNone/>
            </a:pPr>
            <a:r>
              <a:rPr lang="en-US" sz="3000" b="1" i="1" dirty="0" smtClean="0"/>
              <a:t>Health requirements vary by State!</a:t>
            </a:r>
            <a:endParaRPr lang="en-US" sz="3000" dirty="0" smtClean="0"/>
          </a:p>
          <a:p>
            <a:pPr lvl="1" eaLnBrk="1" hangingPunct="1">
              <a:buFont typeface="Wingdings" pitchFamily="2" charset="2"/>
              <a:buNone/>
            </a:pPr>
            <a:endParaRPr lang="en-US" dirty="0" smtClean="0"/>
          </a:p>
          <a:p>
            <a:pPr eaLnBrk="1" hangingPunct="1">
              <a:buFont typeface="Wingdings" pitchFamily="2" charset="2"/>
              <a:buNone/>
            </a:pPr>
            <a:r>
              <a:rPr lang="en-US" dirty="0" smtClean="0"/>
              <a:t>Federal requirements</a:t>
            </a:r>
          </a:p>
          <a:p>
            <a:pPr lvl="1" eaLnBrk="1" hangingPunct="1"/>
            <a:r>
              <a:rPr lang="en-US" dirty="0" smtClean="0"/>
              <a:t>Health and fitness to travel</a:t>
            </a:r>
          </a:p>
          <a:p>
            <a:pPr lvl="1" eaLnBrk="1" hangingPunct="1"/>
            <a:r>
              <a:rPr lang="en-US" dirty="0" smtClean="0"/>
              <a:t>Identification of animals</a:t>
            </a:r>
          </a:p>
          <a:p>
            <a:pPr eaLnBrk="1" hangingPunct="1">
              <a:buFont typeface="Wingdings" pitchFamily="2" charset="2"/>
              <a:buNone/>
            </a:pPr>
            <a:r>
              <a:rPr lang="en-US" dirty="0" smtClean="0"/>
              <a:t>Entry requirements</a:t>
            </a:r>
          </a:p>
          <a:p>
            <a:pPr lvl="1" eaLnBrk="1" hangingPunct="1"/>
            <a:r>
              <a:rPr lang="en-US" dirty="0" smtClean="0"/>
              <a:t>Differ by state of destination</a:t>
            </a:r>
          </a:p>
        </p:txBody>
      </p:sp>
      <p:pic>
        <p:nvPicPr>
          <p:cNvPr id="39940" name="Picture 7" descr="Horse &amp; ve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3124200"/>
            <a:ext cx="2524125" cy="327660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3707856"/>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title"/>
          </p:nvPr>
        </p:nvSpPr>
        <p:spPr/>
        <p:txBody>
          <a:bodyPr/>
          <a:lstStyle/>
          <a:p>
            <a:pPr eaLnBrk="1" hangingPunct="1"/>
            <a:r>
              <a:rPr lang="en-US" smtClean="0"/>
              <a:t>International Movement</a:t>
            </a:r>
          </a:p>
        </p:txBody>
      </p:sp>
      <p:sp>
        <p:nvSpPr>
          <p:cNvPr id="40963" name="Rectangle 8"/>
          <p:cNvSpPr>
            <a:spLocks noGrp="1" noChangeArrowheads="1"/>
          </p:cNvSpPr>
          <p:nvPr>
            <p:ph type="body" idx="1"/>
          </p:nvPr>
        </p:nvSpPr>
        <p:spPr/>
        <p:txBody>
          <a:bodyPr/>
          <a:lstStyle/>
          <a:p>
            <a:pPr eaLnBrk="1" hangingPunct="1"/>
            <a:r>
              <a:rPr lang="en-US" sz="2800" dirty="0" smtClean="0"/>
              <a:t>Health requirements vary by country</a:t>
            </a:r>
          </a:p>
          <a:p>
            <a:pPr lvl="1" eaLnBrk="1" hangingPunct="1"/>
            <a:r>
              <a:rPr lang="en-US" sz="2600" dirty="0" smtClean="0"/>
              <a:t>Disease protection</a:t>
            </a:r>
          </a:p>
          <a:p>
            <a:pPr lvl="1" eaLnBrk="1" hangingPunct="1"/>
            <a:r>
              <a:rPr lang="en-US" sz="2600" dirty="0" smtClean="0"/>
              <a:t>Political &amp; economic factors</a:t>
            </a:r>
          </a:p>
          <a:p>
            <a:pPr lvl="1" eaLnBrk="1" hangingPunct="1"/>
            <a:r>
              <a:rPr lang="en-US" sz="2600" dirty="0" smtClean="0"/>
              <a:t>Trade agreements</a:t>
            </a:r>
          </a:p>
          <a:p>
            <a:pPr eaLnBrk="1" hangingPunct="1"/>
            <a:r>
              <a:rPr lang="en-US" sz="2800" dirty="0" smtClean="0"/>
              <a:t>Check with VS Field Office</a:t>
            </a:r>
          </a:p>
        </p:txBody>
      </p:sp>
      <p:pic>
        <p:nvPicPr>
          <p:cNvPr id="40964" name="Picture 10" descr="MPj0438645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3352800"/>
            <a:ext cx="1981200" cy="1273175"/>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0965" name="Picture 11" descr="MPj0438622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4371975"/>
            <a:ext cx="1828800" cy="1266825"/>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0966" name="Picture 12" descr="MPj0436577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5029200"/>
            <a:ext cx="1981200" cy="1277938"/>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0967" name="Picture 15" descr="MPj040080500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38400" y="4876800"/>
            <a:ext cx="1905000" cy="1198563"/>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0968" name="Picture 20" descr="MPj04008130000[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33800" y="5181600"/>
            <a:ext cx="1905000" cy="1381125"/>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0969" name="Picture 25" descr="MPj01777640000[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10400" y="2362200"/>
            <a:ext cx="1905000" cy="12700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55984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smtClean="0"/>
              <a:t>Movement Information</a:t>
            </a:r>
          </a:p>
        </p:txBody>
      </p:sp>
      <p:sp>
        <p:nvSpPr>
          <p:cNvPr id="41987" name="Rectangle 3"/>
          <p:cNvSpPr>
            <a:spLocks noGrp="1" noChangeArrowheads="1"/>
          </p:cNvSpPr>
          <p:nvPr>
            <p:ph type="body" idx="1"/>
          </p:nvPr>
        </p:nvSpPr>
        <p:spPr/>
        <p:txBody>
          <a:bodyPr/>
          <a:lstStyle/>
          <a:p>
            <a:pPr eaLnBrk="1" hangingPunct="1">
              <a:lnSpc>
                <a:spcPct val="90000"/>
              </a:lnSpc>
            </a:pPr>
            <a:r>
              <a:rPr lang="en-US" sz="2800" dirty="0" smtClean="0"/>
              <a:t>Sources of movement information</a:t>
            </a:r>
          </a:p>
          <a:p>
            <a:pPr lvl="1" eaLnBrk="1" hangingPunct="1">
              <a:lnSpc>
                <a:spcPct val="90000"/>
              </a:lnSpc>
            </a:pPr>
            <a:r>
              <a:rPr lang="en-US" dirty="0" smtClean="0"/>
              <a:t>USDA/APHIS/VS District Office</a:t>
            </a:r>
          </a:p>
          <a:p>
            <a:pPr lvl="1" eaLnBrk="1" hangingPunct="1">
              <a:lnSpc>
                <a:spcPct val="90000"/>
              </a:lnSpc>
            </a:pPr>
            <a:r>
              <a:rPr lang="en-US" dirty="0" smtClean="0"/>
              <a:t>Vet official in country or state of destination</a:t>
            </a:r>
          </a:p>
          <a:p>
            <a:pPr lvl="1" eaLnBrk="1" hangingPunct="1">
              <a:lnSpc>
                <a:spcPct val="90000"/>
              </a:lnSpc>
            </a:pPr>
            <a:r>
              <a:rPr lang="en-US" dirty="0" smtClean="0"/>
              <a:t>APHIS website:  www.aphis.usda.gov </a:t>
            </a:r>
          </a:p>
          <a:p>
            <a:pPr lvl="2" eaLnBrk="1" hangingPunct="1">
              <a:lnSpc>
                <a:spcPct val="90000"/>
              </a:lnSpc>
            </a:pPr>
            <a:r>
              <a:rPr lang="en-US" sz="2600" dirty="0" smtClean="0"/>
              <a:t>NVAP website</a:t>
            </a:r>
          </a:p>
          <a:p>
            <a:pPr lvl="2" eaLnBrk="1" hangingPunct="1">
              <a:lnSpc>
                <a:spcPct val="90000"/>
              </a:lnSpc>
            </a:pPr>
            <a:r>
              <a:rPr lang="en-US" sz="2600" dirty="0" smtClean="0"/>
              <a:t>International </a:t>
            </a:r>
            <a:r>
              <a:rPr lang="en-US" sz="2600" dirty="0" err="1" smtClean="0"/>
              <a:t>Regs</a:t>
            </a:r>
            <a:endParaRPr lang="en-US" sz="2600" dirty="0" smtClean="0"/>
          </a:p>
          <a:p>
            <a:pPr lvl="2" eaLnBrk="1" hangingPunct="1">
              <a:lnSpc>
                <a:spcPct val="90000"/>
              </a:lnSpc>
            </a:pPr>
            <a:r>
              <a:rPr lang="en-US" sz="2600" dirty="0" smtClean="0"/>
              <a:t>Interstate </a:t>
            </a:r>
            <a:r>
              <a:rPr lang="en-US" sz="2600" dirty="0" err="1" smtClean="0"/>
              <a:t>Regs</a:t>
            </a:r>
            <a:endParaRPr lang="en-US" sz="2600" dirty="0" smtClean="0"/>
          </a:p>
          <a:p>
            <a:pPr eaLnBrk="1" hangingPunct="1">
              <a:lnSpc>
                <a:spcPct val="90000"/>
              </a:lnSpc>
            </a:pPr>
            <a:r>
              <a:rPr lang="en-US" sz="2800" dirty="0" smtClean="0"/>
              <a:t>How far ahead should my clients plan? </a:t>
            </a:r>
          </a:p>
          <a:p>
            <a:pPr eaLnBrk="1" hangingPunct="1">
              <a:lnSpc>
                <a:spcPct val="90000"/>
              </a:lnSpc>
            </a:pPr>
            <a:endParaRPr lang="en-US" dirty="0" smtClean="0"/>
          </a:p>
        </p:txBody>
      </p:sp>
    </p:spTree>
    <p:extLst>
      <p:ext uri="{BB962C8B-B14F-4D97-AF65-F5344CB8AC3E}">
        <p14:creationId xmlns:p14="http://schemas.microsoft.com/office/powerpoint/2010/main" val="2523842558"/>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smtClean="0"/>
              <a:t>Pre-Export Isolation</a:t>
            </a:r>
          </a:p>
        </p:txBody>
      </p:sp>
      <p:sp>
        <p:nvSpPr>
          <p:cNvPr id="43011" name="Rectangle 3"/>
          <p:cNvSpPr>
            <a:spLocks noGrp="1" noChangeArrowheads="1"/>
          </p:cNvSpPr>
          <p:nvPr>
            <p:ph type="body" idx="1"/>
          </p:nvPr>
        </p:nvSpPr>
        <p:spPr/>
        <p:txBody>
          <a:bodyPr/>
          <a:lstStyle/>
          <a:p>
            <a:pPr eaLnBrk="1" hangingPunct="1"/>
            <a:r>
              <a:rPr lang="en-US" dirty="0" smtClean="0"/>
              <a:t>On-farm isolation</a:t>
            </a:r>
          </a:p>
          <a:p>
            <a:pPr lvl="1" eaLnBrk="1" hangingPunct="1"/>
            <a:r>
              <a:rPr lang="en-US" dirty="0" smtClean="0"/>
              <a:t>Check with VS District Office</a:t>
            </a:r>
          </a:p>
          <a:p>
            <a:pPr lvl="1" eaLnBrk="1" hangingPunct="1"/>
            <a:r>
              <a:rPr lang="en-US" dirty="0" smtClean="0"/>
              <a:t>Obtain USDA approval for facility</a:t>
            </a:r>
          </a:p>
          <a:p>
            <a:pPr lvl="1" eaLnBrk="1" hangingPunct="1"/>
            <a:r>
              <a:rPr lang="en-US" dirty="0" smtClean="0"/>
              <a:t>Oversee facility and work done</a:t>
            </a:r>
          </a:p>
          <a:p>
            <a:pPr lvl="1" eaLnBrk="1" hangingPunct="1"/>
            <a:r>
              <a:rPr lang="en-US" dirty="0" smtClean="0"/>
              <a:t>Conduct testing</a:t>
            </a:r>
          </a:p>
          <a:p>
            <a:pPr eaLnBrk="1" hangingPunct="1"/>
            <a:r>
              <a:rPr lang="en-US" dirty="0" smtClean="0"/>
              <a:t>In-home isolation</a:t>
            </a:r>
          </a:p>
          <a:p>
            <a:pPr eaLnBrk="1" hangingPunct="1"/>
            <a:r>
              <a:rPr lang="en-US" dirty="0" smtClean="0"/>
              <a:t>USDA export isolation facility</a:t>
            </a:r>
          </a:p>
        </p:txBody>
      </p:sp>
    </p:spTree>
    <p:extLst>
      <p:ext uri="{BB962C8B-B14F-4D97-AF65-F5344CB8AC3E}">
        <p14:creationId xmlns:p14="http://schemas.microsoft.com/office/powerpoint/2010/main" val="36794316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smtClean="0"/>
              <a:t>International Certification Process</a:t>
            </a:r>
          </a:p>
        </p:txBody>
      </p:sp>
      <p:sp>
        <p:nvSpPr>
          <p:cNvPr id="44035" name="Text Box 3"/>
          <p:cNvSpPr txBox="1">
            <a:spLocks noChangeArrowheads="1"/>
          </p:cNvSpPr>
          <p:nvPr/>
        </p:nvSpPr>
        <p:spPr bwMode="auto">
          <a:xfrm>
            <a:off x="2738438" y="2466975"/>
            <a:ext cx="3662362" cy="13192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400" b="1">
                <a:solidFill>
                  <a:schemeClr val="tx1"/>
                </a:solidFill>
                <a:latin typeface="Arial Unicode MS" pitchFamily="34" charset="-128"/>
                <a:ea typeface="Arial Unicode MS" pitchFamily="34" charset="-128"/>
                <a:cs typeface="Arial Unicode MS" pitchFamily="34" charset="-128"/>
              </a:defRPr>
            </a:lvl1pPr>
            <a:lvl2pPr marL="742950" indent="-285750" eaLnBrk="0" hangingPunct="0">
              <a:defRPr sz="4400" b="1">
                <a:solidFill>
                  <a:schemeClr val="tx1"/>
                </a:solidFill>
                <a:latin typeface="Arial Unicode MS" pitchFamily="34" charset="-128"/>
                <a:ea typeface="Arial Unicode MS" pitchFamily="34" charset="-128"/>
                <a:cs typeface="Arial Unicode MS" pitchFamily="34" charset="-128"/>
              </a:defRPr>
            </a:lvl2pPr>
            <a:lvl3pPr marL="1143000" indent="-228600" eaLnBrk="0" hangingPunct="0">
              <a:defRPr sz="4400" b="1">
                <a:solidFill>
                  <a:schemeClr val="tx1"/>
                </a:solidFill>
                <a:latin typeface="Arial Unicode MS" pitchFamily="34" charset="-128"/>
                <a:ea typeface="Arial Unicode MS" pitchFamily="34" charset="-128"/>
                <a:cs typeface="Arial Unicode MS" pitchFamily="34" charset="-128"/>
              </a:defRPr>
            </a:lvl3pPr>
            <a:lvl4pPr marL="1600200" indent="-228600" eaLnBrk="0" hangingPunct="0">
              <a:defRPr sz="4400" b="1">
                <a:solidFill>
                  <a:schemeClr val="tx1"/>
                </a:solidFill>
                <a:latin typeface="Arial Unicode MS" pitchFamily="34" charset="-128"/>
                <a:ea typeface="Arial Unicode MS" pitchFamily="34" charset="-128"/>
                <a:cs typeface="Arial Unicode MS" pitchFamily="34" charset="-128"/>
              </a:defRPr>
            </a:lvl4pPr>
            <a:lvl5pPr marL="2057400" indent="-228600" eaLnBrk="0" hangingPunct="0">
              <a:defRPr sz="4400" b="1">
                <a:solidFill>
                  <a:schemeClr val="tx1"/>
                </a:solidFill>
                <a:latin typeface="Arial Unicode MS" pitchFamily="34" charset="-128"/>
                <a:ea typeface="Arial Unicode MS" pitchFamily="34" charset="-128"/>
                <a:cs typeface="Arial Unicode MS" pitchFamily="34" charset="-128"/>
              </a:defRPr>
            </a:lvl5pPr>
            <a:lvl6pPr marL="2514600" indent="-228600" eaLnBrk="0" fontAlgn="base" hangingPunct="0">
              <a:spcBef>
                <a:spcPct val="0"/>
              </a:spcBef>
              <a:spcAft>
                <a:spcPct val="0"/>
              </a:spcAft>
              <a:defRPr sz="4400" b="1">
                <a:solidFill>
                  <a:schemeClr val="tx1"/>
                </a:solidFill>
                <a:latin typeface="Arial Unicode MS" pitchFamily="34" charset="-128"/>
                <a:ea typeface="Arial Unicode MS" pitchFamily="34" charset="-128"/>
                <a:cs typeface="Arial Unicode MS" pitchFamily="34" charset="-128"/>
              </a:defRPr>
            </a:lvl6pPr>
            <a:lvl7pPr marL="2971800" indent="-228600" eaLnBrk="0" fontAlgn="base" hangingPunct="0">
              <a:spcBef>
                <a:spcPct val="0"/>
              </a:spcBef>
              <a:spcAft>
                <a:spcPct val="0"/>
              </a:spcAft>
              <a:defRPr sz="4400" b="1">
                <a:solidFill>
                  <a:schemeClr val="tx1"/>
                </a:solidFill>
                <a:latin typeface="Arial Unicode MS" pitchFamily="34" charset="-128"/>
                <a:ea typeface="Arial Unicode MS" pitchFamily="34" charset="-128"/>
                <a:cs typeface="Arial Unicode MS" pitchFamily="34" charset="-128"/>
              </a:defRPr>
            </a:lvl7pPr>
            <a:lvl8pPr marL="3429000" indent="-228600" eaLnBrk="0" fontAlgn="base" hangingPunct="0">
              <a:spcBef>
                <a:spcPct val="0"/>
              </a:spcBef>
              <a:spcAft>
                <a:spcPct val="0"/>
              </a:spcAft>
              <a:defRPr sz="4400" b="1">
                <a:solidFill>
                  <a:schemeClr val="tx1"/>
                </a:solidFill>
                <a:latin typeface="Arial Unicode MS" pitchFamily="34" charset="-128"/>
                <a:ea typeface="Arial Unicode MS" pitchFamily="34" charset="-128"/>
                <a:cs typeface="Arial Unicode MS" pitchFamily="34" charset="-128"/>
              </a:defRPr>
            </a:lvl8pPr>
            <a:lvl9pPr marL="3886200" indent="-228600" eaLnBrk="0" fontAlgn="base" hangingPunct="0">
              <a:spcBef>
                <a:spcPct val="0"/>
              </a:spcBef>
              <a:spcAft>
                <a:spcPct val="0"/>
              </a:spcAft>
              <a:defRPr sz="4400" b="1">
                <a:solidFill>
                  <a:schemeClr val="tx1"/>
                </a:solidFill>
                <a:latin typeface="Arial Unicode MS" pitchFamily="34" charset="-128"/>
                <a:ea typeface="Arial Unicode MS" pitchFamily="34" charset="-128"/>
                <a:cs typeface="Arial Unicode MS" pitchFamily="34" charset="-128"/>
              </a:defRPr>
            </a:lvl9pPr>
          </a:lstStyle>
          <a:p>
            <a:pPr algn="ctr" fontAlgn="base">
              <a:spcBef>
                <a:spcPct val="0"/>
              </a:spcBef>
              <a:spcAft>
                <a:spcPct val="0"/>
              </a:spcAft>
            </a:pPr>
            <a:r>
              <a:rPr lang="en-US" sz="3200" b="0" smtClean="0">
                <a:solidFill>
                  <a:srgbClr val="000099"/>
                </a:solidFill>
                <a:latin typeface="Arial Narrow" pitchFamily="34" charset="0"/>
              </a:rPr>
              <a:t>Accredited Veterinarian</a:t>
            </a:r>
          </a:p>
          <a:p>
            <a:pPr algn="ctr" fontAlgn="base">
              <a:spcBef>
                <a:spcPct val="0"/>
              </a:spcBef>
              <a:spcAft>
                <a:spcPct val="0"/>
              </a:spcAft>
            </a:pPr>
            <a:r>
              <a:rPr lang="en-US" sz="2400" b="0" smtClean="0">
                <a:solidFill>
                  <a:srgbClr val="000000"/>
                </a:solidFill>
                <a:latin typeface="Arial Narrow" pitchFamily="34" charset="0"/>
              </a:rPr>
              <a:t>Examines &amp; tests animals</a:t>
            </a:r>
          </a:p>
          <a:p>
            <a:pPr algn="ctr" fontAlgn="base">
              <a:spcBef>
                <a:spcPct val="0"/>
              </a:spcBef>
              <a:spcAft>
                <a:spcPct val="0"/>
              </a:spcAft>
            </a:pPr>
            <a:r>
              <a:rPr lang="en-US" sz="2400" b="0" smtClean="0">
                <a:solidFill>
                  <a:srgbClr val="000000"/>
                </a:solidFill>
                <a:latin typeface="Arial Narrow" pitchFamily="34" charset="0"/>
              </a:rPr>
              <a:t>Completes certificate</a:t>
            </a:r>
            <a:endParaRPr lang="en-US" sz="3200" b="0" smtClean="0">
              <a:solidFill>
                <a:srgbClr val="000000"/>
              </a:solidFill>
              <a:latin typeface="Arial Narrow" pitchFamily="34" charset="0"/>
            </a:endParaRPr>
          </a:p>
        </p:txBody>
      </p:sp>
      <p:grpSp>
        <p:nvGrpSpPr>
          <p:cNvPr id="44036" name="Group 4"/>
          <p:cNvGrpSpPr>
            <a:grpSpLocks/>
          </p:cNvGrpSpPr>
          <p:nvPr/>
        </p:nvGrpSpPr>
        <p:grpSpPr bwMode="auto">
          <a:xfrm>
            <a:off x="620713" y="3962400"/>
            <a:ext cx="3570287" cy="1905000"/>
            <a:chOff x="391" y="2496"/>
            <a:chExt cx="2249" cy="1200"/>
          </a:xfrm>
        </p:grpSpPr>
        <p:sp>
          <p:nvSpPr>
            <p:cNvPr id="44042" name="Text Box 5"/>
            <p:cNvSpPr txBox="1">
              <a:spLocks noChangeArrowheads="1"/>
            </p:cNvSpPr>
            <p:nvPr/>
          </p:nvSpPr>
          <p:spPr bwMode="auto">
            <a:xfrm>
              <a:off x="391" y="2865"/>
              <a:ext cx="2249" cy="8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400" b="1">
                  <a:solidFill>
                    <a:schemeClr val="tx1"/>
                  </a:solidFill>
                  <a:latin typeface="Arial Unicode MS" pitchFamily="34" charset="-128"/>
                  <a:ea typeface="Arial Unicode MS" pitchFamily="34" charset="-128"/>
                  <a:cs typeface="Arial Unicode MS" pitchFamily="34" charset="-128"/>
                </a:defRPr>
              </a:lvl1pPr>
              <a:lvl2pPr marL="742950" indent="-285750" eaLnBrk="0" hangingPunct="0">
                <a:defRPr sz="4400" b="1">
                  <a:solidFill>
                    <a:schemeClr val="tx1"/>
                  </a:solidFill>
                  <a:latin typeface="Arial Unicode MS" pitchFamily="34" charset="-128"/>
                  <a:ea typeface="Arial Unicode MS" pitchFamily="34" charset="-128"/>
                  <a:cs typeface="Arial Unicode MS" pitchFamily="34" charset="-128"/>
                </a:defRPr>
              </a:lvl2pPr>
              <a:lvl3pPr marL="1143000" indent="-228600" eaLnBrk="0" hangingPunct="0">
                <a:defRPr sz="4400" b="1">
                  <a:solidFill>
                    <a:schemeClr val="tx1"/>
                  </a:solidFill>
                  <a:latin typeface="Arial Unicode MS" pitchFamily="34" charset="-128"/>
                  <a:ea typeface="Arial Unicode MS" pitchFamily="34" charset="-128"/>
                  <a:cs typeface="Arial Unicode MS" pitchFamily="34" charset="-128"/>
                </a:defRPr>
              </a:lvl3pPr>
              <a:lvl4pPr marL="1600200" indent="-228600" eaLnBrk="0" hangingPunct="0">
                <a:defRPr sz="4400" b="1">
                  <a:solidFill>
                    <a:schemeClr val="tx1"/>
                  </a:solidFill>
                  <a:latin typeface="Arial Unicode MS" pitchFamily="34" charset="-128"/>
                  <a:ea typeface="Arial Unicode MS" pitchFamily="34" charset="-128"/>
                  <a:cs typeface="Arial Unicode MS" pitchFamily="34" charset="-128"/>
                </a:defRPr>
              </a:lvl4pPr>
              <a:lvl5pPr marL="2057400" indent="-228600" eaLnBrk="0" hangingPunct="0">
                <a:defRPr sz="4400" b="1">
                  <a:solidFill>
                    <a:schemeClr val="tx1"/>
                  </a:solidFill>
                  <a:latin typeface="Arial Unicode MS" pitchFamily="34" charset="-128"/>
                  <a:ea typeface="Arial Unicode MS" pitchFamily="34" charset="-128"/>
                  <a:cs typeface="Arial Unicode MS" pitchFamily="34" charset="-128"/>
                </a:defRPr>
              </a:lvl5pPr>
              <a:lvl6pPr marL="2514600" indent="-228600" eaLnBrk="0" fontAlgn="base" hangingPunct="0">
                <a:spcBef>
                  <a:spcPct val="0"/>
                </a:spcBef>
                <a:spcAft>
                  <a:spcPct val="0"/>
                </a:spcAft>
                <a:defRPr sz="4400" b="1">
                  <a:solidFill>
                    <a:schemeClr val="tx1"/>
                  </a:solidFill>
                  <a:latin typeface="Arial Unicode MS" pitchFamily="34" charset="-128"/>
                  <a:ea typeface="Arial Unicode MS" pitchFamily="34" charset="-128"/>
                  <a:cs typeface="Arial Unicode MS" pitchFamily="34" charset="-128"/>
                </a:defRPr>
              </a:lvl6pPr>
              <a:lvl7pPr marL="2971800" indent="-228600" eaLnBrk="0" fontAlgn="base" hangingPunct="0">
                <a:spcBef>
                  <a:spcPct val="0"/>
                </a:spcBef>
                <a:spcAft>
                  <a:spcPct val="0"/>
                </a:spcAft>
                <a:defRPr sz="4400" b="1">
                  <a:solidFill>
                    <a:schemeClr val="tx1"/>
                  </a:solidFill>
                  <a:latin typeface="Arial Unicode MS" pitchFamily="34" charset="-128"/>
                  <a:ea typeface="Arial Unicode MS" pitchFamily="34" charset="-128"/>
                  <a:cs typeface="Arial Unicode MS" pitchFamily="34" charset="-128"/>
                </a:defRPr>
              </a:lvl7pPr>
              <a:lvl8pPr marL="3429000" indent="-228600" eaLnBrk="0" fontAlgn="base" hangingPunct="0">
                <a:spcBef>
                  <a:spcPct val="0"/>
                </a:spcBef>
                <a:spcAft>
                  <a:spcPct val="0"/>
                </a:spcAft>
                <a:defRPr sz="4400" b="1">
                  <a:solidFill>
                    <a:schemeClr val="tx1"/>
                  </a:solidFill>
                  <a:latin typeface="Arial Unicode MS" pitchFamily="34" charset="-128"/>
                  <a:ea typeface="Arial Unicode MS" pitchFamily="34" charset="-128"/>
                  <a:cs typeface="Arial Unicode MS" pitchFamily="34" charset="-128"/>
                </a:defRPr>
              </a:lvl8pPr>
              <a:lvl9pPr marL="3886200" indent="-228600" eaLnBrk="0" fontAlgn="base" hangingPunct="0">
                <a:spcBef>
                  <a:spcPct val="0"/>
                </a:spcBef>
                <a:spcAft>
                  <a:spcPct val="0"/>
                </a:spcAft>
                <a:defRPr sz="4400" b="1">
                  <a:solidFill>
                    <a:schemeClr val="tx1"/>
                  </a:solidFill>
                  <a:latin typeface="Arial Unicode MS" pitchFamily="34" charset="-128"/>
                  <a:ea typeface="Arial Unicode MS" pitchFamily="34" charset="-128"/>
                  <a:cs typeface="Arial Unicode MS" pitchFamily="34" charset="-128"/>
                </a:defRPr>
              </a:lvl9pPr>
            </a:lstStyle>
            <a:p>
              <a:pPr algn="ctr" fontAlgn="base">
                <a:spcBef>
                  <a:spcPct val="0"/>
                </a:spcBef>
                <a:spcAft>
                  <a:spcPct val="0"/>
                </a:spcAft>
              </a:pPr>
              <a:r>
                <a:rPr lang="en-US" sz="3200" b="0" smtClean="0">
                  <a:solidFill>
                    <a:srgbClr val="000099"/>
                  </a:solidFill>
                  <a:latin typeface="Arial Narrow" pitchFamily="34" charset="0"/>
                </a:rPr>
                <a:t>Approved Laboratories</a:t>
              </a:r>
              <a:endParaRPr lang="en-US" sz="2400" b="0" smtClean="0">
                <a:solidFill>
                  <a:srgbClr val="000099"/>
                </a:solidFill>
                <a:latin typeface="Arial Narrow" pitchFamily="34" charset="0"/>
              </a:endParaRPr>
            </a:p>
            <a:p>
              <a:pPr algn="ctr" fontAlgn="base">
                <a:spcBef>
                  <a:spcPct val="0"/>
                </a:spcBef>
                <a:spcAft>
                  <a:spcPct val="0"/>
                </a:spcAft>
              </a:pPr>
              <a:r>
                <a:rPr lang="en-US" sz="2400" b="0" smtClean="0">
                  <a:solidFill>
                    <a:srgbClr val="000000"/>
                  </a:solidFill>
                  <a:latin typeface="Arial Narrow" pitchFamily="34" charset="0"/>
                </a:rPr>
                <a:t>Test samples</a:t>
              </a:r>
            </a:p>
            <a:p>
              <a:pPr algn="ctr" fontAlgn="base">
                <a:spcBef>
                  <a:spcPct val="0"/>
                </a:spcBef>
                <a:spcAft>
                  <a:spcPct val="0"/>
                </a:spcAft>
              </a:pPr>
              <a:r>
                <a:rPr lang="en-US" sz="2400" b="0" smtClean="0">
                  <a:solidFill>
                    <a:srgbClr val="000000"/>
                  </a:solidFill>
                  <a:latin typeface="Arial Narrow" pitchFamily="34" charset="0"/>
                </a:rPr>
                <a:t>Report results</a:t>
              </a:r>
              <a:endParaRPr lang="en-US" sz="3600" b="0" smtClean="0">
                <a:solidFill>
                  <a:srgbClr val="000000"/>
                </a:solidFill>
                <a:latin typeface="Arial Narrow" pitchFamily="34" charset="0"/>
              </a:endParaRPr>
            </a:p>
          </p:txBody>
        </p:sp>
        <p:sp>
          <p:nvSpPr>
            <p:cNvPr id="44043" name="AutoShape 6"/>
            <p:cNvSpPr>
              <a:spLocks noChangeArrowheads="1"/>
            </p:cNvSpPr>
            <p:nvPr/>
          </p:nvSpPr>
          <p:spPr bwMode="auto">
            <a:xfrm rot="2915627">
              <a:off x="2231" y="2425"/>
              <a:ext cx="240" cy="381"/>
            </a:xfrm>
            <a:prstGeom prst="upDownArrow">
              <a:avLst>
                <a:gd name="adj1" fmla="val 50000"/>
                <a:gd name="adj2" fmla="val 31750"/>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grpSp>
      <p:grpSp>
        <p:nvGrpSpPr>
          <p:cNvPr id="44037" name="Group 7"/>
          <p:cNvGrpSpPr>
            <a:grpSpLocks/>
          </p:cNvGrpSpPr>
          <p:nvPr/>
        </p:nvGrpSpPr>
        <p:grpSpPr bwMode="auto">
          <a:xfrm>
            <a:off x="4495800" y="3886200"/>
            <a:ext cx="4033838" cy="2005013"/>
            <a:chOff x="2835" y="2433"/>
            <a:chExt cx="2541" cy="1263"/>
          </a:xfrm>
        </p:grpSpPr>
        <p:sp>
          <p:nvSpPr>
            <p:cNvPr id="44038" name="AutoShape 8"/>
            <p:cNvSpPr>
              <a:spLocks noChangeArrowheads="1"/>
            </p:cNvSpPr>
            <p:nvPr/>
          </p:nvSpPr>
          <p:spPr bwMode="auto">
            <a:xfrm rot="-2484373">
              <a:off x="3527" y="2433"/>
              <a:ext cx="240" cy="381"/>
            </a:xfrm>
            <a:prstGeom prst="upDownArrow">
              <a:avLst>
                <a:gd name="adj1" fmla="val 50000"/>
                <a:gd name="adj2" fmla="val 31750"/>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grpSp>
          <p:nvGrpSpPr>
            <p:cNvPr id="44039" name="Group 9"/>
            <p:cNvGrpSpPr>
              <a:grpSpLocks/>
            </p:cNvGrpSpPr>
            <p:nvPr/>
          </p:nvGrpSpPr>
          <p:grpSpPr bwMode="auto">
            <a:xfrm>
              <a:off x="2835" y="2865"/>
              <a:ext cx="2541" cy="831"/>
              <a:chOff x="2835" y="2865"/>
              <a:chExt cx="2541" cy="831"/>
            </a:xfrm>
          </p:grpSpPr>
          <p:sp>
            <p:nvSpPr>
              <p:cNvPr id="44040" name="Text Box 10"/>
              <p:cNvSpPr txBox="1">
                <a:spLocks noChangeArrowheads="1"/>
              </p:cNvSpPr>
              <p:nvPr/>
            </p:nvSpPr>
            <p:spPr bwMode="auto">
              <a:xfrm>
                <a:off x="3349" y="2865"/>
                <a:ext cx="2027" cy="8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400" b="1">
                    <a:solidFill>
                      <a:schemeClr val="tx1"/>
                    </a:solidFill>
                    <a:latin typeface="Arial Unicode MS" pitchFamily="34" charset="-128"/>
                    <a:ea typeface="Arial Unicode MS" pitchFamily="34" charset="-128"/>
                    <a:cs typeface="Arial Unicode MS" pitchFamily="34" charset="-128"/>
                  </a:defRPr>
                </a:lvl1pPr>
                <a:lvl2pPr marL="742950" indent="-285750" eaLnBrk="0" hangingPunct="0">
                  <a:defRPr sz="4400" b="1">
                    <a:solidFill>
                      <a:schemeClr val="tx1"/>
                    </a:solidFill>
                    <a:latin typeface="Arial Unicode MS" pitchFamily="34" charset="-128"/>
                    <a:ea typeface="Arial Unicode MS" pitchFamily="34" charset="-128"/>
                    <a:cs typeface="Arial Unicode MS" pitchFamily="34" charset="-128"/>
                  </a:defRPr>
                </a:lvl2pPr>
                <a:lvl3pPr marL="1143000" indent="-228600" eaLnBrk="0" hangingPunct="0">
                  <a:defRPr sz="4400" b="1">
                    <a:solidFill>
                      <a:schemeClr val="tx1"/>
                    </a:solidFill>
                    <a:latin typeface="Arial Unicode MS" pitchFamily="34" charset="-128"/>
                    <a:ea typeface="Arial Unicode MS" pitchFamily="34" charset="-128"/>
                    <a:cs typeface="Arial Unicode MS" pitchFamily="34" charset="-128"/>
                  </a:defRPr>
                </a:lvl3pPr>
                <a:lvl4pPr marL="1600200" indent="-228600" eaLnBrk="0" hangingPunct="0">
                  <a:defRPr sz="4400" b="1">
                    <a:solidFill>
                      <a:schemeClr val="tx1"/>
                    </a:solidFill>
                    <a:latin typeface="Arial Unicode MS" pitchFamily="34" charset="-128"/>
                    <a:ea typeface="Arial Unicode MS" pitchFamily="34" charset="-128"/>
                    <a:cs typeface="Arial Unicode MS" pitchFamily="34" charset="-128"/>
                  </a:defRPr>
                </a:lvl4pPr>
                <a:lvl5pPr marL="2057400" indent="-228600" eaLnBrk="0" hangingPunct="0">
                  <a:defRPr sz="4400" b="1">
                    <a:solidFill>
                      <a:schemeClr val="tx1"/>
                    </a:solidFill>
                    <a:latin typeface="Arial Unicode MS" pitchFamily="34" charset="-128"/>
                    <a:ea typeface="Arial Unicode MS" pitchFamily="34" charset="-128"/>
                    <a:cs typeface="Arial Unicode MS" pitchFamily="34" charset="-128"/>
                  </a:defRPr>
                </a:lvl5pPr>
                <a:lvl6pPr marL="2514600" indent="-228600" eaLnBrk="0" fontAlgn="base" hangingPunct="0">
                  <a:spcBef>
                    <a:spcPct val="0"/>
                  </a:spcBef>
                  <a:spcAft>
                    <a:spcPct val="0"/>
                  </a:spcAft>
                  <a:defRPr sz="4400" b="1">
                    <a:solidFill>
                      <a:schemeClr val="tx1"/>
                    </a:solidFill>
                    <a:latin typeface="Arial Unicode MS" pitchFamily="34" charset="-128"/>
                    <a:ea typeface="Arial Unicode MS" pitchFamily="34" charset="-128"/>
                    <a:cs typeface="Arial Unicode MS" pitchFamily="34" charset="-128"/>
                  </a:defRPr>
                </a:lvl6pPr>
                <a:lvl7pPr marL="2971800" indent="-228600" eaLnBrk="0" fontAlgn="base" hangingPunct="0">
                  <a:spcBef>
                    <a:spcPct val="0"/>
                  </a:spcBef>
                  <a:spcAft>
                    <a:spcPct val="0"/>
                  </a:spcAft>
                  <a:defRPr sz="4400" b="1">
                    <a:solidFill>
                      <a:schemeClr val="tx1"/>
                    </a:solidFill>
                    <a:latin typeface="Arial Unicode MS" pitchFamily="34" charset="-128"/>
                    <a:ea typeface="Arial Unicode MS" pitchFamily="34" charset="-128"/>
                    <a:cs typeface="Arial Unicode MS" pitchFamily="34" charset="-128"/>
                  </a:defRPr>
                </a:lvl7pPr>
                <a:lvl8pPr marL="3429000" indent="-228600" eaLnBrk="0" fontAlgn="base" hangingPunct="0">
                  <a:spcBef>
                    <a:spcPct val="0"/>
                  </a:spcBef>
                  <a:spcAft>
                    <a:spcPct val="0"/>
                  </a:spcAft>
                  <a:defRPr sz="4400" b="1">
                    <a:solidFill>
                      <a:schemeClr val="tx1"/>
                    </a:solidFill>
                    <a:latin typeface="Arial Unicode MS" pitchFamily="34" charset="-128"/>
                    <a:ea typeface="Arial Unicode MS" pitchFamily="34" charset="-128"/>
                    <a:cs typeface="Arial Unicode MS" pitchFamily="34" charset="-128"/>
                  </a:defRPr>
                </a:lvl8pPr>
                <a:lvl9pPr marL="3886200" indent="-228600" eaLnBrk="0" fontAlgn="base" hangingPunct="0">
                  <a:spcBef>
                    <a:spcPct val="0"/>
                  </a:spcBef>
                  <a:spcAft>
                    <a:spcPct val="0"/>
                  </a:spcAft>
                  <a:defRPr sz="4400" b="1">
                    <a:solidFill>
                      <a:schemeClr val="tx1"/>
                    </a:solidFill>
                    <a:latin typeface="Arial Unicode MS" pitchFamily="34" charset="-128"/>
                    <a:ea typeface="Arial Unicode MS" pitchFamily="34" charset="-128"/>
                    <a:cs typeface="Arial Unicode MS" pitchFamily="34" charset="-128"/>
                  </a:defRPr>
                </a:lvl9pPr>
              </a:lstStyle>
              <a:p>
                <a:pPr algn="ctr" fontAlgn="base">
                  <a:spcBef>
                    <a:spcPct val="0"/>
                  </a:spcBef>
                  <a:spcAft>
                    <a:spcPct val="0"/>
                  </a:spcAft>
                </a:pPr>
                <a:r>
                  <a:rPr lang="en-US" sz="3200" b="0" smtClean="0">
                    <a:solidFill>
                      <a:srgbClr val="000099"/>
                    </a:solidFill>
                    <a:latin typeface="Arial Narrow" pitchFamily="34" charset="0"/>
                  </a:rPr>
                  <a:t>Federal Veterinarian</a:t>
                </a:r>
              </a:p>
              <a:p>
                <a:pPr algn="ctr" fontAlgn="base">
                  <a:spcBef>
                    <a:spcPct val="0"/>
                  </a:spcBef>
                  <a:spcAft>
                    <a:spcPct val="0"/>
                  </a:spcAft>
                </a:pPr>
                <a:r>
                  <a:rPr lang="en-US" sz="2400" b="0" smtClean="0">
                    <a:solidFill>
                      <a:srgbClr val="000000"/>
                    </a:solidFill>
                    <a:latin typeface="Arial Narrow" pitchFamily="34" charset="0"/>
                  </a:rPr>
                  <a:t>Performs final inspection</a:t>
                </a:r>
              </a:p>
              <a:p>
                <a:pPr algn="ctr" fontAlgn="base">
                  <a:spcBef>
                    <a:spcPct val="0"/>
                  </a:spcBef>
                  <a:spcAft>
                    <a:spcPct val="0"/>
                  </a:spcAft>
                </a:pPr>
                <a:r>
                  <a:rPr lang="en-US" sz="2400" b="0" smtClean="0">
                    <a:solidFill>
                      <a:srgbClr val="000000"/>
                    </a:solidFill>
                    <a:latin typeface="Arial Narrow" pitchFamily="34" charset="0"/>
                  </a:rPr>
                  <a:t>Endorses certificate</a:t>
                </a:r>
                <a:endParaRPr lang="en-US" sz="1800" b="0" smtClean="0">
                  <a:solidFill>
                    <a:srgbClr val="000000"/>
                  </a:solidFill>
                  <a:latin typeface="Arial Narrow" pitchFamily="34" charset="0"/>
                </a:endParaRPr>
              </a:p>
            </p:txBody>
          </p:sp>
          <p:sp>
            <p:nvSpPr>
              <p:cNvPr id="44041" name="AutoShape 11"/>
              <p:cNvSpPr>
                <a:spLocks noChangeArrowheads="1"/>
              </p:cNvSpPr>
              <p:nvPr/>
            </p:nvSpPr>
            <p:spPr bwMode="auto">
              <a:xfrm rot="5413922">
                <a:off x="2906" y="3097"/>
                <a:ext cx="240" cy="381"/>
              </a:xfrm>
              <a:prstGeom prst="upDownArrow">
                <a:avLst>
                  <a:gd name="adj1" fmla="val 50000"/>
                  <a:gd name="adj2" fmla="val 31750"/>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4400" b="1" smtClean="0">
                  <a:solidFill>
                    <a:srgbClr val="000000"/>
                  </a:solidFill>
                  <a:ea typeface="Arial Unicode MS" pitchFamily="34" charset="-128"/>
                  <a:cs typeface="Arial Unicode MS" pitchFamily="34" charset="-128"/>
                </a:endParaRPr>
              </a:p>
            </p:txBody>
          </p:sp>
        </p:grpSp>
      </p:grpSp>
    </p:spTree>
    <p:extLst>
      <p:ext uri="{BB962C8B-B14F-4D97-AF65-F5344CB8AC3E}">
        <p14:creationId xmlns:p14="http://schemas.microsoft.com/office/powerpoint/2010/main" val="362076939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sz="4400" b="1" smtClean="0"/>
              <a:t>Section 1</a:t>
            </a:r>
          </a:p>
        </p:txBody>
      </p:sp>
      <p:sp>
        <p:nvSpPr>
          <p:cNvPr id="11267" name="Rectangle 3"/>
          <p:cNvSpPr>
            <a:spLocks noGrp="1" noChangeArrowheads="1"/>
          </p:cNvSpPr>
          <p:nvPr>
            <p:ph type="body" idx="1"/>
          </p:nvPr>
        </p:nvSpPr>
        <p:spPr>
          <a:xfrm>
            <a:off x="457200" y="2362200"/>
            <a:ext cx="8229600" cy="3992563"/>
          </a:xfrm>
        </p:spPr>
        <p:txBody>
          <a:bodyPr/>
          <a:lstStyle/>
          <a:p>
            <a:pPr algn="ctr" eaLnBrk="1" hangingPunct="1">
              <a:buFont typeface="Wingdings" pitchFamily="2" charset="2"/>
              <a:buNone/>
            </a:pPr>
            <a:endParaRPr lang="en-US" sz="4300" b="1" smtClean="0">
              <a:solidFill>
                <a:srgbClr val="000066"/>
              </a:solidFill>
            </a:endParaRPr>
          </a:p>
          <a:p>
            <a:pPr algn="ctr" eaLnBrk="1" hangingPunct="1">
              <a:buFont typeface="Wingdings" pitchFamily="2" charset="2"/>
              <a:buNone/>
            </a:pPr>
            <a:r>
              <a:rPr lang="en-US" sz="4300" b="1" smtClean="0">
                <a:solidFill>
                  <a:srgbClr val="000066"/>
                </a:solidFill>
              </a:rPr>
              <a:t>What is Accreditation?</a:t>
            </a:r>
          </a:p>
        </p:txBody>
      </p:sp>
    </p:spTree>
    <p:extLst>
      <p:ext uri="{BB962C8B-B14F-4D97-AF65-F5344CB8AC3E}">
        <p14:creationId xmlns:p14="http://schemas.microsoft.com/office/powerpoint/2010/main" val="4217531396"/>
      </p:ext>
    </p:extLst>
  </p:cSld>
  <p:clrMapOvr>
    <a:masterClrMapping/>
  </p:clrMapOvr>
  <p:transition>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smtClean="0"/>
              <a:t>Certificates for Small Animals</a:t>
            </a:r>
          </a:p>
        </p:txBody>
      </p:sp>
      <p:sp>
        <p:nvSpPr>
          <p:cNvPr id="45059" name="Rectangle 3"/>
          <p:cNvSpPr>
            <a:spLocks noGrp="1" noChangeArrowheads="1"/>
          </p:cNvSpPr>
          <p:nvPr>
            <p:ph type="body" idx="1"/>
          </p:nvPr>
        </p:nvSpPr>
        <p:spPr/>
        <p:txBody>
          <a:bodyPr/>
          <a:lstStyle/>
          <a:p>
            <a:pPr eaLnBrk="1" hangingPunct="1"/>
            <a:r>
              <a:rPr lang="en-US" sz="3200" smtClean="0"/>
              <a:t>Research animals</a:t>
            </a:r>
          </a:p>
          <a:p>
            <a:pPr eaLnBrk="1" hangingPunct="1"/>
            <a:r>
              <a:rPr lang="en-US" sz="3200" smtClean="0"/>
              <a:t>Pets</a:t>
            </a:r>
          </a:p>
          <a:p>
            <a:pPr lvl="1" eaLnBrk="1" hangingPunct="1"/>
            <a:r>
              <a:rPr lang="en-US" sz="3000" smtClean="0"/>
              <a:t>Birds</a:t>
            </a:r>
          </a:p>
          <a:p>
            <a:pPr lvl="1" eaLnBrk="1" hangingPunct="1"/>
            <a:r>
              <a:rPr lang="en-US" sz="3000" smtClean="0"/>
              <a:t>Dogs and Cats</a:t>
            </a:r>
          </a:p>
          <a:p>
            <a:pPr eaLnBrk="1" hangingPunct="1"/>
            <a:r>
              <a:rPr lang="en-US" sz="3200" smtClean="0"/>
              <a:t>Working animals</a:t>
            </a:r>
          </a:p>
          <a:p>
            <a:pPr eaLnBrk="1" hangingPunct="1"/>
            <a:r>
              <a:rPr lang="en-US" sz="3200" smtClean="0"/>
              <a:t>Differ by destination or origin</a:t>
            </a:r>
          </a:p>
          <a:p>
            <a:pPr eaLnBrk="1" hangingPunct="1"/>
            <a:r>
              <a:rPr lang="en-US" sz="3200" smtClean="0"/>
              <a:t>Differ by species</a:t>
            </a:r>
          </a:p>
        </p:txBody>
      </p:sp>
      <p:pic>
        <p:nvPicPr>
          <p:cNvPr id="45060" name="Picture 4" descr="MPj0431002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1981200"/>
            <a:ext cx="3200400" cy="242252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10184"/>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smtClean="0"/>
              <a:t>Sections of a Certificate</a:t>
            </a:r>
          </a:p>
        </p:txBody>
      </p:sp>
      <p:sp>
        <p:nvSpPr>
          <p:cNvPr id="46083" name="Rectangle 3"/>
          <p:cNvSpPr>
            <a:spLocks noGrp="1" noChangeArrowheads="1"/>
          </p:cNvSpPr>
          <p:nvPr>
            <p:ph type="body" idx="1"/>
          </p:nvPr>
        </p:nvSpPr>
        <p:spPr/>
        <p:txBody>
          <a:bodyPr/>
          <a:lstStyle/>
          <a:p>
            <a:pPr eaLnBrk="1" hangingPunct="1">
              <a:lnSpc>
                <a:spcPct val="90000"/>
              </a:lnSpc>
              <a:buFont typeface="Wingdings" pitchFamily="2" charset="2"/>
              <a:buNone/>
            </a:pPr>
            <a:r>
              <a:rPr lang="en-US" smtClean="0"/>
              <a:t>A certificate generally requires information on:</a:t>
            </a:r>
          </a:p>
          <a:p>
            <a:pPr lvl="1" eaLnBrk="1" hangingPunct="1">
              <a:lnSpc>
                <a:spcPct val="90000"/>
              </a:lnSpc>
            </a:pPr>
            <a:r>
              <a:rPr lang="en-US" smtClean="0"/>
              <a:t>Consignor</a:t>
            </a:r>
          </a:p>
          <a:p>
            <a:pPr lvl="1" eaLnBrk="1" hangingPunct="1">
              <a:lnSpc>
                <a:spcPct val="90000"/>
              </a:lnSpc>
            </a:pPr>
            <a:r>
              <a:rPr lang="en-US" smtClean="0"/>
              <a:t>Consignee </a:t>
            </a:r>
          </a:p>
          <a:p>
            <a:pPr lvl="1" eaLnBrk="1" hangingPunct="1">
              <a:lnSpc>
                <a:spcPct val="90000"/>
              </a:lnSpc>
            </a:pPr>
            <a:r>
              <a:rPr lang="en-US" smtClean="0"/>
              <a:t>Official animal ID/description</a:t>
            </a:r>
          </a:p>
          <a:p>
            <a:pPr lvl="1" eaLnBrk="1" hangingPunct="1">
              <a:lnSpc>
                <a:spcPct val="90000"/>
              </a:lnSpc>
            </a:pPr>
            <a:r>
              <a:rPr lang="en-US" smtClean="0"/>
              <a:t>Required tests/vaccinations/treatments</a:t>
            </a:r>
          </a:p>
          <a:p>
            <a:pPr lvl="1" eaLnBrk="1" hangingPunct="1">
              <a:lnSpc>
                <a:spcPct val="90000"/>
              </a:lnSpc>
            </a:pPr>
            <a:r>
              <a:rPr lang="en-US" smtClean="0"/>
              <a:t>Certification statement(s)</a:t>
            </a:r>
          </a:p>
          <a:p>
            <a:pPr lvl="1" eaLnBrk="1" hangingPunct="1">
              <a:lnSpc>
                <a:spcPct val="90000"/>
              </a:lnSpc>
            </a:pPr>
            <a:r>
              <a:rPr lang="en-US" smtClean="0"/>
              <a:t>Signatures</a:t>
            </a:r>
          </a:p>
          <a:p>
            <a:pPr eaLnBrk="1" hangingPunct="1">
              <a:lnSpc>
                <a:spcPct val="90000"/>
              </a:lnSpc>
              <a:buFont typeface="Wingdings" pitchFamily="2" charset="2"/>
              <a:buNone/>
            </a:pPr>
            <a:r>
              <a:rPr lang="en-US" smtClean="0"/>
              <a:t>Finding the right form</a:t>
            </a:r>
          </a:p>
        </p:txBody>
      </p:sp>
      <p:pic>
        <p:nvPicPr>
          <p:cNvPr id="46084" name="Picture 7" descr="MPj0422389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4343400"/>
            <a:ext cx="2373313" cy="224472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0867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smtClean="0"/>
              <a:t>Filling Out the Certificate</a:t>
            </a:r>
          </a:p>
        </p:txBody>
      </p:sp>
      <p:sp>
        <p:nvSpPr>
          <p:cNvPr id="47107" name="Rectangle 3"/>
          <p:cNvSpPr>
            <a:spLocks noGrp="1" noChangeArrowheads="1"/>
          </p:cNvSpPr>
          <p:nvPr>
            <p:ph type="body" idx="1"/>
          </p:nvPr>
        </p:nvSpPr>
        <p:spPr/>
        <p:txBody>
          <a:bodyPr/>
          <a:lstStyle/>
          <a:p>
            <a:pPr eaLnBrk="1" hangingPunct="1">
              <a:lnSpc>
                <a:spcPct val="90000"/>
              </a:lnSpc>
            </a:pPr>
            <a:r>
              <a:rPr lang="en-US" smtClean="0"/>
              <a:t>Use appropriate form(s)</a:t>
            </a:r>
          </a:p>
          <a:p>
            <a:pPr eaLnBrk="1" hangingPunct="1">
              <a:lnSpc>
                <a:spcPct val="90000"/>
              </a:lnSpc>
            </a:pPr>
            <a:r>
              <a:rPr lang="en-US" smtClean="0"/>
              <a:t>Fill out form completely and accurately</a:t>
            </a:r>
          </a:p>
          <a:p>
            <a:pPr eaLnBrk="1" hangingPunct="1">
              <a:lnSpc>
                <a:spcPct val="90000"/>
              </a:lnSpc>
            </a:pPr>
            <a:r>
              <a:rPr lang="en-US" smtClean="0"/>
              <a:t>Include certification statements</a:t>
            </a:r>
          </a:p>
          <a:p>
            <a:pPr eaLnBrk="1" hangingPunct="1">
              <a:lnSpc>
                <a:spcPct val="90000"/>
              </a:lnSpc>
            </a:pPr>
            <a:r>
              <a:rPr lang="en-US" smtClean="0"/>
              <a:t>Include lab results</a:t>
            </a:r>
          </a:p>
          <a:p>
            <a:pPr eaLnBrk="1" hangingPunct="1">
              <a:lnSpc>
                <a:spcPct val="90000"/>
              </a:lnSpc>
            </a:pPr>
            <a:r>
              <a:rPr lang="en-US" smtClean="0"/>
              <a:t>Personally sign document in correct color</a:t>
            </a:r>
          </a:p>
          <a:p>
            <a:pPr eaLnBrk="1" hangingPunct="1">
              <a:lnSpc>
                <a:spcPct val="90000"/>
              </a:lnSpc>
            </a:pPr>
            <a:endParaRPr lang="en-US" smtClean="0"/>
          </a:p>
          <a:p>
            <a:pPr eaLnBrk="1" hangingPunct="1">
              <a:lnSpc>
                <a:spcPct val="90000"/>
              </a:lnSpc>
              <a:buFont typeface="Wingdings" pitchFamily="2" charset="2"/>
              <a:buNone/>
            </a:pPr>
            <a:r>
              <a:rPr lang="en-US" smtClean="0"/>
              <a:t>It’s a legal document!</a:t>
            </a:r>
          </a:p>
        </p:txBody>
      </p:sp>
      <p:pic>
        <p:nvPicPr>
          <p:cNvPr id="47108" name="Picture 5" descr="MPj0309628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4648200"/>
            <a:ext cx="3276600" cy="205740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2732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smtClean="0"/>
              <a:t>Ensuring Certificate is Valid</a:t>
            </a:r>
          </a:p>
        </p:txBody>
      </p:sp>
      <p:sp>
        <p:nvSpPr>
          <p:cNvPr id="48131" name="Rectangle 3"/>
          <p:cNvSpPr>
            <a:spLocks noGrp="1" noChangeArrowheads="1"/>
          </p:cNvSpPr>
          <p:nvPr>
            <p:ph type="body" idx="1"/>
          </p:nvPr>
        </p:nvSpPr>
        <p:spPr>
          <a:xfrm>
            <a:off x="457200" y="1828800"/>
            <a:ext cx="6248400" cy="4343400"/>
          </a:xfrm>
        </p:spPr>
        <p:txBody>
          <a:bodyPr/>
          <a:lstStyle/>
          <a:p>
            <a:pPr eaLnBrk="1" hangingPunct="1">
              <a:lnSpc>
                <a:spcPct val="80000"/>
              </a:lnSpc>
              <a:buFont typeface="Wingdings" pitchFamily="2" charset="2"/>
              <a:buNone/>
            </a:pPr>
            <a:r>
              <a:rPr lang="en-US" sz="2600" smtClean="0">
                <a:cs typeface="Times New Roman" pitchFamily="18" charset="0"/>
              </a:rPr>
              <a:t>Time constraints and timing:</a:t>
            </a:r>
          </a:p>
          <a:p>
            <a:pPr lvl="1" eaLnBrk="1" hangingPunct="1">
              <a:lnSpc>
                <a:spcPct val="80000"/>
              </a:lnSpc>
            </a:pPr>
            <a:r>
              <a:rPr lang="en-US" sz="2400" smtClean="0">
                <a:cs typeface="Times New Roman" pitchFamily="18" charset="0"/>
              </a:rPr>
              <a:t>Generally good for 30 days</a:t>
            </a:r>
          </a:p>
          <a:p>
            <a:pPr lvl="1" eaLnBrk="1" hangingPunct="1">
              <a:lnSpc>
                <a:spcPct val="80000"/>
              </a:lnSpc>
            </a:pPr>
            <a:r>
              <a:rPr lang="en-US" sz="2400" smtClean="0">
                <a:cs typeface="Times New Roman" pitchFamily="18" charset="0"/>
              </a:rPr>
              <a:t>Exceptions exist – check!</a:t>
            </a:r>
          </a:p>
          <a:p>
            <a:pPr lvl="1" eaLnBrk="1" hangingPunct="1">
              <a:lnSpc>
                <a:spcPct val="80000"/>
              </a:lnSpc>
            </a:pPr>
            <a:r>
              <a:rPr lang="en-US" sz="2400" smtClean="0">
                <a:cs typeface="Times New Roman" pitchFamily="18" charset="0"/>
              </a:rPr>
              <a:t>Timing of work on animals</a:t>
            </a:r>
          </a:p>
          <a:p>
            <a:pPr eaLnBrk="1" hangingPunct="1">
              <a:lnSpc>
                <a:spcPct val="80000"/>
              </a:lnSpc>
              <a:buFont typeface="Wingdings" pitchFamily="2" charset="2"/>
              <a:buNone/>
            </a:pPr>
            <a:endParaRPr lang="en-US" sz="2600" smtClean="0">
              <a:cs typeface="Times New Roman" pitchFamily="18" charset="0"/>
            </a:endParaRPr>
          </a:p>
          <a:p>
            <a:pPr eaLnBrk="1" hangingPunct="1">
              <a:lnSpc>
                <a:spcPct val="80000"/>
              </a:lnSpc>
              <a:buFont typeface="Wingdings" pitchFamily="2" charset="2"/>
              <a:buNone/>
            </a:pPr>
            <a:r>
              <a:rPr lang="en-US" sz="2600" smtClean="0">
                <a:cs typeface="Times New Roman" pitchFamily="18" charset="0"/>
              </a:rPr>
              <a:t>Recording who worked the animal:</a:t>
            </a:r>
          </a:p>
          <a:p>
            <a:pPr lvl="1" eaLnBrk="1" hangingPunct="1">
              <a:lnSpc>
                <a:spcPct val="80000"/>
              </a:lnSpc>
            </a:pPr>
            <a:r>
              <a:rPr lang="en-US" sz="2400" smtClean="0">
                <a:cs typeface="Times New Roman" pitchFamily="18" charset="0"/>
              </a:rPr>
              <a:t>Work personally done</a:t>
            </a:r>
          </a:p>
          <a:p>
            <a:pPr lvl="1" eaLnBrk="1" hangingPunct="1">
              <a:lnSpc>
                <a:spcPct val="80000"/>
              </a:lnSpc>
            </a:pPr>
            <a:r>
              <a:rPr lang="en-US" sz="2400" smtClean="0">
                <a:cs typeface="Times New Roman" pitchFamily="18" charset="0"/>
              </a:rPr>
              <a:t>Work by other accredited veterinarian</a:t>
            </a:r>
          </a:p>
          <a:p>
            <a:pPr lvl="2" eaLnBrk="1" hangingPunct="1">
              <a:lnSpc>
                <a:spcPct val="80000"/>
              </a:lnSpc>
            </a:pPr>
            <a:r>
              <a:rPr lang="en-US" sz="2400" smtClean="0">
                <a:cs typeface="Times New Roman" pitchFamily="18" charset="0"/>
              </a:rPr>
              <a:t>Name of vet</a:t>
            </a:r>
          </a:p>
          <a:p>
            <a:pPr lvl="2" eaLnBrk="1" hangingPunct="1">
              <a:lnSpc>
                <a:spcPct val="80000"/>
              </a:lnSpc>
            </a:pPr>
            <a:r>
              <a:rPr lang="en-US" sz="2400" smtClean="0">
                <a:cs typeface="Times New Roman" pitchFamily="18" charset="0"/>
              </a:rPr>
              <a:t>Date &amp; location</a:t>
            </a:r>
          </a:p>
          <a:p>
            <a:pPr lvl="2" eaLnBrk="1" hangingPunct="1">
              <a:lnSpc>
                <a:spcPct val="80000"/>
              </a:lnSpc>
            </a:pPr>
            <a:r>
              <a:rPr lang="en-US" sz="2400" smtClean="0">
                <a:cs typeface="Times New Roman" pitchFamily="18" charset="0"/>
              </a:rPr>
              <a:t>Tests/vaccinations performed</a:t>
            </a:r>
          </a:p>
        </p:txBody>
      </p:sp>
      <p:pic>
        <p:nvPicPr>
          <p:cNvPr id="48132" name="Picture 4" descr="bleedsheep"/>
          <p:cNvPicPr>
            <a:picLocks noChangeAspect="1" noChangeArrowheads="1"/>
          </p:cNvPicPr>
          <p:nvPr/>
        </p:nvPicPr>
        <p:blipFill>
          <a:blip r:embed="rId3" cstate="print">
            <a:extLst>
              <a:ext uri="{28A0092B-C50C-407E-A947-70E740481C1C}">
                <a14:useLocalDpi xmlns:a14="http://schemas.microsoft.com/office/drawing/2010/main" val="0"/>
              </a:ext>
            </a:extLst>
          </a:blip>
          <a:srcRect l="19478" t="4173" b="16696"/>
          <a:stretch>
            <a:fillRect/>
          </a:stretch>
        </p:blipFill>
        <p:spPr bwMode="auto">
          <a:xfrm>
            <a:off x="6492875" y="2620963"/>
            <a:ext cx="2651125" cy="3475037"/>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79"/>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4"/>
          <p:cNvSpPr>
            <a:spLocks noGrp="1" noChangeArrowheads="1"/>
          </p:cNvSpPr>
          <p:nvPr>
            <p:ph type="title"/>
          </p:nvPr>
        </p:nvSpPr>
        <p:spPr/>
        <p:txBody>
          <a:bodyPr/>
          <a:lstStyle/>
          <a:p>
            <a:pPr eaLnBrk="1" hangingPunct="1"/>
            <a:r>
              <a:rPr lang="en-US" smtClean="0"/>
              <a:t>Common Mistakes on Certificates</a:t>
            </a:r>
          </a:p>
        </p:txBody>
      </p:sp>
      <p:sp>
        <p:nvSpPr>
          <p:cNvPr id="49155" name="Rectangle 5"/>
          <p:cNvSpPr>
            <a:spLocks noGrp="1" noChangeArrowheads="1"/>
          </p:cNvSpPr>
          <p:nvPr>
            <p:ph type="body" idx="1"/>
          </p:nvPr>
        </p:nvSpPr>
        <p:spPr/>
        <p:txBody>
          <a:bodyPr/>
          <a:lstStyle/>
          <a:p>
            <a:pPr eaLnBrk="1" hangingPunct="1"/>
            <a:r>
              <a:rPr lang="en-US" dirty="0" smtClean="0"/>
              <a:t>Wrong form </a:t>
            </a:r>
          </a:p>
          <a:p>
            <a:pPr eaLnBrk="1" hangingPunct="1"/>
            <a:r>
              <a:rPr lang="en-US" dirty="0" smtClean="0"/>
              <a:t>Test results/vaccination records missing</a:t>
            </a:r>
          </a:p>
          <a:p>
            <a:pPr eaLnBrk="1" hangingPunct="1"/>
            <a:r>
              <a:rPr lang="en-US" dirty="0" smtClean="0"/>
              <a:t>Test results not recorded correctly</a:t>
            </a:r>
          </a:p>
          <a:p>
            <a:pPr eaLnBrk="1" hangingPunct="1"/>
            <a:r>
              <a:rPr lang="en-US" dirty="0" smtClean="0"/>
              <a:t>Questionable accreditation status</a:t>
            </a:r>
          </a:p>
          <a:p>
            <a:pPr eaLnBrk="1" hangingPunct="1"/>
            <a:r>
              <a:rPr lang="en-US" dirty="0" smtClean="0"/>
              <a:t>Missing certification statements</a:t>
            </a:r>
          </a:p>
          <a:p>
            <a:pPr eaLnBrk="1" hangingPunct="1"/>
            <a:r>
              <a:rPr lang="en-US" dirty="0" smtClean="0"/>
              <a:t>Incomplete certificate</a:t>
            </a:r>
          </a:p>
          <a:p>
            <a:pPr eaLnBrk="1" hangingPunct="1"/>
            <a:endParaRPr lang="en-US" dirty="0" smtClean="0"/>
          </a:p>
        </p:txBody>
      </p:sp>
      <p:pic>
        <p:nvPicPr>
          <p:cNvPr id="49156" name="Picture 6" descr="MCj0104748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4724400"/>
            <a:ext cx="20415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23228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smtClean="0"/>
              <a:t>Common Mistakes on Certificates</a:t>
            </a:r>
          </a:p>
        </p:txBody>
      </p:sp>
      <p:sp>
        <p:nvSpPr>
          <p:cNvPr id="50179" name="Rectangle 3"/>
          <p:cNvSpPr>
            <a:spLocks noGrp="1" noChangeArrowheads="1"/>
          </p:cNvSpPr>
          <p:nvPr>
            <p:ph type="body" idx="1"/>
          </p:nvPr>
        </p:nvSpPr>
        <p:spPr/>
        <p:txBody>
          <a:bodyPr/>
          <a:lstStyle/>
          <a:p>
            <a:pPr eaLnBrk="1" hangingPunct="1"/>
            <a:r>
              <a:rPr lang="en-US" smtClean="0"/>
              <a:t>User fee not included</a:t>
            </a:r>
          </a:p>
          <a:p>
            <a:pPr eaLnBrk="1" hangingPunct="1"/>
            <a:r>
              <a:rPr lang="en-US" smtClean="0"/>
              <a:t>Signature missing</a:t>
            </a:r>
          </a:p>
          <a:p>
            <a:pPr eaLnBrk="1" hangingPunct="1"/>
            <a:r>
              <a:rPr lang="en-US" smtClean="0"/>
              <a:t>Outdated information</a:t>
            </a:r>
          </a:p>
          <a:p>
            <a:pPr eaLnBrk="1" hangingPunct="1"/>
            <a:r>
              <a:rPr lang="en-US" smtClean="0"/>
              <a:t>Improper ID of animal</a:t>
            </a:r>
          </a:p>
          <a:p>
            <a:pPr eaLnBrk="1" hangingPunct="1"/>
            <a:r>
              <a:rPr lang="en-US" smtClean="0"/>
              <a:t>Improper test performed</a:t>
            </a:r>
          </a:p>
          <a:p>
            <a:pPr eaLnBrk="1" hangingPunct="1"/>
            <a:r>
              <a:rPr lang="en-US" smtClean="0"/>
              <a:t>No import permit</a:t>
            </a:r>
          </a:p>
        </p:txBody>
      </p:sp>
      <p:pic>
        <p:nvPicPr>
          <p:cNvPr id="50180" name="Picture 10" descr="MCj0078714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1981200"/>
            <a:ext cx="270351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42059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5"/>
          <p:cNvSpPr>
            <a:spLocks noGrp="1" noChangeArrowheads="1"/>
          </p:cNvSpPr>
          <p:nvPr>
            <p:ph type="title"/>
          </p:nvPr>
        </p:nvSpPr>
        <p:spPr/>
        <p:txBody>
          <a:bodyPr/>
          <a:lstStyle/>
          <a:p>
            <a:pPr eaLnBrk="1" hangingPunct="1"/>
            <a:r>
              <a:rPr lang="en-US" smtClean="0"/>
              <a:t>DO NOT . . . </a:t>
            </a:r>
          </a:p>
        </p:txBody>
      </p:sp>
      <p:sp>
        <p:nvSpPr>
          <p:cNvPr id="51203" name="Rectangle 6"/>
          <p:cNvSpPr>
            <a:spLocks noGrp="1" noChangeArrowheads="1"/>
          </p:cNvSpPr>
          <p:nvPr>
            <p:ph type="body" idx="1"/>
          </p:nvPr>
        </p:nvSpPr>
        <p:spPr>
          <a:xfrm>
            <a:off x="457200" y="1828800"/>
            <a:ext cx="8229600" cy="2362200"/>
          </a:xfrm>
        </p:spPr>
        <p:txBody>
          <a:bodyPr/>
          <a:lstStyle/>
          <a:p>
            <a:pPr eaLnBrk="1" hangingPunct="1"/>
            <a:r>
              <a:rPr lang="en-US" sz="2800" smtClean="0"/>
              <a:t>DO NOT issue pre-signed certificates</a:t>
            </a:r>
          </a:p>
          <a:p>
            <a:pPr eaLnBrk="1" hangingPunct="1"/>
            <a:r>
              <a:rPr lang="en-US" sz="2800" smtClean="0"/>
              <a:t>DO NOT issue certificates without examinations</a:t>
            </a:r>
          </a:p>
          <a:p>
            <a:pPr eaLnBrk="1" hangingPunct="1"/>
            <a:r>
              <a:rPr lang="en-US" sz="2800" smtClean="0"/>
              <a:t>DO NOT split blood samples</a:t>
            </a:r>
          </a:p>
          <a:p>
            <a:pPr eaLnBrk="1" hangingPunct="1"/>
            <a:r>
              <a:rPr lang="en-US" sz="2800" smtClean="0"/>
              <a:t>DO NOT ship animals with pending test results</a:t>
            </a:r>
          </a:p>
          <a:p>
            <a:pPr eaLnBrk="1" hangingPunct="1"/>
            <a:endParaRPr lang="en-US" sz="2800" smtClean="0"/>
          </a:p>
        </p:txBody>
      </p:sp>
      <p:sp>
        <p:nvSpPr>
          <p:cNvPr id="51204" name="Rectangle 7"/>
          <p:cNvSpPr>
            <a:spLocks noChangeArrowheads="1"/>
          </p:cNvSpPr>
          <p:nvPr/>
        </p:nvSpPr>
        <p:spPr bwMode="auto">
          <a:xfrm>
            <a:off x="1143000" y="4572000"/>
            <a:ext cx="7086600" cy="1676400"/>
          </a:xfrm>
          <a:prstGeom prst="rect">
            <a:avLst/>
          </a:prstGeom>
          <a:solidFill>
            <a:schemeClr val="accent1"/>
          </a:solidFill>
          <a:ln w="9525">
            <a:solidFill>
              <a:schemeClr val="tx1"/>
            </a:solidFill>
            <a:miter lim="800000"/>
            <a:headEnd/>
            <a:tailEnd/>
          </a:ln>
        </p:spPr>
        <p:txBody>
          <a:bodyPr wrap="none" anchor="ctr"/>
          <a:lstStyle/>
          <a:p>
            <a:pPr algn="ctr" fontAlgn="base">
              <a:spcBef>
                <a:spcPct val="20000"/>
              </a:spcBef>
              <a:spcAft>
                <a:spcPct val="0"/>
              </a:spcAft>
              <a:buClr>
                <a:srgbClr val="003300"/>
              </a:buClr>
              <a:buFont typeface="Wingdings" pitchFamily="2" charset="2"/>
              <a:buNone/>
            </a:pPr>
            <a:endParaRPr lang="en-US" sz="4400" b="1" smtClean="0">
              <a:solidFill>
                <a:srgbClr val="000000"/>
              </a:solidFill>
              <a:ea typeface="Arial Unicode MS" pitchFamily="34" charset="-128"/>
              <a:cs typeface="Arial Unicode MS" pitchFamily="34" charset="-128"/>
            </a:endParaRPr>
          </a:p>
        </p:txBody>
      </p:sp>
      <p:sp>
        <p:nvSpPr>
          <p:cNvPr id="51205" name="Rectangle 9"/>
          <p:cNvSpPr>
            <a:spLocks noChangeArrowheads="1"/>
          </p:cNvSpPr>
          <p:nvPr/>
        </p:nvSpPr>
        <p:spPr bwMode="auto">
          <a:xfrm>
            <a:off x="1447800" y="4724400"/>
            <a:ext cx="64008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sz="2800" smtClean="0">
                <a:solidFill>
                  <a:srgbClr val="000000"/>
                </a:solidFill>
                <a:ea typeface="Arial Unicode MS" pitchFamily="34" charset="-128"/>
                <a:cs typeface="Arial Unicode MS" pitchFamily="34" charset="-128"/>
              </a:rPr>
              <a:t>These are illegal actions.</a:t>
            </a:r>
          </a:p>
          <a:p>
            <a:pPr algn="ctr" fontAlgn="base">
              <a:spcBef>
                <a:spcPct val="0"/>
              </a:spcBef>
              <a:spcAft>
                <a:spcPct val="0"/>
              </a:spcAft>
            </a:pPr>
            <a:r>
              <a:rPr lang="en-US" sz="2800" smtClean="0">
                <a:solidFill>
                  <a:srgbClr val="000000"/>
                </a:solidFill>
                <a:ea typeface="Arial Unicode MS" pitchFamily="34" charset="-128"/>
                <a:cs typeface="Arial Unicode MS" pitchFamily="34" charset="-128"/>
              </a:rPr>
              <a:t>Is risking your license, accreditation, </a:t>
            </a:r>
          </a:p>
          <a:p>
            <a:pPr algn="ctr" fontAlgn="base">
              <a:spcBef>
                <a:spcPct val="0"/>
              </a:spcBef>
              <a:spcAft>
                <a:spcPct val="0"/>
              </a:spcAft>
            </a:pPr>
            <a:r>
              <a:rPr lang="en-US" sz="2800" smtClean="0">
                <a:solidFill>
                  <a:srgbClr val="000000"/>
                </a:solidFill>
                <a:ea typeface="Arial Unicode MS" pitchFamily="34" charset="-128"/>
                <a:cs typeface="Arial Unicode MS" pitchFamily="34" charset="-128"/>
              </a:rPr>
              <a:t>and reputation really worth it?</a:t>
            </a:r>
          </a:p>
        </p:txBody>
      </p:sp>
    </p:spTree>
    <p:extLst>
      <p:ext uri="{BB962C8B-B14F-4D97-AF65-F5344CB8AC3E}">
        <p14:creationId xmlns:p14="http://schemas.microsoft.com/office/powerpoint/2010/main" val="2086730980"/>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751344"/>
            <a:ext cx="8305800" cy="5262979"/>
          </a:xfrm>
          <a:prstGeom prst="rect">
            <a:avLst/>
          </a:prstGeom>
        </p:spPr>
        <p:txBody>
          <a:bodyPr wrap="square">
            <a:spAutoFit/>
          </a:bodyPr>
          <a:lstStyle/>
          <a:p>
            <a:pPr algn="ctr"/>
            <a:r>
              <a:rPr lang="en-US" sz="2400" b="1" dirty="0"/>
              <a:t>10 POINTERS FOR A SUCCESSFUL LIVE </a:t>
            </a:r>
            <a:r>
              <a:rPr lang="en-US" sz="2400" b="1" dirty="0" smtClean="0"/>
              <a:t>ANIMAL EXPORT </a:t>
            </a:r>
            <a:r>
              <a:rPr lang="en-US" sz="2400" b="1" dirty="0"/>
              <a:t>(PETS)</a:t>
            </a:r>
          </a:p>
          <a:p>
            <a:pPr lvl="0"/>
            <a:endParaRPr lang="en-US" b="1" dirty="0" smtClean="0"/>
          </a:p>
          <a:p>
            <a:pPr lvl="0"/>
            <a:r>
              <a:rPr lang="en-US" b="1" dirty="0" smtClean="0"/>
              <a:t>1) Check the APHIS website:</a:t>
            </a:r>
            <a:r>
              <a:rPr lang="en-US" dirty="0"/>
              <a:t> </a:t>
            </a:r>
            <a:r>
              <a:rPr lang="en-US" b="1" u="sng" dirty="0" smtClean="0">
                <a:hlinkClick r:id="rId2"/>
              </a:rPr>
              <a:t>www.aphis.usda.gov</a:t>
            </a:r>
            <a:r>
              <a:rPr lang="en-US" b="1" dirty="0" smtClean="0"/>
              <a:t>  </a:t>
            </a:r>
            <a:r>
              <a:rPr lang="en-US" b="1" dirty="0"/>
              <a:t> </a:t>
            </a:r>
            <a:endParaRPr lang="en-US" dirty="0"/>
          </a:p>
          <a:p>
            <a:pPr lvl="0"/>
            <a:r>
              <a:rPr lang="en-US" b="1" dirty="0" smtClean="0"/>
              <a:t>2) If no requirements are listed, contact the Ministry of Agriculture in the country of destination.</a:t>
            </a:r>
          </a:p>
          <a:p>
            <a:pPr lvl="0"/>
            <a:r>
              <a:rPr lang="en-US" b="1" dirty="0" smtClean="0"/>
              <a:t>3) If import guidelines cannot be obtained, consider an APHIS 7001. This may include a ship-at-your-own-risk statement from the owner. </a:t>
            </a:r>
          </a:p>
          <a:p>
            <a:pPr lvl="0"/>
            <a:r>
              <a:rPr lang="en-US" b="1" dirty="0" smtClean="0"/>
              <a:t>4) Contact the VS office to verify your list of requirements is up-to-date. </a:t>
            </a:r>
          </a:p>
          <a:p>
            <a:pPr lvl="0"/>
            <a:r>
              <a:rPr lang="en-US" b="1" dirty="0" smtClean="0"/>
              <a:t>5) The VS office does not have additional info that is not listed on our website. </a:t>
            </a:r>
          </a:p>
          <a:p>
            <a:pPr lvl="0"/>
            <a:r>
              <a:rPr lang="en-US" b="1" dirty="0" smtClean="0"/>
              <a:t>6) Issue the HC </a:t>
            </a:r>
            <a:r>
              <a:rPr lang="en-US" b="1" u="sng" dirty="0" smtClean="0"/>
              <a:t>after</a:t>
            </a:r>
            <a:r>
              <a:rPr lang="en-US" b="1" dirty="0" smtClean="0"/>
              <a:t> the exam and all requirements have been met. If a rabies </a:t>
            </a:r>
            <a:r>
              <a:rPr lang="en-US" b="1" dirty="0" err="1" smtClean="0"/>
              <a:t>vx</a:t>
            </a:r>
            <a:r>
              <a:rPr lang="en-US" b="1" dirty="0" smtClean="0"/>
              <a:t> is required, submit a rabies vaccination certificate with the health certificate. </a:t>
            </a:r>
          </a:p>
          <a:p>
            <a:pPr lvl="0"/>
            <a:r>
              <a:rPr lang="en-US" b="1" dirty="0" smtClean="0"/>
              <a:t>7) Be aware of microchip requirements (e.g. microchip prior to rabies </a:t>
            </a:r>
            <a:r>
              <a:rPr lang="en-US" b="1" dirty="0" err="1" smtClean="0"/>
              <a:t>vx</a:t>
            </a:r>
            <a:r>
              <a:rPr lang="en-US" b="1" dirty="0" smtClean="0"/>
              <a:t>)</a:t>
            </a:r>
          </a:p>
          <a:p>
            <a:pPr lvl="0"/>
            <a:r>
              <a:rPr lang="en-US" b="1" dirty="0" smtClean="0"/>
              <a:t>8) If you bring the HC to our office for an endorsement, schedule and appointment. We do not accept walk-ins. </a:t>
            </a:r>
          </a:p>
          <a:p>
            <a:pPr lvl="0"/>
            <a:r>
              <a:rPr lang="en-US" b="1" dirty="0" smtClean="0"/>
              <a:t>9) If mailing the HC, we recommend overnight shipping with a tracking number. Also include a prepaid return label for quick turnaround (our default is USPS). </a:t>
            </a:r>
          </a:p>
          <a:p>
            <a:pPr lvl="0"/>
            <a:r>
              <a:rPr lang="en-US" b="1" dirty="0" smtClean="0"/>
              <a:t>10) Fillable versions of HCs available on our website. </a:t>
            </a:r>
          </a:p>
        </p:txBody>
      </p:sp>
    </p:spTree>
    <p:extLst>
      <p:ext uri="{BB962C8B-B14F-4D97-AF65-F5344CB8AC3E}">
        <p14:creationId xmlns:p14="http://schemas.microsoft.com/office/powerpoint/2010/main" val="9552101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smtClean="0"/>
              <a:t>Sample Health Certificates</a:t>
            </a:r>
          </a:p>
        </p:txBody>
      </p:sp>
      <p:sp>
        <p:nvSpPr>
          <p:cNvPr id="1225731" name="Rectangle 3"/>
          <p:cNvSpPr>
            <a:spLocks noGrp="1" noChangeArrowheads="1"/>
          </p:cNvSpPr>
          <p:nvPr>
            <p:ph type="body" idx="1"/>
          </p:nvPr>
        </p:nvSpPr>
        <p:spPr/>
        <p:txBody>
          <a:bodyPr/>
          <a:lstStyle/>
          <a:p>
            <a:pPr eaLnBrk="1" hangingPunct="1">
              <a:spcBef>
                <a:spcPts val="0"/>
              </a:spcBef>
              <a:buFont typeface="Wingdings" pitchFamily="2" charset="2"/>
              <a:buNone/>
              <a:defRPr/>
            </a:pPr>
            <a:r>
              <a:rPr lang="en-US" sz="2800" dirty="0" smtClean="0"/>
              <a:t>Sample International Health Certificates:</a:t>
            </a:r>
          </a:p>
          <a:p>
            <a:pPr lvl="1" eaLnBrk="1" hangingPunct="1">
              <a:spcBef>
                <a:spcPts val="0"/>
              </a:spcBef>
              <a:defRPr/>
            </a:pPr>
            <a:r>
              <a:rPr lang="en-US" dirty="0" smtClean="0"/>
              <a:t>APHIS Form 7001</a:t>
            </a:r>
          </a:p>
          <a:p>
            <a:pPr lvl="1" eaLnBrk="1" hangingPunct="1">
              <a:spcBef>
                <a:spcPts val="0"/>
              </a:spcBef>
              <a:defRPr/>
            </a:pPr>
            <a:r>
              <a:rPr lang="en-US" dirty="0" smtClean="0"/>
              <a:t>VS Form 17-140</a:t>
            </a:r>
          </a:p>
          <a:p>
            <a:pPr lvl="1" eaLnBrk="1" hangingPunct="1">
              <a:spcBef>
                <a:spcPts val="0"/>
              </a:spcBef>
              <a:defRPr/>
            </a:pPr>
            <a:r>
              <a:rPr lang="en-US" dirty="0" smtClean="0"/>
              <a:t>VS Form 17-145</a:t>
            </a:r>
          </a:p>
          <a:p>
            <a:pPr lvl="1" eaLnBrk="1" hangingPunct="1">
              <a:spcBef>
                <a:spcPts val="0"/>
              </a:spcBef>
              <a:defRPr/>
            </a:pPr>
            <a:r>
              <a:rPr lang="en-US" dirty="0" smtClean="0">
                <a:effectLst>
                  <a:outerShdw blurRad="38100" dist="38100" dir="2700000" algn="tl">
                    <a:srgbClr val="C0C0C0"/>
                  </a:outerShdw>
                </a:effectLst>
              </a:rPr>
              <a:t>VS Form 10-11</a:t>
            </a:r>
          </a:p>
          <a:p>
            <a:pPr lvl="1" eaLnBrk="1" hangingPunct="1">
              <a:spcBef>
                <a:spcPts val="0"/>
              </a:spcBef>
              <a:buClrTx/>
              <a:defRPr/>
            </a:pPr>
            <a:r>
              <a:rPr lang="en-US" dirty="0" smtClean="0">
                <a:solidFill>
                  <a:schemeClr val="tx2"/>
                </a:solidFill>
                <a:effectLst>
                  <a:outerShdw blurRad="38100" dist="38100" dir="2700000" algn="tl">
                    <a:srgbClr val="C0C0C0"/>
                  </a:outerShdw>
                </a:effectLst>
              </a:rPr>
              <a:t>VS Form 17-6</a:t>
            </a:r>
            <a:endParaRPr lang="en-US" dirty="0" smtClean="0"/>
          </a:p>
          <a:p>
            <a:pPr lvl="1" eaLnBrk="1" hangingPunct="1">
              <a:defRPr/>
            </a:pPr>
            <a:endParaRPr lang="en-US" dirty="0" smtClean="0"/>
          </a:p>
        </p:txBody>
      </p:sp>
      <p:pic>
        <p:nvPicPr>
          <p:cNvPr id="52228" name="Picture 5" descr="Vet &amp; cow with tags.jpg"/>
          <p:cNvPicPr>
            <a:picLocks noChangeAspect="1"/>
          </p:cNvPicPr>
          <p:nvPr/>
        </p:nvPicPr>
        <p:blipFill>
          <a:blip r:embed="rId3" cstate="print">
            <a:extLst>
              <a:ext uri="{28A0092B-C50C-407E-A947-70E740481C1C}">
                <a14:useLocalDpi xmlns:a14="http://schemas.microsoft.com/office/drawing/2010/main" val="0"/>
              </a:ext>
            </a:extLst>
          </a:blip>
          <a:srcRect t="12282" b="15353"/>
          <a:stretch>
            <a:fillRect/>
          </a:stretch>
        </p:blipFill>
        <p:spPr bwMode="auto">
          <a:xfrm>
            <a:off x="5105400" y="2819400"/>
            <a:ext cx="3270250" cy="356235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4615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0" descr="7001 d"/>
          <p:cNvPicPr>
            <a:picLocks noChangeAspect="1" noChangeArrowheads="1"/>
          </p:cNvPicPr>
          <p:nvPr/>
        </p:nvPicPr>
        <p:blipFill>
          <a:blip r:embed="rId3" cstate="print">
            <a:extLst>
              <a:ext uri="{28A0092B-C50C-407E-A947-70E740481C1C}">
                <a14:useLocalDpi xmlns:a14="http://schemas.microsoft.com/office/drawing/2010/main" val="0"/>
              </a:ext>
            </a:extLst>
          </a:blip>
          <a:srcRect l="1642" r="821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 Box 11"/>
          <p:cNvSpPr txBox="1">
            <a:spLocks noChangeArrowheads="1"/>
          </p:cNvSpPr>
          <p:nvPr/>
        </p:nvSpPr>
        <p:spPr bwMode="auto">
          <a:xfrm rot="-5400000">
            <a:off x="-1416843" y="3169443"/>
            <a:ext cx="3352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tx1"/>
                </a:solidFill>
                <a:latin typeface="Arial Unicode MS" pitchFamily="34" charset="-128"/>
                <a:ea typeface="Arial Unicode MS" pitchFamily="34" charset="-128"/>
                <a:cs typeface="Arial Unicode MS" pitchFamily="34" charset="-128"/>
              </a:defRPr>
            </a:lvl1pPr>
            <a:lvl2pPr marL="742950" indent="-285750" eaLnBrk="0" hangingPunct="0">
              <a:defRPr sz="4400" b="1">
                <a:solidFill>
                  <a:schemeClr val="tx1"/>
                </a:solidFill>
                <a:latin typeface="Arial Unicode MS" pitchFamily="34" charset="-128"/>
                <a:ea typeface="Arial Unicode MS" pitchFamily="34" charset="-128"/>
                <a:cs typeface="Arial Unicode MS" pitchFamily="34" charset="-128"/>
              </a:defRPr>
            </a:lvl2pPr>
            <a:lvl3pPr marL="1143000" indent="-228600" eaLnBrk="0" hangingPunct="0">
              <a:defRPr sz="4400" b="1">
                <a:solidFill>
                  <a:schemeClr val="tx1"/>
                </a:solidFill>
                <a:latin typeface="Arial Unicode MS" pitchFamily="34" charset="-128"/>
                <a:ea typeface="Arial Unicode MS" pitchFamily="34" charset="-128"/>
                <a:cs typeface="Arial Unicode MS" pitchFamily="34" charset="-128"/>
              </a:defRPr>
            </a:lvl3pPr>
            <a:lvl4pPr marL="1600200" indent="-228600" eaLnBrk="0" hangingPunct="0">
              <a:defRPr sz="4400" b="1">
                <a:solidFill>
                  <a:schemeClr val="tx1"/>
                </a:solidFill>
                <a:latin typeface="Arial Unicode MS" pitchFamily="34" charset="-128"/>
                <a:ea typeface="Arial Unicode MS" pitchFamily="34" charset="-128"/>
                <a:cs typeface="Arial Unicode MS" pitchFamily="34" charset="-128"/>
              </a:defRPr>
            </a:lvl4pPr>
            <a:lvl5pPr marL="2057400" indent="-228600" eaLnBrk="0" hangingPunct="0">
              <a:defRPr sz="4400" b="1">
                <a:solidFill>
                  <a:schemeClr val="tx1"/>
                </a:solidFill>
                <a:latin typeface="Arial Unicode MS" pitchFamily="34" charset="-128"/>
                <a:ea typeface="Arial Unicode MS" pitchFamily="34" charset="-128"/>
                <a:cs typeface="Arial Unicode MS" pitchFamily="34" charset="-128"/>
              </a:defRPr>
            </a:lvl5pPr>
            <a:lvl6pPr marL="2514600" indent="-228600" eaLnBrk="0" fontAlgn="base" hangingPunct="0">
              <a:spcBef>
                <a:spcPct val="0"/>
              </a:spcBef>
              <a:spcAft>
                <a:spcPct val="0"/>
              </a:spcAft>
              <a:defRPr sz="4400" b="1">
                <a:solidFill>
                  <a:schemeClr val="tx1"/>
                </a:solidFill>
                <a:latin typeface="Arial Unicode MS" pitchFamily="34" charset="-128"/>
                <a:ea typeface="Arial Unicode MS" pitchFamily="34" charset="-128"/>
                <a:cs typeface="Arial Unicode MS" pitchFamily="34" charset="-128"/>
              </a:defRPr>
            </a:lvl6pPr>
            <a:lvl7pPr marL="2971800" indent="-228600" eaLnBrk="0" fontAlgn="base" hangingPunct="0">
              <a:spcBef>
                <a:spcPct val="0"/>
              </a:spcBef>
              <a:spcAft>
                <a:spcPct val="0"/>
              </a:spcAft>
              <a:defRPr sz="4400" b="1">
                <a:solidFill>
                  <a:schemeClr val="tx1"/>
                </a:solidFill>
                <a:latin typeface="Arial Unicode MS" pitchFamily="34" charset="-128"/>
                <a:ea typeface="Arial Unicode MS" pitchFamily="34" charset="-128"/>
                <a:cs typeface="Arial Unicode MS" pitchFamily="34" charset="-128"/>
              </a:defRPr>
            </a:lvl7pPr>
            <a:lvl8pPr marL="3429000" indent="-228600" eaLnBrk="0" fontAlgn="base" hangingPunct="0">
              <a:spcBef>
                <a:spcPct val="0"/>
              </a:spcBef>
              <a:spcAft>
                <a:spcPct val="0"/>
              </a:spcAft>
              <a:defRPr sz="4400" b="1">
                <a:solidFill>
                  <a:schemeClr val="tx1"/>
                </a:solidFill>
                <a:latin typeface="Arial Unicode MS" pitchFamily="34" charset="-128"/>
                <a:ea typeface="Arial Unicode MS" pitchFamily="34" charset="-128"/>
                <a:cs typeface="Arial Unicode MS" pitchFamily="34" charset="-128"/>
              </a:defRPr>
            </a:lvl8pPr>
            <a:lvl9pPr marL="3886200" indent="-228600" eaLnBrk="0" fontAlgn="base" hangingPunct="0">
              <a:spcBef>
                <a:spcPct val="0"/>
              </a:spcBef>
              <a:spcAft>
                <a:spcPct val="0"/>
              </a:spcAft>
              <a:defRPr sz="4400" b="1">
                <a:solidFill>
                  <a:schemeClr val="tx1"/>
                </a:solidFill>
                <a:latin typeface="Arial Unicode MS" pitchFamily="34" charset="-128"/>
                <a:ea typeface="Arial Unicode MS" pitchFamily="34" charset="-128"/>
                <a:cs typeface="Arial Unicode MS" pitchFamily="34" charset="-128"/>
              </a:defRPr>
            </a:lvl9pPr>
          </a:lstStyle>
          <a:p>
            <a:pPr eaLnBrk="1" fontAlgn="base" hangingPunct="1">
              <a:spcBef>
                <a:spcPct val="30000"/>
              </a:spcBef>
              <a:spcAft>
                <a:spcPct val="0"/>
              </a:spcAft>
            </a:pPr>
            <a:r>
              <a:rPr lang="en-US" sz="2800" smtClean="0">
                <a:solidFill>
                  <a:srgbClr val="000000"/>
                </a:solidFill>
              </a:rPr>
              <a:t>APHIS Form 7001</a:t>
            </a:r>
          </a:p>
        </p:txBody>
      </p:sp>
    </p:spTree>
    <p:extLst>
      <p:ext uri="{BB962C8B-B14F-4D97-AF65-F5344CB8AC3E}">
        <p14:creationId xmlns:p14="http://schemas.microsoft.com/office/powerpoint/2010/main" val="23675392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smtClean="0"/>
              <a:t>What is Accreditation?</a:t>
            </a:r>
          </a:p>
        </p:txBody>
      </p:sp>
      <p:sp>
        <p:nvSpPr>
          <p:cNvPr id="1208323" name="Rectangle 3"/>
          <p:cNvSpPr>
            <a:spLocks noGrp="1" noChangeArrowheads="1"/>
          </p:cNvSpPr>
          <p:nvPr>
            <p:ph type="body" idx="1"/>
          </p:nvPr>
        </p:nvSpPr>
        <p:spPr>
          <a:xfrm>
            <a:off x="457200" y="2025650"/>
            <a:ext cx="8229600" cy="3467100"/>
          </a:xfrm>
        </p:spPr>
        <p:txBody>
          <a:bodyPr>
            <a:normAutofit/>
          </a:bodyPr>
          <a:lstStyle/>
          <a:p>
            <a:pPr algn="ctr" eaLnBrk="1" hangingPunct="1">
              <a:lnSpc>
                <a:spcPct val="80000"/>
              </a:lnSpc>
              <a:buFont typeface="Wingdings" pitchFamily="2" charset="2"/>
              <a:buNone/>
              <a:defRPr/>
            </a:pPr>
            <a:endParaRPr lang="en-US" sz="2100" dirty="0" smtClean="0">
              <a:effectLst>
                <a:outerShdw blurRad="38100" dist="38100" dir="2700000" algn="tl">
                  <a:srgbClr val="C0C0C0"/>
                </a:outerShdw>
              </a:effectLst>
            </a:endParaRPr>
          </a:p>
          <a:p>
            <a:pPr algn="ctr" eaLnBrk="1" hangingPunct="1">
              <a:lnSpc>
                <a:spcPct val="80000"/>
              </a:lnSpc>
              <a:buFont typeface="Wingdings" pitchFamily="2" charset="2"/>
              <a:buNone/>
              <a:defRPr/>
            </a:pPr>
            <a:r>
              <a:rPr lang="en-US" sz="2800" b="1" dirty="0" smtClean="0"/>
              <a:t>Accreditation</a:t>
            </a:r>
            <a:r>
              <a:rPr lang="en-US" sz="2800" dirty="0" smtClean="0"/>
              <a:t> is government approval of private veterinarians to perform official regulatory functions.</a:t>
            </a:r>
          </a:p>
          <a:p>
            <a:pPr algn="ctr" eaLnBrk="1" hangingPunct="1">
              <a:lnSpc>
                <a:spcPct val="80000"/>
              </a:lnSpc>
              <a:buFont typeface="Wingdings" pitchFamily="2" charset="2"/>
              <a:buNone/>
              <a:defRPr/>
            </a:pPr>
            <a:endParaRPr lang="en-US" sz="2800" dirty="0" smtClean="0"/>
          </a:p>
          <a:p>
            <a:pPr algn="ctr">
              <a:lnSpc>
                <a:spcPct val="80000"/>
              </a:lnSpc>
              <a:buFont typeface="Wingdings" pitchFamily="2" charset="2"/>
              <a:buNone/>
              <a:defRPr/>
            </a:pPr>
            <a:r>
              <a:rPr lang="en-US" sz="2800" b="1" dirty="0" smtClean="0"/>
              <a:t>Authorization</a:t>
            </a:r>
            <a:r>
              <a:rPr lang="en-US" sz="2800" dirty="0" smtClean="0"/>
              <a:t> is granting accredited veterinarians the right to work in additional States.</a:t>
            </a:r>
          </a:p>
        </p:txBody>
      </p:sp>
    </p:spTree>
    <p:extLst>
      <p:ext uri="{BB962C8B-B14F-4D97-AF65-F5344CB8AC3E}">
        <p14:creationId xmlns:p14="http://schemas.microsoft.com/office/powerpoint/2010/main" val="30323601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6" descr="canada"/>
          <p:cNvPicPr>
            <a:picLocks noChangeAspect="1" noChangeArrowheads="1"/>
          </p:cNvPicPr>
          <p:nvPr/>
        </p:nvPicPr>
        <p:blipFill>
          <a:blip r:embed="rId3" cstate="print">
            <a:extLst>
              <a:ext uri="{28A0092B-C50C-407E-A947-70E740481C1C}">
                <a14:useLocalDpi xmlns:a14="http://schemas.microsoft.com/office/drawing/2010/main" val="0"/>
              </a:ext>
            </a:extLst>
          </a:blip>
          <a:srcRect l="341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 Box 7"/>
          <p:cNvSpPr txBox="1">
            <a:spLocks noChangeArrowheads="1"/>
          </p:cNvSpPr>
          <p:nvPr/>
        </p:nvSpPr>
        <p:spPr bwMode="auto">
          <a:xfrm rot="-5400000">
            <a:off x="-1340643" y="3169443"/>
            <a:ext cx="3352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tx1"/>
                </a:solidFill>
                <a:latin typeface="Arial Unicode MS" pitchFamily="34" charset="-128"/>
                <a:ea typeface="Arial Unicode MS" pitchFamily="34" charset="-128"/>
                <a:cs typeface="Arial Unicode MS" pitchFamily="34" charset="-128"/>
              </a:defRPr>
            </a:lvl1pPr>
            <a:lvl2pPr marL="742950" indent="-285750" eaLnBrk="0" hangingPunct="0">
              <a:defRPr sz="4400" b="1">
                <a:solidFill>
                  <a:schemeClr val="tx1"/>
                </a:solidFill>
                <a:latin typeface="Arial Unicode MS" pitchFamily="34" charset="-128"/>
                <a:ea typeface="Arial Unicode MS" pitchFamily="34" charset="-128"/>
                <a:cs typeface="Arial Unicode MS" pitchFamily="34" charset="-128"/>
              </a:defRPr>
            </a:lvl2pPr>
            <a:lvl3pPr marL="1143000" indent="-228600" eaLnBrk="0" hangingPunct="0">
              <a:defRPr sz="4400" b="1">
                <a:solidFill>
                  <a:schemeClr val="tx1"/>
                </a:solidFill>
                <a:latin typeface="Arial Unicode MS" pitchFamily="34" charset="-128"/>
                <a:ea typeface="Arial Unicode MS" pitchFamily="34" charset="-128"/>
                <a:cs typeface="Arial Unicode MS" pitchFamily="34" charset="-128"/>
              </a:defRPr>
            </a:lvl3pPr>
            <a:lvl4pPr marL="1600200" indent="-228600" eaLnBrk="0" hangingPunct="0">
              <a:defRPr sz="4400" b="1">
                <a:solidFill>
                  <a:schemeClr val="tx1"/>
                </a:solidFill>
                <a:latin typeface="Arial Unicode MS" pitchFamily="34" charset="-128"/>
                <a:ea typeface="Arial Unicode MS" pitchFamily="34" charset="-128"/>
                <a:cs typeface="Arial Unicode MS" pitchFamily="34" charset="-128"/>
              </a:defRPr>
            </a:lvl4pPr>
            <a:lvl5pPr marL="2057400" indent="-228600" eaLnBrk="0" hangingPunct="0">
              <a:defRPr sz="4400" b="1">
                <a:solidFill>
                  <a:schemeClr val="tx1"/>
                </a:solidFill>
                <a:latin typeface="Arial Unicode MS" pitchFamily="34" charset="-128"/>
                <a:ea typeface="Arial Unicode MS" pitchFamily="34" charset="-128"/>
                <a:cs typeface="Arial Unicode MS" pitchFamily="34" charset="-128"/>
              </a:defRPr>
            </a:lvl5pPr>
            <a:lvl6pPr marL="2514600" indent="-228600" eaLnBrk="0" fontAlgn="base" hangingPunct="0">
              <a:spcBef>
                <a:spcPct val="0"/>
              </a:spcBef>
              <a:spcAft>
                <a:spcPct val="0"/>
              </a:spcAft>
              <a:defRPr sz="4400" b="1">
                <a:solidFill>
                  <a:schemeClr val="tx1"/>
                </a:solidFill>
                <a:latin typeface="Arial Unicode MS" pitchFamily="34" charset="-128"/>
                <a:ea typeface="Arial Unicode MS" pitchFamily="34" charset="-128"/>
                <a:cs typeface="Arial Unicode MS" pitchFamily="34" charset="-128"/>
              </a:defRPr>
            </a:lvl6pPr>
            <a:lvl7pPr marL="2971800" indent="-228600" eaLnBrk="0" fontAlgn="base" hangingPunct="0">
              <a:spcBef>
                <a:spcPct val="0"/>
              </a:spcBef>
              <a:spcAft>
                <a:spcPct val="0"/>
              </a:spcAft>
              <a:defRPr sz="4400" b="1">
                <a:solidFill>
                  <a:schemeClr val="tx1"/>
                </a:solidFill>
                <a:latin typeface="Arial Unicode MS" pitchFamily="34" charset="-128"/>
                <a:ea typeface="Arial Unicode MS" pitchFamily="34" charset="-128"/>
                <a:cs typeface="Arial Unicode MS" pitchFamily="34" charset="-128"/>
              </a:defRPr>
            </a:lvl7pPr>
            <a:lvl8pPr marL="3429000" indent="-228600" eaLnBrk="0" fontAlgn="base" hangingPunct="0">
              <a:spcBef>
                <a:spcPct val="0"/>
              </a:spcBef>
              <a:spcAft>
                <a:spcPct val="0"/>
              </a:spcAft>
              <a:defRPr sz="4400" b="1">
                <a:solidFill>
                  <a:schemeClr val="tx1"/>
                </a:solidFill>
                <a:latin typeface="Arial Unicode MS" pitchFamily="34" charset="-128"/>
                <a:ea typeface="Arial Unicode MS" pitchFamily="34" charset="-128"/>
                <a:cs typeface="Arial Unicode MS" pitchFamily="34" charset="-128"/>
              </a:defRPr>
            </a:lvl8pPr>
            <a:lvl9pPr marL="3886200" indent="-228600" eaLnBrk="0" fontAlgn="base" hangingPunct="0">
              <a:spcBef>
                <a:spcPct val="0"/>
              </a:spcBef>
              <a:spcAft>
                <a:spcPct val="0"/>
              </a:spcAft>
              <a:defRPr sz="4400" b="1">
                <a:solidFill>
                  <a:schemeClr val="tx1"/>
                </a:solidFill>
                <a:latin typeface="Arial Unicode MS" pitchFamily="34" charset="-128"/>
                <a:ea typeface="Arial Unicode MS" pitchFamily="34" charset="-128"/>
                <a:cs typeface="Arial Unicode MS" pitchFamily="34" charset="-128"/>
              </a:defRPr>
            </a:lvl9pPr>
          </a:lstStyle>
          <a:p>
            <a:pPr eaLnBrk="1" fontAlgn="base" hangingPunct="1">
              <a:spcBef>
                <a:spcPct val="30000"/>
              </a:spcBef>
              <a:spcAft>
                <a:spcPct val="0"/>
              </a:spcAft>
            </a:pPr>
            <a:r>
              <a:rPr lang="en-US" sz="2800" smtClean="0">
                <a:solidFill>
                  <a:srgbClr val="000000"/>
                </a:solidFill>
              </a:rPr>
              <a:t>VS Form 17-140</a:t>
            </a:r>
          </a:p>
        </p:txBody>
      </p:sp>
    </p:spTree>
    <p:extLst>
      <p:ext uri="{BB962C8B-B14F-4D97-AF65-F5344CB8AC3E}">
        <p14:creationId xmlns:p14="http://schemas.microsoft.com/office/powerpoint/2010/main" val="2062318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685800"/>
            <a:ext cx="5146675" cy="609600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5299" name="Text Box 17"/>
          <p:cNvSpPr txBox="1">
            <a:spLocks noChangeArrowheads="1"/>
          </p:cNvSpPr>
          <p:nvPr/>
        </p:nvSpPr>
        <p:spPr bwMode="auto">
          <a:xfrm>
            <a:off x="914400" y="1600200"/>
            <a:ext cx="16764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tx1"/>
                </a:solidFill>
                <a:latin typeface="Arial Unicode MS" pitchFamily="34" charset="-128"/>
                <a:ea typeface="Arial Unicode MS" pitchFamily="34" charset="-128"/>
                <a:cs typeface="Arial Unicode MS" pitchFamily="34" charset="-128"/>
              </a:defRPr>
            </a:lvl1pPr>
            <a:lvl2pPr marL="742950" indent="-285750" eaLnBrk="0" hangingPunct="0">
              <a:defRPr sz="4400" b="1">
                <a:solidFill>
                  <a:schemeClr val="tx1"/>
                </a:solidFill>
                <a:latin typeface="Arial Unicode MS" pitchFamily="34" charset="-128"/>
                <a:ea typeface="Arial Unicode MS" pitchFamily="34" charset="-128"/>
                <a:cs typeface="Arial Unicode MS" pitchFamily="34" charset="-128"/>
              </a:defRPr>
            </a:lvl2pPr>
            <a:lvl3pPr marL="1143000" indent="-228600" eaLnBrk="0" hangingPunct="0">
              <a:defRPr sz="4400" b="1">
                <a:solidFill>
                  <a:schemeClr val="tx1"/>
                </a:solidFill>
                <a:latin typeface="Arial Unicode MS" pitchFamily="34" charset="-128"/>
                <a:ea typeface="Arial Unicode MS" pitchFamily="34" charset="-128"/>
                <a:cs typeface="Arial Unicode MS" pitchFamily="34" charset="-128"/>
              </a:defRPr>
            </a:lvl3pPr>
            <a:lvl4pPr marL="1600200" indent="-228600" eaLnBrk="0" hangingPunct="0">
              <a:defRPr sz="4400" b="1">
                <a:solidFill>
                  <a:schemeClr val="tx1"/>
                </a:solidFill>
                <a:latin typeface="Arial Unicode MS" pitchFamily="34" charset="-128"/>
                <a:ea typeface="Arial Unicode MS" pitchFamily="34" charset="-128"/>
                <a:cs typeface="Arial Unicode MS" pitchFamily="34" charset="-128"/>
              </a:defRPr>
            </a:lvl4pPr>
            <a:lvl5pPr marL="2057400" indent="-228600" eaLnBrk="0" hangingPunct="0">
              <a:defRPr sz="4400" b="1">
                <a:solidFill>
                  <a:schemeClr val="tx1"/>
                </a:solidFill>
                <a:latin typeface="Arial Unicode MS" pitchFamily="34" charset="-128"/>
                <a:ea typeface="Arial Unicode MS" pitchFamily="34" charset="-128"/>
                <a:cs typeface="Arial Unicode MS" pitchFamily="34" charset="-128"/>
              </a:defRPr>
            </a:lvl5pPr>
            <a:lvl6pPr marL="2514600" indent="-228600" eaLnBrk="0" fontAlgn="base" hangingPunct="0">
              <a:spcBef>
                <a:spcPct val="0"/>
              </a:spcBef>
              <a:spcAft>
                <a:spcPct val="0"/>
              </a:spcAft>
              <a:defRPr sz="4400" b="1">
                <a:solidFill>
                  <a:schemeClr val="tx1"/>
                </a:solidFill>
                <a:latin typeface="Arial Unicode MS" pitchFamily="34" charset="-128"/>
                <a:ea typeface="Arial Unicode MS" pitchFamily="34" charset="-128"/>
                <a:cs typeface="Arial Unicode MS" pitchFamily="34" charset="-128"/>
              </a:defRPr>
            </a:lvl6pPr>
            <a:lvl7pPr marL="2971800" indent="-228600" eaLnBrk="0" fontAlgn="base" hangingPunct="0">
              <a:spcBef>
                <a:spcPct val="0"/>
              </a:spcBef>
              <a:spcAft>
                <a:spcPct val="0"/>
              </a:spcAft>
              <a:defRPr sz="4400" b="1">
                <a:solidFill>
                  <a:schemeClr val="tx1"/>
                </a:solidFill>
                <a:latin typeface="Arial Unicode MS" pitchFamily="34" charset="-128"/>
                <a:ea typeface="Arial Unicode MS" pitchFamily="34" charset="-128"/>
                <a:cs typeface="Arial Unicode MS" pitchFamily="34" charset="-128"/>
              </a:defRPr>
            </a:lvl7pPr>
            <a:lvl8pPr marL="3429000" indent="-228600" eaLnBrk="0" fontAlgn="base" hangingPunct="0">
              <a:spcBef>
                <a:spcPct val="0"/>
              </a:spcBef>
              <a:spcAft>
                <a:spcPct val="0"/>
              </a:spcAft>
              <a:defRPr sz="4400" b="1">
                <a:solidFill>
                  <a:schemeClr val="tx1"/>
                </a:solidFill>
                <a:latin typeface="Arial Unicode MS" pitchFamily="34" charset="-128"/>
                <a:ea typeface="Arial Unicode MS" pitchFamily="34" charset="-128"/>
                <a:cs typeface="Arial Unicode MS" pitchFamily="34" charset="-128"/>
              </a:defRPr>
            </a:lvl8pPr>
            <a:lvl9pPr marL="3886200" indent="-228600" eaLnBrk="0" fontAlgn="base" hangingPunct="0">
              <a:spcBef>
                <a:spcPct val="0"/>
              </a:spcBef>
              <a:spcAft>
                <a:spcPct val="0"/>
              </a:spcAft>
              <a:defRPr sz="4400" b="1">
                <a:solidFill>
                  <a:schemeClr val="tx1"/>
                </a:solidFill>
                <a:latin typeface="Arial Unicode MS" pitchFamily="34" charset="-128"/>
                <a:ea typeface="Arial Unicode MS" pitchFamily="34" charset="-128"/>
                <a:cs typeface="Arial Unicode MS" pitchFamily="34" charset="-128"/>
              </a:defRPr>
            </a:lvl9pPr>
          </a:lstStyle>
          <a:p>
            <a:pPr eaLnBrk="1" fontAlgn="base" hangingPunct="1">
              <a:spcBef>
                <a:spcPct val="30000"/>
              </a:spcBef>
              <a:spcAft>
                <a:spcPct val="0"/>
              </a:spcAft>
            </a:pPr>
            <a:r>
              <a:rPr lang="en-US" sz="2800" smtClean="0">
                <a:solidFill>
                  <a:srgbClr val="000000"/>
                </a:solidFill>
              </a:rPr>
              <a:t>VS Form 17-145</a:t>
            </a:r>
          </a:p>
        </p:txBody>
      </p:sp>
    </p:spTree>
    <p:extLst>
      <p:ext uri="{BB962C8B-B14F-4D97-AF65-F5344CB8AC3E}">
        <p14:creationId xmlns:p14="http://schemas.microsoft.com/office/powerpoint/2010/main" val="24760012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6" name="Rectangle 6"/>
          <p:cNvSpPr>
            <a:spLocks noChangeArrowheads="1"/>
          </p:cNvSpPr>
          <p:nvPr/>
        </p:nvSpPr>
        <p:spPr bwMode="auto">
          <a:xfrm>
            <a:off x="838200" y="1598613"/>
            <a:ext cx="2133600" cy="1373187"/>
          </a:xfrm>
          <a:prstGeom prst="rect">
            <a:avLst/>
          </a:prstGeom>
          <a:noFill/>
          <a:ln w="9525">
            <a:noFill/>
            <a:miter lim="800000"/>
            <a:headEnd/>
            <a:tailEnd/>
          </a:ln>
          <a:effectLst/>
        </p:spPr>
        <p:txBody>
          <a:bodyPr>
            <a:spAutoFit/>
          </a:bodyPr>
          <a:lstStyle/>
          <a:p>
            <a:pPr fontAlgn="base">
              <a:spcBef>
                <a:spcPct val="0"/>
              </a:spcBef>
              <a:spcAft>
                <a:spcPct val="0"/>
              </a:spcAft>
              <a:buClr>
                <a:srgbClr val="009999"/>
              </a:buClr>
              <a:buFont typeface="Wingdings" pitchFamily="2" charset="2"/>
              <a:buNone/>
              <a:defRPr/>
            </a:pPr>
            <a:r>
              <a:rPr lang="en-US" sz="2800" dirty="0">
                <a:solidFill>
                  <a:srgbClr val="000000"/>
                </a:solidFill>
                <a:effectLst>
                  <a:outerShdw blurRad="38100" dist="38100" dir="2700000" algn="tl">
                    <a:srgbClr val="C0C0C0"/>
                  </a:outerShdw>
                </a:effectLst>
                <a:ea typeface="Arial Unicode MS" pitchFamily="34" charset="-128"/>
                <a:cs typeface="Arial Unicode MS" pitchFamily="34" charset="-128"/>
              </a:rPr>
              <a:t>VS Form 10-11</a:t>
            </a:r>
          </a:p>
          <a:p>
            <a:pPr fontAlgn="base">
              <a:spcBef>
                <a:spcPct val="0"/>
              </a:spcBef>
              <a:spcAft>
                <a:spcPct val="0"/>
              </a:spcAft>
              <a:defRPr/>
            </a:pPr>
            <a:r>
              <a:rPr lang="en-US" sz="2800" dirty="0">
                <a:solidFill>
                  <a:srgbClr val="000000"/>
                </a:solidFill>
                <a:effectLst>
                  <a:outerShdw blurRad="38100" dist="38100" dir="2700000" algn="tl">
                    <a:srgbClr val="C0C0C0"/>
                  </a:outerShdw>
                </a:effectLst>
                <a:ea typeface="Arial Unicode MS" pitchFamily="34" charset="-128"/>
                <a:cs typeface="Arial Unicode MS" pitchFamily="34" charset="-128"/>
              </a:rPr>
              <a:t>EIA Test</a:t>
            </a:r>
          </a:p>
        </p:txBody>
      </p:sp>
      <p:graphicFrame>
        <p:nvGraphicFramePr>
          <p:cNvPr id="2050" name="Object 5"/>
          <p:cNvGraphicFramePr>
            <a:graphicFrameLocks noChangeAspect="1"/>
          </p:cNvGraphicFramePr>
          <p:nvPr/>
        </p:nvGraphicFramePr>
        <p:xfrm>
          <a:off x="2971800" y="609600"/>
          <a:ext cx="5029200" cy="6248400"/>
        </p:xfrm>
        <a:graphic>
          <a:graphicData uri="http://schemas.openxmlformats.org/presentationml/2006/ole">
            <mc:AlternateContent xmlns:mc="http://schemas.openxmlformats.org/markup-compatibility/2006">
              <mc:Choice xmlns:v="urn:schemas-microsoft-com:vml" Requires="v">
                <p:oleObj spid="_x0000_s2089" name="Acrobat Document" r:id="rId4" imgW="5904762" imgH="7609524" progId="AcroExch.Document.7">
                  <p:embed/>
                </p:oleObj>
              </mc:Choice>
              <mc:Fallback>
                <p:oleObj name="Acrobat Document" r:id="rId4" imgW="5904762" imgH="7609524" progId="AcroExch.Document.7">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609600"/>
                        <a:ext cx="5029200" cy="6248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7505667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5"/>
          <p:cNvGraphicFramePr>
            <a:graphicFrameLocks noChangeAspect="1"/>
          </p:cNvGraphicFramePr>
          <p:nvPr/>
        </p:nvGraphicFramePr>
        <p:xfrm>
          <a:off x="0" y="0"/>
          <a:ext cx="9448800" cy="7239000"/>
        </p:xfrm>
        <a:graphic>
          <a:graphicData uri="http://schemas.openxmlformats.org/presentationml/2006/ole">
            <mc:AlternateContent xmlns:mc="http://schemas.openxmlformats.org/markup-compatibility/2006">
              <mc:Choice xmlns:v="urn:schemas-microsoft-com:vml" Requires="v">
                <p:oleObj spid="_x0000_s3113" name="Bitmap Image" r:id="rId4" imgW="10914286" imgH="15000000" progId="">
                  <p:embed/>
                </p:oleObj>
              </mc:Choice>
              <mc:Fallback>
                <p:oleObj name="Bitmap Image" r:id="rId4" imgW="10914286" imgH="15000000"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448800" cy="723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5" name="Text Box 6"/>
          <p:cNvSpPr txBox="1">
            <a:spLocks noChangeArrowheads="1"/>
          </p:cNvSpPr>
          <p:nvPr/>
        </p:nvSpPr>
        <p:spPr bwMode="auto">
          <a:xfrm rot="-5400000">
            <a:off x="-1340643" y="3398043"/>
            <a:ext cx="3352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tx1"/>
                </a:solidFill>
                <a:latin typeface="Arial Unicode MS" pitchFamily="34" charset="-128"/>
                <a:ea typeface="Arial Unicode MS" pitchFamily="34" charset="-128"/>
                <a:cs typeface="Arial Unicode MS" pitchFamily="34" charset="-128"/>
              </a:defRPr>
            </a:lvl1pPr>
            <a:lvl2pPr marL="742950" indent="-285750" eaLnBrk="0" hangingPunct="0">
              <a:defRPr sz="4400" b="1">
                <a:solidFill>
                  <a:schemeClr val="tx1"/>
                </a:solidFill>
                <a:latin typeface="Arial Unicode MS" pitchFamily="34" charset="-128"/>
                <a:ea typeface="Arial Unicode MS" pitchFamily="34" charset="-128"/>
                <a:cs typeface="Arial Unicode MS" pitchFamily="34" charset="-128"/>
              </a:defRPr>
            </a:lvl2pPr>
            <a:lvl3pPr marL="1143000" indent="-228600" eaLnBrk="0" hangingPunct="0">
              <a:defRPr sz="4400" b="1">
                <a:solidFill>
                  <a:schemeClr val="tx1"/>
                </a:solidFill>
                <a:latin typeface="Arial Unicode MS" pitchFamily="34" charset="-128"/>
                <a:ea typeface="Arial Unicode MS" pitchFamily="34" charset="-128"/>
                <a:cs typeface="Arial Unicode MS" pitchFamily="34" charset="-128"/>
              </a:defRPr>
            </a:lvl3pPr>
            <a:lvl4pPr marL="1600200" indent="-228600" eaLnBrk="0" hangingPunct="0">
              <a:defRPr sz="4400" b="1">
                <a:solidFill>
                  <a:schemeClr val="tx1"/>
                </a:solidFill>
                <a:latin typeface="Arial Unicode MS" pitchFamily="34" charset="-128"/>
                <a:ea typeface="Arial Unicode MS" pitchFamily="34" charset="-128"/>
                <a:cs typeface="Arial Unicode MS" pitchFamily="34" charset="-128"/>
              </a:defRPr>
            </a:lvl4pPr>
            <a:lvl5pPr marL="2057400" indent="-228600" eaLnBrk="0" hangingPunct="0">
              <a:defRPr sz="4400" b="1">
                <a:solidFill>
                  <a:schemeClr val="tx1"/>
                </a:solidFill>
                <a:latin typeface="Arial Unicode MS" pitchFamily="34" charset="-128"/>
                <a:ea typeface="Arial Unicode MS" pitchFamily="34" charset="-128"/>
                <a:cs typeface="Arial Unicode MS" pitchFamily="34" charset="-128"/>
              </a:defRPr>
            </a:lvl5pPr>
            <a:lvl6pPr marL="2514600" indent="-228600" eaLnBrk="0" fontAlgn="base" hangingPunct="0">
              <a:spcBef>
                <a:spcPct val="0"/>
              </a:spcBef>
              <a:spcAft>
                <a:spcPct val="0"/>
              </a:spcAft>
              <a:defRPr sz="4400" b="1">
                <a:solidFill>
                  <a:schemeClr val="tx1"/>
                </a:solidFill>
                <a:latin typeface="Arial Unicode MS" pitchFamily="34" charset="-128"/>
                <a:ea typeface="Arial Unicode MS" pitchFamily="34" charset="-128"/>
                <a:cs typeface="Arial Unicode MS" pitchFamily="34" charset="-128"/>
              </a:defRPr>
            </a:lvl6pPr>
            <a:lvl7pPr marL="2971800" indent="-228600" eaLnBrk="0" fontAlgn="base" hangingPunct="0">
              <a:spcBef>
                <a:spcPct val="0"/>
              </a:spcBef>
              <a:spcAft>
                <a:spcPct val="0"/>
              </a:spcAft>
              <a:defRPr sz="4400" b="1">
                <a:solidFill>
                  <a:schemeClr val="tx1"/>
                </a:solidFill>
                <a:latin typeface="Arial Unicode MS" pitchFamily="34" charset="-128"/>
                <a:ea typeface="Arial Unicode MS" pitchFamily="34" charset="-128"/>
                <a:cs typeface="Arial Unicode MS" pitchFamily="34" charset="-128"/>
              </a:defRPr>
            </a:lvl7pPr>
            <a:lvl8pPr marL="3429000" indent="-228600" eaLnBrk="0" fontAlgn="base" hangingPunct="0">
              <a:spcBef>
                <a:spcPct val="0"/>
              </a:spcBef>
              <a:spcAft>
                <a:spcPct val="0"/>
              </a:spcAft>
              <a:defRPr sz="4400" b="1">
                <a:solidFill>
                  <a:schemeClr val="tx1"/>
                </a:solidFill>
                <a:latin typeface="Arial Unicode MS" pitchFamily="34" charset="-128"/>
                <a:ea typeface="Arial Unicode MS" pitchFamily="34" charset="-128"/>
                <a:cs typeface="Arial Unicode MS" pitchFamily="34" charset="-128"/>
              </a:defRPr>
            </a:lvl8pPr>
            <a:lvl9pPr marL="3886200" indent="-228600" eaLnBrk="0" fontAlgn="base" hangingPunct="0">
              <a:spcBef>
                <a:spcPct val="0"/>
              </a:spcBef>
              <a:spcAft>
                <a:spcPct val="0"/>
              </a:spcAft>
              <a:defRPr sz="4400" b="1">
                <a:solidFill>
                  <a:schemeClr val="tx1"/>
                </a:solidFill>
                <a:latin typeface="Arial Unicode MS" pitchFamily="34" charset="-128"/>
                <a:ea typeface="Arial Unicode MS" pitchFamily="34" charset="-128"/>
                <a:cs typeface="Arial Unicode MS" pitchFamily="34" charset="-128"/>
              </a:defRPr>
            </a:lvl9pPr>
          </a:lstStyle>
          <a:p>
            <a:pPr eaLnBrk="1" fontAlgn="base" hangingPunct="1">
              <a:spcBef>
                <a:spcPct val="30000"/>
              </a:spcBef>
              <a:spcAft>
                <a:spcPct val="0"/>
              </a:spcAft>
            </a:pPr>
            <a:r>
              <a:rPr lang="en-US" sz="2800" smtClean="0">
                <a:solidFill>
                  <a:srgbClr val="000000"/>
                </a:solidFill>
              </a:rPr>
              <a:t>VS Form 17-6</a:t>
            </a:r>
          </a:p>
        </p:txBody>
      </p:sp>
    </p:spTree>
    <p:extLst>
      <p:ext uri="{BB962C8B-B14F-4D97-AF65-F5344CB8AC3E}">
        <p14:creationId xmlns:p14="http://schemas.microsoft.com/office/powerpoint/2010/main" val="29299889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smtClean="0"/>
              <a:t>Import Information</a:t>
            </a:r>
          </a:p>
        </p:txBody>
      </p:sp>
      <p:sp>
        <p:nvSpPr>
          <p:cNvPr id="56323" name="Content Placeholder 2"/>
          <p:cNvSpPr>
            <a:spLocks noGrp="1"/>
          </p:cNvSpPr>
          <p:nvPr>
            <p:ph idx="1"/>
          </p:nvPr>
        </p:nvSpPr>
        <p:spPr/>
        <p:txBody>
          <a:bodyPr/>
          <a:lstStyle/>
          <a:p>
            <a:pPr>
              <a:buFont typeface="Wingdings" pitchFamily="2" charset="2"/>
              <a:buNone/>
            </a:pPr>
            <a:r>
              <a:rPr lang="en-US" smtClean="0"/>
              <a:t>Import Regulated by Several US Agencies</a:t>
            </a:r>
          </a:p>
          <a:p>
            <a:r>
              <a:rPr lang="en-US" smtClean="0"/>
              <a:t>Public Health:  Primates, dogs, cats, turtles</a:t>
            </a:r>
          </a:p>
          <a:p>
            <a:r>
              <a:rPr lang="en-US" smtClean="0"/>
              <a:t>Fish and Wildlife:  Rare/endangered species</a:t>
            </a:r>
          </a:p>
          <a:p>
            <a:r>
              <a:rPr lang="en-US" smtClean="0"/>
              <a:t>USDA:  Livestock, horses, poultry, related species AND any animal</a:t>
            </a:r>
          </a:p>
          <a:p>
            <a:pPr>
              <a:buFont typeface="Wingdings" pitchFamily="2" charset="2"/>
              <a:buNone/>
            </a:pPr>
            <a:r>
              <a:rPr lang="en-US" smtClean="0"/>
              <a:t>Basic Import Requirements:</a:t>
            </a:r>
          </a:p>
          <a:p>
            <a:r>
              <a:rPr lang="en-US" smtClean="0"/>
              <a:t>Import Docs, Tests, Treatments, Certificate</a:t>
            </a:r>
          </a:p>
          <a:p>
            <a:r>
              <a:rPr lang="en-US" smtClean="0"/>
              <a:t>Entry via Designated Port  &amp; Quarantine</a:t>
            </a:r>
          </a:p>
        </p:txBody>
      </p:sp>
    </p:spTree>
    <p:extLst>
      <p:ext uri="{BB962C8B-B14F-4D97-AF65-F5344CB8AC3E}">
        <p14:creationId xmlns:p14="http://schemas.microsoft.com/office/powerpoint/2010/main" val="33145935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sz="4400" b="1" smtClean="0"/>
              <a:t>Section 3</a:t>
            </a:r>
          </a:p>
        </p:txBody>
      </p:sp>
      <p:sp>
        <p:nvSpPr>
          <p:cNvPr id="57347" name="Rectangle 3"/>
          <p:cNvSpPr>
            <a:spLocks noGrp="1" noChangeArrowheads="1"/>
          </p:cNvSpPr>
          <p:nvPr>
            <p:ph type="body" idx="1"/>
          </p:nvPr>
        </p:nvSpPr>
        <p:spPr/>
        <p:txBody>
          <a:bodyPr/>
          <a:lstStyle/>
          <a:p>
            <a:pPr algn="ctr" eaLnBrk="1" hangingPunct="1">
              <a:buFont typeface="Wingdings" pitchFamily="2" charset="2"/>
              <a:buNone/>
            </a:pPr>
            <a:endParaRPr lang="en-US" sz="4300" b="1" smtClean="0">
              <a:solidFill>
                <a:srgbClr val="0000CC"/>
              </a:solidFill>
            </a:endParaRPr>
          </a:p>
          <a:p>
            <a:pPr algn="ctr" eaLnBrk="1" hangingPunct="1">
              <a:buFont typeface="Wingdings" pitchFamily="2" charset="2"/>
              <a:buNone/>
            </a:pPr>
            <a:r>
              <a:rPr lang="en-US" sz="4300" b="1" smtClean="0">
                <a:solidFill>
                  <a:srgbClr val="000066"/>
                </a:solidFill>
              </a:rPr>
              <a:t>USDA / VS</a:t>
            </a:r>
          </a:p>
          <a:p>
            <a:pPr algn="ctr" eaLnBrk="1" hangingPunct="1">
              <a:buFont typeface="Wingdings" pitchFamily="2" charset="2"/>
              <a:buNone/>
            </a:pPr>
            <a:r>
              <a:rPr lang="en-US" sz="4300" b="1" smtClean="0">
                <a:solidFill>
                  <a:srgbClr val="000066"/>
                </a:solidFill>
              </a:rPr>
              <a:t>Animal Disease Programs</a:t>
            </a:r>
          </a:p>
        </p:txBody>
      </p:sp>
    </p:spTree>
    <p:extLst>
      <p:ext uri="{BB962C8B-B14F-4D97-AF65-F5344CB8AC3E}">
        <p14:creationId xmlns:p14="http://schemas.microsoft.com/office/powerpoint/2010/main" val="2124321823"/>
      </p:ext>
    </p:extLst>
  </p:cSld>
  <p:clrMapOvr>
    <a:masterClrMapping/>
  </p:clrMapOvr>
  <p:transition>
    <p:fade thruBlk="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smtClean="0"/>
              <a:t>VS Programs</a:t>
            </a:r>
          </a:p>
        </p:txBody>
      </p:sp>
      <p:sp>
        <p:nvSpPr>
          <p:cNvPr id="58371" name="Rectangle 3"/>
          <p:cNvSpPr>
            <a:spLocks noGrp="1" noChangeArrowheads="1"/>
          </p:cNvSpPr>
          <p:nvPr>
            <p:ph type="body" idx="1"/>
          </p:nvPr>
        </p:nvSpPr>
        <p:spPr/>
        <p:txBody>
          <a:bodyPr/>
          <a:lstStyle/>
          <a:p>
            <a:pPr eaLnBrk="1" hangingPunct="1">
              <a:lnSpc>
                <a:spcPct val="90000"/>
              </a:lnSpc>
              <a:buFont typeface="Wingdings" pitchFamily="2" charset="2"/>
              <a:buNone/>
            </a:pPr>
            <a:r>
              <a:rPr lang="en-US" sz="2800" smtClean="0"/>
              <a:t>Types of VS Programs you might work on:</a:t>
            </a:r>
          </a:p>
          <a:p>
            <a:pPr lvl="1" eaLnBrk="1" hangingPunct="1">
              <a:lnSpc>
                <a:spcPct val="90000"/>
              </a:lnSpc>
            </a:pPr>
            <a:r>
              <a:rPr lang="en-US" smtClean="0"/>
              <a:t>Eradication Programs</a:t>
            </a:r>
          </a:p>
          <a:p>
            <a:pPr lvl="1" eaLnBrk="1" hangingPunct="1">
              <a:lnSpc>
                <a:spcPct val="90000"/>
              </a:lnSpc>
            </a:pPr>
            <a:r>
              <a:rPr lang="en-US" smtClean="0"/>
              <a:t>Monitoring &amp; Surveillance Programs</a:t>
            </a:r>
          </a:p>
          <a:p>
            <a:pPr lvl="1" eaLnBrk="1" hangingPunct="1">
              <a:lnSpc>
                <a:spcPct val="90000"/>
              </a:lnSpc>
            </a:pPr>
            <a:r>
              <a:rPr lang="en-US" smtClean="0"/>
              <a:t>Control &amp; Certification Programs</a:t>
            </a:r>
          </a:p>
          <a:p>
            <a:pPr lvl="1" eaLnBrk="1" hangingPunct="1">
              <a:lnSpc>
                <a:spcPct val="90000"/>
              </a:lnSpc>
            </a:pPr>
            <a:endParaRPr lang="en-US" smtClean="0"/>
          </a:p>
          <a:p>
            <a:pPr eaLnBrk="1" hangingPunct="1">
              <a:lnSpc>
                <a:spcPct val="90000"/>
              </a:lnSpc>
              <a:buFont typeface="Wingdings" pitchFamily="2" charset="2"/>
              <a:buNone/>
            </a:pPr>
            <a:r>
              <a:rPr lang="en-US" sz="2800" smtClean="0"/>
              <a:t>Your responsibilities in VS Program work</a:t>
            </a:r>
          </a:p>
          <a:p>
            <a:pPr lvl="1" eaLnBrk="1" hangingPunct="1">
              <a:lnSpc>
                <a:spcPct val="90000"/>
              </a:lnSpc>
            </a:pPr>
            <a:r>
              <a:rPr lang="en-US" smtClean="0"/>
              <a:t>Know basic program requirements</a:t>
            </a:r>
          </a:p>
          <a:p>
            <a:pPr lvl="1" eaLnBrk="1" hangingPunct="1">
              <a:lnSpc>
                <a:spcPct val="90000"/>
              </a:lnSpc>
            </a:pPr>
            <a:r>
              <a:rPr lang="en-US" smtClean="0"/>
              <a:t>Recognize official animal ID</a:t>
            </a:r>
          </a:p>
          <a:p>
            <a:pPr lvl="1" eaLnBrk="1" hangingPunct="1">
              <a:lnSpc>
                <a:spcPct val="90000"/>
              </a:lnSpc>
            </a:pPr>
            <a:r>
              <a:rPr lang="en-US" smtClean="0"/>
              <a:t>Know state/country requirements</a:t>
            </a:r>
          </a:p>
          <a:p>
            <a:pPr eaLnBrk="1" hangingPunct="1">
              <a:lnSpc>
                <a:spcPct val="90000"/>
              </a:lnSpc>
              <a:buFont typeface="Wingdings" pitchFamily="2" charset="2"/>
              <a:buNone/>
            </a:pPr>
            <a:endParaRPr lang="en-US" sz="2800" smtClean="0"/>
          </a:p>
        </p:txBody>
      </p:sp>
      <p:pic>
        <p:nvPicPr>
          <p:cNvPr id="58372" name="Picture 4" descr="MCAN03371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477000" y="5181600"/>
            <a:ext cx="26670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0769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smtClean="0"/>
              <a:t>Current VS Eradication Programs</a:t>
            </a:r>
          </a:p>
        </p:txBody>
      </p:sp>
      <p:sp>
        <p:nvSpPr>
          <p:cNvPr id="59395" name="Rectangle 3"/>
          <p:cNvSpPr>
            <a:spLocks noGrp="1" noChangeArrowheads="1"/>
          </p:cNvSpPr>
          <p:nvPr>
            <p:ph type="body" idx="1"/>
          </p:nvPr>
        </p:nvSpPr>
        <p:spPr/>
        <p:txBody>
          <a:bodyPr/>
          <a:lstStyle/>
          <a:p>
            <a:pPr eaLnBrk="1" hangingPunct="1">
              <a:lnSpc>
                <a:spcPct val="90000"/>
              </a:lnSpc>
            </a:pPr>
            <a:r>
              <a:rPr lang="en-US" smtClean="0"/>
              <a:t>Tuberculosis (Bovines &amp; Cervids)</a:t>
            </a:r>
          </a:p>
          <a:p>
            <a:pPr eaLnBrk="1" hangingPunct="1">
              <a:lnSpc>
                <a:spcPct val="90000"/>
              </a:lnSpc>
            </a:pPr>
            <a:r>
              <a:rPr lang="en-US" smtClean="0"/>
              <a:t>Brucellosis (Bovines &amp; Swine)  </a:t>
            </a:r>
          </a:p>
          <a:p>
            <a:pPr eaLnBrk="1" hangingPunct="1">
              <a:lnSpc>
                <a:spcPct val="90000"/>
              </a:lnSpc>
            </a:pPr>
            <a:r>
              <a:rPr lang="en-US" smtClean="0"/>
              <a:t>Pseudorabies</a:t>
            </a:r>
          </a:p>
          <a:p>
            <a:pPr eaLnBrk="1" hangingPunct="1">
              <a:lnSpc>
                <a:spcPct val="90000"/>
              </a:lnSpc>
            </a:pPr>
            <a:r>
              <a:rPr lang="en-US" smtClean="0"/>
              <a:t>Scrapie</a:t>
            </a:r>
          </a:p>
        </p:txBody>
      </p:sp>
      <p:pic>
        <p:nvPicPr>
          <p:cNvPr id="59396" name="Picture 4" descr="CAUDFOLD"/>
          <p:cNvPicPr>
            <a:picLocks noChangeAspect="1" noChangeArrowheads="1"/>
          </p:cNvPicPr>
          <p:nvPr/>
        </p:nvPicPr>
        <p:blipFill>
          <a:blip r:embed="rId3" cstate="print">
            <a:lum contrast="-4000"/>
            <a:extLst>
              <a:ext uri="{28A0092B-C50C-407E-A947-70E740481C1C}">
                <a14:useLocalDpi xmlns:a14="http://schemas.microsoft.com/office/drawing/2010/main" val="0"/>
              </a:ext>
            </a:extLst>
          </a:blip>
          <a:srcRect/>
          <a:stretch>
            <a:fillRect/>
          </a:stretch>
        </p:blipFill>
        <p:spPr bwMode="auto">
          <a:xfrm>
            <a:off x="6477000" y="3962400"/>
            <a:ext cx="2362200" cy="23622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939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l="3964" r="16519" b="5698"/>
          <a:stretch>
            <a:fillRect/>
          </a:stretch>
        </p:blipFill>
        <p:spPr bwMode="auto">
          <a:xfrm>
            <a:off x="3606800" y="3048000"/>
            <a:ext cx="2535238" cy="2125663"/>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9398" name="Picture 6" descr="MPj0262667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6800" y="4735513"/>
            <a:ext cx="2819400" cy="1992312"/>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12037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smtClean="0"/>
              <a:t>Your Role in TB in Cattle</a:t>
            </a:r>
          </a:p>
        </p:txBody>
      </p:sp>
      <p:sp>
        <p:nvSpPr>
          <p:cNvPr id="60419" name="Rectangle 3"/>
          <p:cNvSpPr>
            <a:spLocks noGrp="1" noChangeArrowheads="1"/>
          </p:cNvSpPr>
          <p:nvPr>
            <p:ph type="body" idx="1"/>
          </p:nvPr>
        </p:nvSpPr>
        <p:spPr>
          <a:xfrm>
            <a:off x="457200" y="1828800"/>
            <a:ext cx="8229600" cy="4495800"/>
          </a:xfrm>
        </p:spPr>
        <p:txBody>
          <a:bodyPr/>
          <a:lstStyle/>
          <a:p>
            <a:pPr eaLnBrk="1" hangingPunct="1">
              <a:lnSpc>
                <a:spcPct val="90000"/>
              </a:lnSpc>
            </a:pPr>
            <a:r>
              <a:rPr lang="en-US" sz="2800" dirty="0" smtClean="0"/>
              <a:t>Cattle: Caudal Fold Test (CFT)</a:t>
            </a:r>
          </a:p>
          <a:p>
            <a:pPr eaLnBrk="1" hangingPunct="1">
              <a:lnSpc>
                <a:spcPct val="90000"/>
              </a:lnSpc>
            </a:pPr>
            <a:r>
              <a:rPr lang="en-US" sz="2800" dirty="0" smtClean="0"/>
              <a:t>Inspect injection site in 72 </a:t>
            </a:r>
            <a:r>
              <a:rPr lang="en-US" sz="2800" dirty="0" err="1" smtClean="0">
                <a:sym typeface="Math B" pitchFamily="2" charset="2"/>
              </a:rPr>
              <a:t>hrs</a:t>
            </a:r>
            <a:endParaRPr lang="en-US" sz="2800" dirty="0" smtClean="0">
              <a:sym typeface="Math B" pitchFamily="2" charset="2"/>
            </a:endParaRPr>
          </a:p>
          <a:p>
            <a:pPr lvl="1" eaLnBrk="1" hangingPunct="1">
              <a:lnSpc>
                <a:spcPct val="90000"/>
              </a:lnSpc>
            </a:pPr>
            <a:r>
              <a:rPr lang="en-US" dirty="0" smtClean="0"/>
              <a:t>What is a response?</a:t>
            </a:r>
          </a:p>
          <a:p>
            <a:pPr lvl="1" eaLnBrk="1" hangingPunct="1">
              <a:lnSpc>
                <a:spcPct val="90000"/>
              </a:lnSpc>
            </a:pPr>
            <a:r>
              <a:rPr lang="en-US" dirty="0" smtClean="0"/>
              <a:t>Injecting veterinarian must read</a:t>
            </a:r>
          </a:p>
          <a:p>
            <a:pPr eaLnBrk="1" hangingPunct="1">
              <a:lnSpc>
                <a:spcPct val="90000"/>
              </a:lnSpc>
            </a:pPr>
            <a:r>
              <a:rPr lang="en-US" sz="2800" dirty="0" smtClean="0"/>
              <a:t>Immediately report any response</a:t>
            </a:r>
          </a:p>
          <a:p>
            <a:pPr lvl="1" eaLnBrk="1" hangingPunct="1">
              <a:lnSpc>
                <a:spcPct val="90000"/>
              </a:lnSpc>
            </a:pPr>
            <a:r>
              <a:rPr lang="en-US" dirty="0" smtClean="0"/>
              <a:t>CCT within 10 days of CFT</a:t>
            </a:r>
          </a:p>
          <a:p>
            <a:pPr lvl="1" eaLnBrk="1" hangingPunct="1">
              <a:lnSpc>
                <a:spcPct val="90000"/>
              </a:lnSpc>
            </a:pPr>
            <a:r>
              <a:rPr lang="en-US" dirty="0" smtClean="0"/>
              <a:t>Must wait 60 days to retest</a:t>
            </a:r>
          </a:p>
          <a:p>
            <a:pPr lvl="1" eaLnBrk="1" hangingPunct="1">
              <a:lnSpc>
                <a:spcPct val="90000"/>
              </a:lnSpc>
            </a:pPr>
            <a:r>
              <a:rPr lang="en-US" dirty="0" smtClean="0"/>
              <a:t>Expect 1-5% false positives</a:t>
            </a:r>
          </a:p>
          <a:p>
            <a:pPr marL="0" indent="0" eaLnBrk="1" hangingPunct="1">
              <a:lnSpc>
                <a:spcPct val="90000"/>
              </a:lnSpc>
              <a:buNone/>
            </a:pPr>
            <a:endParaRPr lang="en-US" sz="2800" dirty="0" smtClean="0"/>
          </a:p>
        </p:txBody>
      </p:sp>
      <p:pic>
        <p:nvPicPr>
          <p:cNvPr id="60420" name="Picture 4" descr="MPj0432709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1463" y="2590800"/>
            <a:ext cx="2522537" cy="35052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47279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n-US" sz="3800" smtClean="0"/>
              <a:t>Your Role w/TB in Cervidae/Other</a:t>
            </a:r>
          </a:p>
        </p:txBody>
      </p:sp>
      <p:sp>
        <p:nvSpPr>
          <p:cNvPr id="61443" name="Rectangle 3"/>
          <p:cNvSpPr>
            <a:spLocks noGrp="1" noChangeArrowheads="1"/>
          </p:cNvSpPr>
          <p:nvPr>
            <p:ph type="body" idx="1"/>
          </p:nvPr>
        </p:nvSpPr>
        <p:spPr/>
        <p:txBody>
          <a:bodyPr/>
          <a:lstStyle/>
          <a:p>
            <a:pPr eaLnBrk="1" hangingPunct="1"/>
            <a:r>
              <a:rPr lang="en-US" dirty="0" smtClean="0"/>
              <a:t>Captive </a:t>
            </a:r>
            <a:r>
              <a:rPr lang="en-US" dirty="0" err="1" smtClean="0"/>
              <a:t>Cervidae</a:t>
            </a:r>
            <a:r>
              <a:rPr lang="en-US" dirty="0" smtClean="0"/>
              <a:t> include:</a:t>
            </a:r>
          </a:p>
          <a:p>
            <a:pPr lvl="1" eaLnBrk="1" hangingPunct="1"/>
            <a:r>
              <a:rPr lang="en-US" dirty="0" smtClean="0"/>
              <a:t>Whitetail, Mule, Fallow, Elk, Reindeer</a:t>
            </a:r>
          </a:p>
          <a:p>
            <a:pPr eaLnBrk="1" hangingPunct="1"/>
            <a:r>
              <a:rPr lang="en-US" dirty="0" smtClean="0"/>
              <a:t>Single Cervical Test (SCT)</a:t>
            </a:r>
          </a:p>
          <a:p>
            <a:pPr lvl="1" eaLnBrk="1" hangingPunct="1"/>
            <a:r>
              <a:rPr lang="en-US" dirty="0" smtClean="0"/>
              <a:t>Only Designated AV can administer</a:t>
            </a:r>
          </a:p>
          <a:p>
            <a:pPr lvl="1" eaLnBrk="1" hangingPunct="1"/>
            <a:r>
              <a:rPr lang="en-US" dirty="0" smtClean="0"/>
              <a:t>Wait 90 days to retest</a:t>
            </a:r>
          </a:p>
          <a:p>
            <a:pPr eaLnBrk="1" hangingPunct="1"/>
            <a:r>
              <a:rPr lang="en-US" dirty="0" smtClean="0"/>
              <a:t>DPP</a:t>
            </a:r>
          </a:p>
          <a:p>
            <a:pPr eaLnBrk="1" hangingPunct="1"/>
            <a:r>
              <a:rPr lang="en-US" dirty="0" smtClean="0"/>
              <a:t>Goats, swine, other species</a:t>
            </a:r>
          </a:p>
        </p:txBody>
      </p:sp>
      <p:pic>
        <p:nvPicPr>
          <p:cNvPr id="61444" name="Picture 4" descr="MPj0407092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6488" y="4395788"/>
            <a:ext cx="2805112" cy="2233612"/>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2652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074"/>
          <p:cNvSpPr>
            <a:spLocks noGrp="1" noChangeArrowheads="1"/>
          </p:cNvSpPr>
          <p:nvPr>
            <p:ph type="title"/>
          </p:nvPr>
        </p:nvSpPr>
        <p:spPr/>
        <p:txBody>
          <a:bodyPr/>
          <a:lstStyle/>
          <a:p>
            <a:pPr eaLnBrk="1" hangingPunct="1"/>
            <a:r>
              <a:rPr lang="en-US" smtClean="0"/>
              <a:t>Accreditation Requirements</a:t>
            </a:r>
          </a:p>
        </p:txBody>
      </p:sp>
      <p:sp>
        <p:nvSpPr>
          <p:cNvPr id="22531" name="Rectangle 2075"/>
          <p:cNvSpPr>
            <a:spLocks noGrp="1" noChangeArrowheads="1"/>
          </p:cNvSpPr>
          <p:nvPr>
            <p:ph type="body" sz="half" idx="1"/>
          </p:nvPr>
        </p:nvSpPr>
        <p:spPr>
          <a:xfrm>
            <a:off x="457200" y="1828800"/>
            <a:ext cx="8001000" cy="3886200"/>
          </a:xfrm>
        </p:spPr>
        <p:txBody>
          <a:bodyPr/>
          <a:lstStyle/>
          <a:p>
            <a:pPr eaLnBrk="1" hangingPunct="1"/>
            <a:r>
              <a:rPr lang="en-US" smtClean="0"/>
              <a:t>Initial Accreditation Training (IAT) in vet schools</a:t>
            </a:r>
          </a:p>
          <a:p>
            <a:pPr eaLnBrk="1" hangingPunct="1"/>
            <a:r>
              <a:rPr lang="en-US" smtClean="0"/>
              <a:t>Graduate with DVM or equivalent</a:t>
            </a:r>
          </a:p>
          <a:p>
            <a:pPr eaLnBrk="1" hangingPunct="1"/>
            <a:r>
              <a:rPr lang="en-US" smtClean="0"/>
              <a:t>Attend Core Orientation</a:t>
            </a:r>
          </a:p>
          <a:p>
            <a:pPr eaLnBrk="1" hangingPunct="1"/>
            <a:r>
              <a:rPr lang="en-US" smtClean="0"/>
              <a:t>Submit application -  VS form 1-36A</a:t>
            </a:r>
          </a:p>
          <a:p>
            <a:pPr eaLnBrk="1" hangingPunct="1">
              <a:lnSpc>
                <a:spcPct val="90000"/>
              </a:lnSpc>
            </a:pPr>
            <a:r>
              <a:rPr lang="en-US" smtClean="0"/>
              <a:t>Licensed/legally able to practice in state of accreditation</a:t>
            </a:r>
          </a:p>
          <a:p>
            <a:pPr eaLnBrk="1" hangingPunct="1">
              <a:lnSpc>
                <a:spcPct val="90000"/>
              </a:lnSpc>
            </a:pPr>
            <a:r>
              <a:rPr lang="en-US" smtClean="0"/>
              <a:t>Attend State-Specific Orientation (if required)</a:t>
            </a:r>
          </a:p>
          <a:p>
            <a:pPr eaLnBrk="1" hangingPunct="1"/>
            <a:endParaRPr lang="en-US" smtClean="0"/>
          </a:p>
        </p:txBody>
      </p:sp>
      <p:sp>
        <p:nvSpPr>
          <p:cNvPr id="22532" name="Rectangle 2076"/>
          <p:cNvSpPr>
            <a:spLocks noGrp="1" noChangeArrowheads="1"/>
          </p:cNvSpPr>
          <p:nvPr>
            <p:ph type="body" sz="half" idx="2"/>
          </p:nvPr>
        </p:nvSpPr>
        <p:spPr/>
        <p:txBody>
          <a:bodyPr/>
          <a:lstStyle/>
          <a:p>
            <a:pPr eaLnBrk="1" hangingPunct="1"/>
            <a:endParaRPr lang="en-US" sz="2600" smtClean="0"/>
          </a:p>
          <a:p>
            <a:pPr eaLnBrk="1" hangingPunct="1"/>
            <a:endParaRPr lang="en-US" sz="2600" smtClean="0"/>
          </a:p>
        </p:txBody>
      </p:sp>
    </p:spTree>
    <p:extLst>
      <p:ext uri="{BB962C8B-B14F-4D97-AF65-F5344CB8AC3E}">
        <p14:creationId xmlns:p14="http://schemas.microsoft.com/office/powerpoint/2010/main" val="1627028936"/>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en-US" smtClean="0"/>
              <a:t>TB Testing Tips</a:t>
            </a:r>
          </a:p>
        </p:txBody>
      </p:sp>
      <p:sp>
        <p:nvSpPr>
          <p:cNvPr id="62467" name="Rectangle 3"/>
          <p:cNvSpPr>
            <a:spLocks noGrp="1" noChangeArrowheads="1"/>
          </p:cNvSpPr>
          <p:nvPr>
            <p:ph type="body" idx="1"/>
          </p:nvPr>
        </p:nvSpPr>
        <p:spPr/>
        <p:txBody>
          <a:bodyPr/>
          <a:lstStyle/>
          <a:p>
            <a:pPr eaLnBrk="1" hangingPunct="1"/>
            <a:r>
              <a:rPr lang="en-US" smtClean="0"/>
              <a:t>Obtaining tuberculin and report forms</a:t>
            </a:r>
          </a:p>
          <a:p>
            <a:pPr eaLnBrk="1" hangingPunct="1"/>
            <a:r>
              <a:rPr lang="en-US" smtClean="0"/>
              <a:t>Don’t expose to light, air, temp extremes</a:t>
            </a:r>
          </a:p>
          <a:p>
            <a:pPr lvl="1" eaLnBrk="1" hangingPunct="1"/>
            <a:r>
              <a:rPr lang="en-US" smtClean="0"/>
              <a:t>Tuberculin loses potency</a:t>
            </a:r>
          </a:p>
          <a:p>
            <a:pPr lvl="1" eaLnBrk="1" hangingPunct="1"/>
            <a:r>
              <a:rPr lang="en-US" smtClean="0"/>
              <a:t>Do not store in syringe</a:t>
            </a:r>
          </a:p>
          <a:p>
            <a:pPr lvl="1" eaLnBrk="1" hangingPunct="1"/>
            <a:r>
              <a:rPr lang="en-US" smtClean="0"/>
              <a:t>Discard partially filled vials</a:t>
            </a:r>
          </a:p>
          <a:p>
            <a:pPr eaLnBrk="1" hangingPunct="1"/>
            <a:r>
              <a:rPr lang="en-US" smtClean="0"/>
              <a:t>No meat/milk restrictions</a:t>
            </a:r>
          </a:p>
          <a:p>
            <a:pPr eaLnBrk="1" hangingPunct="1"/>
            <a:r>
              <a:rPr lang="en-US" smtClean="0"/>
              <a:t>Don’t test sick cattle</a:t>
            </a:r>
          </a:p>
          <a:p>
            <a:pPr eaLnBrk="1" hangingPunct="1"/>
            <a:r>
              <a:rPr lang="en-US" smtClean="0"/>
              <a:t>Don’t treat while testing</a:t>
            </a:r>
          </a:p>
        </p:txBody>
      </p:sp>
      <p:pic>
        <p:nvPicPr>
          <p:cNvPr id="62468" name="Picture 4" descr="CCT team"/>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a:xfrm>
            <a:off x="6324600" y="3048000"/>
            <a:ext cx="2819400" cy="3886200"/>
          </a:xfrm>
          <a:noFill/>
          <a:ln w="3175">
            <a:solidFill>
              <a:schemeClr val="tx1"/>
            </a:solidFill>
            <a:miter lim="800000"/>
            <a:headEnd/>
            <a:tailEnd/>
          </a:ln>
        </p:spPr>
      </p:pic>
    </p:spTree>
    <p:extLst>
      <p:ext uri="{BB962C8B-B14F-4D97-AF65-F5344CB8AC3E}">
        <p14:creationId xmlns:p14="http://schemas.microsoft.com/office/powerpoint/2010/main" val="2713535882"/>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n-US" dirty="0" smtClean="0"/>
              <a:t>Cattle Brucellosis</a:t>
            </a:r>
          </a:p>
        </p:txBody>
      </p:sp>
      <p:sp>
        <p:nvSpPr>
          <p:cNvPr id="63491" name="Rectangle 3"/>
          <p:cNvSpPr>
            <a:spLocks noGrp="1" noChangeArrowheads="1"/>
          </p:cNvSpPr>
          <p:nvPr>
            <p:ph type="body" idx="1"/>
          </p:nvPr>
        </p:nvSpPr>
        <p:spPr>
          <a:xfrm>
            <a:off x="457200" y="1828800"/>
            <a:ext cx="6248400" cy="3886200"/>
          </a:xfrm>
        </p:spPr>
        <p:txBody>
          <a:bodyPr/>
          <a:lstStyle/>
          <a:p>
            <a:pPr eaLnBrk="1" hangingPunct="1"/>
            <a:r>
              <a:rPr lang="en-US" dirty="0" smtClean="0"/>
              <a:t>A Zoonotic disease</a:t>
            </a:r>
          </a:p>
          <a:p>
            <a:pPr eaLnBrk="1" hangingPunct="1"/>
            <a:r>
              <a:rPr lang="en-US" dirty="0" smtClean="0"/>
              <a:t>Program status</a:t>
            </a:r>
          </a:p>
          <a:p>
            <a:pPr marL="457200" lvl="1" indent="0" eaLnBrk="1" hangingPunct="1">
              <a:buNone/>
            </a:pPr>
            <a:endParaRPr lang="en-US" dirty="0" smtClean="0"/>
          </a:p>
          <a:p>
            <a:pPr lvl="1" eaLnBrk="1" hangingPunct="1"/>
            <a:r>
              <a:rPr lang="en-US" dirty="0" smtClean="0"/>
              <a:t>Class Free: 50 States, PR, VI (Sept 09)</a:t>
            </a:r>
          </a:p>
          <a:p>
            <a:pPr lvl="1" eaLnBrk="1" hangingPunct="1"/>
            <a:r>
              <a:rPr lang="en-US" dirty="0" smtClean="0"/>
              <a:t>Greater Yellowstone Area still </a:t>
            </a:r>
          </a:p>
          <a:p>
            <a:pPr marL="457200" lvl="1" indent="0" eaLnBrk="1" hangingPunct="1">
              <a:buNone/>
            </a:pPr>
            <a:r>
              <a:rPr lang="en-US" dirty="0" smtClean="0"/>
              <a:t>dealing with brucellosis</a:t>
            </a:r>
          </a:p>
        </p:txBody>
      </p:sp>
      <p:pic>
        <p:nvPicPr>
          <p:cNvPr id="63492" name="Picture 4" descr="MPj0202111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0" y="1905000"/>
            <a:ext cx="2286000" cy="2144713"/>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3493" name="Picture 5" descr="MPj0406860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400" y="4724400"/>
            <a:ext cx="2667000" cy="1831975"/>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540479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smtClean="0"/>
              <a:t>Your Role in Cattle Brucellosis</a:t>
            </a:r>
          </a:p>
        </p:txBody>
      </p:sp>
      <p:sp>
        <p:nvSpPr>
          <p:cNvPr id="64515" name="Rectangle 3"/>
          <p:cNvSpPr>
            <a:spLocks noGrp="1" noChangeArrowheads="1"/>
          </p:cNvSpPr>
          <p:nvPr>
            <p:ph type="body" idx="1"/>
          </p:nvPr>
        </p:nvSpPr>
        <p:spPr/>
        <p:txBody>
          <a:bodyPr/>
          <a:lstStyle/>
          <a:p>
            <a:pPr eaLnBrk="1" hangingPunct="1"/>
            <a:r>
              <a:rPr lang="en-US" smtClean="0"/>
              <a:t>Vaccination, ear tagging, tattooing</a:t>
            </a:r>
          </a:p>
          <a:p>
            <a:pPr eaLnBrk="1" hangingPunct="1"/>
            <a:r>
              <a:rPr lang="en-US" smtClean="0"/>
              <a:t>Testing</a:t>
            </a:r>
          </a:p>
          <a:p>
            <a:pPr eaLnBrk="1" hangingPunct="1"/>
            <a:r>
              <a:rPr lang="en-US" smtClean="0"/>
              <a:t>Reporting</a:t>
            </a:r>
          </a:p>
        </p:txBody>
      </p:sp>
      <p:pic>
        <p:nvPicPr>
          <p:cNvPr id="6451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4292600"/>
            <a:ext cx="3505200" cy="23368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4517" name="Picture 5" descr="ear tattoo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3257550"/>
            <a:ext cx="4495800" cy="337185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7430556"/>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n-US" smtClean="0"/>
              <a:t>Your Role in Swine Brucellosis</a:t>
            </a:r>
          </a:p>
        </p:txBody>
      </p:sp>
      <p:sp>
        <p:nvSpPr>
          <p:cNvPr id="65539" name="Rectangle 3"/>
          <p:cNvSpPr>
            <a:spLocks noGrp="1" noChangeArrowheads="1"/>
          </p:cNvSpPr>
          <p:nvPr>
            <p:ph type="body" idx="1"/>
          </p:nvPr>
        </p:nvSpPr>
        <p:spPr>
          <a:xfrm>
            <a:off x="457200" y="1828800"/>
            <a:ext cx="8229600" cy="5029200"/>
          </a:xfrm>
        </p:spPr>
        <p:txBody>
          <a:bodyPr/>
          <a:lstStyle/>
          <a:p>
            <a:pPr eaLnBrk="1" hangingPunct="1"/>
            <a:r>
              <a:rPr lang="en-US" smtClean="0"/>
              <a:t>All free except Texas</a:t>
            </a:r>
          </a:p>
          <a:p>
            <a:pPr eaLnBrk="1" hangingPunct="1"/>
            <a:r>
              <a:rPr lang="en-US" smtClean="0"/>
              <a:t>Feral swine impact total eradication</a:t>
            </a:r>
          </a:p>
          <a:p>
            <a:pPr lvl="1" eaLnBrk="1" hangingPunct="1"/>
            <a:r>
              <a:rPr lang="en-US" smtClean="0"/>
              <a:t>&gt;4 million feral swine</a:t>
            </a:r>
          </a:p>
          <a:p>
            <a:pPr lvl="1" eaLnBrk="1" hangingPunct="1"/>
            <a:r>
              <a:rPr lang="en-US" smtClean="0"/>
              <a:t>Known herds in 39 states</a:t>
            </a:r>
          </a:p>
          <a:p>
            <a:pPr eaLnBrk="1" hangingPunct="1"/>
            <a:r>
              <a:rPr lang="en-US" smtClean="0"/>
              <a:t>Your responsibility</a:t>
            </a:r>
          </a:p>
          <a:p>
            <a:pPr lvl="1" eaLnBrk="1" hangingPunct="1"/>
            <a:r>
              <a:rPr lang="en-US" smtClean="0"/>
              <a:t>Certificates</a:t>
            </a:r>
          </a:p>
          <a:p>
            <a:pPr lvl="1" eaLnBrk="1" hangingPunct="1"/>
            <a:r>
              <a:rPr lang="en-US" smtClean="0"/>
              <a:t>Permits</a:t>
            </a:r>
          </a:p>
          <a:p>
            <a:pPr lvl="1" eaLnBrk="1" hangingPunct="1"/>
            <a:r>
              <a:rPr lang="en-US" smtClean="0"/>
              <a:t>Sample collection</a:t>
            </a:r>
          </a:p>
        </p:txBody>
      </p:sp>
      <p:pic>
        <p:nvPicPr>
          <p:cNvPr id="65540" name="Picture 4" descr="MPj0262610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4572000"/>
            <a:ext cx="4114800" cy="20574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26981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smtClean="0"/>
              <a:t>Pseudorabies</a:t>
            </a:r>
          </a:p>
        </p:txBody>
      </p:sp>
      <p:sp>
        <p:nvSpPr>
          <p:cNvPr id="66563" name="Rectangle 3"/>
          <p:cNvSpPr>
            <a:spLocks noGrp="1" noChangeArrowheads="1"/>
          </p:cNvSpPr>
          <p:nvPr>
            <p:ph type="body" idx="1"/>
          </p:nvPr>
        </p:nvSpPr>
        <p:spPr>
          <a:xfrm>
            <a:off x="457200" y="1828800"/>
            <a:ext cx="5791200" cy="4419600"/>
          </a:xfrm>
        </p:spPr>
        <p:txBody>
          <a:bodyPr/>
          <a:lstStyle/>
          <a:p>
            <a:pPr eaLnBrk="1" hangingPunct="1"/>
            <a:r>
              <a:rPr lang="en-US" smtClean="0"/>
              <a:t>Pseudorabies:  What is it?</a:t>
            </a:r>
          </a:p>
          <a:p>
            <a:pPr eaLnBrk="1" hangingPunct="1"/>
            <a:r>
              <a:rPr lang="en-US" smtClean="0"/>
              <a:t>How it is spread?</a:t>
            </a:r>
          </a:p>
          <a:p>
            <a:pPr eaLnBrk="1" hangingPunct="1"/>
            <a:r>
              <a:rPr lang="en-US" smtClean="0"/>
              <a:t>VS approach to pseudorabies</a:t>
            </a:r>
          </a:p>
          <a:p>
            <a:pPr lvl="1" eaLnBrk="1" hangingPunct="1"/>
            <a:r>
              <a:rPr lang="en-US" smtClean="0"/>
              <a:t>Surveillance in domestic swine</a:t>
            </a:r>
          </a:p>
          <a:p>
            <a:pPr lvl="1" eaLnBrk="1" hangingPunct="1"/>
            <a:r>
              <a:rPr lang="en-US" smtClean="0"/>
              <a:t>Disease control, including depopulation, to prevent spread</a:t>
            </a:r>
          </a:p>
          <a:p>
            <a:pPr lvl="1" eaLnBrk="1" hangingPunct="1"/>
            <a:r>
              <a:rPr lang="en-US" smtClean="0"/>
              <a:t>Education</a:t>
            </a:r>
          </a:p>
        </p:txBody>
      </p:sp>
      <p:pic>
        <p:nvPicPr>
          <p:cNvPr id="66564" name="Picture 4" descr="MPj0227808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4343400"/>
            <a:ext cx="3276600" cy="2347913"/>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42041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smtClean="0"/>
              <a:t>Your Role in Pseudorabies</a:t>
            </a:r>
          </a:p>
        </p:txBody>
      </p:sp>
      <p:sp>
        <p:nvSpPr>
          <p:cNvPr id="67587" name="Rectangle 3"/>
          <p:cNvSpPr>
            <a:spLocks noGrp="1" noChangeArrowheads="1"/>
          </p:cNvSpPr>
          <p:nvPr>
            <p:ph type="body" idx="1"/>
          </p:nvPr>
        </p:nvSpPr>
        <p:spPr>
          <a:xfrm>
            <a:off x="457200" y="1828800"/>
            <a:ext cx="8229600" cy="4419600"/>
          </a:xfrm>
        </p:spPr>
        <p:txBody>
          <a:bodyPr/>
          <a:lstStyle/>
          <a:p>
            <a:pPr eaLnBrk="1" hangingPunct="1"/>
            <a:r>
              <a:rPr lang="en-US" smtClean="0"/>
              <a:t>Status in U.S.:  All states in Free status</a:t>
            </a:r>
          </a:p>
          <a:p>
            <a:pPr eaLnBrk="1" hangingPunct="1"/>
            <a:r>
              <a:rPr lang="en-US" smtClean="0"/>
              <a:t>Your responsibility</a:t>
            </a:r>
          </a:p>
          <a:p>
            <a:pPr lvl="1" eaLnBrk="1" hangingPunct="1"/>
            <a:r>
              <a:rPr lang="en-US" smtClean="0"/>
              <a:t>Certificates</a:t>
            </a:r>
          </a:p>
          <a:p>
            <a:pPr lvl="1" eaLnBrk="1" hangingPunct="1"/>
            <a:r>
              <a:rPr lang="en-US" smtClean="0"/>
              <a:t>Permits</a:t>
            </a:r>
          </a:p>
          <a:p>
            <a:pPr eaLnBrk="1" hangingPunct="1"/>
            <a:r>
              <a:rPr lang="en-US" smtClean="0"/>
              <a:t>Feral swine effect</a:t>
            </a:r>
          </a:p>
          <a:p>
            <a:pPr lvl="1" eaLnBrk="1" hangingPunct="1"/>
            <a:r>
              <a:rPr lang="en-US" smtClean="0"/>
              <a:t>Serological evidence</a:t>
            </a:r>
          </a:p>
          <a:p>
            <a:pPr lvl="1" eaLnBrk="1" hangingPunct="1"/>
            <a:r>
              <a:rPr lang="en-US" smtClean="0"/>
              <a:t>All considered positive</a:t>
            </a:r>
          </a:p>
          <a:p>
            <a:pPr lvl="1" eaLnBrk="1" hangingPunct="1"/>
            <a:r>
              <a:rPr lang="en-US" smtClean="0"/>
              <a:t>Depopulation approach</a:t>
            </a:r>
          </a:p>
          <a:p>
            <a:pPr lvl="1" eaLnBrk="1" hangingPunct="1"/>
            <a:endParaRPr lang="en-US" smtClean="0"/>
          </a:p>
        </p:txBody>
      </p:sp>
      <p:pic>
        <p:nvPicPr>
          <p:cNvPr id="67588" name="Picture 4" descr="MPj0262609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3048000"/>
            <a:ext cx="3187700" cy="3125788"/>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225793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n-US" smtClean="0"/>
              <a:t>Your Role in Scrapie Program</a:t>
            </a:r>
          </a:p>
        </p:txBody>
      </p:sp>
      <p:sp>
        <p:nvSpPr>
          <p:cNvPr id="68611" name="Rectangle 3"/>
          <p:cNvSpPr>
            <a:spLocks noGrp="1" noChangeArrowheads="1"/>
          </p:cNvSpPr>
          <p:nvPr>
            <p:ph type="body" idx="1"/>
          </p:nvPr>
        </p:nvSpPr>
        <p:spPr>
          <a:xfrm>
            <a:off x="457200" y="1828800"/>
            <a:ext cx="8229600" cy="4495800"/>
          </a:xfrm>
        </p:spPr>
        <p:txBody>
          <a:bodyPr/>
          <a:lstStyle/>
          <a:p>
            <a:pPr eaLnBrk="1" hangingPunct="1">
              <a:lnSpc>
                <a:spcPct val="90000"/>
              </a:lnSpc>
              <a:buFont typeface="Wingdings" pitchFamily="2" charset="2"/>
              <a:buNone/>
            </a:pPr>
            <a:r>
              <a:rPr lang="en-US" dirty="0" smtClean="0"/>
              <a:t>Educate clients: </a:t>
            </a:r>
          </a:p>
          <a:p>
            <a:pPr lvl="1" eaLnBrk="1" hangingPunct="1">
              <a:lnSpc>
                <a:spcPct val="90000"/>
              </a:lnSpc>
            </a:pPr>
            <a:r>
              <a:rPr lang="en-US" dirty="0" smtClean="0"/>
              <a:t>To recognize clinical suspects</a:t>
            </a:r>
          </a:p>
          <a:p>
            <a:pPr lvl="1" eaLnBrk="1" hangingPunct="1">
              <a:lnSpc>
                <a:spcPct val="90000"/>
              </a:lnSpc>
            </a:pPr>
            <a:r>
              <a:rPr lang="en-US" dirty="0" smtClean="0"/>
              <a:t>To use official ID</a:t>
            </a:r>
          </a:p>
          <a:p>
            <a:pPr lvl="2" eaLnBrk="1" hangingPunct="1">
              <a:lnSpc>
                <a:spcPct val="90000"/>
              </a:lnSpc>
              <a:buFontTx/>
              <a:buNone/>
            </a:pPr>
            <a:r>
              <a:rPr lang="en-US" dirty="0" smtClean="0"/>
              <a:t>	1-866-USDA-TAG</a:t>
            </a:r>
          </a:p>
          <a:p>
            <a:pPr lvl="1" eaLnBrk="1" hangingPunct="1">
              <a:lnSpc>
                <a:spcPct val="90000"/>
              </a:lnSpc>
            </a:pPr>
            <a:r>
              <a:rPr lang="en-US" dirty="0" smtClean="0"/>
              <a:t>To practice prevention strategies by: </a:t>
            </a:r>
          </a:p>
          <a:p>
            <a:pPr lvl="2" eaLnBrk="1" hangingPunct="1">
              <a:lnSpc>
                <a:spcPct val="90000"/>
              </a:lnSpc>
            </a:pPr>
            <a:r>
              <a:rPr lang="en-US" dirty="0" smtClean="0"/>
              <a:t> Breeding for genetic resistance in sheep</a:t>
            </a:r>
          </a:p>
          <a:p>
            <a:pPr lvl="2" eaLnBrk="1" hangingPunct="1">
              <a:lnSpc>
                <a:spcPct val="90000"/>
              </a:lnSpc>
            </a:pPr>
            <a:r>
              <a:rPr lang="en-US" dirty="0" smtClean="0"/>
              <a:t> Maintaining closed ewe flocks </a:t>
            </a:r>
          </a:p>
          <a:p>
            <a:pPr lvl="2" eaLnBrk="1" hangingPunct="1">
              <a:lnSpc>
                <a:spcPct val="90000"/>
              </a:lnSpc>
            </a:pPr>
            <a:r>
              <a:rPr lang="en-US" dirty="0" smtClean="0"/>
              <a:t> Enrolling in SFCP</a:t>
            </a:r>
          </a:p>
          <a:p>
            <a:pPr eaLnBrk="1" hangingPunct="1">
              <a:lnSpc>
                <a:spcPct val="90000"/>
              </a:lnSpc>
              <a:buFont typeface="Wingdings" pitchFamily="2" charset="2"/>
              <a:buNone/>
            </a:pPr>
            <a:r>
              <a:rPr lang="en-US" dirty="0" smtClean="0"/>
              <a:t>Report all </a:t>
            </a:r>
            <a:r>
              <a:rPr lang="en-US" dirty="0" err="1" smtClean="0"/>
              <a:t>scrapie</a:t>
            </a:r>
            <a:r>
              <a:rPr lang="en-US" dirty="0" smtClean="0"/>
              <a:t> suspects!</a:t>
            </a:r>
          </a:p>
        </p:txBody>
      </p:sp>
      <p:pic>
        <p:nvPicPr>
          <p:cNvPr id="68612" name="Picture 4" descr="TSE ear ta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1828800"/>
            <a:ext cx="2362200" cy="1851025"/>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00782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smtClean="0"/>
              <a:t>Your Role in Scrapie Program</a:t>
            </a:r>
          </a:p>
        </p:txBody>
      </p:sp>
      <p:sp>
        <p:nvSpPr>
          <p:cNvPr id="69635" name="Rectangle 3"/>
          <p:cNvSpPr>
            <a:spLocks noGrp="1" noChangeArrowheads="1"/>
          </p:cNvSpPr>
          <p:nvPr>
            <p:ph type="body" idx="1"/>
          </p:nvPr>
        </p:nvSpPr>
        <p:spPr/>
        <p:txBody>
          <a:bodyPr/>
          <a:lstStyle/>
          <a:p>
            <a:pPr eaLnBrk="1" hangingPunct="1"/>
            <a:r>
              <a:rPr lang="en-US" sz="2800" smtClean="0"/>
              <a:t>Collect &amp; submit samples to USDA-approved lab</a:t>
            </a:r>
          </a:p>
          <a:p>
            <a:pPr lvl="1" eaLnBrk="1" hangingPunct="1"/>
            <a:r>
              <a:rPr lang="en-US" smtClean="0"/>
              <a:t>Live animals: Federal/State vet, usually</a:t>
            </a:r>
          </a:p>
          <a:p>
            <a:pPr lvl="1" eaLnBrk="1" hangingPunct="1"/>
            <a:r>
              <a:rPr lang="en-US" smtClean="0"/>
              <a:t>Dead animals:  Accredited vet</a:t>
            </a:r>
          </a:p>
          <a:p>
            <a:pPr lvl="2" eaLnBrk="1" hangingPunct="1"/>
            <a:r>
              <a:rPr lang="en-US" smtClean="0"/>
              <a:t>brainstem, lymph nodes, tonsil</a:t>
            </a:r>
          </a:p>
          <a:p>
            <a:pPr lvl="1" eaLnBrk="1" hangingPunct="1"/>
            <a:r>
              <a:rPr lang="en-US" smtClean="0"/>
              <a:t>Submission forms and instructions</a:t>
            </a:r>
          </a:p>
          <a:p>
            <a:pPr eaLnBrk="1" hangingPunct="1"/>
            <a:r>
              <a:rPr lang="en-US" sz="2800" smtClean="0"/>
              <a:t>Conduct genetic testing</a:t>
            </a:r>
          </a:p>
        </p:txBody>
      </p:sp>
      <p:pic>
        <p:nvPicPr>
          <p:cNvPr id="69636" name="Picture 4" descr="MPj0433263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4572000"/>
            <a:ext cx="4191000" cy="2097088"/>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06448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228600"/>
            <a:ext cx="8229600" cy="1143000"/>
          </a:xfrm>
        </p:spPr>
        <p:txBody>
          <a:bodyPr/>
          <a:lstStyle/>
          <a:p>
            <a:pPr eaLnBrk="1" hangingPunct="1"/>
            <a:r>
              <a:rPr lang="en-US" altLang="en-US" smtClean="0"/>
              <a:t>Surveillance Activities</a:t>
            </a:r>
          </a:p>
        </p:txBody>
      </p:sp>
      <p:sp>
        <p:nvSpPr>
          <p:cNvPr id="44035" name="Rectangle 3"/>
          <p:cNvSpPr>
            <a:spLocks noGrp="1" noChangeArrowheads="1"/>
          </p:cNvSpPr>
          <p:nvPr>
            <p:ph type="body" idx="1"/>
          </p:nvPr>
        </p:nvSpPr>
        <p:spPr>
          <a:xfrm>
            <a:off x="457200" y="1143000"/>
            <a:ext cx="8229600" cy="4267200"/>
          </a:xfrm>
        </p:spPr>
        <p:txBody>
          <a:bodyPr/>
          <a:lstStyle/>
          <a:p>
            <a:pPr eaLnBrk="1" hangingPunct="1">
              <a:buFont typeface="Wingdings" pitchFamily="2" charset="2"/>
              <a:buNone/>
            </a:pPr>
            <a:r>
              <a:rPr lang="en-US" altLang="en-US" sz="2400" b="1" smtClean="0"/>
              <a:t>Additional surveillance activities (examples):</a:t>
            </a:r>
          </a:p>
          <a:p>
            <a:pPr lvl="1" eaLnBrk="1" hangingPunct="1"/>
            <a:r>
              <a:rPr lang="en-US" altLang="en-US" sz="2400" smtClean="0"/>
              <a:t>Infectious Salmon Anemia</a:t>
            </a:r>
          </a:p>
          <a:p>
            <a:pPr lvl="1" eaLnBrk="1" hangingPunct="1"/>
            <a:r>
              <a:rPr lang="en-US" altLang="en-US" sz="2400" smtClean="0"/>
              <a:t>Screwworm </a:t>
            </a:r>
          </a:p>
          <a:p>
            <a:pPr lvl="1" eaLnBrk="1" hangingPunct="1"/>
            <a:r>
              <a:rPr lang="en-US" altLang="en-US" sz="2400" smtClean="0"/>
              <a:t>Cattle Tick Fever</a:t>
            </a:r>
          </a:p>
          <a:p>
            <a:pPr lvl="1" eaLnBrk="1" hangingPunct="1"/>
            <a:r>
              <a:rPr lang="en-US" altLang="en-US" sz="2400" smtClean="0"/>
              <a:t>Classical Swine Fever</a:t>
            </a:r>
          </a:p>
          <a:p>
            <a:pPr lvl="1" eaLnBrk="1" hangingPunct="1"/>
            <a:r>
              <a:rPr lang="en-US" altLang="en-US" sz="2400" smtClean="0"/>
              <a:t>CWD</a:t>
            </a:r>
          </a:p>
          <a:p>
            <a:pPr eaLnBrk="1" hangingPunct="1">
              <a:buFont typeface="Wingdings" pitchFamily="2" charset="2"/>
              <a:buNone/>
            </a:pPr>
            <a:r>
              <a:rPr lang="en-US" altLang="en-US" sz="2400" b="1" smtClean="0"/>
              <a:t>Goals of surveillance:</a:t>
            </a:r>
          </a:p>
          <a:p>
            <a:pPr lvl="1" eaLnBrk="1" hangingPunct="1">
              <a:lnSpc>
                <a:spcPct val="80000"/>
              </a:lnSpc>
              <a:buFontTx/>
              <a:buChar char="•"/>
            </a:pPr>
            <a:r>
              <a:rPr lang="en-US" altLang="en-US" sz="2400" smtClean="0">
                <a:latin typeface="Arial" charset="0"/>
                <a:cs typeface="Arial" charset="0"/>
              </a:rPr>
              <a:t>Enhance current eradication efforts (for TB in bovines &amp; cervids, Brucellosis in bovines &amp; swine, Pseudorabies and Scrapie)</a:t>
            </a:r>
          </a:p>
          <a:p>
            <a:pPr lvl="1" eaLnBrk="1" hangingPunct="1">
              <a:lnSpc>
                <a:spcPct val="80000"/>
              </a:lnSpc>
              <a:buFontTx/>
              <a:buChar char="•"/>
            </a:pPr>
            <a:r>
              <a:rPr lang="en-US" altLang="en-US" sz="2400" smtClean="0">
                <a:latin typeface="Arial" charset="0"/>
                <a:cs typeface="Arial" charset="0"/>
              </a:rPr>
              <a:t>Detect emerging diseases and FADs</a:t>
            </a:r>
          </a:p>
          <a:p>
            <a:pPr lvl="1" eaLnBrk="1" hangingPunct="1">
              <a:lnSpc>
                <a:spcPct val="80000"/>
              </a:lnSpc>
              <a:buFontTx/>
              <a:buChar char="•"/>
            </a:pPr>
            <a:r>
              <a:rPr lang="en-US" altLang="en-US" sz="2400" smtClean="0">
                <a:latin typeface="Arial" charset="0"/>
                <a:cs typeface="Arial" charset="0"/>
              </a:rPr>
              <a:t>Improve marketability</a:t>
            </a:r>
          </a:p>
          <a:p>
            <a:pPr lvl="1" eaLnBrk="1" hangingPunct="1">
              <a:lnSpc>
                <a:spcPct val="80000"/>
              </a:lnSpc>
              <a:buFontTx/>
              <a:buChar char="•"/>
            </a:pPr>
            <a:r>
              <a:rPr lang="en-US" altLang="en-US" sz="2400" smtClean="0">
                <a:latin typeface="Arial" charset="0"/>
                <a:cs typeface="Arial" charset="0"/>
              </a:rPr>
              <a:t>Reduce consumer &amp; animal risk</a:t>
            </a:r>
          </a:p>
          <a:p>
            <a:pPr lvl="1" eaLnBrk="1" hangingPunct="1">
              <a:lnSpc>
                <a:spcPct val="80000"/>
              </a:lnSpc>
              <a:buFontTx/>
              <a:buChar char="•"/>
            </a:pPr>
            <a:r>
              <a:rPr lang="en-US" altLang="en-US" sz="2400" smtClean="0">
                <a:latin typeface="Arial" charset="0"/>
                <a:cs typeface="Arial" charset="0"/>
              </a:rPr>
              <a:t>Monitor animal health trends</a:t>
            </a:r>
          </a:p>
          <a:p>
            <a:pPr eaLnBrk="1" hangingPunct="1">
              <a:buFont typeface="Wingdings" pitchFamily="2" charset="2"/>
              <a:buNone/>
            </a:pPr>
            <a:endParaRPr lang="en-US" altLang="en-US" sz="2800" smtClean="0"/>
          </a:p>
          <a:p>
            <a:pPr lvl="1" eaLnBrk="1" hangingPunct="1">
              <a:buFont typeface="Wingdings" pitchFamily="2" charset="2"/>
              <a:buNone/>
            </a:pPr>
            <a:endParaRPr lang="en-US" altLang="en-US" sz="2600" smtClean="0"/>
          </a:p>
        </p:txBody>
      </p:sp>
    </p:spTree>
    <p:extLst>
      <p:ext uri="{BB962C8B-B14F-4D97-AF65-F5344CB8AC3E}">
        <p14:creationId xmlns:p14="http://schemas.microsoft.com/office/powerpoint/2010/main" val="3089726882"/>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smtClean="0"/>
              <a:t>Certification Programs</a:t>
            </a:r>
          </a:p>
        </p:txBody>
      </p:sp>
      <p:sp>
        <p:nvSpPr>
          <p:cNvPr id="72707" name="Rectangle 3"/>
          <p:cNvSpPr>
            <a:spLocks noGrp="1" noChangeArrowheads="1"/>
          </p:cNvSpPr>
          <p:nvPr>
            <p:ph type="body" idx="1"/>
          </p:nvPr>
        </p:nvSpPr>
        <p:spPr/>
        <p:txBody>
          <a:bodyPr/>
          <a:lstStyle/>
          <a:p>
            <a:pPr eaLnBrk="1" hangingPunct="1">
              <a:lnSpc>
                <a:spcPct val="90000"/>
              </a:lnSpc>
              <a:buFont typeface="Wingdings" pitchFamily="2" charset="2"/>
              <a:buNone/>
            </a:pPr>
            <a:r>
              <a:rPr lang="en-US" sz="2600" dirty="0" smtClean="0"/>
              <a:t>What are Certification Programs?</a:t>
            </a:r>
          </a:p>
          <a:p>
            <a:pPr eaLnBrk="1" hangingPunct="1">
              <a:lnSpc>
                <a:spcPct val="90000"/>
              </a:lnSpc>
              <a:buFont typeface="Wingdings" pitchFamily="2" charset="2"/>
              <a:buNone/>
            </a:pPr>
            <a:endParaRPr lang="en-US" sz="2600" dirty="0" smtClean="0"/>
          </a:p>
          <a:p>
            <a:pPr eaLnBrk="1" hangingPunct="1">
              <a:lnSpc>
                <a:spcPct val="90000"/>
              </a:lnSpc>
              <a:buFont typeface="Wingdings" pitchFamily="2" charset="2"/>
              <a:buNone/>
            </a:pPr>
            <a:r>
              <a:rPr lang="en-US" sz="2600" dirty="0" smtClean="0"/>
              <a:t>Diseases with Certification Programs</a:t>
            </a:r>
            <a:endParaRPr lang="en-US" sz="2400" dirty="0" smtClean="0"/>
          </a:p>
          <a:p>
            <a:pPr eaLnBrk="1" hangingPunct="1">
              <a:lnSpc>
                <a:spcPct val="90000"/>
              </a:lnSpc>
            </a:pPr>
            <a:r>
              <a:rPr lang="en-US" sz="2400" dirty="0" err="1" smtClean="0"/>
              <a:t>Scrapie</a:t>
            </a:r>
            <a:r>
              <a:rPr lang="en-US" sz="2400" dirty="0" smtClean="0"/>
              <a:t> </a:t>
            </a:r>
          </a:p>
          <a:p>
            <a:pPr eaLnBrk="1" hangingPunct="1">
              <a:lnSpc>
                <a:spcPct val="90000"/>
              </a:lnSpc>
            </a:pPr>
            <a:endParaRPr lang="en-US" sz="2400" dirty="0" smtClean="0"/>
          </a:p>
          <a:p>
            <a:pPr eaLnBrk="1" hangingPunct="1">
              <a:lnSpc>
                <a:spcPct val="90000"/>
              </a:lnSpc>
              <a:buFont typeface="Wingdings" pitchFamily="2" charset="2"/>
              <a:buNone/>
            </a:pPr>
            <a:r>
              <a:rPr lang="en-US" sz="2400" dirty="0" smtClean="0"/>
              <a:t>What to do if you are interested?</a:t>
            </a:r>
          </a:p>
          <a:p>
            <a:pPr eaLnBrk="1" hangingPunct="1">
              <a:lnSpc>
                <a:spcPct val="90000"/>
              </a:lnSpc>
            </a:pPr>
            <a:r>
              <a:rPr lang="en-US" sz="2600" dirty="0" smtClean="0"/>
              <a:t>Get certification training</a:t>
            </a:r>
          </a:p>
          <a:p>
            <a:pPr eaLnBrk="1" hangingPunct="1">
              <a:lnSpc>
                <a:spcPct val="90000"/>
              </a:lnSpc>
            </a:pPr>
            <a:r>
              <a:rPr lang="en-US" sz="2600" dirty="0" smtClean="0"/>
              <a:t>Check with your state</a:t>
            </a:r>
          </a:p>
        </p:txBody>
      </p:sp>
      <p:pic>
        <p:nvPicPr>
          <p:cNvPr id="72708" name="Picture 4" descr="Flock of shee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4049713"/>
            <a:ext cx="3657600" cy="2808287"/>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2242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p:cNvSpPr>
            <a:spLocks noGrp="1" noChangeArrowheads="1"/>
          </p:cNvSpPr>
          <p:nvPr>
            <p:ph type="title"/>
          </p:nvPr>
        </p:nvSpPr>
        <p:spPr/>
        <p:txBody>
          <a:bodyPr/>
          <a:lstStyle/>
          <a:p>
            <a:pPr eaLnBrk="1" hangingPunct="1"/>
            <a:r>
              <a:rPr lang="en-US" smtClean="0"/>
              <a:t>Authorization in Other States</a:t>
            </a:r>
          </a:p>
        </p:txBody>
      </p:sp>
      <p:sp>
        <p:nvSpPr>
          <p:cNvPr id="23555" name="Rectangle 6"/>
          <p:cNvSpPr>
            <a:spLocks noGrp="1" noChangeArrowheads="1"/>
          </p:cNvSpPr>
          <p:nvPr>
            <p:ph type="body" idx="1"/>
          </p:nvPr>
        </p:nvSpPr>
        <p:spPr/>
        <p:txBody>
          <a:bodyPr/>
          <a:lstStyle/>
          <a:p>
            <a:pPr eaLnBrk="1" hangingPunct="1">
              <a:buFont typeface="Wingdings" pitchFamily="2" charset="2"/>
              <a:buNone/>
            </a:pPr>
            <a:r>
              <a:rPr lang="en-US" dirty="0" smtClean="0"/>
              <a:t>To do accredited work in other States:</a:t>
            </a:r>
          </a:p>
          <a:p>
            <a:pPr eaLnBrk="1" hangingPunct="1"/>
            <a:r>
              <a:rPr lang="en-US" dirty="0"/>
              <a:t>Be licensed/legally able to practice in State </a:t>
            </a:r>
          </a:p>
          <a:p>
            <a:pPr eaLnBrk="1" hangingPunct="1"/>
            <a:r>
              <a:rPr lang="en-US" dirty="0" smtClean="0"/>
              <a:t>Contact APHIS, VS District Office</a:t>
            </a:r>
          </a:p>
          <a:p>
            <a:pPr eaLnBrk="1" hangingPunct="1"/>
            <a:r>
              <a:rPr lang="en-US" dirty="0" smtClean="0"/>
              <a:t>Attend State-Specific Orientation</a:t>
            </a:r>
          </a:p>
          <a:p>
            <a:pPr eaLnBrk="1" hangingPunct="1"/>
            <a:r>
              <a:rPr lang="en-US" dirty="0" smtClean="0"/>
              <a:t>Receive written APHIS authorization before doing accredited work in new State</a:t>
            </a:r>
          </a:p>
        </p:txBody>
      </p:sp>
    </p:spTree>
    <p:extLst>
      <p:ext uri="{BB962C8B-B14F-4D97-AF65-F5344CB8AC3E}">
        <p14:creationId xmlns:p14="http://schemas.microsoft.com/office/powerpoint/2010/main" val="2382072777"/>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smtClean="0"/>
              <a:t>Other Types of Activities</a:t>
            </a:r>
          </a:p>
        </p:txBody>
      </p:sp>
      <p:sp>
        <p:nvSpPr>
          <p:cNvPr id="73731" name="Rectangle 3"/>
          <p:cNvSpPr>
            <a:spLocks noGrp="1" noChangeArrowheads="1"/>
          </p:cNvSpPr>
          <p:nvPr>
            <p:ph type="body" idx="1"/>
          </p:nvPr>
        </p:nvSpPr>
        <p:spPr/>
        <p:txBody>
          <a:bodyPr/>
          <a:lstStyle/>
          <a:p>
            <a:pPr eaLnBrk="1" hangingPunct="1">
              <a:buFont typeface="Wingdings" pitchFamily="2" charset="2"/>
              <a:buNone/>
            </a:pPr>
            <a:r>
              <a:rPr lang="en-US" smtClean="0"/>
              <a:t>Accredited Veterinarians also can assist with:</a:t>
            </a:r>
          </a:p>
          <a:p>
            <a:pPr lvl="1" eaLnBrk="1" hangingPunct="1"/>
            <a:r>
              <a:rPr lang="en-US" smtClean="0"/>
              <a:t>Emerging Diseases &amp; Issues</a:t>
            </a:r>
          </a:p>
          <a:p>
            <a:pPr lvl="1" eaLnBrk="1" hangingPunct="1"/>
            <a:r>
              <a:rPr lang="en-US" smtClean="0"/>
              <a:t>State Programs</a:t>
            </a:r>
          </a:p>
          <a:p>
            <a:pPr lvl="1" eaLnBrk="1" hangingPunct="1"/>
            <a:r>
              <a:rPr lang="en-US" smtClean="0"/>
              <a:t>National Poultry Improvement Plan</a:t>
            </a:r>
          </a:p>
          <a:p>
            <a:pPr eaLnBrk="1" hangingPunct="1"/>
            <a:endParaRPr lang="en-US" smtClean="0"/>
          </a:p>
        </p:txBody>
      </p:sp>
      <p:pic>
        <p:nvPicPr>
          <p:cNvPr id="73732" name="Picture 4" descr="MPj0407492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4097338"/>
            <a:ext cx="4419600" cy="2760662"/>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9580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r>
              <a:rPr lang="en-US" sz="4400" b="1" smtClean="0"/>
              <a:t>Section 4</a:t>
            </a:r>
          </a:p>
        </p:txBody>
      </p:sp>
      <p:sp>
        <p:nvSpPr>
          <p:cNvPr id="74755" name="Rectangle 3"/>
          <p:cNvSpPr>
            <a:spLocks noGrp="1" noChangeArrowheads="1"/>
          </p:cNvSpPr>
          <p:nvPr>
            <p:ph type="body" idx="1"/>
          </p:nvPr>
        </p:nvSpPr>
        <p:spPr/>
        <p:txBody>
          <a:bodyPr/>
          <a:lstStyle/>
          <a:p>
            <a:pPr algn="ctr" eaLnBrk="1" hangingPunct="1">
              <a:buFont typeface="Wingdings" pitchFamily="2" charset="2"/>
              <a:buNone/>
            </a:pPr>
            <a:endParaRPr lang="en-US" sz="4300" smtClean="0">
              <a:solidFill>
                <a:srgbClr val="0000CC"/>
              </a:solidFill>
            </a:endParaRPr>
          </a:p>
          <a:p>
            <a:pPr algn="ctr" eaLnBrk="1" hangingPunct="1">
              <a:buFont typeface="Wingdings" pitchFamily="2" charset="2"/>
              <a:buNone/>
            </a:pPr>
            <a:r>
              <a:rPr lang="en-US" sz="4300" b="1" smtClean="0">
                <a:solidFill>
                  <a:srgbClr val="000066"/>
                </a:solidFill>
              </a:rPr>
              <a:t>Animal Identification and Laboratory Support </a:t>
            </a:r>
          </a:p>
          <a:p>
            <a:pPr algn="ctr" eaLnBrk="1" hangingPunct="1">
              <a:buFont typeface="Wingdings" pitchFamily="2" charset="2"/>
              <a:buNone/>
            </a:pPr>
            <a:r>
              <a:rPr lang="en-US" sz="4300" b="1" smtClean="0">
                <a:solidFill>
                  <a:srgbClr val="000066"/>
                </a:solidFill>
              </a:rPr>
              <a:t>For Movement and Disease Diagnosis</a:t>
            </a:r>
          </a:p>
        </p:txBody>
      </p:sp>
    </p:spTree>
    <p:extLst>
      <p:ext uri="{BB962C8B-B14F-4D97-AF65-F5344CB8AC3E}">
        <p14:creationId xmlns:p14="http://schemas.microsoft.com/office/powerpoint/2010/main" val="2235250809"/>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r>
              <a:rPr lang="en-US" smtClean="0"/>
              <a:t>Traceability</a:t>
            </a:r>
          </a:p>
        </p:txBody>
      </p:sp>
      <p:sp>
        <p:nvSpPr>
          <p:cNvPr id="75779" name="Content Placeholder 2"/>
          <p:cNvSpPr>
            <a:spLocks noGrp="1"/>
          </p:cNvSpPr>
          <p:nvPr>
            <p:ph idx="1"/>
          </p:nvPr>
        </p:nvSpPr>
        <p:spPr/>
        <p:txBody>
          <a:bodyPr/>
          <a:lstStyle/>
          <a:p>
            <a:pPr eaLnBrk="1" hangingPunct="1">
              <a:buFont typeface="Wingdings" pitchFamily="2" charset="2"/>
              <a:buNone/>
            </a:pPr>
            <a:r>
              <a:rPr lang="en-US" smtClean="0"/>
              <a:t>Official ID Devices and Methods:</a:t>
            </a:r>
          </a:p>
          <a:p>
            <a:r>
              <a:rPr lang="en-US" sz="2400" smtClean="0"/>
              <a:t>Eartags</a:t>
            </a:r>
          </a:p>
          <a:p>
            <a:pPr lvl="1" eaLnBrk="1" hangingPunct="1"/>
            <a:r>
              <a:rPr lang="en-US" sz="2000" smtClean="0"/>
              <a:t>National Uniform Ear-tagging System (NUES) </a:t>
            </a:r>
          </a:p>
          <a:p>
            <a:pPr lvl="1" eaLnBrk="1" hangingPunct="1"/>
            <a:r>
              <a:rPr lang="en-US" sz="2000" smtClean="0"/>
              <a:t>Animal Identification Number (AIN)</a:t>
            </a:r>
          </a:p>
          <a:p>
            <a:pPr lvl="1" eaLnBrk="1" hangingPunct="1"/>
            <a:r>
              <a:rPr lang="en-US" sz="2000" smtClean="0"/>
              <a:t>Location-based number</a:t>
            </a:r>
          </a:p>
          <a:p>
            <a:r>
              <a:rPr lang="en-US" sz="2400" smtClean="0"/>
              <a:t>Back tags &amp; Brands</a:t>
            </a:r>
          </a:p>
          <a:p>
            <a:r>
              <a:rPr lang="en-US" sz="2400" smtClean="0"/>
              <a:t>Breed association ID</a:t>
            </a:r>
          </a:p>
          <a:p>
            <a:r>
              <a:rPr lang="en-US" sz="2400" smtClean="0"/>
              <a:t>Group/Lot ID</a:t>
            </a:r>
          </a:p>
          <a:p>
            <a:pPr eaLnBrk="1" hangingPunct="1">
              <a:buFont typeface="Wingdings" pitchFamily="2" charset="2"/>
              <a:buNone/>
            </a:pPr>
            <a:r>
              <a:rPr lang="en-US" smtClean="0"/>
              <a:t>Many other ID systems</a:t>
            </a:r>
          </a:p>
          <a:p>
            <a:endParaRPr lang="en-US" smtClean="0"/>
          </a:p>
        </p:txBody>
      </p:sp>
      <p:pic>
        <p:nvPicPr>
          <p:cNvPr id="7578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200" y="3657600"/>
            <a:ext cx="1363663"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3" descr="calftags"/>
          <p:cNvPicPr>
            <a:picLocks noChangeAspect="1" noChangeArrowheads="1"/>
          </p:cNvPicPr>
          <p:nvPr/>
        </p:nvPicPr>
        <p:blipFill>
          <a:blip r:embed="rId4" cstate="print">
            <a:lum contrast="-10000"/>
            <a:extLst>
              <a:ext uri="{28A0092B-C50C-407E-A947-70E740481C1C}">
                <a14:useLocalDpi xmlns:a14="http://schemas.microsoft.com/office/drawing/2010/main" val="0"/>
              </a:ext>
            </a:extLst>
          </a:blip>
          <a:srcRect r="20354"/>
          <a:stretch>
            <a:fillRect/>
          </a:stretch>
        </p:blipFill>
        <p:spPr bwMode="auto">
          <a:xfrm>
            <a:off x="6713538" y="1295400"/>
            <a:ext cx="1666875" cy="13112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5782" name="Picture 4"/>
          <p:cNvPicPr>
            <a:picLocks noChangeAspect="1" noChangeArrowheads="1"/>
          </p:cNvPicPr>
          <p:nvPr/>
        </p:nvPicPr>
        <p:blipFill>
          <a:blip r:embed="rId5" cstate="print">
            <a:lum bright="20000" contrast="28000"/>
            <a:extLst>
              <a:ext uri="{28A0092B-C50C-407E-A947-70E740481C1C}">
                <a14:useLocalDpi xmlns:a14="http://schemas.microsoft.com/office/drawing/2010/main" val="0"/>
              </a:ext>
            </a:extLst>
          </a:blip>
          <a:srcRect/>
          <a:stretch>
            <a:fillRect/>
          </a:stretch>
        </p:blipFill>
        <p:spPr bwMode="auto">
          <a:xfrm rot="-1193099">
            <a:off x="7327900" y="1169988"/>
            <a:ext cx="1643063" cy="80962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5783" name="Picture 2" descr="thro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5334000"/>
            <a:ext cx="2209800" cy="1389063"/>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5784" name="Picture 7" descr="scan0002.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53200" y="3200400"/>
            <a:ext cx="2446338" cy="150495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5785" name="Picture 9" descr="tattoo.wmf"/>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34200" y="4953000"/>
            <a:ext cx="2089150" cy="1503363"/>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747689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en-US" smtClean="0"/>
              <a:t>Accountable Property</a:t>
            </a:r>
          </a:p>
        </p:txBody>
      </p:sp>
      <p:sp>
        <p:nvSpPr>
          <p:cNvPr id="76803" name="Rectangle 3"/>
          <p:cNvSpPr>
            <a:spLocks noGrp="1" noChangeArrowheads="1"/>
          </p:cNvSpPr>
          <p:nvPr>
            <p:ph type="body" idx="1"/>
          </p:nvPr>
        </p:nvSpPr>
        <p:spPr/>
        <p:txBody>
          <a:bodyPr/>
          <a:lstStyle/>
          <a:p>
            <a:pPr eaLnBrk="1" hangingPunct="1">
              <a:buFont typeface="Wingdings" pitchFamily="2" charset="2"/>
              <a:buNone/>
            </a:pPr>
            <a:r>
              <a:rPr lang="en-US" smtClean="0"/>
              <a:t>Health Certificates, Tags, Bands, etc.</a:t>
            </a:r>
          </a:p>
          <a:p>
            <a:pPr eaLnBrk="1" hangingPunct="1"/>
            <a:endParaRPr lang="en-US" smtClean="0"/>
          </a:p>
          <a:p>
            <a:pPr eaLnBrk="1" hangingPunct="1">
              <a:buFont typeface="Wingdings" pitchFamily="2" charset="2"/>
              <a:buNone/>
            </a:pPr>
            <a:r>
              <a:rPr lang="en-US" b="1" smtClean="0"/>
              <a:t>PREVENT . . .</a:t>
            </a:r>
          </a:p>
          <a:p>
            <a:pPr eaLnBrk="1" hangingPunct="1">
              <a:buFont typeface="Wingdings" pitchFamily="2" charset="2"/>
              <a:buNone/>
            </a:pPr>
            <a:r>
              <a:rPr lang="en-US" smtClean="0"/>
              <a:t>Misuse of official </a:t>
            </a:r>
          </a:p>
          <a:p>
            <a:pPr eaLnBrk="1" hangingPunct="1">
              <a:buFont typeface="Wingdings" pitchFamily="2" charset="2"/>
              <a:buNone/>
            </a:pPr>
            <a:r>
              <a:rPr lang="en-US" smtClean="0"/>
              <a:t>biologics, certificates, </a:t>
            </a:r>
          </a:p>
          <a:p>
            <a:pPr eaLnBrk="1" hangingPunct="1">
              <a:buFont typeface="Wingdings" pitchFamily="2" charset="2"/>
              <a:buNone/>
            </a:pPr>
            <a:r>
              <a:rPr lang="en-US" smtClean="0"/>
              <a:t>tags, etc.</a:t>
            </a:r>
          </a:p>
        </p:txBody>
      </p:sp>
      <p:pic>
        <p:nvPicPr>
          <p:cNvPr id="76804" name="Picture 4" descr="bruc vactag"/>
          <p:cNvPicPr>
            <a:picLocks noChangeAspect="1" noChangeArrowheads="1"/>
          </p:cNvPicPr>
          <p:nvPr/>
        </p:nvPicPr>
        <p:blipFill>
          <a:blip r:embed="rId3" cstate="print">
            <a:lum bright="6000" contrast="10000"/>
            <a:extLst>
              <a:ext uri="{28A0092B-C50C-407E-A947-70E740481C1C}">
                <a14:useLocalDpi xmlns:a14="http://schemas.microsoft.com/office/drawing/2010/main" val="0"/>
              </a:ext>
            </a:extLst>
          </a:blip>
          <a:srcRect/>
          <a:stretch>
            <a:fillRect/>
          </a:stretch>
        </p:blipFill>
        <p:spPr bwMode="auto">
          <a:xfrm>
            <a:off x="4724400" y="2971800"/>
            <a:ext cx="3940175" cy="324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4715434"/>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pPr eaLnBrk="1" hangingPunct="1"/>
            <a:r>
              <a:rPr lang="en-US" smtClean="0"/>
              <a:t>Where should I send the sample?</a:t>
            </a:r>
          </a:p>
        </p:txBody>
      </p:sp>
      <p:sp>
        <p:nvSpPr>
          <p:cNvPr id="4100" name="Rectangle 3"/>
          <p:cNvSpPr>
            <a:spLocks noGrp="1" noChangeArrowheads="1"/>
          </p:cNvSpPr>
          <p:nvPr>
            <p:ph type="body" idx="1"/>
          </p:nvPr>
        </p:nvSpPr>
        <p:spPr>
          <a:xfrm>
            <a:off x="457200" y="1828800"/>
            <a:ext cx="7924800" cy="1905000"/>
          </a:xfrm>
        </p:spPr>
        <p:txBody>
          <a:bodyPr/>
          <a:lstStyle/>
          <a:p>
            <a:pPr eaLnBrk="1" hangingPunct="1">
              <a:buFont typeface="Wingdings" pitchFamily="2" charset="2"/>
              <a:buNone/>
            </a:pPr>
            <a:r>
              <a:rPr lang="en-US" smtClean="0"/>
              <a:t>Usually:</a:t>
            </a:r>
          </a:p>
          <a:p>
            <a:pPr lvl="1" eaLnBrk="1" hangingPunct="1"/>
            <a:r>
              <a:rPr lang="en-US" smtClean="0"/>
              <a:t>State Diagnostic Laboratories</a:t>
            </a:r>
          </a:p>
          <a:p>
            <a:pPr lvl="1" eaLnBrk="1" hangingPunct="1"/>
            <a:r>
              <a:rPr lang="en-US" smtClean="0"/>
              <a:t>Commercial Laboratories</a:t>
            </a:r>
          </a:p>
        </p:txBody>
      </p:sp>
      <p:graphicFrame>
        <p:nvGraphicFramePr>
          <p:cNvPr id="4098" name="Object 4"/>
          <p:cNvGraphicFramePr>
            <a:graphicFrameLocks noGrp="1" noChangeAspect="1"/>
          </p:cNvGraphicFramePr>
          <p:nvPr>
            <p:ph sz="half" idx="4294967295"/>
          </p:nvPr>
        </p:nvGraphicFramePr>
        <p:xfrm>
          <a:off x="5562600" y="3276600"/>
          <a:ext cx="3429000" cy="2928938"/>
        </p:xfrm>
        <a:graphic>
          <a:graphicData uri="http://schemas.openxmlformats.org/presentationml/2006/ole">
            <mc:AlternateContent xmlns:mc="http://schemas.openxmlformats.org/markup-compatibility/2006">
              <mc:Choice xmlns:v="urn:schemas-microsoft-com:vml" Requires="v">
                <p:oleObj spid="_x0000_s4137" name="Drawing" r:id="rId4" imgW="3209915" imgH="2666082" progId="">
                  <p:embed/>
                </p:oleObj>
              </mc:Choice>
              <mc:Fallback>
                <p:oleObj name="Drawing" r:id="rId4" imgW="3209915" imgH="2666082"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3276600"/>
                        <a:ext cx="3429000" cy="2928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1" name="Rectangle 5"/>
          <p:cNvSpPr>
            <a:spLocks noChangeArrowheads="1"/>
          </p:cNvSpPr>
          <p:nvPr/>
        </p:nvSpPr>
        <p:spPr bwMode="auto">
          <a:xfrm>
            <a:off x="533400" y="3810000"/>
            <a:ext cx="5257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fontAlgn="base">
              <a:spcBef>
                <a:spcPct val="20000"/>
              </a:spcBef>
              <a:spcAft>
                <a:spcPct val="0"/>
              </a:spcAft>
              <a:buClr>
                <a:srgbClr val="003300"/>
              </a:buClr>
              <a:buFont typeface="Wingdings" pitchFamily="2" charset="2"/>
              <a:buNone/>
            </a:pPr>
            <a:r>
              <a:rPr lang="en-US" sz="3000" smtClean="0">
                <a:solidFill>
                  <a:srgbClr val="000000"/>
                </a:solidFill>
                <a:ea typeface="Arial Unicode MS" pitchFamily="34" charset="-128"/>
                <a:cs typeface="Arial Unicode MS" pitchFamily="34" charset="-128"/>
              </a:rPr>
              <a:t>Occasionally:</a:t>
            </a:r>
          </a:p>
          <a:p>
            <a:pPr marL="742950" lvl="1" indent="-285750" fontAlgn="base">
              <a:spcBef>
                <a:spcPct val="20000"/>
              </a:spcBef>
              <a:spcAft>
                <a:spcPct val="0"/>
              </a:spcAft>
              <a:buClr>
                <a:srgbClr val="003300"/>
              </a:buClr>
              <a:buFont typeface="Wingdings" pitchFamily="2" charset="2"/>
              <a:buChar char="§"/>
            </a:pPr>
            <a:r>
              <a:rPr lang="en-US" sz="2800" smtClean="0">
                <a:solidFill>
                  <a:srgbClr val="000000"/>
                </a:solidFill>
                <a:ea typeface="Arial Unicode MS" pitchFamily="34" charset="-128"/>
                <a:cs typeface="Arial Unicode MS" pitchFamily="34" charset="-128"/>
              </a:rPr>
              <a:t>National Veterinary Services Laboratories (NVSL)</a:t>
            </a:r>
          </a:p>
        </p:txBody>
      </p:sp>
    </p:spTree>
    <p:extLst>
      <p:ext uri="{BB962C8B-B14F-4D97-AF65-F5344CB8AC3E}">
        <p14:creationId xmlns:p14="http://schemas.microsoft.com/office/powerpoint/2010/main" val="59303329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r>
              <a:rPr lang="en-US" sz="3800" smtClean="0"/>
              <a:t>Obligations for Sample Submission</a:t>
            </a:r>
          </a:p>
        </p:txBody>
      </p:sp>
      <p:sp>
        <p:nvSpPr>
          <p:cNvPr id="77827" name="Rectangle 3"/>
          <p:cNvSpPr>
            <a:spLocks noGrp="1" noChangeArrowheads="1"/>
          </p:cNvSpPr>
          <p:nvPr>
            <p:ph type="body" idx="1"/>
          </p:nvPr>
        </p:nvSpPr>
        <p:spPr/>
        <p:txBody>
          <a:bodyPr/>
          <a:lstStyle/>
          <a:p>
            <a:pPr algn="ctr" eaLnBrk="1" hangingPunct="1">
              <a:buFont typeface="Wingdings" pitchFamily="2" charset="2"/>
              <a:buNone/>
            </a:pPr>
            <a:r>
              <a:rPr lang="en-US" sz="2800" b="1" i="1" smtClean="0"/>
              <a:t>You are responsible for proper collection, preparation, packaging, and shipment </a:t>
            </a:r>
          </a:p>
          <a:p>
            <a:pPr algn="ctr" eaLnBrk="1" hangingPunct="1">
              <a:buFont typeface="Wingdings" pitchFamily="2" charset="2"/>
              <a:buNone/>
            </a:pPr>
            <a:r>
              <a:rPr lang="en-US" sz="2800" b="1" i="1" smtClean="0"/>
              <a:t>of specimens.</a:t>
            </a:r>
          </a:p>
          <a:p>
            <a:pPr eaLnBrk="1" hangingPunct="1">
              <a:buFont typeface="Wingdings" pitchFamily="2" charset="2"/>
              <a:buNone/>
            </a:pPr>
            <a:r>
              <a:rPr lang="en-US" sz="2800" smtClean="0"/>
              <a:t>Each sample should:</a:t>
            </a:r>
          </a:p>
          <a:p>
            <a:pPr eaLnBrk="1" hangingPunct="1"/>
            <a:r>
              <a:rPr lang="en-US" smtClean="0"/>
              <a:t>Be properly identified</a:t>
            </a:r>
          </a:p>
          <a:p>
            <a:pPr eaLnBrk="1" hangingPunct="1"/>
            <a:r>
              <a:rPr lang="en-US" smtClean="0"/>
              <a:t>Include completed lab submission forms</a:t>
            </a:r>
          </a:p>
          <a:p>
            <a:pPr eaLnBrk="1" hangingPunct="1"/>
            <a:r>
              <a:rPr lang="en-US" smtClean="0"/>
              <a:t>Follow postal regulations or approved shipper regulations</a:t>
            </a:r>
          </a:p>
        </p:txBody>
      </p:sp>
    </p:spTree>
    <p:extLst>
      <p:ext uri="{BB962C8B-B14F-4D97-AF65-F5344CB8AC3E}">
        <p14:creationId xmlns:p14="http://schemas.microsoft.com/office/powerpoint/2010/main" val="398550840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r>
              <a:rPr lang="en-US" smtClean="0"/>
              <a:t>Laboratory Submissions to NVSL</a:t>
            </a:r>
          </a:p>
        </p:txBody>
      </p:sp>
      <p:sp>
        <p:nvSpPr>
          <p:cNvPr id="80899" name="Rectangle 3"/>
          <p:cNvSpPr>
            <a:spLocks noGrp="1" noChangeArrowheads="1"/>
          </p:cNvSpPr>
          <p:nvPr>
            <p:ph type="body" idx="1"/>
          </p:nvPr>
        </p:nvSpPr>
        <p:spPr>
          <a:xfrm>
            <a:off x="533400" y="1981200"/>
            <a:ext cx="8229600" cy="4525963"/>
          </a:xfrm>
        </p:spPr>
        <p:txBody>
          <a:bodyPr/>
          <a:lstStyle/>
          <a:p>
            <a:pPr eaLnBrk="1" hangingPunct="1"/>
            <a:r>
              <a:rPr lang="en-US" dirty="0" smtClean="0"/>
              <a:t>Check with VS District Office</a:t>
            </a:r>
          </a:p>
          <a:p>
            <a:pPr eaLnBrk="1" hangingPunct="1"/>
            <a:r>
              <a:rPr lang="en-US" dirty="0" smtClean="0"/>
              <a:t>Visit NVSL website</a:t>
            </a:r>
          </a:p>
          <a:p>
            <a:pPr eaLnBrk="1" hangingPunct="1"/>
            <a:r>
              <a:rPr lang="en-US" dirty="0" smtClean="0"/>
              <a:t>Use VS 10-4 Specimen Submission Form</a:t>
            </a:r>
          </a:p>
          <a:p>
            <a:pPr eaLnBrk="1" hangingPunct="1"/>
            <a:r>
              <a:rPr lang="en-US" dirty="0" smtClean="0"/>
              <a:t>Package correctly and ship to NVSL</a:t>
            </a:r>
          </a:p>
          <a:p>
            <a:pPr eaLnBrk="1" hangingPunct="1"/>
            <a:r>
              <a:rPr lang="en-US" dirty="0" smtClean="0"/>
              <a:t>Pay user fee</a:t>
            </a:r>
          </a:p>
          <a:p>
            <a:pPr eaLnBrk="1" hangingPunct="1"/>
            <a:r>
              <a:rPr lang="en-US" dirty="0" smtClean="0"/>
              <a:t>Questions?  Call NVSL 515-663-7530</a:t>
            </a:r>
          </a:p>
          <a:p>
            <a:pPr algn="ctr" eaLnBrk="1" hangingPunct="1">
              <a:buFont typeface="Wingdings" pitchFamily="2" charset="2"/>
              <a:buNone/>
            </a:pPr>
            <a:endParaRPr lang="en-US" dirty="0" smtClean="0"/>
          </a:p>
          <a:p>
            <a:pPr lvl="1" eaLnBrk="1" hangingPunct="1">
              <a:buFont typeface="Wingdings" pitchFamily="2" charset="2"/>
              <a:buNone/>
            </a:pPr>
            <a:endParaRPr lang="en-US" dirty="0" smtClean="0"/>
          </a:p>
        </p:txBody>
      </p:sp>
      <p:pic>
        <p:nvPicPr>
          <p:cNvPr id="80900" name="Picture 4" descr="MCj0351968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1731963"/>
            <a:ext cx="1600200"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5" descr="MCj0351956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00" y="4800600"/>
            <a:ext cx="1096963"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082853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r>
              <a:rPr lang="en-US" sz="4400" b="1" smtClean="0"/>
              <a:t>Section 5</a:t>
            </a:r>
          </a:p>
        </p:txBody>
      </p:sp>
      <p:sp>
        <p:nvSpPr>
          <p:cNvPr id="81923" name="Rectangle 3"/>
          <p:cNvSpPr>
            <a:spLocks noGrp="1" noChangeArrowheads="1"/>
          </p:cNvSpPr>
          <p:nvPr>
            <p:ph type="body" idx="1"/>
          </p:nvPr>
        </p:nvSpPr>
        <p:spPr/>
        <p:txBody>
          <a:bodyPr/>
          <a:lstStyle/>
          <a:p>
            <a:pPr algn="ctr" eaLnBrk="1" hangingPunct="1">
              <a:buFont typeface="Wingdings" pitchFamily="2" charset="2"/>
              <a:buNone/>
            </a:pPr>
            <a:endParaRPr lang="en-US" sz="3700" smtClean="0"/>
          </a:p>
          <a:p>
            <a:pPr algn="ctr" eaLnBrk="1" hangingPunct="1">
              <a:buFont typeface="Wingdings" pitchFamily="2" charset="2"/>
              <a:buNone/>
            </a:pPr>
            <a:r>
              <a:rPr lang="en-US" sz="4300" b="1" smtClean="0">
                <a:solidFill>
                  <a:srgbClr val="000066"/>
                </a:solidFill>
              </a:rPr>
              <a:t>Foreign Animal Diseases (FADs)</a:t>
            </a:r>
          </a:p>
        </p:txBody>
      </p:sp>
    </p:spTree>
    <p:extLst>
      <p:ext uri="{BB962C8B-B14F-4D97-AF65-F5344CB8AC3E}">
        <p14:creationId xmlns:p14="http://schemas.microsoft.com/office/powerpoint/2010/main" val="1980627282"/>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mtClean="0"/>
              <a:t>Reportable Diseases</a:t>
            </a:r>
          </a:p>
        </p:txBody>
      </p:sp>
      <p:sp>
        <p:nvSpPr>
          <p:cNvPr id="82947" name="Rectangle 3"/>
          <p:cNvSpPr>
            <a:spLocks noGrp="1" noChangeArrowheads="1"/>
          </p:cNvSpPr>
          <p:nvPr>
            <p:ph type="body" idx="1"/>
          </p:nvPr>
        </p:nvSpPr>
        <p:spPr/>
        <p:txBody>
          <a:bodyPr/>
          <a:lstStyle/>
          <a:p>
            <a:pPr eaLnBrk="1" hangingPunct="1">
              <a:buFont typeface="Wingdings" pitchFamily="2" charset="2"/>
              <a:buNone/>
            </a:pPr>
            <a:r>
              <a:rPr lang="en-US" sz="2800" dirty="0" smtClean="0"/>
              <a:t>What should you report?</a:t>
            </a:r>
          </a:p>
          <a:p>
            <a:pPr marL="742950" lvl="2" indent="-342900" eaLnBrk="1" hangingPunct="1">
              <a:buFont typeface="Wingdings" pitchFamily="2" charset="2"/>
              <a:buChar char="§"/>
            </a:pPr>
            <a:r>
              <a:rPr lang="en-US" dirty="0" smtClean="0"/>
              <a:t>Diseases on Federal list</a:t>
            </a:r>
          </a:p>
          <a:p>
            <a:pPr eaLnBrk="1" hangingPunct="1">
              <a:buFont typeface="Wingdings" pitchFamily="2" charset="2"/>
              <a:buNone/>
            </a:pPr>
            <a:endParaRPr lang="en-US" sz="2800" dirty="0" smtClean="0"/>
          </a:p>
          <a:p>
            <a:pPr eaLnBrk="1" hangingPunct="1">
              <a:buFont typeface="Wingdings" pitchFamily="2" charset="2"/>
              <a:buNone/>
            </a:pPr>
            <a:r>
              <a:rPr lang="en-US" sz="2800" dirty="0" smtClean="0"/>
              <a:t>Whom should you notify?</a:t>
            </a:r>
          </a:p>
          <a:p>
            <a:pPr lvl="1" eaLnBrk="1" hangingPunct="1"/>
            <a:r>
              <a:rPr lang="en-US" dirty="0" smtClean="0"/>
              <a:t>VS District Office</a:t>
            </a:r>
          </a:p>
          <a:p>
            <a:pPr lvl="1" eaLnBrk="1" hangingPunct="1"/>
            <a:r>
              <a:rPr lang="en-US" dirty="0" smtClean="0"/>
              <a:t>State Animal Health Official</a:t>
            </a:r>
          </a:p>
          <a:p>
            <a:pPr lvl="1" eaLnBrk="1" hangingPunct="1"/>
            <a:endParaRPr lang="en-US" dirty="0" smtClean="0"/>
          </a:p>
          <a:p>
            <a:pPr eaLnBrk="1" hangingPunct="1">
              <a:buFont typeface="Wingdings" pitchFamily="2" charset="2"/>
              <a:buNone/>
            </a:pPr>
            <a:r>
              <a:rPr lang="en-US" dirty="0" smtClean="0"/>
              <a:t>FADs and </a:t>
            </a:r>
            <a:r>
              <a:rPr lang="en-US" dirty="0" err="1" smtClean="0"/>
              <a:t>transboundary</a:t>
            </a:r>
            <a:r>
              <a:rPr lang="en-US" dirty="0" smtClean="0"/>
              <a:t> diseases</a:t>
            </a:r>
          </a:p>
          <a:p>
            <a:pPr eaLnBrk="1" hangingPunct="1">
              <a:buFont typeface="Wingdings" pitchFamily="2" charset="2"/>
              <a:buNone/>
            </a:pPr>
            <a:endParaRPr lang="en-US" dirty="0" smtClean="0"/>
          </a:p>
        </p:txBody>
      </p:sp>
      <p:pic>
        <p:nvPicPr>
          <p:cNvPr id="82948" name="Picture 4" descr="MCj0254204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2141538"/>
            <a:ext cx="2057400" cy="250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42547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eaLnBrk="1" hangingPunct="1"/>
            <a:r>
              <a:rPr lang="en-US" smtClean="0"/>
              <a:t>When to Be Suspicious of FAD</a:t>
            </a:r>
          </a:p>
        </p:txBody>
      </p:sp>
      <p:sp>
        <p:nvSpPr>
          <p:cNvPr id="83971" name="Rectangle 3"/>
          <p:cNvSpPr>
            <a:spLocks noGrp="1" noChangeArrowheads="1"/>
          </p:cNvSpPr>
          <p:nvPr>
            <p:ph type="body" idx="1"/>
          </p:nvPr>
        </p:nvSpPr>
        <p:spPr/>
        <p:txBody>
          <a:bodyPr/>
          <a:lstStyle/>
          <a:p>
            <a:pPr algn="ctr" eaLnBrk="1" hangingPunct="1">
              <a:buFont typeface="Wingdings" pitchFamily="2" charset="2"/>
              <a:buNone/>
            </a:pPr>
            <a:endParaRPr lang="en-US" smtClean="0"/>
          </a:p>
          <a:p>
            <a:pPr algn="ctr" eaLnBrk="1" hangingPunct="1">
              <a:buFont typeface="Wingdings" pitchFamily="2" charset="2"/>
              <a:buNone/>
            </a:pPr>
            <a:r>
              <a:rPr lang="en-US" smtClean="0"/>
              <a:t>What are the characteristics of an FAD?</a:t>
            </a:r>
          </a:p>
        </p:txBody>
      </p:sp>
      <p:pic>
        <p:nvPicPr>
          <p:cNvPr id="83972" name="Picture 4" descr="Lumpy skin disease - pictu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0" y="3200400"/>
            <a:ext cx="4267200" cy="3205163"/>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9174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smtClean="0"/>
              <a:t>2 Tiered Accreditation Program</a:t>
            </a:r>
          </a:p>
        </p:txBody>
      </p:sp>
      <p:sp>
        <p:nvSpPr>
          <p:cNvPr id="24579" name="Content Placeholder 2"/>
          <p:cNvSpPr>
            <a:spLocks noGrp="1"/>
          </p:cNvSpPr>
          <p:nvPr>
            <p:ph idx="1"/>
          </p:nvPr>
        </p:nvSpPr>
        <p:spPr/>
        <p:txBody>
          <a:bodyPr/>
          <a:lstStyle/>
          <a:p>
            <a:pPr>
              <a:buFont typeface="Wingdings" pitchFamily="2" charset="2"/>
              <a:buNone/>
            </a:pPr>
            <a:r>
              <a:rPr lang="en-US" dirty="0" smtClean="0"/>
              <a:t>Category I: Limited </a:t>
            </a:r>
          </a:p>
          <a:p>
            <a:pPr lvl="1"/>
            <a:r>
              <a:rPr lang="en-US" dirty="0"/>
              <a:t>D</a:t>
            </a:r>
            <a:r>
              <a:rPr lang="en-US" dirty="0" smtClean="0"/>
              <a:t>ogs and cats</a:t>
            </a:r>
          </a:p>
          <a:p>
            <a:pPr>
              <a:buFont typeface="Wingdings" pitchFamily="2" charset="2"/>
              <a:buNone/>
            </a:pPr>
            <a:r>
              <a:rPr lang="en-US" dirty="0" smtClean="0"/>
              <a:t>Category II: All Animals</a:t>
            </a:r>
          </a:p>
          <a:p>
            <a:pPr lvl="1"/>
            <a:r>
              <a:rPr lang="en-US" dirty="0" smtClean="0"/>
              <a:t>Food and fiber species</a:t>
            </a:r>
          </a:p>
          <a:p>
            <a:pPr lvl="1"/>
            <a:r>
              <a:rPr lang="en-US" dirty="0" smtClean="0"/>
              <a:t>Horses</a:t>
            </a:r>
          </a:p>
          <a:p>
            <a:pPr lvl="1"/>
            <a:r>
              <a:rPr lang="en-US" dirty="0" smtClean="0"/>
              <a:t>Birds </a:t>
            </a:r>
          </a:p>
          <a:p>
            <a:pPr lvl="1"/>
            <a:r>
              <a:rPr lang="en-US" dirty="0" smtClean="0"/>
              <a:t>Farm-raised aquatic animals</a:t>
            </a:r>
          </a:p>
          <a:p>
            <a:pPr lvl="1"/>
            <a:r>
              <a:rPr lang="en-US" dirty="0" smtClean="0"/>
              <a:t>All other livestock species</a:t>
            </a:r>
          </a:p>
          <a:p>
            <a:pPr lvl="1"/>
            <a:r>
              <a:rPr lang="en-US" dirty="0" smtClean="0"/>
              <a:t>Zoo animals </a:t>
            </a:r>
          </a:p>
          <a:p>
            <a:pPr>
              <a:buFont typeface="Wingdings" pitchFamily="2" charset="2"/>
              <a:buNone/>
            </a:pPr>
            <a:endParaRPr lang="en-US" dirty="0" smtClean="0"/>
          </a:p>
        </p:txBody>
      </p:sp>
    </p:spTree>
    <p:extLst>
      <p:ext uri="{BB962C8B-B14F-4D97-AF65-F5344CB8AC3E}">
        <p14:creationId xmlns:p14="http://schemas.microsoft.com/office/powerpoint/2010/main" val="32196875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mtClean="0"/>
              <a:t>When to Look for an FAD?</a:t>
            </a:r>
          </a:p>
        </p:txBody>
      </p:sp>
      <p:sp>
        <p:nvSpPr>
          <p:cNvPr id="84995" name="Rectangle 3"/>
          <p:cNvSpPr>
            <a:spLocks noGrp="1" noChangeArrowheads="1"/>
          </p:cNvSpPr>
          <p:nvPr>
            <p:ph type="body" idx="1"/>
          </p:nvPr>
        </p:nvSpPr>
        <p:spPr/>
        <p:txBody>
          <a:bodyPr/>
          <a:lstStyle/>
          <a:p>
            <a:pPr eaLnBrk="1" hangingPunct="1"/>
            <a:r>
              <a:rPr lang="en-US" sz="2800" smtClean="0"/>
              <a:t>History of foreign travel, visitors, mail, gifts</a:t>
            </a:r>
          </a:p>
          <a:p>
            <a:pPr eaLnBrk="1" hangingPunct="1"/>
            <a:r>
              <a:rPr lang="en-US" sz="2800" smtClean="0"/>
              <a:t>Importation of animals, embryos, semen</a:t>
            </a:r>
          </a:p>
          <a:p>
            <a:pPr eaLnBrk="1" hangingPunct="1"/>
            <a:r>
              <a:rPr lang="en-US" sz="2800" smtClean="0"/>
              <a:t>Unusual/unexplained</a:t>
            </a:r>
            <a:r>
              <a:rPr lang="en-US" sz="3400" smtClean="0"/>
              <a:t> </a:t>
            </a:r>
            <a:r>
              <a:rPr lang="en-US" sz="2800" smtClean="0"/>
              <a:t>illness or symptoms</a:t>
            </a:r>
          </a:p>
          <a:p>
            <a:pPr eaLnBrk="1" hangingPunct="1"/>
            <a:r>
              <a:rPr lang="en-US" sz="2800" smtClean="0"/>
              <a:t>CNS diseases</a:t>
            </a:r>
          </a:p>
          <a:p>
            <a:pPr eaLnBrk="1" hangingPunct="1"/>
            <a:r>
              <a:rPr lang="en-US" sz="2800" smtClean="0"/>
              <a:t>Mucosal diseases</a:t>
            </a:r>
          </a:p>
          <a:p>
            <a:pPr eaLnBrk="1" hangingPunct="1"/>
            <a:r>
              <a:rPr lang="en-US" sz="2800" smtClean="0"/>
              <a:t>Larvae in wounds</a:t>
            </a:r>
          </a:p>
          <a:p>
            <a:pPr eaLnBrk="1" hangingPunct="1"/>
            <a:r>
              <a:rPr lang="en-US" sz="2800" smtClean="0"/>
              <a:t>Unusual ticks, mites, etc.</a:t>
            </a:r>
          </a:p>
        </p:txBody>
      </p:sp>
      <p:pic>
        <p:nvPicPr>
          <p:cNvPr id="84996" name="Picture 4" descr="deer_tick_magnifi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3771900"/>
            <a:ext cx="3810000" cy="285750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98186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eaLnBrk="1" hangingPunct="1"/>
            <a:r>
              <a:rPr lang="en-US" smtClean="0"/>
              <a:t>And if FAD is Not Reported?</a:t>
            </a:r>
          </a:p>
        </p:txBody>
      </p:sp>
      <p:sp>
        <p:nvSpPr>
          <p:cNvPr id="86019" name="Rectangle 3"/>
          <p:cNvSpPr>
            <a:spLocks noGrp="1" noChangeArrowheads="1"/>
          </p:cNvSpPr>
          <p:nvPr>
            <p:ph type="body" idx="1"/>
          </p:nvPr>
        </p:nvSpPr>
        <p:spPr>
          <a:xfrm>
            <a:off x="457200" y="1828800"/>
            <a:ext cx="4038600" cy="3886200"/>
          </a:xfrm>
        </p:spPr>
        <p:txBody>
          <a:bodyPr/>
          <a:lstStyle/>
          <a:p>
            <a:pPr algn="ctr" eaLnBrk="1" hangingPunct="1">
              <a:lnSpc>
                <a:spcPct val="90000"/>
              </a:lnSpc>
              <a:buFont typeface="Wingdings" pitchFamily="2" charset="2"/>
              <a:buNone/>
            </a:pPr>
            <a:endParaRPr lang="en-US" smtClean="0"/>
          </a:p>
          <a:p>
            <a:pPr algn="ctr" eaLnBrk="1" hangingPunct="1">
              <a:lnSpc>
                <a:spcPct val="90000"/>
              </a:lnSpc>
              <a:buFont typeface="Wingdings" pitchFamily="2" charset="2"/>
              <a:buNone/>
            </a:pPr>
            <a:r>
              <a:rPr lang="en-US" smtClean="0"/>
              <a:t>If you don’t  </a:t>
            </a:r>
            <a:r>
              <a:rPr lang="en-US" b="1" smtClean="0">
                <a:solidFill>
                  <a:srgbClr val="000066"/>
                </a:solidFill>
              </a:rPr>
              <a:t>RECOGNIZE</a:t>
            </a:r>
            <a:r>
              <a:rPr lang="en-US" b="1" smtClean="0"/>
              <a:t> </a:t>
            </a:r>
            <a:r>
              <a:rPr lang="en-US" smtClean="0"/>
              <a:t>and </a:t>
            </a:r>
            <a:r>
              <a:rPr lang="en-US" b="1" smtClean="0">
                <a:solidFill>
                  <a:srgbClr val="000066"/>
                </a:solidFill>
              </a:rPr>
              <a:t>REPORT</a:t>
            </a:r>
            <a:r>
              <a:rPr lang="en-US" smtClean="0">
                <a:solidFill>
                  <a:srgbClr val="000066"/>
                </a:solidFill>
              </a:rPr>
              <a:t> </a:t>
            </a:r>
            <a:r>
              <a:rPr lang="en-US" smtClean="0"/>
              <a:t>these clinical signs and symptoms, colossal devastation to US Animal Agriculture can result in this . . .</a:t>
            </a:r>
          </a:p>
        </p:txBody>
      </p:sp>
      <p:pic>
        <p:nvPicPr>
          <p:cNvPr id="8602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2209800"/>
            <a:ext cx="3640138" cy="403860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75711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Headline day 3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52600"/>
            <a:ext cx="9144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Rectangle 3"/>
          <p:cNvSpPr>
            <a:spLocks noGrp="1" noChangeArrowheads="1"/>
          </p:cNvSpPr>
          <p:nvPr>
            <p:ph type="title"/>
          </p:nvPr>
        </p:nvSpPr>
        <p:spPr/>
        <p:txBody>
          <a:bodyPr/>
          <a:lstStyle/>
          <a:p>
            <a:pPr eaLnBrk="1" hangingPunct="1"/>
            <a:r>
              <a:rPr lang="en-US" smtClean="0"/>
              <a:t>And This . . .</a:t>
            </a:r>
          </a:p>
        </p:txBody>
      </p:sp>
    </p:spTree>
    <p:extLst>
      <p:ext uri="{BB962C8B-B14F-4D97-AF65-F5344CB8AC3E}">
        <p14:creationId xmlns:p14="http://schemas.microsoft.com/office/powerpoint/2010/main" val="42640825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pPr eaLnBrk="1" hangingPunct="1"/>
            <a:r>
              <a:rPr lang="en-US" smtClean="0"/>
              <a:t>If you suspect an FAD, CALL!</a:t>
            </a:r>
          </a:p>
        </p:txBody>
      </p:sp>
      <p:graphicFrame>
        <p:nvGraphicFramePr>
          <p:cNvPr id="5122" name="Object 3"/>
          <p:cNvGraphicFramePr>
            <a:graphicFrameLocks noGrp="1" noChangeAspect="1"/>
          </p:cNvGraphicFramePr>
          <p:nvPr>
            <p:ph sz="half" idx="2"/>
          </p:nvPr>
        </p:nvGraphicFramePr>
        <p:xfrm>
          <a:off x="1066800" y="2378075"/>
          <a:ext cx="7315200" cy="4479925"/>
        </p:xfrm>
        <a:graphic>
          <a:graphicData uri="http://schemas.openxmlformats.org/presentationml/2006/ole">
            <mc:AlternateContent xmlns:mc="http://schemas.openxmlformats.org/markup-compatibility/2006">
              <mc:Choice xmlns:v="urn:schemas-microsoft-com:vml" Requires="v">
                <p:oleObj spid="_x0000_s5162" name="Drawing" r:id="rId4" imgW="1986869" imgH="1231539" progId="">
                  <p:embed/>
                </p:oleObj>
              </mc:Choice>
              <mc:Fallback>
                <p:oleObj name="Drawing" r:id="rId4" imgW="1986869" imgH="1231539"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2378075"/>
                        <a:ext cx="7315200" cy="447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4" name="Rectangle 4"/>
          <p:cNvSpPr>
            <a:spLocks noChangeArrowheads="1"/>
          </p:cNvSpPr>
          <p:nvPr/>
        </p:nvSpPr>
        <p:spPr bwMode="auto">
          <a:xfrm>
            <a:off x="1066800" y="4038600"/>
            <a:ext cx="76962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sz="4400" b="1" dirty="0" smtClean="0">
                <a:solidFill>
                  <a:srgbClr val="FFFFFF"/>
                </a:solidFill>
                <a:ea typeface="Arial Unicode MS" pitchFamily="34" charset="-128"/>
                <a:cs typeface="Arial Unicode MS" pitchFamily="34" charset="-128"/>
              </a:rPr>
              <a:t>CALL!!</a:t>
            </a:r>
          </a:p>
          <a:p>
            <a:pPr fontAlgn="base">
              <a:spcBef>
                <a:spcPct val="0"/>
              </a:spcBef>
              <a:spcAft>
                <a:spcPct val="0"/>
              </a:spcAft>
            </a:pPr>
            <a:r>
              <a:rPr lang="en-US" sz="4400" b="1" dirty="0" smtClean="0">
                <a:solidFill>
                  <a:srgbClr val="FFFFFF"/>
                </a:solidFill>
                <a:ea typeface="Arial Unicode MS" pitchFamily="34" charset="-128"/>
                <a:cs typeface="Arial Unicode MS" pitchFamily="34" charset="-128"/>
              </a:rPr>
              <a:t>USDA / VS District Office or</a:t>
            </a:r>
          </a:p>
          <a:p>
            <a:pPr fontAlgn="base">
              <a:spcBef>
                <a:spcPct val="0"/>
              </a:spcBef>
              <a:spcAft>
                <a:spcPct val="0"/>
              </a:spcAft>
            </a:pPr>
            <a:r>
              <a:rPr lang="en-US" sz="4400" b="1" dirty="0" smtClean="0">
                <a:solidFill>
                  <a:srgbClr val="FFFFFF"/>
                </a:solidFill>
                <a:ea typeface="Arial Unicode MS" pitchFamily="34" charset="-128"/>
                <a:cs typeface="Arial Unicode MS" pitchFamily="34" charset="-128"/>
              </a:rPr>
              <a:t>EM 24/7:  1-800-940-6524</a:t>
            </a:r>
          </a:p>
        </p:txBody>
      </p:sp>
      <p:sp>
        <p:nvSpPr>
          <p:cNvPr id="5125" name="Rectangle 5"/>
          <p:cNvSpPr>
            <a:spLocks noGrp="1" noChangeArrowheads="1"/>
          </p:cNvSpPr>
          <p:nvPr>
            <p:ph type="body" sz="half" idx="1"/>
          </p:nvPr>
        </p:nvSpPr>
        <p:spPr>
          <a:xfrm>
            <a:off x="0" y="1905000"/>
            <a:ext cx="9144000" cy="609600"/>
          </a:xfrm>
        </p:spPr>
        <p:txBody>
          <a:bodyPr/>
          <a:lstStyle/>
          <a:p>
            <a:pPr algn="ctr" eaLnBrk="1" hangingPunct="1">
              <a:buFont typeface="Wingdings" pitchFamily="2" charset="2"/>
              <a:buNone/>
            </a:pPr>
            <a:r>
              <a:rPr lang="en-US" sz="3200" b="1" smtClean="0"/>
              <a:t>DON’T ignore it and hope it goes away!</a:t>
            </a:r>
            <a:endParaRPr lang="en-US" sz="3200" smtClean="0"/>
          </a:p>
        </p:txBody>
      </p:sp>
    </p:spTree>
    <p:extLst>
      <p:ext uri="{BB962C8B-B14F-4D97-AF65-F5344CB8AC3E}">
        <p14:creationId xmlns:p14="http://schemas.microsoft.com/office/powerpoint/2010/main" val="155363686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en-US" smtClean="0"/>
              <a:t>When You Call . . .</a:t>
            </a:r>
          </a:p>
        </p:txBody>
      </p:sp>
      <p:sp>
        <p:nvSpPr>
          <p:cNvPr id="88067" name="Rectangle 3"/>
          <p:cNvSpPr>
            <a:spLocks noGrp="1" noChangeArrowheads="1"/>
          </p:cNvSpPr>
          <p:nvPr>
            <p:ph type="body" idx="1"/>
          </p:nvPr>
        </p:nvSpPr>
        <p:spPr/>
        <p:txBody>
          <a:bodyPr/>
          <a:lstStyle/>
          <a:p>
            <a:pPr algn="ctr" eaLnBrk="1" hangingPunct="1">
              <a:buFont typeface="Wingdings" pitchFamily="2" charset="2"/>
              <a:buNone/>
            </a:pPr>
            <a:endParaRPr lang="en-US" dirty="0" smtClean="0"/>
          </a:p>
          <a:p>
            <a:pPr algn="ctr" eaLnBrk="1" hangingPunct="1">
              <a:buFont typeface="Wingdings" pitchFamily="2" charset="2"/>
              <a:buNone/>
            </a:pPr>
            <a:r>
              <a:rPr lang="en-US" dirty="0" smtClean="0"/>
              <a:t>You suspect an FAD and call . . . </a:t>
            </a:r>
          </a:p>
          <a:p>
            <a:pPr algn="ctr" eaLnBrk="1" hangingPunct="1">
              <a:buFont typeface="Wingdings" pitchFamily="2" charset="2"/>
              <a:buNone/>
            </a:pPr>
            <a:r>
              <a:rPr lang="en-US" dirty="0" smtClean="0"/>
              <a:t>the USDA, VS District Office and </a:t>
            </a:r>
          </a:p>
          <a:p>
            <a:pPr algn="ctr" eaLnBrk="1" hangingPunct="1">
              <a:buFont typeface="Wingdings" pitchFamily="2" charset="2"/>
              <a:buNone/>
            </a:pPr>
            <a:r>
              <a:rPr lang="en-US" dirty="0" smtClean="0"/>
              <a:t>State Animal Health Office</a:t>
            </a:r>
          </a:p>
          <a:p>
            <a:pPr algn="ctr" eaLnBrk="1" hangingPunct="1">
              <a:buFont typeface="Wingdings" pitchFamily="2" charset="2"/>
              <a:buNone/>
            </a:pPr>
            <a:endParaRPr lang="en-US" dirty="0" smtClean="0"/>
          </a:p>
          <a:p>
            <a:pPr eaLnBrk="1" hangingPunct="1">
              <a:buFont typeface="Wingdings" pitchFamily="2" charset="2"/>
              <a:buNone/>
            </a:pPr>
            <a:r>
              <a:rPr lang="en-US" dirty="0" smtClean="0"/>
              <a:t>What information should you provide?</a:t>
            </a:r>
          </a:p>
        </p:txBody>
      </p:sp>
      <p:pic>
        <p:nvPicPr>
          <p:cNvPr id="88068" name="Picture 4" descr="MCj0334178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0" y="4114800"/>
            <a:ext cx="2068513" cy="242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123108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mtClean="0"/>
              <a:t>What Happens Next?</a:t>
            </a:r>
          </a:p>
        </p:txBody>
      </p:sp>
      <p:sp>
        <p:nvSpPr>
          <p:cNvPr id="89091" name="Rectangle 3"/>
          <p:cNvSpPr>
            <a:spLocks noGrp="1" noChangeArrowheads="1"/>
          </p:cNvSpPr>
          <p:nvPr>
            <p:ph type="body" idx="1"/>
          </p:nvPr>
        </p:nvSpPr>
        <p:spPr/>
        <p:txBody>
          <a:bodyPr/>
          <a:lstStyle/>
          <a:p>
            <a:pPr eaLnBrk="1" hangingPunct="1"/>
            <a:r>
              <a:rPr lang="en-US" smtClean="0"/>
              <a:t>Foreign Animal Disease Diagnostician (FADD) is assigned</a:t>
            </a:r>
          </a:p>
          <a:p>
            <a:pPr eaLnBrk="1" hangingPunct="1"/>
            <a:r>
              <a:rPr lang="en-US" smtClean="0"/>
              <a:t>FADD investigates, places quarantine, collects and ships samples</a:t>
            </a:r>
          </a:p>
          <a:p>
            <a:pPr eaLnBrk="1" hangingPunct="1"/>
            <a:r>
              <a:rPr lang="en-US" smtClean="0"/>
              <a:t>Diagnosis usually within 3 days</a:t>
            </a:r>
          </a:p>
          <a:p>
            <a:pPr eaLnBrk="1" hangingPunct="1"/>
            <a:r>
              <a:rPr lang="en-US" smtClean="0"/>
              <a:t>FADD contacts owner and veterinarian with results</a:t>
            </a:r>
          </a:p>
        </p:txBody>
      </p:sp>
    </p:spTree>
    <p:extLst>
      <p:ext uri="{BB962C8B-B14F-4D97-AF65-F5344CB8AC3E}">
        <p14:creationId xmlns:p14="http://schemas.microsoft.com/office/powerpoint/2010/main" val="197061881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r>
              <a:rPr lang="en-US" smtClean="0"/>
              <a:t>FADs Eradicated from U.S.</a:t>
            </a:r>
          </a:p>
        </p:txBody>
      </p:sp>
      <p:sp>
        <p:nvSpPr>
          <p:cNvPr id="90115" name="Rectangle 3"/>
          <p:cNvSpPr>
            <a:spLocks noGrp="1" noChangeArrowheads="1"/>
          </p:cNvSpPr>
          <p:nvPr>
            <p:ph type="body" idx="1"/>
          </p:nvPr>
        </p:nvSpPr>
        <p:spPr>
          <a:xfrm>
            <a:off x="457200" y="1752600"/>
            <a:ext cx="8229600" cy="3886200"/>
          </a:xfrm>
        </p:spPr>
        <p:txBody>
          <a:bodyPr/>
          <a:lstStyle/>
          <a:p>
            <a:pPr eaLnBrk="1" hangingPunct="1">
              <a:buFont typeface="Wingdings" pitchFamily="2" charset="2"/>
              <a:buNone/>
            </a:pPr>
            <a:r>
              <a:rPr lang="en-US" sz="1800" smtClean="0"/>
              <a:t>1892:  CBPP</a:t>
            </a:r>
          </a:p>
          <a:p>
            <a:pPr eaLnBrk="1" hangingPunct="1">
              <a:buFont typeface="Wingdings" pitchFamily="2" charset="2"/>
              <a:buNone/>
            </a:pPr>
            <a:r>
              <a:rPr lang="en-US" sz="1800" smtClean="0"/>
              <a:t>1929:  FMD </a:t>
            </a:r>
          </a:p>
          <a:p>
            <a:pPr eaLnBrk="1" hangingPunct="1">
              <a:buFont typeface="Wingdings" pitchFamily="2" charset="2"/>
              <a:buNone/>
            </a:pPr>
            <a:r>
              <a:rPr lang="en-US" sz="1800" smtClean="0"/>
              <a:t>1929:  Fowl Plague</a:t>
            </a:r>
          </a:p>
          <a:p>
            <a:pPr eaLnBrk="1" hangingPunct="1">
              <a:buFont typeface="Wingdings" pitchFamily="2" charset="2"/>
              <a:buNone/>
            </a:pPr>
            <a:r>
              <a:rPr lang="en-US" sz="1800" smtClean="0"/>
              <a:t>1934:  Glanders</a:t>
            </a:r>
          </a:p>
          <a:p>
            <a:pPr eaLnBrk="1" hangingPunct="1">
              <a:buFont typeface="Wingdings" pitchFamily="2" charset="2"/>
              <a:buNone/>
            </a:pPr>
            <a:r>
              <a:rPr lang="en-US" sz="1800" smtClean="0"/>
              <a:t>1942:  Dourine</a:t>
            </a:r>
          </a:p>
          <a:p>
            <a:pPr eaLnBrk="1" hangingPunct="1">
              <a:buFont typeface="Wingdings" pitchFamily="2" charset="2"/>
              <a:buNone/>
            </a:pPr>
            <a:r>
              <a:rPr lang="en-US" sz="1800" smtClean="0"/>
              <a:t>1943:  Texas Cattle Fever</a:t>
            </a:r>
          </a:p>
          <a:p>
            <a:pPr eaLnBrk="1" hangingPunct="1">
              <a:buFont typeface="Wingdings" pitchFamily="2" charset="2"/>
              <a:buNone/>
            </a:pPr>
            <a:r>
              <a:rPr lang="en-US" sz="1800" smtClean="0"/>
              <a:t>1959:  Swine VE</a:t>
            </a:r>
          </a:p>
          <a:p>
            <a:pPr eaLnBrk="1" hangingPunct="1">
              <a:buFont typeface="Wingdings" pitchFamily="2" charset="2"/>
              <a:buNone/>
            </a:pPr>
            <a:r>
              <a:rPr lang="en-US" sz="1800" smtClean="0"/>
              <a:t>1959:  Screwworm (SE US) </a:t>
            </a:r>
          </a:p>
          <a:p>
            <a:pPr eaLnBrk="1" hangingPunct="1">
              <a:buFont typeface="Wingdings" pitchFamily="2" charset="2"/>
              <a:buNone/>
            </a:pPr>
            <a:r>
              <a:rPr lang="en-US" sz="1800" smtClean="0"/>
              <a:t>1966:  Screwworm (SW US)</a:t>
            </a:r>
          </a:p>
          <a:p>
            <a:pPr eaLnBrk="1" hangingPunct="1">
              <a:buFont typeface="Wingdings" pitchFamily="2" charset="2"/>
              <a:buNone/>
            </a:pPr>
            <a:r>
              <a:rPr lang="en-US" sz="1800" smtClean="0"/>
              <a:t>1971:  VEE</a:t>
            </a:r>
          </a:p>
          <a:p>
            <a:pPr eaLnBrk="1" hangingPunct="1">
              <a:buFont typeface="Wingdings" pitchFamily="2" charset="2"/>
              <a:buNone/>
            </a:pPr>
            <a:r>
              <a:rPr lang="en-US" sz="1800" smtClean="0"/>
              <a:t>1973:  Sheep Scabies</a:t>
            </a:r>
          </a:p>
          <a:p>
            <a:pPr eaLnBrk="1" hangingPunct="1">
              <a:buFont typeface="Wingdings" pitchFamily="2" charset="2"/>
              <a:buNone/>
            </a:pPr>
            <a:r>
              <a:rPr lang="en-US" sz="1800" smtClean="0"/>
              <a:t>1974, 1998, 2003:  Exotic Newcastle Disease</a:t>
            </a:r>
          </a:p>
          <a:p>
            <a:pPr eaLnBrk="1" hangingPunct="1">
              <a:buFont typeface="Wingdings" pitchFamily="2" charset="2"/>
              <a:buNone/>
            </a:pPr>
            <a:r>
              <a:rPr lang="en-US" sz="1800" smtClean="0"/>
              <a:t>1978:  Classical Swine Fever</a:t>
            </a:r>
          </a:p>
          <a:p>
            <a:pPr eaLnBrk="1" hangingPunct="1">
              <a:buFont typeface="Wingdings" pitchFamily="2" charset="2"/>
              <a:buNone/>
            </a:pPr>
            <a:r>
              <a:rPr lang="en-US" sz="1800" smtClean="0"/>
              <a:t>1985 &amp; 2002:  Highly Path Avian Influenza</a:t>
            </a:r>
          </a:p>
        </p:txBody>
      </p:sp>
      <p:pic>
        <p:nvPicPr>
          <p:cNvPr id="90116" name="Picture 4" descr="FMD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1905000"/>
            <a:ext cx="5181600" cy="3287713"/>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4211755"/>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r>
              <a:rPr lang="en-US" sz="4400" smtClean="0"/>
              <a:t>Nat’l AH Emergency Corps</a:t>
            </a:r>
            <a:endParaRPr lang="en-US" smtClean="0"/>
          </a:p>
        </p:txBody>
      </p:sp>
      <p:sp>
        <p:nvSpPr>
          <p:cNvPr id="91139" name="Content Placeholder 2"/>
          <p:cNvSpPr>
            <a:spLocks noGrp="1"/>
          </p:cNvSpPr>
          <p:nvPr>
            <p:ph idx="1"/>
          </p:nvPr>
        </p:nvSpPr>
        <p:spPr>
          <a:xfrm>
            <a:off x="457200" y="1905000"/>
            <a:ext cx="8229600" cy="3886200"/>
          </a:xfrm>
        </p:spPr>
        <p:txBody>
          <a:bodyPr/>
          <a:lstStyle/>
          <a:p>
            <a:pPr>
              <a:buFont typeface="Wingdings" pitchFamily="2" charset="2"/>
              <a:buNone/>
            </a:pPr>
            <a:r>
              <a:rPr lang="en-US" sz="3200" smtClean="0"/>
              <a:t>National Animal Health Emergency Corps</a:t>
            </a:r>
          </a:p>
          <a:p>
            <a:r>
              <a:rPr lang="en-US" sz="3200" smtClean="0"/>
              <a:t>Role for Private Practitioners &amp; AHTs</a:t>
            </a:r>
          </a:p>
          <a:p>
            <a:endParaRPr lang="en-US" smtClean="0"/>
          </a:p>
          <a:p>
            <a:pPr eaLnBrk="1" hangingPunct="1">
              <a:buFont typeface="Arial" charset="0"/>
              <a:buNone/>
            </a:pPr>
            <a:r>
              <a:rPr lang="en-US" sz="3200" smtClean="0"/>
              <a:t>USDA emergency response work:</a:t>
            </a:r>
          </a:p>
          <a:p>
            <a:pPr eaLnBrk="1" hangingPunct="1"/>
            <a:r>
              <a:rPr lang="en-US" sz="3200" smtClean="0"/>
              <a:t>Animal health emergencies </a:t>
            </a:r>
          </a:p>
          <a:p>
            <a:pPr eaLnBrk="1" hangingPunct="1"/>
            <a:r>
              <a:rPr lang="en-US" sz="3200" smtClean="0"/>
              <a:t>All-hazard emergencies</a:t>
            </a:r>
          </a:p>
          <a:p>
            <a:pPr eaLnBrk="1" hangingPunct="1"/>
            <a:r>
              <a:rPr lang="en-US" sz="3200" smtClean="0"/>
              <a:t>Collaboration</a:t>
            </a:r>
          </a:p>
          <a:p>
            <a:endParaRPr lang="en-US" smtClean="0"/>
          </a:p>
        </p:txBody>
      </p:sp>
    </p:spTree>
    <p:extLst>
      <p:ext uri="{BB962C8B-B14F-4D97-AF65-F5344CB8AC3E}">
        <p14:creationId xmlns:p14="http://schemas.microsoft.com/office/powerpoint/2010/main" val="29279805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eaLnBrk="1" hangingPunct="1"/>
            <a:r>
              <a:rPr lang="en-US" sz="4400" b="1" smtClean="0"/>
              <a:t>Section 6</a:t>
            </a:r>
          </a:p>
        </p:txBody>
      </p:sp>
      <p:sp>
        <p:nvSpPr>
          <p:cNvPr id="92163" name="Rectangle 3"/>
          <p:cNvSpPr>
            <a:spLocks noGrp="1" noChangeArrowheads="1"/>
          </p:cNvSpPr>
          <p:nvPr>
            <p:ph type="body" idx="1"/>
          </p:nvPr>
        </p:nvSpPr>
        <p:spPr/>
        <p:txBody>
          <a:bodyPr/>
          <a:lstStyle/>
          <a:p>
            <a:pPr algn="ctr" eaLnBrk="1" hangingPunct="1">
              <a:buFont typeface="Wingdings" pitchFamily="2" charset="2"/>
              <a:buNone/>
            </a:pPr>
            <a:endParaRPr lang="en-US" sz="4400" b="1" smtClean="0">
              <a:solidFill>
                <a:srgbClr val="0000CC"/>
              </a:solidFill>
            </a:endParaRPr>
          </a:p>
          <a:p>
            <a:pPr algn="ctr" eaLnBrk="1" hangingPunct="1">
              <a:buFont typeface="Wingdings" pitchFamily="2" charset="2"/>
              <a:buNone/>
            </a:pPr>
            <a:r>
              <a:rPr lang="en-US" sz="4300" b="1" smtClean="0">
                <a:solidFill>
                  <a:srgbClr val="000066"/>
                </a:solidFill>
              </a:rPr>
              <a:t>Disease Case </a:t>
            </a:r>
          </a:p>
          <a:p>
            <a:pPr algn="ctr" eaLnBrk="1" hangingPunct="1">
              <a:buFont typeface="Wingdings" pitchFamily="2" charset="2"/>
              <a:buNone/>
            </a:pPr>
            <a:r>
              <a:rPr lang="en-US" sz="4300" b="1" smtClean="0">
                <a:solidFill>
                  <a:srgbClr val="000066"/>
                </a:solidFill>
              </a:rPr>
              <a:t>Scenarios</a:t>
            </a:r>
          </a:p>
        </p:txBody>
      </p:sp>
    </p:spTree>
    <p:extLst>
      <p:ext uri="{BB962C8B-B14F-4D97-AF65-F5344CB8AC3E}">
        <p14:creationId xmlns:p14="http://schemas.microsoft.com/office/powerpoint/2010/main" val="2202010283"/>
      </p:ext>
    </p:extLst>
  </p:cSld>
  <p:clrMapOvr>
    <a:masterClrMapping/>
  </p:clrMapOvr>
  <p:transition spd="slow">
    <p:fade thruBlk="1"/>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en-US" smtClean="0"/>
              <a:t>Case History #1</a:t>
            </a:r>
          </a:p>
        </p:txBody>
      </p:sp>
      <p:sp>
        <p:nvSpPr>
          <p:cNvPr id="93187" name="Rectangle 3"/>
          <p:cNvSpPr>
            <a:spLocks noGrp="1" noChangeArrowheads="1"/>
          </p:cNvSpPr>
          <p:nvPr>
            <p:ph type="body" idx="1"/>
          </p:nvPr>
        </p:nvSpPr>
        <p:spPr/>
        <p:txBody>
          <a:bodyPr/>
          <a:lstStyle/>
          <a:p>
            <a:pPr eaLnBrk="1" hangingPunct="1">
              <a:buFont typeface="Wingdings" pitchFamily="2" charset="2"/>
              <a:buNone/>
            </a:pPr>
            <a:r>
              <a:rPr lang="en-US" smtClean="0"/>
              <a:t>A dairyman calls to report:</a:t>
            </a:r>
          </a:p>
          <a:p>
            <a:pPr lvl="1" eaLnBrk="1" hangingPunct="1"/>
            <a:r>
              <a:rPr lang="en-US" smtClean="0"/>
              <a:t>A sudden drop in milk production</a:t>
            </a:r>
          </a:p>
          <a:p>
            <a:pPr lvl="1" eaLnBrk="1" hangingPunct="1"/>
            <a:r>
              <a:rPr lang="en-US" smtClean="0"/>
              <a:t>Several cows drooling profusely</a:t>
            </a:r>
          </a:p>
          <a:p>
            <a:pPr lvl="1" eaLnBrk="1" hangingPunct="1"/>
            <a:r>
              <a:rPr lang="en-US" smtClean="0"/>
              <a:t>Many affected cows have fevers</a:t>
            </a:r>
          </a:p>
          <a:p>
            <a:pPr lvl="1" eaLnBrk="1" hangingPunct="1"/>
            <a:endParaRPr lang="en-US" smtClean="0"/>
          </a:p>
          <a:p>
            <a:pPr eaLnBrk="1" hangingPunct="1">
              <a:buFont typeface="Wingdings" pitchFamily="2" charset="2"/>
              <a:buNone/>
            </a:pPr>
            <a:r>
              <a:rPr lang="en-US" smtClean="0"/>
              <a:t>Your exam reveals . . .</a:t>
            </a:r>
          </a:p>
        </p:txBody>
      </p:sp>
      <p:pic>
        <p:nvPicPr>
          <p:cNvPr id="9318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4019550"/>
            <a:ext cx="3429000"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4414464"/>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smtClean="0"/>
              <a:t>Accreditation Renewal Process</a:t>
            </a:r>
          </a:p>
        </p:txBody>
      </p:sp>
      <p:sp>
        <p:nvSpPr>
          <p:cNvPr id="25603" name="Content Placeholder 2"/>
          <p:cNvSpPr>
            <a:spLocks noGrp="1"/>
          </p:cNvSpPr>
          <p:nvPr>
            <p:ph idx="1"/>
          </p:nvPr>
        </p:nvSpPr>
        <p:spPr/>
        <p:txBody>
          <a:bodyPr/>
          <a:lstStyle/>
          <a:p>
            <a:pPr>
              <a:buFont typeface="Wingdings" pitchFamily="2" charset="2"/>
              <a:buNone/>
            </a:pPr>
            <a:r>
              <a:rPr lang="en-US" dirty="0" smtClean="0"/>
              <a:t>Renew every 3 years</a:t>
            </a:r>
          </a:p>
          <a:p>
            <a:pPr>
              <a:buFont typeface="Wingdings" pitchFamily="2" charset="2"/>
              <a:buNone/>
            </a:pPr>
            <a:endParaRPr lang="en-US" dirty="0" smtClean="0"/>
          </a:p>
          <a:p>
            <a:pPr>
              <a:buFont typeface="Wingdings" pitchFamily="2" charset="2"/>
              <a:buNone/>
            </a:pPr>
            <a:r>
              <a:rPr lang="en-US" dirty="0" smtClean="0"/>
              <a:t>Complete supplemental training modules</a:t>
            </a:r>
          </a:p>
          <a:p>
            <a:pPr lvl="1"/>
            <a:r>
              <a:rPr lang="en-US" dirty="0" smtClean="0"/>
              <a:t>Category I: 3 modules</a:t>
            </a:r>
          </a:p>
          <a:p>
            <a:pPr lvl="1"/>
            <a:r>
              <a:rPr lang="en-US" dirty="0" smtClean="0"/>
              <a:t>Category II: 6 modules</a:t>
            </a:r>
          </a:p>
          <a:p>
            <a:pPr>
              <a:buFont typeface="Wingdings" pitchFamily="2" charset="2"/>
              <a:buNone/>
            </a:pPr>
            <a:r>
              <a:rPr lang="en-US" dirty="0" smtClean="0"/>
              <a:t>Sources of modules:</a:t>
            </a:r>
          </a:p>
          <a:p>
            <a:pPr lvl="1"/>
            <a:r>
              <a:rPr lang="en-US" dirty="0" smtClean="0"/>
              <a:t>Internet-based </a:t>
            </a:r>
          </a:p>
          <a:p>
            <a:pPr>
              <a:buFont typeface="Wingdings" pitchFamily="2" charset="2"/>
              <a:buNone/>
            </a:pPr>
            <a:endParaRPr lang="en-US" dirty="0" smtClean="0"/>
          </a:p>
        </p:txBody>
      </p:sp>
    </p:spTree>
    <p:extLst>
      <p:ext uri="{BB962C8B-B14F-4D97-AF65-F5344CB8AC3E}">
        <p14:creationId xmlns:p14="http://schemas.microsoft.com/office/powerpoint/2010/main" val="96708932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eaLnBrk="1" hangingPunct="1"/>
            <a:r>
              <a:rPr lang="en-US" smtClean="0"/>
              <a:t>Case #1 Lesions</a:t>
            </a:r>
          </a:p>
        </p:txBody>
      </p:sp>
      <p:pic>
        <p:nvPicPr>
          <p:cNvPr id="94211" name="Picture 3" descr="cowdrool"/>
          <p:cNvPicPr>
            <a:picLocks noGrp="1" noChangeAspect="1" noChangeArrowheads="1"/>
          </p:cNvPicPr>
          <p:nvPr>
            <p:ph type="body" idx="4294967295"/>
          </p:nvPr>
        </p:nvPicPr>
        <p:blipFill>
          <a:blip r:embed="rId3" cstate="print">
            <a:extLst>
              <a:ext uri="{28A0092B-C50C-407E-A947-70E740481C1C}">
                <a14:useLocalDpi xmlns:a14="http://schemas.microsoft.com/office/drawing/2010/main" val="0"/>
              </a:ext>
            </a:extLst>
          </a:blip>
          <a:srcRect/>
          <a:stretch>
            <a:fillRect/>
          </a:stretch>
        </p:blipFill>
        <p:spPr>
          <a:xfrm>
            <a:off x="5410200" y="1905000"/>
            <a:ext cx="3284538" cy="4724400"/>
          </a:xfrm>
          <a:noFill/>
          <a:ln w="3175">
            <a:solidFill>
              <a:schemeClr val="tx1"/>
            </a:solidFill>
            <a:miter lim="800000"/>
            <a:headEnd/>
            <a:tailEnd/>
          </a:ln>
        </p:spPr>
      </p:pic>
      <p:pic>
        <p:nvPicPr>
          <p:cNvPr id="94212" name="Picture 4" descr="LESION~4"/>
          <p:cNvPicPr>
            <a:picLocks noChangeAspect="1" noChangeArrowheads="1"/>
          </p:cNvPicPr>
          <p:nvPr/>
        </p:nvPicPr>
        <p:blipFill>
          <a:blip r:embed="rId4" cstate="print">
            <a:lum bright="14000" contrast="14000"/>
            <a:extLst>
              <a:ext uri="{28A0092B-C50C-407E-A947-70E740481C1C}">
                <a14:useLocalDpi xmlns:a14="http://schemas.microsoft.com/office/drawing/2010/main" val="0"/>
              </a:ext>
            </a:extLst>
          </a:blip>
          <a:srcRect/>
          <a:stretch>
            <a:fillRect/>
          </a:stretch>
        </p:blipFill>
        <p:spPr bwMode="auto">
          <a:xfrm>
            <a:off x="228600" y="2133600"/>
            <a:ext cx="4572000" cy="3425825"/>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95482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eaLnBrk="1" hangingPunct="1"/>
            <a:r>
              <a:rPr lang="en-US" smtClean="0"/>
              <a:t>Case #1 Lesions</a:t>
            </a:r>
          </a:p>
        </p:txBody>
      </p:sp>
      <p:pic>
        <p:nvPicPr>
          <p:cNvPr id="95235" name="Picture 3" descr="fmd tong ves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286000"/>
            <a:ext cx="4346575" cy="44958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5236" name="Picture 4" descr="fm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2286000"/>
            <a:ext cx="4419600" cy="44958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77592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r>
              <a:rPr lang="en-US" smtClean="0"/>
              <a:t>Case #1 Lesions</a:t>
            </a:r>
          </a:p>
        </p:txBody>
      </p:sp>
      <p:pic>
        <p:nvPicPr>
          <p:cNvPr id="96259" name="Picture 3" descr="fmd dental p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1863725"/>
            <a:ext cx="7010400" cy="4765675"/>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88553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en-US" smtClean="0"/>
              <a:t>Case #1 Lesions</a:t>
            </a:r>
          </a:p>
        </p:txBody>
      </p:sp>
      <p:sp>
        <p:nvSpPr>
          <p:cNvPr id="97283" name="Rectangle 3"/>
          <p:cNvSpPr>
            <a:spLocks noGrp="1" noChangeArrowheads="1"/>
          </p:cNvSpPr>
          <p:nvPr>
            <p:ph type="body" idx="1"/>
          </p:nvPr>
        </p:nvSpPr>
        <p:spPr>
          <a:xfrm>
            <a:off x="457200" y="1828800"/>
            <a:ext cx="4800600" cy="1676400"/>
          </a:xfrm>
        </p:spPr>
        <p:txBody>
          <a:bodyPr/>
          <a:lstStyle/>
          <a:p>
            <a:pPr eaLnBrk="1" hangingPunct="1"/>
            <a:r>
              <a:rPr lang="en-US" sz="3400" smtClean="0"/>
              <a:t>Further evaluation reveals some lame cows . . .</a:t>
            </a:r>
          </a:p>
        </p:txBody>
      </p:sp>
      <p:pic>
        <p:nvPicPr>
          <p:cNvPr id="97284" name="Picture 4" descr="Heal Bulb Ulc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1905000"/>
            <a:ext cx="3051175" cy="45720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7285" name="Picture 5" descr="GNBovF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5400" y="3619500"/>
            <a:ext cx="4114800" cy="30861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109210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r>
              <a:rPr lang="en-US" smtClean="0"/>
              <a:t>Case #1 Differential Diagnoses</a:t>
            </a:r>
          </a:p>
        </p:txBody>
      </p:sp>
      <p:sp>
        <p:nvSpPr>
          <p:cNvPr id="98307" name="Rectangle 3"/>
          <p:cNvSpPr>
            <a:spLocks noGrp="1" noChangeArrowheads="1"/>
          </p:cNvSpPr>
          <p:nvPr>
            <p:ph type="body" idx="1"/>
          </p:nvPr>
        </p:nvSpPr>
        <p:spPr/>
        <p:txBody>
          <a:bodyPr/>
          <a:lstStyle/>
          <a:p>
            <a:pPr eaLnBrk="1" hangingPunct="1"/>
            <a:r>
              <a:rPr lang="en-US" sz="2600" smtClean="0"/>
              <a:t>Infectious Bovine Rhinotracheitis (IBR)</a:t>
            </a:r>
          </a:p>
          <a:p>
            <a:pPr eaLnBrk="1" hangingPunct="1"/>
            <a:r>
              <a:rPr lang="en-US" sz="2600" smtClean="0"/>
              <a:t>Bovine Viral Diarrhea (BVD)</a:t>
            </a:r>
          </a:p>
          <a:p>
            <a:pPr eaLnBrk="1" hangingPunct="1"/>
            <a:r>
              <a:rPr lang="en-US" sz="2600" smtClean="0"/>
              <a:t>Bovine Papular Stomatitis</a:t>
            </a:r>
          </a:p>
          <a:p>
            <a:pPr eaLnBrk="1" hangingPunct="1"/>
            <a:r>
              <a:rPr lang="en-US" sz="2600" smtClean="0"/>
              <a:t>Chemical Irritant</a:t>
            </a:r>
          </a:p>
          <a:p>
            <a:pPr eaLnBrk="1" hangingPunct="1"/>
            <a:r>
              <a:rPr lang="en-US" sz="2600" smtClean="0">
                <a:solidFill>
                  <a:schemeClr val="tx2"/>
                </a:solidFill>
              </a:rPr>
              <a:t>Vesicular Stomatitis </a:t>
            </a:r>
          </a:p>
          <a:p>
            <a:pPr eaLnBrk="1" hangingPunct="1"/>
            <a:r>
              <a:rPr lang="en-US" sz="2600" smtClean="0">
                <a:solidFill>
                  <a:schemeClr val="tx2"/>
                </a:solidFill>
              </a:rPr>
              <a:t>Foot-and-Mouth Disease (FMD)</a:t>
            </a:r>
          </a:p>
          <a:p>
            <a:pPr eaLnBrk="1" hangingPunct="1"/>
            <a:r>
              <a:rPr lang="en-US" sz="2600" smtClean="0">
                <a:solidFill>
                  <a:schemeClr val="tx2"/>
                </a:solidFill>
              </a:rPr>
              <a:t>Malignant Catarrhal Fever (MCF)</a:t>
            </a:r>
          </a:p>
          <a:p>
            <a:pPr eaLnBrk="1" hangingPunct="1"/>
            <a:r>
              <a:rPr lang="en-US" sz="2600" smtClean="0">
                <a:solidFill>
                  <a:schemeClr val="tx2"/>
                </a:solidFill>
              </a:rPr>
              <a:t>Rinderpest</a:t>
            </a:r>
            <a:endParaRPr lang="en-US" sz="2600" smtClean="0"/>
          </a:p>
        </p:txBody>
      </p:sp>
    </p:spTree>
    <p:extLst>
      <p:ext uri="{BB962C8B-B14F-4D97-AF65-F5344CB8AC3E}">
        <p14:creationId xmlns:p14="http://schemas.microsoft.com/office/powerpoint/2010/main" val="111089568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eaLnBrk="1" hangingPunct="1"/>
            <a:r>
              <a:rPr lang="en-US" smtClean="0"/>
              <a:t>Case #2 History</a:t>
            </a:r>
          </a:p>
        </p:txBody>
      </p:sp>
      <p:sp>
        <p:nvSpPr>
          <p:cNvPr id="100355" name="Rectangle 3"/>
          <p:cNvSpPr>
            <a:spLocks noGrp="1" noChangeArrowheads="1"/>
          </p:cNvSpPr>
          <p:nvPr>
            <p:ph type="body" idx="1"/>
          </p:nvPr>
        </p:nvSpPr>
        <p:spPr/>
        <p:txBody>
          <a:bodyPr/>
          <a:lstStyle/>
          <a:p>
            <a:pPr eaLnBrk="1" hangingPunct="1"/>
            <a:endParaRPr lang="en-US" smtClean="0"/>
          </a:p>
          <a:p>
            <a:pPr eaLnBrk="1" hangingPunct="1"/>
            <a:r>
              <a:rPr lang="en-US" smtClean="0"/>
              <a:t>Owner presents a 9 year-old Greyhound with an infected prepuce</a:t>
            </a:r>
          </a:p>
          <a:p>
            <a:pPr eaLnBrk="1" hangingPunct="1"/>
            <a:r>
              <a:rPr lang="en-US" smtClean="0"/>
              <a:t>The family was recently transferred to CA from Panama</a:t>
            </a:r>
          </a:p>
        </p:txBody>
      </p:sp>
      <p:pic>
        <p:nvPicPr>
          <p:cNvPr id="10035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4343400"/>
            <a:ext cx="3429000" cy="23622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10602"/>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r>
              <a:rPr lang="en-US" smtClean="0"/>
              <a:t>Case #2 Lesions</a:t>
            </a:r>
          </a:p>
        </p:txBody>
      </p:sp>
      <p:sp>
        <p:nvSpPr>
          <p:cNvPr id="101379" name="Rectangle 3"/>
          <p:cNvSpPr>
            <a:spLocks noGrp="1" noChangeArrowheads="1"/>
          </p:cNvSpPr>
          <p:nvPr>
            <p:ph type="body" idx="1"/>
          </p:nvPr>
        </p:nvSpPr>
        <p:spPr/>
        <p:txBody>
          <a:bodyPr/>
          <a:lstStyle/>
          <a:p>
            <a:pPr eaLnBrk="1" hangingPunct="1"/>
            <a:r>
              <a:rPr lang="en-US" smtClean="0"/>
              <a:t>On physical exam you see inflammation of the prepuce</a:t>
            </a:r>
          </a:p>
          <a:p>
            <a:pPr eaLnBrk="1" hangingPunct="1"/>
            <a:r>
              <a:rPr lang="en-US" smtClean="0"/>
              <a:t>Closer examination of prepuce reveals . . .</a:t>
            </a:r>
          </a:p>
        </p:txBody>
      </p:sp>
      <p:pic>
        <p:nvPicPr>
          <p:cNvPr id="101380" name="Picture 4" descr="screwwor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7113" y="3733800"/>
            <a:ext cx="3467100" cy="27178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1381" name="Picture 5"/>
          <p:cNvPicPr>
            <a:picLocks noChangeAspect="1" noChangeArrowheads="1"/>
          </p:cNvPicPr>
          <p:nvPr/>
        </p:nvPicPr>
        <p:blipFill>
          <a:blip r:embed="rId4" cstate="print">
            <a:lum bright="4000"/>
            <a:extLst>
              <a:ext uri="{28A0092B-C50C-407E-A947-70E740481C1C}">
                <a14:useLocalDpi xmlns:a14="http://schemas.microsoft.com/office/drawing/2010/main" val="0"/>
              </a:ext>
            </a:extLst>
          </a:blip>
          <a:srcRect/>
          <a:stretch>
            <a:fillRect/>
          </a:stretch>
        </p:blipFill>
        <p:spPr bwMode="auto">
          <a:xfrm>
            <a:off x="900113" y="3733800"/>
            <a:ext cx="2513012" cy="2798763"/>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1382" name="Picture 6" descr="worm ve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24713" y="3733800"/>
            <a:ext cx="1538287" cy="26670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2446933"/>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402" name="Picture 2" descr="musc2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52600"/>
            <a:ext cx="9144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Rectangle 3"/>
          <p:cNvSpPr>
            <a:spLocks noGrp="1" noChangeArrowheads="1"/>
          </p:cNvSpPr>
          <p:nvPr>
            <p:ph type="title"/>
          </p:nvPr>
        </p:nvSpPr>
        <p:spPr/>
        <p:txBody>
          <a:bodyPr/>
          <a:lstStyle/>
          <a:p>
            <a:pPr eaLnBrk="1" hangingPunct="1"/>
            <a:r>
              <a:rPr lang="en-US" sz="3800" smtClean="0"/>
              <a:t>Case #2 Differential Diagnosis</a:t>
            </a:r>
          </a:p>
        </p:txBody>
      </p:sp>
      <p:sp>
        <p:nvSpPr>
          <p:cNvPr id="102404" name="Rectangle 4"/>
          <p:cNvSpPr>
            <a:spLocks noGrp="1" noChangeArrowheads="1"/>
          </p:cNvSpPr>
          <p:nvPr>
            <p:ph type="body" sz="half" idx="2"/>
          </p:nvPr>
        </p:nvSpPr>
        <p:spPr>
          <a:xfrm>
            <a:off x="5110163" y="1905000"/>
            <a:ext cx="4033837" cy="1219200"/>
          </a:xfrm>
          <a:solidFill>
            <a:srgbClr val="000066"/>
          </a:solidFill>
        </p:spPr>
        <p:txBody>
          <a:bodyPr/>
          <a:lstStyle/>
          <a:p>
            <a:pPr eaLnBrk="1" hangingPunct="1">
              <a:buFont typeface="Wingdings" pitchFamily="2" charset="2"/>
              <a:buNone/>
            </a:pPr>
            <a:r>
              <a:rPr lang="en-US" smtClean="0">
                <a:solidFill>
                  <a:schemeClr val="bg1"/>
                </a:solidFill>
              </a:rPr>
              <a:t>Screwworm Myiasis</a:t>
            </a:r>
          </a:p>
          <a:p>
            <a:pPr eaLnBrk="1" hangingPunct="1">
              <a:buFont typeface="Wingdings" pitchFamily="2" charset="2"/>
              <a:buNone/>
            </a:pPr>
            <a:r>
              <a:rPr lang="en-US" smtClean="0">
                <a:solidFill>
                  <a:schemeClr val="bg1"/>
                </a:solidFill>
              </a:rPr>
              <a:t>Blowfly Myiasis</a:t>
            </a:r>
          </a:p>
        </p:txBody>
      </p:sp>
    </p:spTree>
    <p:extLst>
      <p:ext uri="{BB962C8B-B14F-4D97-AF65-F5344CB8AC3E}">
        <p14:creationId xmlns:p14="http://schemas.microsoft.com/office/powerpoint/2010/main" val="1265660195"/>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r>
              <a:rPr lang="en-US" smtClean="0"/>
              <a:t>New World Screwworm in US</a:t>
            </a:r>
          </a:p>
        </p:txBody>
      </p:sp>
      <p:sp>
        <p:nvSpPr>
          <p:cNvPr id="103427" name="Rectangle 3"/>
          <p:cNvSpPr>
            <a:spLocks noGrp="1" noChangeArrowheads="1"/>
          </p:cNvSpPr>
          <p:nvPr>
            <p:ph type="body" idx="1"/>
          </p:nvPr>
        </p:nvSpPr>
        <p:spPr/>
        <p:txBody>
          <a:bodyPr/>
          <a:lstStyle/>
          <a:p>
            <a:pPr eaLnBrk="1" hangingPunct="1"/>
            <a:r>
              <a:rPr lang="en-US" smtClean="0"/>
              <a:t>1998 Alabama</a:t>
            </a:r>
          </a:p>
          <a:p>
            <a:pPr lvl="1" eaLnBrk="1" hangingPunct="1"/>
            <a:r>
              <a:rPr lang="en-US" smtClean="0"/>
              <a:t>Ecotourist to Brazil</a:t>
            </a:r>
          </a:p>
          <a:p>
            <a:pPr lvl="1" eaLnBrk="1" hangingPunct="1"/>
            <a:r>
              <a:rPr lang="en-US" smtClean="0"/>
              <a:t>Sores on his scalp</a:t>
            </a:r>
          </a:p>
          <a:p>
            <a:pPr eaLnBrk="1" hangingPunct="1"/>
            <a:r>
              <a:rPr lang="en-US" smtClean="0"/>
              <a:t>2000 Florida</a:t>
            </a:r>
          </a:p>
          <a:p>
            <a:pPr lvl="1" eaLnBrk="1" hangingPunct="1"/>
            <a:r>
              <a:rPr lang="en-US" smtClean="0"/>
              <a:t>Cat from Guantanomo Bay, Cuba</a:t>
            </a:r>
          </a:p>
          <a:p>
            <a:pPr lvl="1" eaLnBrk="1" hangingPunct="1"/>
            <a:r>
              <a:rPr lang="en-US" smtClean="0"/>
              <a:t>Abscess - 1 larva</a:t>
            </a:r>
          </a:p>
          <a:p>
            <a:pPr lvl="1" eaLnBrk="1" hangingPunct="1"/>
            <a:r>
              <a:rPr lang="en-US" smtClean="0"/>
              <a:t>Called NVSL</a:t>
            </a:r>
          </a:p>
          <a:p>
            <a:pPr lvl="1" eaLnBrk="1" hangingPunct="1"/>
            <a:r>
              <a:rPr lang="en-US" smtClean="0"/>
              <a:t>Treated with Ivermectin in Cuba</a:t>
            </a:r>
          </a:p>
        </p:txBody>
      </p:sp>
      <p:pic>
        <p:nvPicPr>
          <p:cNvPr id="103428" name="Picture 4" descr="f-zzz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1781175"/>
            <a:ext cx="2971800" cy="20955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081355"/>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pPr eaLnBrk="1" hangingPunct="1"/>
            <a:r>
              <a:rPr lang="en-US" smtClean="0"/>
              <a:t>New World Screwworm in US</a:t>
            </a:r>
          </a:p>
        </p:txBody>
      </p:sp>
      <p:sp>
        <p:nvSpPr>
          <p:cNvPr id="6148" name="Rectangle 3"/>
          <p:cNvSpPr>
            <a:spLocks noGrp="1" noChangeArrowheads="1"/>
          </p:cNvSpPr>
          <p:nvPr>
            <p:ph type="body" idx="1"/>
          </p:nvPr>
        </p:nvSpPr>
        <p:spPr/>
        <p:txBody>
          <a:bodyPr/>
          <a:lstStyle/>
          <a:p>
            <a:pPr eaLnBrk="1" hangingPunct="1"/>
            <a:r>
              <a:rPr lang="en-US" smtClean="0"/>
              <a:t>2000 Florida</a:t>
            </a:r>
          </a:p>
          <a:p>
            <a:pPr lvl="1" eaLnBrk="1" hangingPunct="1"/>
            <a:r>
              <a:rPr lang="en-US" smtClean="0"/>
              <a:t>Gelding imported from South America</a:t>
            </a:r>
          </a:p>
          <a:p>
            <a:pPr lvl="1" eaLnBrk="1" hangingPunct="1"/>
            <a:r>
              <a:rPr lang="en-US" smtClean="0"/>
              <a:t>Preputial discharge - 50 to 100 larvae</a:t>
            </a:r>
          </a:p>
          <a:p>
            <a:pPr lvl="1" eaLnBrk="1" hangingPunct="1"/>
            <a:r>
              <a:rPr lang="en-US" smtClean="0"/>
              <a:t>Called APHIS Office, sent FADD</a:t>
            </a:r>
          </a:p>
          <a:p>
            <a:pPr eaLnBrk="1" hangingPunct="1"/>
            <a:r>
              <a:rPr lang="en-US" smtClean="0"/>
              <a:t>2007 Florida-Miss</a:t>
            </a:r>
          </a:p>
          <a:p>
            <a:pPr lvl="1" eaLnBrk="1" hangingPunct="1"/>
            <a:r>
              <a:rPr lang="en-US" smtClean="0"/>
              <a:t>Dog from Trinidad</a:t>
            </a:r>
          </a:p>
          <a:p>
            <a:pPr lvl="1" eaLnBrk="1" hangingPunct="1"/>
            <a:r>
              <a:rPr lang="en-US" smtClean="0"/>
              <a:t>Larvae behind eyes</a:t>
            </a:r>
          </a:p>
          <a:p>
            <a:pPr lvl="1" eaLnBrk="1" hangingPunct="1"/>
            <a:r>
              <a:rPr lang="en-US" smtClean="0"/>
              <a:t>Dog lived</a:t>
            </a:r>
          </a:p>
        </p:txBody>
      </p:sp>
      <p:graphicFrame>
        <p:nvGraphicFramePr>
          <p:cNvPr id="6146" name="Object 4"/>
          <p:cNvGraphicFramePr>
            <a:graphicFrameLocks noChangeAspect="1"/>
          </p:cNvGraphicFramePr>
          <p:nvPr/>
        </p:nvGraphicFramePr>
        <p:xfrm>
          <a:off x="4803775" y="4075113"/>
          <a:ext cx="3806825" cy="2495550"/>
        </p:xfrm>
        <a:graphic>
          <a:graphicData uri="http://schemas.openxmlformats.org/presentationml/2006/ole">
            <mc:AlternateContent xmlns:mc="http://schemas.openxmlformats.org/markup-compatibility/2006">
              <mc:Choice xmlns:v="urn:schemas-microsoft-com:vml" Requires="v">
                <p:oleObj spid="_x0000_s6185" name="Image" r:id="rId4" imgW="3742857" imgH="2333333" progId="">
                  <p:embed/>
                </p:oleObj>
              </mc:Choice>
              <mc:Fallback>
                <p:oleObj name="Image" r:id="rId4" imgW="3742857" imgH="2333333"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l="2443" r="2443"/>
                      <a:stretch>
                        <a:fillRect/>
                      </a:stretch>
                    </p:blipFill>
                    <p:spPr bwMode="auto">
                      <a:xfrm>
                        <a:off x="4803775" y="4075113"/>
                        <a:ext cx="3806825"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58347212"/>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039"/>
          <p:cNvSpPr>
            <a:spLocks noGrp="1" noChangeArrowheads="1"/>
          </p:cNvSpPr>
          <p:nvPr>
            <p:ph type="title"/>
          </p:nvPr>
        </p:nvSpPr>
        <p:spPr/>
        <p:txBody>
          <a:bodyPr/>
          <a:lstStyle/>
          <a:p>
            <a:pPr eaLnBrk="1" hangingPunct="1"/>
            <a:r>
              <a:rPr lang="en-US" smtClean="0"/>
              <a:t>In Other Countries</a:t>
            </a:r>
          </a:p>
        </p:txBody>
      </p:sp>
      <p:sp>
        <p:nvSpPr>
          <p:cNvPr id="13315" name="Rectangle 1040"/>
          <p:cNvSpPr>
            <a:spLocks noGrp="1" noChangeArrowheads="1"/>
          </p:cNvSpPr>
          <p:nvPr>
            <p:ph type="body" idx="1"/>
          </p:nvPr>
        </p:nvSpPr>
        <p:spPr/>
        <p:txBody>
          <a:bodyPr/>
          <a:lstStyle/>
          <a:p>
            <a:pPr eaLnBrk="1" hangingPunct="1">
              <a:buFont typeface="Wingdings" pitchFamily="2" charset="2"/>
              <a:buNone/>
            </a:pPr>
            <a:r>
              <a:rPr lang="en-US" sz="2800" smtClean="0"/>
              <a:t>Most countries use government veterinarians </a:t>
            </a:r>
          </a:p>
          <a:p>
            <a:pPr lvl="1" eaLnBrk="1" hangingPunct="1"/>
            <a:r>
              <a:rPr lang="en-US" sz="3000" smtClean="0"/>
              <a:t>to examine animals </a:t>
            </a:r>
          </a:p>
          <a:p>
            <a:pPr lvl="1" eaLnBrk="1" hangingPunct="1"/>
            <a:r>
              <a:rPr lang="en-US" sz="3000" smtClean="0"/>
              <a:t>to issue health certificates</a:t>
            </a:r>
          </a:p>
        </p:txBody>
      </p:sp>
      <p:pic>
        <p:nvPicPr>
          <p:cNvPr id="13316" name="Picture 5" descr="govt vets uk"/>
          <p:cNvPicPr>
            <a:picLocks noChangeAspect="1" noChangeArrowheads="1"/>
          </p:cNvPicPr>
          <p:nvPr/>
        </p:nvPicPr>
        <p:blipFill>
          <a:blip r:embed="rId3" cstate="print">
            <a:lum contrast="-6000"/>
            <a:extLst>
              <a:ext uri="{28A0092B-C50C-407E-A947-70E740481C1C}">
                <a14:useLocalDpi xmlns:a14="http://schemas.microsoft.com/office/drawing/2010/main" val="0"/>
              </a:ext>
            </a:extLst>
          </a:blip>
          <a:srcRect/>
          <a:stretch>
            <a:fillRect/>
          </a:stretch>
        </p:blipFill>
        <p:spPr bwMode="auto">
          <a:xfrm>
            <a:off x="762000" y="3733800"/>
            <a:ext cx="4184650" cy="24384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317" name="Picture 6" descr="south afr vet"/>
          <p:cNvPicPr>
            <a:picLocks noChangeAspect="1" noChangeArrowheads="1"/>
          </p:cNvPicPr>
          <p:nvPr/>
        </p:nvPicPr>
        <p:blipFill>
          <a:blip r:embed="rId4" cstate="print">
            <a:lum bright="8000" contrast="10000"/>
            <a:extLst>
              <a:ext uri="{28A0092B-C50C-407E-A947-70E740481C1C}">
                <a14:useLocalDpi xmlns:a14="http://schemas.microsoft.com/office/drawing/2010/main" val="0"/>
              </a:ext>
            </a:extLst>
          </a:blip>
          <a:srcRect/>
          <a:stretch>
            <a:fillRect/>
          </a:stretch>
        </p:blipFill>
        <p:spPr bwMode="auto">
          <a:xfrm>
            <a:off x="5410200" y="3733800"/>
            <a:ext cx="3168650" cy="2430463"/>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243713"/>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en-US" smtClean="0"/>
              <a:t>Case #3</a:t>
            </a:r>
          </a:p>
        </p:txBody>
      </p:sp>
      <p:sp>
        <p:nvSpPr>
          <p:cNvPr id="107523" name="Rectangle 3"/>
          <p:cNvSpPr>
            <a:spLocks noGrp="1" noChangeArrowheads="1"/>
          </p:cNvSpPr>
          <p:nvPr>
            <p:ph sz="half" idx="1"/>
          </p:nvPr>
        </p:nvSpPr>
        <p:spPr/>
        <p:txBody>
          <a:bodyPr/>
          <a:lstStyle/>
          <a:p>
            <a:pPr eaLnBrk="1" hangingPunct="1"/>
            <a:r>
              <a:rPr lang="en-US" smtClean="0"/>
              <a:t>A client brings a chicken to your rural small animal practice</a:t>
            </a:r>
          </a:p>
        </p:txBody>
      </p:sp>
      <p:sp>
        <p:nvSpPr>
          <p:cNvPr id="107524" name="Content Placeholder 7"/>
          <p:cNvSpPr>
            <a:spLocks noGrp="1"/>
          </p:cNvSpPr>
          <p:nvPr>
            <p:ph sz="half" idx="2"/>
          </p:nvPr>
        </p:nvSpPr>
        <p:spPr/>
        <p:txBody>
          <a:bodyPr/>
          <a:lstStyle/>
          <a:p>
            <a:endParaRPr lang="en-US" smtClean="0"/>
          </a:p>
          <a:p>
            <a:endParaRPr lang="en-US" smtClean="0"/>
          </a:p>
          <a:p>
            <a:endParaRPr lang="en-US" smtClean="0"/>
          </a:p>
          <a:p>
            <a:endParaRPr lang="en-US" smtClean="0"/>
          </a:p>
          <a:p>
            <a:r>
              <a:rPr lang="en-US" smtClean="0"/>
              <a:t>He believes his bird caught something from a neighboring flock</a:t>
            </a:r>
          </a:p>
          <a:p>
            <a:endParaRPr lang="en-US" smtClean="0"/>
          </a:p>
        </p:txBody>
      </p:sp>
      <p:pic>
        <p:nvPicPr>
          <p:cNvPr id="107525" name="Picture 6" descr="C:\Documents and Settings\msmiller\Local Settings\Temporary Internet Files\Content.IE5\CXQZOT2J\MCj0343819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3581400"/>
            <a:ext cx="333851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6" name="Picture 7" descr="C:\Documents and Settings\msmiller\Local Settings\Temporary Internet Files\Content.IE5\EBAM7WLG\MCj0330641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2975" y="1600200"/>
            <a:ext cx="213042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0511036"/>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r>
              <a:rPr lang="en-US" smtClean="0"/>
              <a:t>Case #3 History</a:t>
            </a:r>
          </a:p>
        </p:txBody>
      </p:sp>
      <p:sp>
        <p:nvSpPr>
          <p:cNvPr id="108547" name="Rectangle 3"/>
          <p:cNvSpPr>
            <a:spLocks noGrp="1" noChangeArrowheads="1"/>
          </p:cNvSpPr>
          <p:nvPr>
            <p:ph type="body" idx="1"/>
          </p:nvPr>
        </p:nvSpPr>
        <p:spPr/>
        <p:txBody>
          <a:bodyPr/>
          <a:lstStyle/>
          <a:p>
            <a:pPr eaLnBrk="1" hangingPunct="1"/>
            <a:r>
              <a:rPr lang="en-US" smtClean="0"/>
              <a:t>Bird has been sick for 2 days</a:t>
            </a:r>
          </a:p>
          <a:p>
            <a:pPr eaLnBrk="1" hangingPunct="1"/>
            <a:r>
              <a:rPr lang="en-US" smtClean="0"/>
              <a:t>2 other birds died last week</a:t>
            </a:r>
          </a:p>
          <a:p>
            <a:pPr eaLnBrk="1" hangingPunct="1"/>
            <a:r>
              <a:rPr lang="en-US" smtClean="0"/>
              <a:t>Owner has 52 birds</a:t>
            </a:r>
          </a:p>
          <a:p>
            <a:pPr eaLnBrk="1" hangingPunct="1"/>
            <a:r>
              <a:rPr lang="en-US" smtClean="0"/>
              <a:t>6 - 8 other birds may be sick</a:t>
            </a:r>
          </a:p>
          <a:p>
            <a:pPr lvl="1" eaLnBrk="1" hangingPunct="1"/>
            <a:r>
              <a:rPr lang="en-US" smtClean="0"/>
              <a:t>Stopped laying</a:t>
            </a:r>
          </a:p>
          <a:p>
            <a:pPr lvl="1" eaLnBrk="1" hangingPunct="1"/>
            <a:r>
              <a:rPr lang="en-US" smtClean="0"/>
              <a:t>Stopped eating</a:t>
            </a:r>
          </a:p>
          <a:p>
            <a:pPr lvl="1" eaLnBrk="1" hangingPunct="1"/>
            <a:r>
              <a:rPr lang="en-US" smtClean="0"/>
              <a:t>Weak &amp; off balance</a:t>
            </a:r>
          </a:p>
        </p:txBody>
      </p:sp>
      <p:pic>
        <p:nvPicPr>
          <p:cNvPr id="10854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4114800"/>
            <a:ext cx="3733800" cy="2646363"/>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0913110"/>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r>
              <a:rPr lang="en-US" smtClean="0"/>
              <a:t>Case #3</a:t>
            </a:r>
          </a:p>
        </p:txBody>
      </p:sp>
      <p:sp>
        <p:nvSpPr>
          <p:cNvPr id="109571" name="Rectangle 3"/>
          <p:cNvSpPr>
            <a:spLocks noGrp="1" noChangeArrowheads="1"/>
          </p:cNvSpPr>
          <p:nvPr>
            <p:ph type="body" idx="1"/>
          </p:nvPr>
        </p:nvSpPr>
        <p:spPr/>
        <p:txBody>
          <a:bodyPr/>
          <a:lstStyle/>
          <a:p>
            <a:pPr eaLnBrk="1" hangingPunct="1"/>
            <a:r>
              <a:rPr lang="en-US" smtClean="0"/>
              <a:t>Being the only vet in the area, you pay a visit to his home to look at his birds . . .</a:t>
            </a:r>
          </a:p>
        </p:txBody>
      </p:sp>
      <p:pic>
        <p:nvPicPr>
          <p:cNvPr id="109572" name="Picture 4" descr="chick gua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3352800"/>
            <a:ext cx="4267200" cy="2676525"/>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9573" name="Picture 5" descr="chik hou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3048000"/>
            <a:ext cx="4048125" cy="2963863"/>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499177"/>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r>
              <a:rPr lang="en-US" smtClean="0"/>
              <a:t>Case #3 Lesions</a:t>
            </a:r>
          </a:p>
        </p:txBody>
      </p:sp>
      <p:sp>
        <p:nvSpPr>
          <p:cNvPr id="110595" name="Rectangle 3"/>
          <p:cNvSpPr>
            <a:spLocks noGrp="1" noChangeArrowheads="1"/>
          </p:cNvSpPr>
          <p:nvPr>
            <p:ph type="body" idx="1"/>
          </p:nvPr>
        </p:nvSpPr>
        <p:spPr/>
        <p:txBody>
          <a:bodyPr/>
          <a:lstStyle/>
          <a:p>
            <a:pPr eaLnBrk="1" hangingPunct="1">
              <a:buFont typeface="Wingdings" pitchFamily="2" charset="2"/>
              <a:buNone/>
            </a:pPr>
            <a:r>
              <a:rPr lang="en-US" smtClean="0"/>
              <a:t>You look at a few birds and see . . .</a:t>
            </a:r>
          </a:p>
        </p:txBody>
      </p:sp>
      <p:pic>
        <p:nvPicPr>
          <p:cNvPr id="110596" name="Picture 4"/>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a:stretch>
            <a:fillRect/>
          </a:stretch>
        </p:blipFill>
        <p:spPr bwMode="auto">
          <a:xfrm>
            <a:off x="0" y="2913063"/>
            <a:ext cx="4495800" cy="3109912"/>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0597" name="Picture 5" descr="hemorragia de la cloac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2919413"/>
            <a:ext cx="4343400" cy="3076575"/>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397375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r>
              <a:rPr lang="en-US" smtClean="0"/>
              <a:t>Case #3 What do you do?</a:t>
            </a:r>
          </a:p>
        </p:txBody>
      </p:sp>
      <p:sp>
        <p:nvSpPr>
          <p:cNvPr id="111619" name="Rectangle 3"/>
          <p:cNvSpPr>
            <a:spLocks noGrp="1" noChangeArrowheads="1"/>
          </p:cNvSpPr>
          <p:nvPr>
            <p:ph type="body" idx="1"/>
          </p:nvPr>
        </p:nvSpPr>
        <p:spPr/>
        <p:txBody>
          <a:bodyPr/>
          <a:lstStyle/>
          <a:p>
            <a:pPr eaLnBrk="1" hangingPunct="1"/>
            <a:r>
              <a:rPr lang="en-US" dirty="0" smtClean="0"/>
              <a:t>Wish you stayed awake during the poultry lectures in vet school</a:t>
            </a:r>
          </a:p>
          <a:p>
            <a:pPr eaLnBrk="1" hangingPunct="1"/>
            <a:r>
              <a:rPr lang="en-US" dirty="0" smtClean="0"/>
              <a:t>Call the VS District  Office</a:t>
            </a:r>
          </a:p>
          <a:p>
            <a:pPr eaLnBrk="1" hangingPunct="1"/>
            <a:r>
              <a:rPr lang="en-US" dirty="0" smtClean="0"/>
              <a:t>Submit some birds to your State or USDA Lab for diagnostic testing</a:t>
            </a:r>
          </a:p>
        </p:txBody>
      </p:sp>
      <p:pic>
        <p:nvPicPr>
          <p:cNvPr id="11162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4114800"/>
            <a:ext cx="3352800" cy="2665413"/>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421426"/>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pPr eaLnBrk="1" hangingPunct="1"/>
            <a:r>
              <a:rPr lang="en-US" smtClean="0"/>
              <a:t>Case #3</a:t>
            </a:r>
          </a:p>
        </p:txBody>
      </p:sp>
      <p:sp>
        <p:nvSpPr>
          <p:cNvPr id="112643" name="Rectangle 3"/>
          <p:cNvSpPr>
            <a:spLocks noGrp="1" noChangeArrowheads="1"/>
          </p:cNvSpPr>
          <p:nvPr>
            <p:ph type="body" idx="1"/>
          </p:nvPr>
        </p:nvSpPr>
        <p:spPr/>
        <p:txBody>
          <a:bodyPr/>
          <a:lstStyle/>
          <a:p>
            <a:pPr eaLnBrk="1" hangingPunct="1">
              <a:buFont typeface="Wingdings" pitchFamily="2" charset="2"/>
              <a:buNone/>
            </a:pPr>
            <a:r>
              <a:rPr lang="en-US" smtClean="0"/>
              <a:t>You’re not sure what is wrong, but it looks bad, so . . .</a:t>
            </a:r>
          </a:p>
        </p:txBody>
      </p:sp>
      <p:pic>
        <p:nvPicPr>
          <p:cNvPr id="112644" name="Picture 4" descr="nd tortic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400" y="2886075"/>
            <a:ext cx="4419600" cy="3743325"/>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2645" name="Rectangle 5"/>
          <p:cNvSpPr>
            <a:spLocks noChangeArrowheads="1"/>
          </p:cNvSpPr>
          <p:nvPr/>
        </p:nvSpPr>
        <p:spPr bwMode="auto">
          <a:xfrm>
            <a:off x="457200" y="3429000"/>
            <a:ext cx="4191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fontAlgn="base">
              <a:lnSpc>
                <a:spcPct val="90000"/>
              </a:lnSpc>
              <a:spcBef>
                <a:spcPct val="20000"/>
              </a:spcBef>
              <a:spcAft>
                <a:spcPct val="0"/>
              </a:spcAft>
              <a:buClr>
                <a:srgbClr val="003300"/>
              </a:buClr>
              <a:buFont typeface="Wingdings" pitchFamily="2" charset="2"/>
              <a:buChar char="§"/>
            </a:pPr>
            <a:r>
              <a:rPr lang="en-US" sz="3000" smtClean="0">
                <a:solidFill>
                  <a:srgbClr val="000000"/>
                </a:solidFill>
                <a:ea typeface="Arial Unicode MS" pitchFamily="34" charset="-128"/>
                <a:cs typeface="Arial Unicode MS" pitchFamily="34" charset="-128"/>
              </a:rPr>
              <a:t>You call your local State or Federal Office</a:t>
            </a:r>
          </a:p>
          <a:p>
            <a:pPr marL="342900" indent="-342900" fontAlgn="base">
              <a:lnSpc>
                <a:spcPct val="90000"/>
              </a:lnSpc>
              <a:spcBef>
                <a:spcPct val="20000"/>
              </a:spcBef>
              <a:spcAft>
                <a:spcPct val="0"/>
              </a:spcAft>
              <a:buClr>
                <a:srgbClr val="003300"/>
              </a:buClr>
              <a:buFont typeface="Wingdings" pitchFamily="2" charset="2"/>
              <a:buChar char="§"/>
            </a:pPr>
            <a:r>
              <a:rPr lang="en-US" sz="3000" smtClean="0">
                <a:solidFill>
                  <a:srgbClr val="000000"/>
                </a:solidFill>
                <a:ea typeface="Arial Unicode MS" pitchFamily="34" charset="-128"/>
                <a:cs typeface="Arial Unicode MS" pitchFamily="34" charset="-128"/>
              </a:rPr>
              <a:t>They dispatch an FADD</a:t>
            </a:r>
          </a:p>
        </p:txBody>
      </p:sp>
    </p:spTree>
    <p:extLst>
      <p:ext uri="{BB962C8B-B14F-4D97-AF65-F5344CB8AC3E}">
        <p14:creationId xmlns:p14="http://schemas.microsoft.com/office/powerpoint/2010/main" val="4010345432"/>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p:txBody>
          <a:bodyPr/>
          <a:lstStyle/>
          <a:p>
            <a:r>
              <a:rPr lang="en-US" smtClean="0"/>
              <a:t>Case #3 Lesions</a:t>
            </a:r>
          </a:p>
        </p:txBody>
      </p:sp>
      <p:pic>
        <p:nvPicPr>
          <p:cNvPr id="11366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b="8806"/>
          <a:stretch>
            <a:fillRect/>
          </a:stretch>
        </p:blipFill>
        <p:spPr bwMode="auto">
          <a:xfrm>
            <a:off x="0" y="2628900"/>
            <a:ext cx="3886200" cy="2536825"/>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3668"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0563" y="3886200"/>
            <a:ext cx="2103437" cy="29718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3669" name="Picture 6" descr="ND PROVENTR"/>
          <p:cNvPicPr>
            <a:picLocks noChangeAspect="1" noChangeArrowheads="1"/>
          </p:cNvPicPr>
          <p:nvPr/>
        </p:nvPicPr>
        <p:blipFill>
          <a:blip r:embed="rId5" cstate="print">
            <a:lum bright="6000" contrast="16000"/>
            <a:extLst>
              <a:ext uri="{28A0092B-C50C-407E-A947-70E740481C1C}">
                <a14:useLocalDpi xmlns:a14="http://schemas.microsoft.com/office/drawing/2010/main" val="0"/>
              </a:ext>
            </a:extLst>
          </a:blip>
          <a:srcRect/>
          <a:stretch>
            <a:fillRect/>
          </a:stretch>
        </p:blipFill>
        <p:spPr bwMode="auto">
          <a:xfrm>
            <a:off x="2590800" y="4949825"/>
            <a:ext cx="3124200" cy="1908175"/>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3670"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91050" y="2635250"/>
            <a:ext cx="2724150" cy="1963738"/>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3"/>
          <p:cNvSpPr txBox="1">
            <a:spLocks noChangeArrowheads="1"/>
          </p:cNvSpPr>
          <p:nvPr/>
        </p:nvSpPr>
        <p:spPr>
          <a:xfrm>
            <a:off x="457200" y="1828800"/>
            <a:ext cx="8229600" cy="3886200"/>
          </a:xfrm>
          <a:prstGeom prst="rect">
            <a:avLst/>
          </a:prstGeom>
        </p:spPr>
        <p:txBody>
          <a:bodyPr/>
          <a:lstStyle/>
          <a:p>
            <a:pPr marL="342900" indent="-342900" fontAlgn="base">
              <a:spcBef>
                <a:spcPct val="20000"/>
              </a:spcBef>
              <a:spcAft>
                <a:spcPct val="0"/>
              </a:spcAft>
              <a:buClr>
                <a:srgbClr val="003300"/>
              </a:buClr>
              <a:buFont typeface="Wingdings" pitchFamily="2" charset="2"/>
              <a:buNone/>
              <a:defRPr/>
            </a:pPr>
            <a:r>
              <a:rPr lang="en-US" sz="3000" kern="0">
                <a:solidFill>
                  <a:srgbClr val="000000"/>
                </a:solidFill>
                <a:ea typeface="Arial Unicode MS" pitchFamily="34" charset="-128"/>
                <a:cs typeface="Arial Unicode MS" pitchFamily="34" charset="-128"/>
              </a:rPr>
              <a:t>The FADD necropsies sick birds and finds . . .</a:t>
            </a:r>
          </a:p>
        </p:txBody>
      </p:sp>
    </p:spTree>
    <p:extLst>
      <p:ext uri="{BB962C8B-B14F-4D97-AF65-F5344CB8AC3E}">
        <p14:creationId xmlns:p14="http://schemas.microsoft.com/office/powerpoint/2010/main" val="26560501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4690" name="Picture 2" descr="chicken 2256"/>
          <p:cNvPicPr>
            <a:picLocks noChangeAspect="1" noChangeArrowheads="1"/>
          </p:cNvPicPr>
          <p:nvPr/>
        </p:nvPicPr>
        <p:blipFill>
          <a:blip r:embed="rId3" cstate="print">
            <a:extLst>
              <a:ext uri="{28A0092B-C50C-407E-A947-70E740481C1C}">
                <a14:useLocalDpi xmlns:a14="http://schemas.microsoft.com/office/drawing/2010/main" val="0"/>
              </a:ext>
            </a:extLst>
          </a:blip>
          <a:srcRect l="26917"/>
          <a:stretch>
            <a:fillRect/>
          </a:stretch>
        </p:blipFill>
        <p:spPr bwMode="auto">
          <a:xfrm>
            <a:off x="4953000" y="2819400"/>
            <a:ext cx="3886200" cy="308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Rectangle 3"/>
          <p:cNvSpPr>
            <a:spLocks noGrp="1" noChangeArrowheads="1"/>
          </p:cNvSpPr>
          <p:nvPr>
            <p:ph type="title"/>
          </p:nvPr>
        </p:nvSpPr>
        <p:spPr/>
        <p:txBody>
          <a:bodyPr/>
          <a:lstStyle/>
          <a:p>
            <a:pPr eaLnBrk="1" hangingPunct="1"/>
            <a:r>
              <a:rPr lang="en-US" sz="3800" smtClean="0"/>
              <a:t>Case #3 Differential Diagnosis</a:t>
            </a:r>
          </a:p>
        </p:txBody>
      </p:sp>
      <p:sp>
        <p:nvSpPr>
          <p:cNvPr id="114692" name="Rectangle 4"/>
          <p:cNvSpPr>
            <a:spLocks noGrp="1" noChangeArrowheads="1"/>
          </p:cNvSpPr>
          <p:nvPr>
            <p:ph type="body" idx="1"/>
          </p:nvPr>
        </p:nvSpPr>
        <p:spPr>
          <a:xfrm>
            <a:off x="457200" y="2155825"/>
            <a:ext cx="4648200" cy="3336925"/>
          </a:xfrm>
        </p:spPr>
        <p:txBody>
          <a:bodyPr/>
          <a:lstStyle/>
          <a:p>
            <a:pPr eaLnBrk="1" hangingPunct="1">
              <a:lnSpc>
                <a:spcPct val="90000"/>
              </a:lnSpc>
            </a:pPr>
            <a:r>
              <a:rPr lang="en-US" smtClean="0"/>
              <a:t>Laryngotracheitis (LT)</a:t>
            </a:r>
          </a:p>
          <a:p>
            <a:pPr eaLnBrk="1" hangingPunct="1">
              <a:lnSpc>
                <a:spcPct val="90000"/>
              </a:lnSpc>
            </a:pPr>
            <a:r>
              <a:rPr lang="en-US" smtClean="0"/>
              <a:t>Fowl Cholera (Pasteurellosis)</a:t>
            </a:r>
          </a:p>
          <a:p>
            <a:pPr eaLnBrk="1" hangingPunct="1">
              <a:lnSpc>
                <a:spcPct val="90000"/>
              </a:lnSpc>
            </a:pPr>
            <a:r>
              <a:rPr lang="en-US" smtClean="0"/>
              <a:t>Fowl Pox</a:t>
            </a:r>
          </a:p>
          <a:p>
            <a:pPr eaLnBrk="1" hangingPunct="1">
              <a:lnSpc>
                <a:spcPct val="90000"/>
              </a:lnSpc>
            </a:pPr>
            <a:r>
              <a:rPr lang="en-US" smtClean="0">
                <a:solidFill>
                  <a:schemeClr val="tx2"/>
                </a:solidFill>
              </a:rPr>
              <a:t>Avian Influenza (AI)</a:t>
            </a:r>
          </a:p>
          <a:p>
            <a:pPr eaLnBrk="1" hangingPunct="1">
              <a:lnSpc>
                <a:spcPct val="90000"/>
              </a:lnSpc>
            </a:pPr>
            <a:r>
              <a:rPr lang="en-US" smtClean="0">
                <a:solidFill>
                  <a:schemeClr val="tx2"/>
                </a:solidFill>
              </a:rPr>
              <a:t>Exotic Newcastle Disease (END)</a:t>
            </a:r>
            <a:endParaRPr lang="en-US" smtClean="0"/>
          </a:p>
        </p:txBody>
      </p:sp>
    </p:spTree>
    <p:extLst>
      <p:ext uri="{BB962C8B-B14F-4D97-AF65-F5344CB8AC3E}">
        <p14:creationId xmlns:p14="http://schemas.microsoft.com/office/powerpoint/2010/main" val="636400460"/>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eaLnBrk="1" hangingPunct="1"/>
            <a:r>
              <a:rPr lang="en-US" sz="3800" smtClean="0"/>
              <a:t>Exotic Newcastle Disease 2002-2003</a:t>
            </a:r>
          </a:p>
        </p:txBody>
      </p:sp>
      <p:sp>
        <p:nvSpPr>
          <p:cNvPr id="115715" name="Rectangle 3"/>
          <p:cNvSpPr>
            <a:spLocks noGrp="1" noChangeArrowheads="1"/>
          </p:cNvSpPr>
          <p:nvPr>
            <p:ph type="body" idx="1"/>
          </p:nvPr>
        </p:nvSpPr>
        <p:spPr>
          <a:xfrm>
            <a:off x="457200" y="2027238"/>
            <a:ext cx="8229600" cy="4525962"/>
          </a:xfrm>
        </p:spPr>
        <p:txBody>
          <a:bodyPr/>
          <a:lstStyle/>
          <a:p>
            <a:pPr eaLnBrk="1" hangingPunct="1"/>
            <a:r>
              <a:rPr lang="en-US" smtClean="0"/>
              <a:t>Backyard flocks &amp; commercial</a:t>
            </a:r>
          </a:p>
          <a:p>
            <a:pPr eaLnBrk="1" hangingPunct="1"/>
            <a:r>
              <a:rPr lang="en-US" smtClean="0"/>
              <a:t>CA, NV, AZ, TX</a:t>
            </a:r>
          </a:p>
          <a:p>
            <a:pPr eaLnBrk="1" hangingPunct="1"/>
            <a:r>
              <a:rPr lang="en-US" smtClean="0"/>
              <a:t>18,435 premises quarantined</a:t>
            </a:r>
          </a:p>
          <a:p>
            <a:pPr eaLnBrk="1" hangingPunct="1"/>
            <a:r>
              <a:rPr lang="en-US" smtClean="0"/>
              <a:t>921 premises depopulated</a:t>
            </a:r>
          </a:p>
          <a:p>
            <a:pPr eaLnBrk="1" hangingPunct="1"/>
            <a:r>
              <a:rPr lang="en-US" smtClean="0"/>
              <a:t>4 million birds euthanatized</a:t>
            </a:r>
          </a:p>
          <a:p>
            <a:pPr eaLnBrk="1" hangingPunct="1"/>
            <a:r>
              <a:rPr lang="en-US" smtClean="0"/>
              <a:t>$165 million cost to USDA</a:t>
            </a:r>
          </a:p>
          <a:p>
            <a:pPr eaLnBrk="1" hangingPunct="1"/>
            <a:r>
              <a:rPr lang="en-US" smtClean="0"/>
              <a:t>Additional $165 million for industry</a:t>
            </a:r>
          </a:p>
          <a:p>
            <a:pPr eaLnBrk="1" hangingPunct="1"/>
            <a:r>
              <a:rPr lang="en-US" smtClean="0"/>
              <a:t>Trade embargos on poultry, eggs, birds</a:t>
            </a:r>
          </a:p>
        </p:txBody>
      </p:sp>
      <p:pic>
        <p:nvPicPr>
          <p:cNvPr id="115716" name="Picture 4"/>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a:xfrm>
            <a:off x="6172200" y="2590800"/>
            <a:ext cx="2652713" cy="2362200"/>
          </a:xfrm>
          <a:noFill/>
          <a:ln w="3175">
            <a:solidFill>
              <a:schemeClr val="tx1"/>
            </a:solidFill>
            <a:miter lim="800000"/>
            <a:headEnd/>
            <a:tailEnd/>
          </a:ln>
        </p:spPr>
      </p:pic>
    </p:spTree>
    <p:extLst>
      <p:ext uri="{BB962C8B-B14F-4D97-AF65-F5344CB8AC3E}">
        <p14:creationId xmlns:p14="http://schemas.microsoft.com/office/powerpoint/2010/main" val="1335351308"/>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838200" y="1219200"/>
            <a:ext cx="7620000" cy="5508625"/>
          </a:xfrm>
          <a:prstGeom prst="rect">
            <a:avLst/>
          </a:prstGeom>
          <a:noFill/>
          <a:ln w="9525">
            <a:noFill/>
            <a:miter lim="800000"/>
            <a:headEnd/>
            <a:tailEnd/>
          </a:ln>
          <a:effectLst/>
        </p:spPr>
        <p:txBody>
          <a:bodyPr>
            <a:spAutoFit/>
          </a:bodyPr>
          <a:lstStyle/>
          <a:p>
            <a:pPr algn="ctr" fontAlgn="base">
              <a:spcBef>
                <a:spcPct val="0"/>
              </a:spcBef>
              <a:spcAft>
                <a:spcPct val="0"/>
              </a:spcAft>
              <a:defRPr/>
            </a:pPr>
            <a:r>
              <a:rPr lang="en-US" sz="4400" b="1" dirty="0">
                <a:solidFill>
                  <a:srgbClr val="002060"/>
                </a:solidFill>
                <a:effectLst>
                  <a:outerShdw blurRad="38100" dist="38100" dir="2700000" algn="tl">
                    <a:srgbClr val="C0C0C0"/>
                  </a:outerShdw>
                </a:effectLst>
                <a:ea typeface="Arial Unicode MS" pitchFamily="34" charset="-128"/>
                <a:cs typeface="Arial Unicode MS" pitchFamily="34" charset="-128"/>
              </a:rPr>
              <a:t>Don’t ignore your concerns!</a:t>
            </a:r>
          </a:p>
          <a:p>
            <a:pPr algn="ctr" fontAlgn="base">
              <a:spcBef>
                <a:spcPct val="0"/>
              </a:spcBef>
              <a:spcAft>
                <a:spcPct val="0"/>
              </a:spcAft>
              <a:defRPr/>
            </a:pPr>
            <a:endParaRPr lang="en-US" sz="4400" b="1" dirty="0">
              <a:solidFill>
                <a:srgbClr val="800000"/>
              </a:solidFill>
              <a:effectLst>
                <a:outerShdw blurRad="38100" dist="38100" dir="2700000" algn="tl">
                  <a:srgbClr val="C0C0C0"/>
                </a:outerShdw>
              </a:effectLst>
              <a:ea typeface="Arial Unicode MS" pitchFamily="34" charset="-128"/>
              <a:cs typeface="Arial Unicode MS" pitchFamily="34" charset="-128"/>
            </a:endParaRPr>
          </a:p>
          <a:p>
            <a:pPr algn="ctr" fontAlgn="base">
              <a:spcBef>
                <a:spcPct val="0"/>
              </a:spcBef>
              <a:spcAft>
                <a:spcPct val="0"/>
              </a:spcAft>
              <a:defRPr/>
            </a:pPr>
            <a:r>
              <a:rPr lang="en-US" sz="4400" b="1" dirty="0">
                <a:solidFill>
                  <a:srgbClr val="800000"/>
                </a:solidFill>
                <a:effectLst>
                  <a:outerShdw blurRad="38100" dist="38100" dir="2700000" algn="tl">
                    <a:srgbClr val="C0C0C0"/>
                  </a:outerShdw>
                </a:effectLst>
                <a:ea typeface="Arial Unicode MS" pitchFamily="34" charset="-128"/>
                <a:cs typeface="Arial Unicode MS" pitchFamily="34" charset="-128"/>
              </a:rPr>
              <a:t>CALL!!</a:t>
            </a:r>
          </a:p>
          <a:p>
            <a:pPr algn="ctr" fontAlgn="base">
              <a:spcBef>
                <a:spcPct val="0"/>
              </a:spcBef>
              <a:spcAft>
                <a:spcPct val="0"/>
              </a:spcAft>
              <a:defRPr/>
            </a:pPr>
            <a:r>
              <a:rPr lang="en-US" sz="4400" b="1" dirty="0" smtClean="0">
                <a:solidFill>
                  <a:srgbClr val="800000"/>
                </a:solidFill>
                <a:effectLst>
                  <a:outerShdw blurRad="38100" dist="38100" dir="2700000" algn="tl">
                    <a:srgbClr val="C0C0C0"/>
                  </a:outerShdw>
                </a:effectLst>
                <a:ea typeface="Arial Unicode MS" pitchFamily="34" charset="-128"/>
                <a:cs typeface="Arial Unicode MS" pitchFamily="34" charset="-128"/>
              </a:rPr>
              <a:t>AD’s Office</a:t>
            </a:r>
            <a:endParaRPr lang="en-US" sz="4400" b="1" dirty="0">
              <a:solidFill>
                <a:srgbClr val="800000"/>
              </a:solidFill>
              <a:effectLst>
                <a:outerShdw blurRad="38100" dist="38100" dir="2700000" algn="tl">
                  <a:srgbClr val="C0C0C0"/>
                </a:outerShdw>
              </a:effectLst>
              <a:ea typeface="Arial Unicode MS" pitchFamily="34" charset="-128"/>
              <a:cs typeface="Arial Unicode MS" pitchFamily="34" charset="-128"/>
            </a:endParaRPr>
          </a:p>
          <a:p>
            <a:pPr algn="ctr" fontAlgn="base">
              <a:spcBef>
                <a:spcPct val="0"/>
              </a:spcBef>
              <a:spcAft>
                <a:spcPct val="0"/>
              </a:spcAft>
              <a:defRPr/>
            </a:pPr>
            <a:r>
              <a:rPr lang="en-US" sz="4400" b="1" dirty="0">
                <a:solidFill>
                  <a:srgbClr val="800000"/>
                </a:solidFill>
                <a:effectLst>
                  <a:outerShdw blurRad="38100" dist="38100" dir="2700000" algn="tl">
                    <a:srgbClr val="C0C0C0"/>
                  </a:outerShdw>
                </a:effectLst>
                <a:ea typeface="Arial Unicode MS" pitchFamily="34" charset="-128"/>
                <a:cs typeface="Arial Unicode MS" pitchFamily="34" charset="-128"/>
              </a:rPr>
              <a:t>State Vet’s Office</a:t>
            </a:r>
          </a:p>
          <a:p>
            <a:pPr algn="ctr" fontAlgn="base">
              <a:spcBef>
                <a:spcPct val="0"/>
              </a:spcBef>
              <a:spcAft>
                <a:spcPct val="0"/>
              </a:spcAft>
              <a:defRPr/>
            </a:pPr>
            <a:endParaRPr lang="en-US" sz="4400" b="1" dirty="0">
              <a:solidFill>
                <a:srgbClr val="800000"/>
              </a:solidFill>
              <a:effectLst>
                <a:outerShdw blurRad="38100" dist="38100" dir="2700000" algn="tl">
                  <a:srgbClr val="C0C0C0"/>
                </a:outerShdw>
              </a:effectLst>
              <a:ea typeface="Arial Unicode MS" pitchFamily="34" charset="-128"/>
              <a:cs typeface="Arial Unicode MS" pitchFamily="34" charset="-128"/>
            </a:endParaRPr>
          </a:p>
          <a:p>
            <a:pPr algn="ctr" fontAlgn="base">
              <a:spcBef>
                <a:spcPct val="0"/>
              </a:spcBef>
              <a:spcAft>
                <a:spcPct val="0"/>
              </a:spcAft>
              <a:defRPr/>
            </a:pPr>
            <a:r>
              <a:rPr lang="en-US" sz="4400" b="1" dirty="0">
                <a:solidFill>
                  <a:srgbClr val="800000"/>
                </a:solidFill>
                <a:effectLst>
                  <a:outerShdw blurRad="38100" dist="38100" dir="2700000" algn="tl">
                    <a:srgbClr val="C0C0C0"/>
                  </a:outerShdw>
                </a:effectLst>
                <a:ea typeface="Arial Unicode MS" pitchFamily="34" charset="-128"/>
                <a:cs typeface="Arial Unicode MS" pitchFamily="34" charset="-128"/>
              </a:rPr>
              <a:t>Don’t get an outbreak </a:t>
            </a:r>
          </a:p>
          <a:p>
            <a:pPr algn="ctr" fontAlgn="base">
              <a:spcBef>
                <a:spcPct val="0"/>
              </a:spcBef>
              <a:spcAft>
                <a:spcPct val="0"/>
              </a:spcAft>
              <a:defRPr/>
            </a:pPr>
            <a:r>
              <a:rPr lang="en-US" sz="4400" b="1" dirty="0">
                <a:solidFill>
                  <a:srgbClr val="800000"/>
                </a:solidFill>
                <a:effectLst>
                  <a:outerShdw blurRad="38100" dist="38100" dir="2700000" algn="tl">
                    <a:srgbClr val="C0C0C0"/>
                  </a:outerShdw>
                </a:effectLst>
                <a:ea typeface="Arial Unicode MS" pitchFamily="34" charset="-128"/>
                <a:cs typeface="Arial Unicode MS" pitchFamily="34" charset="-128"/>
              </a:rPr>
              <a:t>named after you!</a:t>
            </a:r>
          </a:p>
        </p:txBody>
      </p:sp>
      <p:pic>
        <p:nvPicPr>
          <p:cNvPr id="116739" name="Picture 3" descr="MCAN00605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2362200"/>
            <a:ext cx="2438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0" name="Picture 4" descr="MPPH02115J0000[1]"/>
          <p:cNvPicPr>
            <a:picLocks noChangeAspect="1" noChangeArrowheads="1"/>
          </p:cNvPicPr>
          <p:nvPr/>
        </p:nvPicPr>
        <p:blipFill>
          <a:blip r:embed="rId4" cstate="print">
            <a:extLst>
              <a:ext uri="{28A0092B-C50C-407E-A947-70E740481C1C}">
                <a14:useLocalDpi xmlns:a14="http://schemas.microsoft.com/office/drawing/2010/main" val="0"/>
              </a:ext>
            </a:extLst>
          </a:blip>
          <a:srcRect l="10001" r="33333"/>
          <a:stretch>
            <a:fillRect/>
          </a:stretch>
        </p:blipFill>
        <p:spPr bwMode="auto">
          <a:xfrm>
            <a:off x="7086600" y="3276600"/>
            <a:ext cx="1554163"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078646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Unicode MS"/>
        <a:ea typeface=""/>
        <a:cs typeface=""/>
      </a:majorFont>
      <a:minorFont>
        <a:latin typeface="Arial Unicode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smtClean="0">
            <a:ln>
              <a:noFill/>
            </a:ln>
            <a:solidFill>
              <a:schemeClr val="tx1"/>
            </a:solidFill>
            <a:effectLst/>
            <a:latin typeface="Arial Unicode MS" pitchFamily="34" charset="-128"/>
            <a:ea typeface="Arial Unicode MS" pitchFamily="34" charset="-128"/>
            <a:cs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smtClean="0">
            <a:ln>
              <a:noFill/>
            </a:ln>
            <a:solidFill>
              <a:schemeClr val="tx1"/>
            </a:solidFill>
            <a:effectLst/>
            <a:latin typeface="Arial Unicode MS" pitchFamily="34" charset="-128"/>
            <a:ea typeface="Arial Unicode MS" pitchFamily="34" charset="-128"/>
            <a:cs typeface="Arial Unicode MS" pitchFamily="34" charset="-128"/>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x002e_division xmlns="fb82bcdf-ea63-4554-99e3-e15ccd87b479">2</_x002e_division>
    <_x002e_year xmlns="fb82bcdf-ea63-4554-99e3-e15ccd87b479" xsi:nil="true"/>
    <PublishingStartDate xmlns="http://schemas.microsoft.com/sharepoint/v3" xsi:nil="true"/>
    <PublishingExpirationDate xmlns="http://schemas.microsoft.com/sharepoint/v3" xsi:nil="true"/>
    <_x002e_purpose xmlns="fb82bcdf-ea63-4554-99e3-e15ccd87b479" xsi:nil="true"/>
    <bureau xmlns="fb82bcdf-ea63-4554-99e3-e15ccd87b479" xsi:nil="true"/>
    <_x002e_program xmlns="fb82bcdf-ea63-4554-99e3-e15ccd87b479" xsi:nil="true"/>
    <_x002e_globalNavigation xmlns="fb82bcdf-ea63-4554-99e3-e15ccd87b479">4</_x002e_globalNavigation>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E9B479DE97358D43AEB72738EE1F2D08" ma:contentTypeVersion="18" ma:contentTypeDescription="Create a new document." ma:contentTypeScope="" ma:versionID="042ad494a7ebc74dafe851c0a83659a2">
  <xsd:schema xmlns:xsd="http://www.w3.org/2001/XMLSchema" xmlns:xs="http://www.w3.org/2001/XMLSchema" xmlns:p="http://schemas.microsoft.com/office/2006/metadata/properties" xmlns:ns1="http://schemas.microsoft.com/sharepoint/v3" xmlns:ns2="10f2cb44-b37d-4693-a5c3-140ab663d372" xmlns:ns3="fb82bcdf-ea63-4554-99e3-e15ccd87b479" targetNamespace="http://schemas.microsoft.com/office/2006/metadata/properties" ma:root="true" ma:fieldsID="59686f42ef9d50c20542f1593888294d" ns1:_="" ns2:_="" ns3:_="">
    <xsd:import namespace="http://schemas.microsoft.com/sharepoint/v3"/>
    <xsd:import namespace="10f2cb44-b37d-4693-a5c3-140ab663d372"/>
    <xsd:import namespace="fb82bcdf-ea63-4554-99e3-e15ccd87b479"/>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element ref="ns3:bureau" minOccurs="0"/>
                <xsd:element ref="ns3:_x002e_division"/>
                <xsd:element ref="ns3:_x002e_globalNavigation"/>
                <xsd:element ref="ns3:_x002e_program" minOccurs="0"/>
                <xsd:element ref="ns3:_x002e_purpose" minOccurs="0"/>
                <xsd:element ref="ns3:_x002e_year"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0f2cb44-b37d-4693-a5c3-140ab663d372"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fb82bcdf-ea63-4554-99e3-e15ccd87b479" elementFormDefault="qualified">
    <xsd:import namespace="http://schemas.microsoft.com/office/2006/documentManagement/types"/>
    <xsd:import namespace="http://schemas.microsoft.com/office/infopath/2007/PartnerControls"/>
    <xsd:element name="bureau" ma:index="13" nillable="true" ma:displayName=".Bureau" ma:internalName="bureau">
      <xsd:simpleType>
        <xsd:restriction base="dms:Text">
          <xsd:maxLength value="255"/>
        </xsd:restriction>
      </xsd:simpleType>
    </xsd:element>
    <xsd:element name="_x002e_division" ma:index="14" ma:displayName=".Division" ma:list="{666f73c0-ff85-4897-bedd-c4bfa5c5bae8}" ma:internalName="_x002E_division" ma:showField="Title" ma:web="fb82bcdf-ea63-4554-99e3-e15ccd87b479">
      <xsd:simpleType>
        <xsd:restriction base="dms:Lookup"/>
      </xsd:simpleType>
    </xsd:element>
    <xsd:element name="_x002e_globalNavigation" ma:index="15" ma:displayName=".Global Navigation" ma:list="{cc087b04-f769-438a-abab-25389f9209d1}" ma:internalName="_x002E_globalNavigation" ma:showField="Title" ma:web="fb82bcdf-ea63-4554-99e3-e15ccd87b479">
      <xsd:simpleType>
        <xsd:restriction base="dms:Lookup"/>
      </xsd:simpleType>
    </xsd:element>
    <xsd:element name="_x002e_program" ma:index="16" nillable="true" ma:displayName=".Program" ma:internalName="_x002E_program">
      <xsd:simpleType>
        <xsd:restriction base="dms:Text">
          <xsd:maxLength value="255"/>
        </xsd:restriction>
      </xsd:simpleType>
    </xsd:element>
    <xsd:element name="_x002e_purpose" ma:index="17" nillable="true" ma:displayName=".Purpose" ma:list="{27ad8e90-7efe-4104-98ae-37a81fef7fbc}" ma:internalName="_x002E_purpose" ma:showField="Title" ma:web="fb82bcdf-ea63-4554-99e3-e15ccd87b479">
      <xsd:simpleType>
        <xsd:restriction base="dms:Lookup"/>
      </xsd:simpleType>
    </xsd:element>
    <xsd:element name="_x002e_year" ma:index="18" nillable="true" ma:displayName=".Year" ma:decimals="0" ma:internalName="_x002E_year" ma:percentage="FALSE">
      <xsd:simpleType>
        <xsd:restriction base="dms:Number">
          <xsd:maxInclusive value="2050"/>
          <xsd:minInclusive value="1992"/>
        </xsd:restriction>
      </xsd:simpleType>
    </xsd:element>
    <xsd:element name="SharedWithUsers" ma:index="2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CE1C0E-3DDA-478B-92BA-07FE264E35BD}"/>
</file>

<file path=customXml/itemProps2.xml><?xml version="1.0" encoding="utf-8"?>
<ds:datastoreItem xmlns:ds="http://schemas.openxmlformats.org/officeDocument/2006/customXml" ds:itemID="{66963D9A-0A69-451A-99CB-B97136F7820B}"/>
</file>

<file path=customXml/itemProps3.xml><?xml version="1.0" encoding="utf-8"?>
<ds:datastoreItem xmlns:ds="http://schemas.openxmlformats.org/officeDocument/2006/customXml" ds:itemID="{D8EDF6F1-D57F-4FFB-B44B-482F21077F16}"/>
</file>

<file path=customXml/itemProps4.xml><?xml version="1.0" encoding="utf-8"?>
<ds:datastoreItem xmlns:ds="http://schemas.openxmlformats.org/officeDocument/2006/customXml" ds:itemID="{B972C949-B602-43A2-8470-DE8C48C9C2EE}"/>
</file>

<file path=docProps/app.xml><?xml version="1.0" encoding="utf-8"?>
<Properties xmlns="http://schemas.openxmlformats.org/officeDocument/2006/extended-properties" xmlns:vt="http://schemas.openxmlformats.org/officeDocument/2006/docPropsVTypes">
  <TotalTime>780</TotalTime>
  <Words>14858</Words>
  <Application>Microsoft Office PowerPoint</Application>
  <PresentationFormat>On-screen Show (4:3)</PresentationFormat>
  <Paragraphs>1358</Paragraphs>
  <Slides>103</Slides>
  <Notes>102</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4</vt:i4>
      </vt:variant>
      <vt:variant>
        <vt:lpstr>Slide Titles</vt:lpstr>
      </vt:variant>
      <vt:variant>
        <vt:i4>103</vt:i4>
      </vt:variant>
    </vt:vector>
  </HeadingPairs>
  <TitlesOfParts>
    <vt:vector size="117" baseType="lpstr">
      <vt:lpstr>Arial Unicode MS</vt:lpstr>
      <vt:lpstr>Arial</vt:lpstr>
      <vt:lpstr>Arial Narrow</vt:lpstr>
      <vt:lpstr>Calibri</vt:lpstr>
      <vt:lpstr>Impact</vt:lpstr>
      <vt:lpstr>Math B</vt:lpstr>
      <vt:lpstr>Times New Roman</vt:lpstr>
      <vt:lpstr>Wingdings</vt:lpstr>
      <vt:lpstr>Office Theme</vt:lpstr>
      <vt:lpstr>1_Default Design</vt:lpstr>
      <vt:lpstr>Image</vt:lpstr>
      <vt:lpstr>Acrobat Document</vt:lpstr>
      <vt:lpstr>Bitmap Image</vt:lpstr>
      <vt:lpstr>Drawing</vt:lpstr>
      <vt:lpstr>PowerPoint Presentation</vt:lpstr>
      <vt:lpstr>Outline</vt:lpstr>
      <vt:lpstr>Section 1</vt:lpstr>
      <vt:lpstr>What is Accreditation?</vt:lpstr>
      <vt:lpstr>Accreditation Requirements</vt:lpstr>
      <vt:lpstr>Authorization in Other States</vt:lpstr>
      <vt:lpstr>2 Tiered Accreditation Program</vt:lpstr>
      <vt:lpstr>Accreditation Renewal Process</vt:lpstr>
      <vt:lpstr>In Other Countries</vt:lpstr>
      <vt:lpstr>In the U.S.</vt:lpstr>
      <vt:lpstr>Accredited Veterinarians . . .</vt:lpstr>
      <vt:lpstr>Accredited Veterinarians . . .</vt:lpstr>
      <vt:lpstr>Accredited Veterinarians . . .</vt:lpstr>
      <vt:lpstr>Accredited Veterinarians . . .</vt:lpstr>
      <vt:lpstr>Accredited Veterinarians . . .</vt:lpstr>
      <vt:lpstr>Accredited Veterinarians . . .</vt:lpstr>
      <vt:lpstr>Ethical/Professional Code</vt:lpstr>
      <vt:lpstr>Ethical/Professional Code</vt:lpstr>
      <vt:lpstr>Ethical/Professional Code</vt:lpstr>
      <vt:lpstr>Non-Compliance / Violation</vt:lpstr>
      <vt:lpstr>Section 2</vt:lpstr>
      <vt:lpstr>PowerPoint Presentation</vt:lpstr>
      <vt:lpstr>Why Regulate Animal Movement</vt:lpstr>
      <vt:lpstr>What is Your Role?</vt:lpstr>
      <vt:lpstr>Interstate Movement</vt:lpstr>
      <vt:lpstr>International Movement</vt:lpstr>
      <vt:lpstr>Movement Information</vt:lpstr>
      <vt:lpstr>Pre-Export Isolation</vt:lpstr>
      <vt:lpstr>International Certification Process</vt:lpstr>
      <vt:lpstr>Certificates for Small Animals</vt:lpstr>
      <vt:lpstr>Sections of a Certificate</vt:lpstr>
      <vt:lpstr>Filling Out the Certificate</vt:lpstr>
      <vt:lpstr>Ensuring Certificate is Valid</vt:lpstr>
      <vt:lpstr>Common Mistakes on Certificates</vt:lpstr>
      <vt:lpstr>Common Mistakes on Certificates</vt:lpstr>
      <vt:lpstr>DO NOT . . . </vt:lpstr>
      <vt:lpstr>PowerPoint Presentation</vt:lpstr>
      <vt:lpstr>Sample Health Certificates</vt:lpstr>
      <vt:lpstr>PowerPoint Presentation</vt:lpstr>
      <vt:lpstr>PowerPoint Presentation</vt:lpstr>
      <vt:lpstr>PowerPoint Presentation</vt:lpstr>
      <vt:lpstr>PowerPoint Presentation</vt:lpstr>
      <vt:lpstr>PowerPoint Presentation</vt:lpstr>
      <vt:lpstr>Import Information</vt:lpstr>
      <vt:lpstr>Section 3</vt:lpstr>
      <vt:lpstr>VS Programs</vt:lpstr>
      <vt:lpstr>Current VS Eradication Programs</vt:lpstr>
      <vt:lpstr>Your Role in TB in Cattle</vt:lpstr>
      <vt:lpstr>Your Role w/TB in Cervidae/Other</vt:lpstr>
      <vt:lpstr>TB Testing Tips</vt:lpstr>
      <vt:lpstr>Cattle Brucellosis</vt:lpstr>
      <vt:lpstr>Your Role in Cattle Brucellosis</vt:lpstr>
      <vt:lpstr>Your Role in Swine Brucellosis</vt:lpstr>
      <vt:lpstr>Pseudorabies</vt:lpstr>
      <vt:lpstr>Your Role in Pseudorabies</vt:lpstr>
      <vt:lpstr>Your Role in Scrapie Program</vt:lpstr>
      <vt:lpstr>Your Role in Scrapie Program</vt:lpstr>
      <vt:lpstr>Surveillance Activities</vt:lpstr>
      <vt:lpstr>Certification Programs</vt:lpstr>
      <vt:lpstr>Other Types of Activities</vt:lpstr>
      <vt:lpstr>Section 4</vt:lpstr>
      <vt:lpstr>Traceability</vt:lpstr>
      <vt:lpstr>Accountable Property</vt:lpstr>
      <vt:lpstr>Where should I send the sample?</vt:lpstr>
      <vt:lpstr>Obligations for Sample Submission</vt:lpstr>
      <vt:lpstr>Laboratory Submissions to NVSL</vt:lpstr>
      <vt:lpstr>Section 5</vt:lpstr>
      <vt:lpstr>Reportable Diseases</vt:lpstr>
      <vt:lpstr>When to Be Suspicious of FAD</vt:lpstr>
      <vt:lpstr>When to Look for an FAD?</vt:lpstr>
      <vt:lpstr>And if FAD is Not Reported?</vt:lpstr>
      <vt:lpstr>And This . . .</vt:lpstr>
      <vt:lpstr>If you suspect an FAD, CALL!</vt:lpstr>
      <vt:lpstr>When You Call . . .</vt:lpstr>
      <vt:lpstr>What Happens Next?</vt:lpstr>
      <vt:lpstr>FADs Eradicated from U.S.</vt:lpstr>
      <vt:lpstr>Nat’l AH Emergency Corps</vt:lpstr>
      <vt:lpstr>Section 6</vt:lpstr>
      <vt:lpstr>Case History #1</vt:lpstr>
      <vt:lpstr>Case #1 Lesions</vt:lpstr>
      <vt:lpstr>Case #1 Lesions</vt:lpstr>
      <vt:lpstr>Case #1 Lesions</vt:lpstr>
      <vt:lpstr>Case #1 Lesions</vt:lpstr>
      <vt:lpstr>Case #1 Differential Diagnoses</vt:lpstr>
      <vt:lpstr>Case #2 History</vt:lpstr>
      <vt:lpstr>Case #2 Lesions</vt:lpstr>
      <vt:lpstr>Case #2 Differential Diagnosis</vt:lpstr>
      <vt:lpstr>New World Screwworm in US</vt:lpstr>
      <vt:lpstr>New World Screwworm in US</vt:lpstr>
      <vt:lpstr>Case #3</vt:lpstr>
      <vt:lpstr>Case #3 History</vt:lpstr>
      <vt:lpstr>Case #3</vt:lpstr>
      <vt:lpstr>Case #3 Lesions</vt:lpstr>
      <vt:lpstr>Case #3 What do you do?</vt:lpstr>
      <vt:lpstr>Case #3</vt:lpstr>
      <vt:lpstr>Case #3 Lesions</vt:lpstr>
      <vt:lpstr>Case #3 Differential Diagnosis</vt:lpstr>
      <vt:lpstr>Exotic Newcastle Disease 2002-2003</vt:lpstr>
      <vt:lpstr>PowerPoint Presentation</vt:lpstr>
      <vt:lpstr>Wrapping Up</vt:lpstr>
      <vt:lpstr>PowerPoint Presentation</vt:lpstr>
      <vt:lpstr>Wrapping Up</vt:lpstr>
      <vt:lpstr>Wrapping 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Mussey, Jane E - APHIS</dc:creator>
  <cp:lastModifiedBy>Duwe, Leeann M</cp:lastModifiedBy>
  <cp:revision>33</cp:revision>
  <cp:lastPrinted>2018-07-18T19:18:24Z</cp:lastPrinted>
  <dcterms:created xsi:type="dcterms:W3CDTF">2006-08-16T00:00:00Z</dcterms:created>
  <dcterms:modified xsi:type="dcterms:W3CDTF">2018-07-18T19:19:19Z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0x010100E9B479DE97358D43AEB72738EE1F2D08</vt:lpwstr>
  </property>
</Properties>
</file>