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handoutMasterIdLst>
    <p:handoutMasterId r:id="rId13"/>
  </p:handoutMasterIdLst>
  <p:sldIdLst>
    <p:sldId id="258" r:id="rId2"/>
    <p:sldId id="309" r:id="rId3"/>
    <p:sldId id="310" r:id="rId4"/>
    <p:sldId id="311" r:id="rId5"/>
    <p:sldId id="317" r:id="rId6"/>
    <p:sldId id="312" r:id="rId7"/>
    <p:sldId id="313" r:id="rId8"/>
    <p:sldId id="314" r:id="rId9"/>
    <p:sldId id="315" r:id="rId10"/>
    <p:sldId id="316" r:id="rId11"/>
    <p:sldId id="301" r:id="rId1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52" autoAdjust="0"/>
  </p:normalViewPr>
  <p:slideViewPr>
    <p:cSldViewPr>
      <p:cViewPr varScale="1">
        <p:scale>
          <a:sx n="86" d="100"/>
          <a:sy n="86" d="100"/>
        </p:scale>
        <p:origin x="1122" y="90"/>
      </p:cViewPr>
      <p:guideLst>
        <p:guide orient="horz" pos="2160"/>
        <p:guide pos="2880"/>
      </p:guideLst>
    </p:cSldViewPr>
  </p:slideViewPr>
  <p:outlineViewPr>
    <p:cViewPr>
      <p:scale>
        <a:sx n="33" d="100"/>
        <a:sy n="33" d="100"/>
      </p:scale>
      <p:origin x="0" y="-1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customXml" Target="../customXml/item1.xml"/><Relationship Id="rId3" Type="http://schemas.openxmlformats.org/officeDocument/2006/relationships/slide" Target="slides/slide2.xml"/><Relationship Id="rId21"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20"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customXml" Target="../customXml/item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C24781BA-C021-4686-8EC4-41C70E1749ED}" type="datetimeFigureOut">
              <a:rPr lang="en-US" smtClean="0"/>
              <a:t>10/30/2017</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658501EC-E19C-4387-BC5C-791F9DFC1C3F}" type="slidenum">
              <a:rPr lang="en-US" smtClean="0"/>
              <a:t>‹#›</a:t>
            </a:fld>
            <a:endParaRPr lang="en-US"/>
          </a:p>
        </p:txBody>
      </p:sp>
    </p:spTree>
    <p:extLst>
      <p:ext uri="{BB962C8B-B14F-4D97-AF65-F5344CB8AC3E}">
        <p14:creationId xmlns:p14="http://schemas.microsoft.com/office/powerpoint/2010/main" val="4294726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B3E8C2-4329-4686-8B3A-CA1069A6907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E8F0C-AEAC-4CB4-9285-5B3C2C7A7B8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3E8C2-4329-4686-8B3A-CA1069A6907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E8F0C-AEAC-4CB4-9285-5B3C2C7A7B8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3E8C2-4329-4686-8B3A-CA1069A6907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E8F0C-AEAC-4CB4-9285-5B3C2C7A7B8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B3E8C2-4329-4686-8B3A-CA1069A6907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E8F0C-AEAC-4CB4-9285-5B3C2C7A7B8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B3E8C2-4329-4686-8B3A-CA1069A6907C}" type="datetimeFigureOut">
              <a:rPr lang="en-US" smtClean="0"/>
              <a:t>10/30/2017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03E8F0C-AEAC-4CB4-9285-5B3C2C7A7B8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B3E8C2-4329-4686-8B3A-CA1069A6907C}"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E8F0C-AEAC-4CB4-9285-5B3C2C7A7B8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B3E8C2-4329-4686-8B3A-CA1069A6907C}" type="datetimeFigureOut">
              <a:rPr lang="en-US" smtClean="0"/>
              <a:t>10/30/2017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03E8F0C-AEAC-4CB4-9285-5B3C2C7A7B8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B3E8C2-4329-4686-8B3A-CA1069A6907C}" type="datetimeFigureOut">
              <a:rPr lang="en-US" smtClean="0"/>
              <a:t>10/30/2017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03E8F0C-AEAC-4CB4-9285-5B3C2C7A7B8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3E8C2-4329-4686-8B3A-CA1069A6907C}" type="datetimeFigureOut">
              <a:rPr lang="en-US" smtClean="0"/>
              <a:t>10/30/2017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03E8F0C-AEAC-4CB4-9285-5B3C2C7A7B8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B3E8C2-4329-4686-8B3A-CA1069A6907C}" type="datetimeFigureOut">
              <a:rPr lang="en-US" smtClean="0"/>
              <a:t>10/30/2017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03E8F0C-AEAC-4CB4-9285-5B3C2C7A7B84}"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7B3E8C2-4329-4686-8B3A-CA1069A6907C}" type="datetimeFigureOut">
              <a:rPr lang="en-US" smtClean="0"/>
              <a:t>10/30/2017</a:t>
            </a:fld>
            <a:endParaRPr lang="en-US"/>
          </a:p>
        </p:txBody>
      </p:sp>
      <p:sp>
        <p:nvSpPr>
          <p:cNvPr id="9" name="Slide Number Placeholder 8"/>
          <p:cNvSpPr>
            <a:spLocks noGrp="1"/>
          </p:cNvSpPr>
          <p:nvPr>
            <p:ph type="sldNum" sz="quarter" idx="11"/>
          </p:nvPr>
        </p:nvSpPr>
        <p:spPr/>
        <p:txBody>
          <a:bodyPr/>
          <a:lstStyle/>
          <a:p>
            <a:fld id="{403E8F0C-AEAC-4CB4-9285-5B3C2C7A7B84}"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403E8F0C-AEAC-4CB4-9285-5B3C2C7A7B84}"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B7B3E8C2-4329-4686-8B3A-CA1069A6907C}" type="datetimeFigureOut">
              <a:rPr lang="en-US" smtClean="0"/>
              <a:t>10/30/2017</a:t>
            </a:fld>
            <a:endParaRPr lang="en-US"/>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25053"/>
            <a:ext cx="7543800" cy="1603375"/>
          </a:xfrm>
        </p:spPr>
        <p:txBody>
          <a:bodyPr>
            <a:normAutofit/>
          </a:bodyPr>
          <a:lstStyle/>
          <a:p>
            <a:pPr algn="ctr"/>
            <a:r>
              <a:rPr lang="en-US" sz="5400" dirty="0" smtClean="0"/>
              <a:t>PRRS/SECD Rule Change</a:t>
            </a:r>
            <a:endParaRPr lang="en-US" sz="4400" i="1" dirty="0"/>
          </a:p>
        </p:txBody>
      </p:sp>
      <p:sp>
        <p:nvSpPr>
          <p:cNvPr id="3" name="Subtitle 2"/>
          <p:cNvSpPr>
            <a:spLocks noGrp="1"/>
          </p:cNvSpPr>
          <p:nvPr>
            <p:ph type="subTitle" idx="1"/>
          </p:nvPr>
        </p:nvSpPr>
        <p:spPr>
          <a:xfrm>
            <a:off x="685800" y="3657600"/>
            <a:ext cx="7738872" cy="1730188"/>
          </a:xfrm>
        </p:spPr>
        <p:txBody>
          <a:bodyPr>
            <a:normAutofit fontScale="92500" lnSpcReduction="20000"/>
          </a:bodyPr>
          <a:lstStyle/>
          <a:p>
            <a:r>
              <a:rPr lang="en-US" sz="2400" i="1" dirty="0" smtClean="0">
                <a:solidFill>
                  <a:schemeClr val="tx1">
                    <a:lumMod val="75000"/>
                  </a:schemeClr>
                </a:solidFill>
              </a:rPr>
              <a:t>New Rule Requirements for Porcine Reproductive Respiratory Syndrome (PRRS) and Swine Enteric Corona Virus Disease (SECD)</a:t>
            </a:r>
          </a:p>
          <a:p>
            <a:endParaRPr lang="en-US" dirty="0" smtClean="0">
              <a:solidFill>
                <a:schemeClr val="tx1">
                  <a:lumMod val="75000"/>
                </a:schemeClr>
              </a:solidFill>
            </a:endParaRPr>
          </a:p>
          <a:p>
            <a:r>
              <a:rPr lang="en-US" sz="1700" b="1" i="1" dirty="0" smtClean="0">
                <a:solidFill>
                  <a:schemeClr val="tx1">
                    <a:lumMod val="75000"/>
                  </a:schemeClr>
                </a:solidFill>
              </a:rPr>
              <a:t>Dr. Paul McGraw, State Veterinarian and Division Administrator</a:t>
            </a:r>
          </a:p>
          <a:p>
            <a:r>
              <a:rPr lang="en-US" sz="1700" b="1" dirty="0" smtClean="0">
                <a:solidFill>
                  <a:schemeClr val="tx1">
                    <a:lumMod val="75000"/>
                  </a:schemeClr>
                </a:solidFill>
              </a:rPr>
              <a:t>Wisconsin Department of Agriculture, Trade and</a:t>
            </a:r>
          </a:p>
          <a:p>
            <a:r>
              <a:rPr lang="en-US" sz="1700" b="1" dirty="0" smtClean="0">
                <a:solidFill>
                  <a:schemeClr val="tx1">
                    <a:lumMod val="75000"/>
                  </a:schemeClr>
                </a:solidFill>
              </a:rPr>
              <a:t>Consumer Protection (DATCP), Division of Animal Health</a:t>
            </a:r>
            <a:endParaRPr lang="en-US" sz="1700" b="1" dirty="0" smtClean="0"/>
          </a:p>
          <a:p>
            <a:endParaRPr lang="en-US" dirty="0">
              <a:solidFill>
                <a:schemeClr val="tx1">
                  <a:lumMod val="75000"/>
                </a:schemeClr>
              </a:solidFill>
            </a:endParaRPr>
          </a:p>
        </p:txBody>
      </p:sp>
      <p:pic>
        <p:nvPicPr>
          <p:cNvPr id="6" name="Picture 7" descr="holstein_usda"/>
          <p:cNvPicPr>
            <a:picLocks noChangeAspect="1" noChangeArrowheads="1"/>
          </p:cNvPicPr>
          <p:nvPr/>
        </p:nvPicPr>
        <p:blipFill>
          <a:blip r:embed="rId2" cstate="print"/>
          <a:srcRect/>
          <a:stretch>
            <a:fillRect/>
          </a:stretch>
        </p:blipFill>
        <p:spPr bwMode="auto">
          <a:xfrm>
            <a:off x="228600" y="328612"/>
            <a:ext cx="1117600" cy="1576388"/>
          </a:xfrm>
          <a:prstGeom prst="rect">
            <a:avLst/>
          </a:prstGeom>
          <a:noFill/>
          <a:ln w="57150">
            <a:solidFill>
              <a:schemeClr val="accent6"/>
            </a:solidFill>
            <a:miter lim="800000"/>
            <a:headEnd/>
            <a:tailEnd/>
          </a:ln>
        </p:spPr>
      </p:pic>
      <p:pic>
        <p:nvPicPr>
          <p:cNvPr id="7" name="Picture 8"/>
          <p:cNvPicPr>
            <a:picLocks noChangeAspect="1" noChangeArrowheads="1"/>
          </p:cNvPicPr>
          <p:nvPr/>
        </p:nvPicPr>
        <p:blipFill>
          <a:blip r:embed="rId3" cstate="print"/>
          <a:srcRect l="9981" r="12035"/>
          <a:stretch>
            <a:fillRect/>
          </a:stretch>
        </p:blipFill>
        <p:spPr bwMode="auto">
          <a:xfrm>
            <a:off x="1449388" y="328612"/>
            <a:ext cx="1825625" cy="1576388"/>
          </a:xfrm>
          <a:prstGeom prst="rect">
            <a:avLst/>
          </a:prstGeom>
          <a:noFill/>
          <a:ln w="57150">
            <a:solidFill>
              <a:schemeClr val="accent6"/>
            </a:solidFill>
            <a:miter lim="800000"/>
            <a:headEnd/>
            <a:tailEnd/>
          </a:ln>
        </p:spPr>
      </p:pic>
      <p:pic>
        <p:nvPicPr>
          <p:cNvPr id="8" name="Picture 10" descr="sheep"/>
          <p:cNvPicPr>
            <a:picLocks noChangeAspect="1" noChangeArrowheads="1"/>
          </p:cNvPicPr>
          <p:nvPr/>
        </p:nvPicPr>
        <p:blipFill>
          <a:blip r:embed="rId4" cstate="print"/>
          <a:srcRect r="27657"/>
          <a:stretch>
            <a:fillRect/>
          </a:stretch>
        </p:blipFill>
        <p:spPr bwMode="auto">
          <a:xfrm>
            <a:off x="3352800" y="328612"/>
            <a:ext cx="1996064" cy="1576388"/>
          </a:xfrm>
          <a:prstGeom prst="rect">
            <a:avLst/>
          </a:prstGeom>
          <a:noFill/>
          <a:ln w="57150">
            <a:solidFill>
              <a:schemeClr val="accent6"/>
            </a:solidFill>
            <a:miter lim="800000"/>
            <a:headEnd/>
            <a:tailEnd/>
          </a:ln>
        </p:spPr>
      </p:pic>
      <p:pic>
        <p:nvPicPr>
          <p:cNvPr id="9" name="Picture 9"/>
          <p:cNvPicPr>
            <a:picLocks noChangeAspect="1" noChangeArrowheads="1"/>
          </p:cNvPicPr>
          <p:nvPr/>
        </p:nvPicPr>
        <p:blipFill>
          <a:blip r:embed="rId5" cstate="print"/>
          <a:srcRect l="45433" r="20157" b="25067"/>
          <a:stretch>
            <a:fillRect/>
          </a:stretch>
        </p:blipFill>
        <p:spPr bwMode="auto">
          <a:xfrm>
            <a:off x="5410200" y="328612"/>
            <a:ext cx="1323751" cy="1576388"/>
          </a:xfrm>
          <a:prstGeom prst="rect">
            <a:avLst/>
          </a:prstGeom>
          <a:noFill/>
          <a:ln w="57150">
            <a:solidFill>
              <a:schemeClr val="accent6"/>
            </a:solidFill>
            <a:miter lim="800000"/>
            <a:headEnd/>
            <a:tailEnd/>
          </a:ln>
        </p:spPr>
      </p:pic>
      <p:pic>
        <p:nvPicPr>
          <p:cNvPr id="10" name="Picture 3" descr="I:\USERS\KONKLDM\pictures\Horses_000000645200Small.jpg"/>
          <p:cNvPicPr>
            <a:picLocks noChangeAspect="1" noChangeArrowheads="1"/>
          </p:cNvPicPr>
          <p:nvPr/>
        </p:nvPicPr>
        <p:blipFill>
          <a:blip r:embed="rId6" cstate="print"/>
          <a:srcRect/>
          <a:stretch>
            <a:fillRect/>
          </a:stretch>
        </p:blipFill>
        <p:spPr bwMode="auto">
          <a:xfrm>
            <a:off x="6781800" y="328612"/>
            <a:ext cx="1642872" cy="1576388"/>
          </a:xfrm>
          <a:prstGeom prst="rect">
            <a:avLst/>
          </a:prstGeom>
          <a:noFill/>
          <a:ln w="57150">
            <a:solidFill>
              <a:schemeClr val="accent6"/>
            </a:solidFill>
            <a:miter lim="800000"/>
          </a:ln>
        </p:spPr>
      </p:pic>
      <p:pic>
        <p:nvPicPr>
          <p:cNvPr id="5" name="Picture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36432" y="5667001"/>
            <a:ext cx="1828800" cy="886968"/>
          </a:xfrm>
          <a:prstGeom prst="rect">
            <a:avLst/>
          </a:prstGeom>
        </p:spPr>
      </p:pic>
    </p:spTree>
    <p:extLst>
      <p:ext uri="{BB962C8B-B14F-4D97-AF65-F5344CB8AC3E}">
        <p14:creationId xmlns:p14="http://schemas.microsoft.com/office/powerpoint/2010/main" val="4057662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When will the proposed requirements become effective?</a:t>
            </a:r>
            <a:endParaRPr lang="en-US" sz="4400" dirty="0"/>
          </a:p>
        </p:txBody>
      </p:sp>
      <p:sp>
        <p:nvSpPr>
          <p:cNvPr id="3" name="Content Placeholder 2"/>
          <p:cNvSpPr>
            <a:spLocks noGrp="1"/>
          </p:cNvSpPr>
          <p:nvPr>
            <p:ph idx="1"/>
          </p:nvPr>
        </p:nvSpPr>
        <p:spPr/>
        <p:txBody>
          <a:bodyPr/>
          <a:lstStyle/>
          <a:p>
            <a:r>
              <a:rPr lang="en-US" dirty="0" smtClean="0"/>
              <a:t>The </a:t>
            </a:r>
            <a:r>
              <a:rPr lang="en-US" dirty="0"/>
              <a:t>anticipated effective date of the rule establishing the new testing requirements will be sometime </a:t>
            </a:r>
            <a:r>
              <a:rPr lang="en-US" dirty="0" smtClean="0"/>
              <a:t>early </a:t>
            </a:r>
            <a:r>
              <a:rPr lang="en-US" dirty="0"/>
              <a:t>2018. </a:t>
            </a:r>
          </a:p>
        </p:txBody>
      </p:sp>
      <p:pic>
        <p:nvPicPr>
          <p:cNvPr id="4"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99547" y="3200400"/>
            <a:ext cx="3657600" cy="2609088"/>
          </a:xfrm>
          <a:prstGeom prst="rect">
            <a:avLst/>
          </a:prstGeom>
        </p:spPr>
      </p:pic>
    </p:spTree>
    <p:extLst>
      <p:ext uri="{BB962C8B-B14F-4D97-AF65-F5344CB8AC3E}">
        <p14:creationId xmlns:p14="http://schemas.microsoft.com/office/powerpoint/2010/main" val="2759332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38400"/>
            <a:ext cx="7543800" cy="1603375"/>
          </a:xfrm>
        </p:spPr>
        <p:txBody>
          <a:bodyPr>
            <a:normAutofit/>
          </a:bodyPr>
          <a:lstStyle/>
          <a:p>
            <a:pPr algn="ctr"/>
            <a:r>
              <a:rPr lang="en-US" sz="5400" dirty="0" smtClean="0"/>
              <a:t>Questions?</a:t>
            </a:r>
            <a:endParaRPr lang="en-US" sz="4400" i="1" dirty="0"/>
          </a:p>
        </p:txBody>
      </p:sp>
      <p:pic>
        <p:nvPicPr>
          <p:cNvPr id="6" name="Picture 7" descr="holstein_usda"/>
          <p:cNvPicPr>
            <a:picLocks noChangeAspect="1" noChangeArrowheads="1"/>
          </p:cNvPicPr>
          <p:nvPr/>
        </p:nvPicPr>
        <p:blipFill>
          <a:blip r:embed="rId2" cstate="print"/>
          <a:srcRect/>
          <a:stretch>
            <a:fillRect/>
          </a:stretch>
        </p:blipFill>
        <p:spPr bwMode="auto">
          <a:xfrm>
            <a:off x="228600" y="328612"/>
            <a:ext cx="1117600" cy="1576388"/>
          </a:xfrm>
          <a:prstGeom prst="rect">
            <a:avLst/>
          </a:prstGeom>
          <a:noFill/>
          <a:ln w="57150">
            <a:solidFill>
              <a:schemeClr val="accent6"/>
            </a:solidFill>
            <a:miter lim="800000"/>
            <a:headEnd/>
            <a:tailEnd/>
          </a:ln>
        </p:spPr>
      </p:pic>
      <p:pic>
        <p:nvPicPr>
          <p:cNvPr id="7" name="Picture 8"/>
          <p:cNvPicPr>
            <a:picLocks noChangeAspect="1" noChangeArrowheads="1"/>
          </p:cNvPicPr>
          <p:nvPr/>
        </p:nvPicPr>
        <p:blipFill>
          <a:blip r:embed="rId3" cstate="print"/>
          <a:srcRect l="9981" r="12035"/>
          <a:stretch>
            <a:fillRect/>
          </a:stretch>
        </p:blipFill>
        <p:spPr bwMode="auto">
          <a:xfrm>
            <a:off x="1449388" y="328612"/>
            <a:ext cx="1825625" cy="1576388"/>
          </a:xfrm>
          <a:prstGeom prst="rect">
            <a:avLst/>
          </a:prstGeom>
          <a:noFill/>
          <a:ln w="57150">
            <a:solidFill>
              <a:schemeClr val="accent6"/>
            </a:solidFill>
            <a:miter lim="800000"/>
            <a:headEnd/>
            <a:tailEnd/>
          </a:ln>
        </p:spPr>
      </p:pic>
      <p:pic>
        <p:nvPicPr>
          <p:cNvPr id="8" name="Picture 10" descr="sheep"/>
          <p:cNvPicPr>
            <a:picLocks noChangeAspect="1" noChangeArrowheads="1"/>
          </p:cNvPicPr>
          <p:nvPr/>
        </p:nvPicPr>
        <p:blipFill>
          <a:blip r:embed="rId4" cstate="print"/>
          <a:srcRect r="27657"/>
          <a:stretch>
            <a:fillRect/>
          </a:stretch>
        </p:blipFill>
        <p:spPr bwMode="auto">
          <a:xfrm>
            <a:off x="3352800" y="328612"/>
            <a:ext cx="1996064" cy="1576388"/>
          </a:xfrm>
          <a:prstGeom prst="rect">
            <a:avLst/>
          </a:prstGeom>
          <a:noFill/>
          <a:ln w="57150">
            <a:solidFill>
              <a:schemeClr val="accent6"/>
            </a:solidFill>
            <a:miter lim="800000"/>
            <a:headEnd/>
            <a:tailEnd/>
          </a:ln>
        </p:spPr>
      </p:pic>
      <p:pic>
        <p:nvPicPr>
          <p:cNvPr id="9" name="Picture 9"/>
          <p:cNvPicPr>
            <a:picLocks noChangeAspect="1" noChangeArrowheads="1"/>
          </p:cNvPicPr>
          <p:nvPr/>
        </p:nvPicPr>
        <p:blipFill>
          <a:blip r:embed="rId5" cstate="print"/>
          <a:srcRect l="45433" r="20157" b="25067"/>
          <a:stretch>
            <a:fillRect/>
          </a:stretch>
        </p:blipFill>
        <p:spPr bwMode="auto">
          <a:xfrm>
            <a:off x="5410200" y="328612"/>
            <a:ext cx="1323751" cy="1576388"/>
          </a:xfrm>
          <a:prstGeom prst="rect">
            <a:avLst/>
          </a:prstGeom>
          <a:noFill/>
          <a:ln w="57150">
            <a:solidFill>
              <a:schemeClr val="accent6"/>
            </a:solidFill>
            <a:miter lim="800000"/>
            <a:headEnd/>
            <a:tailEnd/>
          </a:ln>
        </p:spPr>
      </p:pic>
      <p:pic>
        <p:nvPicPr>
          <p:cNvPr id="10" name="Picture 3" descr="I:\USERS\KONKLDM\pictures\Horses_000000645200Small.jpg"/>
          <p:cNvPicPr>
            <a:picLocks noChangeAspect="1" noChangeArrowheads="1"/>
          </p:cNvPicPr>
          <p:nvPr/>
        </p:nvPicPr>
        <p:blipFill>
          <a:blip r:embed="rId6" cstate="print"/>
          <a:srcRect/>
          <a:stretch>
            <a:fillRect/>
          </a:stretch>
        </p:blipFill>
        <p:spPr bwMode="auto">
          <a:xfrm>
            <a:off x="6781800" y="328612"/>
            <a:ext cx="1642872" cy="1576388"/>
          </a:xfrm>
          <a:prstGeom prst="rect">
            <a:avLst/>
          </a:prstGeom>
          <a:noFill/>
          <a:ln w="57150">
            <a:solidFill>
              <a:schemeClr val="accent6"/>
            </a:solidFill>
            <a:miter lim="800000"/>
          </a:ln>
        </p:spPr>
      </p:pic>
      <p:pic>
        <p:nvPicPr>
          <p:cNvPr id="11" name="Picture 1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093132" y="4800600"/>
            <a:ext cx="2515400" cy="1219969"/>
          </a:xfrm>
          <a:prstGeom prst="rect">
            <a:avLst/>
          </a:prstGeom>
        </p:spPr>
      </p:pic>
    </p:spTree>
    <p:extLst>
      <p:ext uri="{BB962C8B-B14F-4D97-AF65-F5344CB8AC3E}">
        <p14:creationId xmlns:p14="http://schemas.microsoft.com/office/powerpoint/2010/main" val="42862322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Who </a:t>
            </a:r>
            <a:r>
              <a:rPr lang="en-US" dirty="0"/>
              <a:t>has to test?</a:t>
            </a:r>
          </a:p>
        </p:txBody>
      </p:sp>
      <p:sp>
        <p:nvSpPr>
          <p:cNvPr id="5" name="Content Placeholder 4"/>
          <p:cNvSpPr>
            <a:spLocks noGrp="1"/>
          </p:cNvSpPr>
          <p:nvPr>
            <p:ph idx="1"/>
          </p:nvPr>
        </p:nvSpPr>
        <p:spPr/>
        <p:txBody>
          <a:bodyPr>
            <a:normAutofit lnSpcReduction="10000"/>
          </a:bodyPr>
          <a:lstStyle/>
          <a:p>
            <a:r>
              <a:rPr lang="en-US" dirty="0" smtClean="0"/>
              <a:t>Except swine moving to slaughter or to one exhibition prior to slaughter, the herd of origin of any swine moving into or within Wisconsin must be tested for PRRS/SECD within 90 days of movement.</a:t>
            </a:r>
          </a:p>
          <a:p>
            <a:r>
              <a:rPr lang="en-US" dirty="0" smtClean="0"/>
              <a:t>Test samples can be collected by the farm owner under the direction of a veterinarian, but must be submitted through an accredited veterinarian to a diagnostics lab. </a:t>
            </a:r>
          </a:p>
          <a:p>
            <a:r>
              <a:rPr lang="en-US" dirty="0" smtClean="0"/>
              <a:t>Test </a:t>
            </a:r>
            <a:r>
              <a:rPr lang="en-US" dirty="0"/>
              <a:t>samples can be </a:t>
            </a:r>
            <a:r>
              <a:rPr lang="en-US" dirty="0" smtClean="0"/>
              <a:t>taken </a:t>
            </a:r>
            <a:r>
              <a:rPr lang="en-US" dirty="0"/>
              <a:t>by hanging a cotton rope (from a rope test kit) in a group of pigs to collect </a:t>
            </a:r>
            <a:r>
              <a:rPr lang="en-US" dirty="0" smtClean="0"/>
              <a:t>saliva. Rope tests are most effective for testing feeder pigs or sows in group housing. The rope test can be used to sample up to 150 swine at one time for both PRRS and SECD.</a:t>
            </a:r>
          </a:p>
          <a:p>
            <a:r>
              <a:rPr lang="en-US" dirty="0" smtClean="0"/>
              <a:t>Test </a:t>
            </a:r>
            <a:r>
              <a:rPr lang="en-US" dirty="0"/>
              <a:t>samples can also be collected via blood serum and swab by a veterinarian. </a:t>
            </a:r>
          </a:p>
        </p:txBody>
      </p:sp>
    </p:spTree>
    <p:extLst>
      <p:ext uri="{BB962C8B-B14F-4D97-AF65-F5344CB8AC3E}">
        <p14:creationId xmlns:p14="http://schemas.microsoft.com/office/powerpoint/2010/main" val="1855486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When must testing be done for swine on commercial farms?</a:t>
            </a:r>
            <a:endParaRPr lang="en-US" dirty="0"/>
          </a:p>
        </p:txBody>
      </p:sp>
      <p:sp>
        <p:nvSpPr>
          <p:cNvPr id="3" name="Content Placeholder 2"/>
          <p:cNvSpPr>
            <a:spLocks noGrp="1"/>
          </p:cNvSpPr>
          <p:nvPr>
            <p:ph idx="1"/>
          </p:nvPr>
        </p:nvSpPr>
        <p:spPr/>
        <p:txBody>
          <a:bodyPr/>
          <a:lstStyle/>
          <a:p>
            <a:r>
              <a:rPr lang="en-US" dirty="0" smtClean="0"/>
              <a:t>Moving nursery pigs off site.</a:t>
            </a:r>
            <a:endParaRPr lang="en-US" dirty="0"/>
          </a:p>
          <a:p>
            <a:r>
              <a:rPr lang="en-US" dirty="0" smtClean="0"/>
              <a:t>Moving feeder pigs off site to finishing.</a:t>
            </a:r>
          </a:p>
          <a:p>
            <a:r>
              <a:rPr lang="en-US" dirty="0" smtClean="0"/>
              <a:t>Importing </a:t>
            </a:r>
            <a:r>
              <a:rPr lang="en-US" dirty="0" smtClean="0"/>
              <a:t>weaned </a:t>
            </a:r>
            <a:r>
              <a:rPr lang="en-US" dirty="0" smtClean="0"/>
              <a:t>pigs for finishing.</a:t>
            </a:r>
          </a:p>
          <a:p>
            <a:r>
              <a:rPr lang="en-US" dirty="0" smtClean="0"/>
              <a:t>Movement of gilts onto a farrowing farm.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9600" y="3733800"/>
            <a:ext cx="3657600" cy="2438400"/>
          </a:xfrm>
          <a:prstGeom prst="rect">
            <a:avLst/>
          </a:prstGeom>
        </p:spPr>
      </p:pic>
    </p:spTree>
    <p:extLst>
      <p:ext uri="{BB962C8B-B14F-4D97-AF65-F5344CB8AC3E}">
        <p14:creationId xmlns:p14="http://schemas.microsoft.com/office/powerpoint/2010/main" val="41686893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620000" cy="1477962"/>
          </a:xfrm>
        </p:spPr>
        <p:txBody>
          <a:bodyPr>
            <a:normAutofit fontScale="90000"/>
          </a:bodyPr>
          <a:lstStyle/>
          <a:p>
            <a:r>
              <a:rPr lang="en-US" dirty="0"/>
              <a:t>What happens when I go to shows, </a:t>
            </a:r>
            <a:r>
              <a:rPr lang="en-US" dirty="0" smtClean="0"/>
              <a:t>in state </a:t>
            </a:r>
            <a:r>
              <a:rPr lang="en-US" dirty="0"/>
              <a:t>or out of state</a:t>
            </a:r>
            <a:r>
              <a:rPr lang="en-US" dirty="0" smtClean="0"/>
              <a:t>?</a:t>
            </a:r>
            <a:endParaRPr lang="en-US" dirty="0"/>
          </a:p>
        </p:txBody>
      </p:sp>
      <p:sp>
        <p:nvSpPr>
          <p:cNvPr id="4" name="Content Placeholder 3"/>
          <p:cNvSpPr>
            <a:spLocks noGrp="1"/>
          </p:cNvSpPr>
          <p:nvPr>
            <p:ph idx="1"/>
          </p:nvPr>
        </p:nvSpPr>
        <p:spPr>
          <a:xfrm>
            <a:off x="457200" y="2286000"/>
            <a:ext cx="7620000" cy="4114800"/>
          </a:xfrm>
        </p:spPr>
        <p:txBody>
          <a:bodyPr>
            <a:normAutofit/>
          </a:bodyPr>
          <a:lstStyle/>
          <a:p>
            <a:pPr marL="0" indent="0">
              <a:buNone/>
            </a:pPr>
            <a:r>
              <a:rPr lang="en-US" dirty="0"/>
              <a:t>Out of State</a:t>
            </a:r>
            <a:r>
              <a:rPr lang="en-US" dirty="0" smtClean="0"/>
              <a:t>:</a:t>
            </a:r>
          </a:p>
          <a:p>
            <a:pPr lvl="1"/>
            <a:r>
              <a:rPr lang="en-US" dirty="0" smtClean="0"/>
              <a:t>If </a:t>
            </a:r>
            <a:r>
              <a:rPr lang="en-US" dirty="0"/>
              <a:t>exhibition swine originate from Wisconsin and return to Wisconsin after an exhibition or show in another state, the exhibitor must notify DATCP of the movement before returning to Wisconsin. DATCP will quarantine the swine, herd of origin, or both until a herd plan is developed and approved. </a:t>
            </a:r>
            <a:endParaRPr lang="en-US" dirty="0" smtClean="0">
              <a:effectLst/>
            </a:endParaRPr>
          </a:p>
          <a:p>
            <a:pPr lvl="1"/>
            <a:r>
              <a:rPr lang="en-US" dirty="0"/>
              <a:t>This provision is not applicable if all the swine at the exhibition or show are from negative herds or the swine returns to Wisconsin to go directly to </a:t>
            </a:r>
            <a:r>
              <a:rPr lang="en-US" dirty="0" smtClean="0"/>
              <a:t>slaughter.</a:t>
            </a:r>
          </a:p>
        </p:txBody>
      </p:sp>
    </p:spTree>
    <p:extLst>
      <p:ext uri="{BB962C8B-B14F-4D97-AF65-F5344CB8AC3E}">
        <p14:creationId xmlns:p14="http://schemas.microsoft.com/office/powerpoint/2010/main" val="2248378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100" dirty="0"/>
              <a:t>What happens when I go to shows, </a:t>
            </a:r>
            <a:r>
              <a:rPr lang="en-US" sz="4100" dirty="0" smtClean="0"/>
              <a:t>in state </a:t>
            </a:r>
            <a:r>
              <a:rPr lang="en-US" sz="4100" dirty="0"/>
              <a:t>or out of state?</a:t>
            </a:r>
          </a:p>
        </p:txBody>
      </p:sp>
      <p:sp>
        <p:nvSpPr>
          <p:cNvPr id="3" name="Content Placeholder 2"/>
          <p:cNvSpPr>
            <a:spLocks noGrp="1"/>
          </p:cNvSpPr>
          <p:nvPr>
            <p:ph idx="1"/>
          </p:nvPr>
        </p:nvSpPr>
        <p:spPr>
          <a:xfrm>
            <a:off x="457200" y="2133600"/>
            <a:ext cx="7620000" cy="4267200"/>
          </a:xfrm>
        </p:spPr>
        <p:txBody>
          <a:bodyPr/>
          <a:lstStyle/>
          <a:p>
            <a:pPr marL="0" indent="0">
              <a:buNone/>
            </a:pPr>
            <a:r>
              <a:rPr lang="en-US" sz="2400" dirty="0"/>
              <a:t>In State:</a:t>
            </a:r>
          </a:p>
          <a:p>
            <a:pPr lvl="1"/>
            <a:r>
              <a:rPr lang="en-US" dirty="0"/>
              <a:t>The herd of origin must test negative for PRRS/SECD within 90 days of any swine’s movement to the exhibition or show.  This allows swine from jackpot shows to have one test early in the spring to travel to a number of shows throughout the season.</a:t>
            </a:r>
          </a:p>
          <a:p>
            <a:endParaRPr lang="en-US" dirty="0"/>
          </a:p>
        </p:txBody>
      </p:sp>
    </p:spTree>
    <p:extLst>
      <p:ext uri="{BB962C8B-B14F-4D97-AF65-F5344CB8AC3E}">
        <p14:creationId xmlns:p14="http://schemas.microsoft.com/office/powerpoint/2010/main" val="167607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if I buy an animal at an out of state show</a:t>
            </a:r>
            <a:r>
              <a:rPr lang="en-US" dirty="0" smtClean="0"/>
              <a:t>?</a:t>
            </a:r>
            <a:endParaRPr lang="en-US" dirty="0"/>
          </a:p>
        </p:txBody>
      </p:sp>
      <p:sp>
        <p:nvSpPr>
          <p:cNvPr id="3" name="Content Placeholder 2"/>
          <p:cNvSpPr>
            <a:spLocks noGrp="1"/>
          </p:cNvSpPr>
          <p:nvPr>
            <p:ph idx="1"/>
          </p:nvPr>
        </p:nvSpPr>
        <p:spPr>
          <a:xfrm>
            <a:off x="628650" y="1844802"/>
            <a:ext cx="7448550" cy="3489198"/>
          </a:xfrm>
        </p:spPr>
        <p:txBody>
          <a:bodyPr>
            <a:normAutofit fontScale="92500"/>
          </a:bodyPr>
          <a:lstStyle/>
          <a:p>
            <a:pPr marL="0" indent="0">
              <a:buNone/>
            </a:pPr>
            <a:r>
              <a:rPr lang="en-US" dirty="0"/>
              <a:t>Commercial swine purchased or obtained from a commingled auction, </a:t>
            </a:r>
            <a:r>
              <a:rPr lang="en-US" dirty="0" smtClean="0"/>
              <a:t>sale, show </a:t>
            </a:r>
            <a:r>
              <a:rPr lang="en-US" dirty="0"/>
              <a:t>or </a:t>
            </a:r>
            <a:r>
              <a:rPr lang="en-US" dirty="0" smtClean="0"/>
              <a:t>exhibition must meet all </a:t>
            </a:r>
            <a:r>
              <a:rPr lang="en-US" dirty="0"/>
              <a:t>of the </a:t>
            </a:r>
            <a:r>
              <a:rPr lang="en-US" dirty="0" smtClean="0"/>
              <a:t>following requirements:</a:t>
            </a:r>
            <a:endParaRPr lang="en-US" dirty="0" smtClean="0">
              <a:effectLst/>
            </a:endParaRPr>
          </a:p>
          <a:p>
            <a:pPr lvl="1"/>
            <a:r>
              <a:rPr lang="en-US" dirty="0"/>
              <a:t>A report of a negative PRRS and </a:t>
            </a:r>
            <a:r>
              <a:rPr lang="en-US" dirty="0" smtClean="0"/>
              <a:t>SECD </a:t>
            </a:r>
            <a:r>
              <a:rPr lang="en-US" dirty="0"/>
              <a:t>test from the swine’s herd of origin conducted within 90 days prior to movement into Wisconsin.</a:t>
            </a:r>
            <a:endParaRPr lang="en-US" dirty="0" smtClean="0">
              <a:effectLst/>
            </a:endParaRPr>
          </a:p>
          <a:p>
            <a:pPr lvl="1"/>
            <a:r>
              <a:rPr lang="en-US" dirty="0"/>
              <a:t>A statement from the event’s veterinarian that all the swine commingled at the auction, </a:t>
            </a:r>
            <a:r>
              <a:rPr lang="en-US" dirty="0" smtClean="0"/>
              <a:t>sale, show </a:t>
            </a:r>
            <a:r>
              <a:rPr lang="en-US" dirty="0"/>
              <a:t>or exhibition had a negative PRRS and </a:t>
            </a:r>
            <a:r>
              <a:rPr lang="en-US" dirty="0" smtClean="0"/>
              <a:t>SECD </a:t>
            </a:r>
            <a:r>
              <a:rPr lang="en-US" dirty="0"/>
              <a:t>test from their respective herds of origin conducted within 90 days prior to movement to the auction, sale or exhibition.</a:t>
            </a:r>
            <a:endParaRPr lang="en-US" dirty="0" smtClean="0">
              <a:effectLst/>
            </a:endParaRPr>
          </a:p>
          <a:p>
            <a:pPr lvl="1"/>
            <a:r>
              <a:rPr lang="en-US" dirty="0"/>
              <a:t>A statement from the event’s veterinarian that there are no clinical signs of PRRS </a:t>
            </a:r>
            <a:r>
              <a:rPr lang="en-US" dirty="0" smtClean="0"/>
              <a:t>or SECD </a:t>
            </a:r>
            <a:r>
              <a:rPr lang="en-US" dirty="0"/>
              <a:t>at the time of inspection</a:t>
            </a:r>
            <a:r>
              <a:rPr lang="en-US" dirty="0" smtClean="0"/>
              <a:t>.</a:t>
            </a:r>
          </a:p>
        </p:txBody>
      </p:sp>
      <p:sp>
        <p:nvSpPr>
          <p:cNvPr id="4" name="TextBox 3"/>
          <p:cNvSpPr txBox="1"/>
          <p:nvPr/>
        </p:nvSpPr>
        <p:spPr>
          <a:xfrm>
            <a:off x="665093" y="5334000"/>
            <a:ext cx="7412107" cy="1200329"/>
          </a:xfrm>
          <a:prstGeom prst="rect">
            <a:avLst/>
          </a:prstGeom>
          <a:noFill/>
        </p:spPr>
        <p:txBody>
          <a:bodyPr wrap="square" rtlCol="0">
            <a:spAutoFit/>
          </a:bodyPr>
          <a:lstStyle/>
          <a:p>
            <a:pPr algn="ctr"/>
            <a:r>
              <a:rPr lang="en-US" b="1" i="1" dirty="0">
                <a:solidFill>
                  <a:schemeClr val="accent6"/>
                </a:solidFill>
              </a:rPr>
              <a:t>If the above </a:t>
            </a:r>
            <a:r>
              <a:rPr lang="en-US" b="1" i="1" dirty="0" smtClean="0">
                <a:solidFill>
                  <a:schemeClr val="accent6"/>
                </a:solidFill>
              </a:rPr>
              <a:t>cannot </a:t>
            </a:r>
            <a:r>
              <a:rPr lang="en-US" b="1" i="1" dirty="0">
                <a:solidFill>
                  <a:schemeClr val="accent6"/>
                </a:solidFill>
              </a:rPr>
              <a:t>be met, swine may be transported to Wisconsin if the person obtains an import permit from DATCP.  </a:t>
            </a:r>
            <a:r>
              <a:rPr lang="en-US" b="1" i="1" dirty="0" smtClean="0">
                <a:solidFill>
                  <a:schemeClr val="accent6"/>
                </a:solidFill>
              </a:rPr>
              <a:t>We </a:t>
            </a:r>
            <a:r>
              <a:rPr lang="en-US" b="1" i="1" dirty="0">
                <a:solidFill>
                  <a:schemeClr val="accent6"/>
                </a:solidFill>
              </a:rPr>
              <a:t>will quarantine the swine upon arrival until a herd plan is approved by </a:t>
            </a:r>
            <a:r>
              <a:rPr lang="en-US" b="1" i="1" dirty="0" smtClean="0">
                <a:solidFill>
                  <a:schemeClr val="accent6"/>
                </a:solidFill>
              </a:rPr>
              <a:t>us.</a:t>
            </a:r>
            <a:endParaRPr lang="en-US" b="1" i="1" dirty="0">
              <a:solidFill>
                <a:schemeClr val="accent6"/>
              </a:solidFill>
            </a:endParaRPr>
          </a:p>
          <a:p>
            <a:endParaRPr lang="en-US" dirty="0"/>
          </a:p>
        </p:txBody>
      </p:sp>
    </p:spTree>
    <p:extLst>
      <p:ext uri="{BB962C8B-B14F-4D97-AF65-F5344CB8AC3E}">
        <p14:creationId xmlns:p14="http://schemas.microsoft.com/office/powerpoint/2010/main" val="3470370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Positive sites – how does that work for selling show pigs</a:t>
            </a:r>
            <a:r>
              <a:rPr lang="en-US" dirty="0" smtClean="0"/>
              <a:t>?</a:t>
            </a:r>
            <a:endParaRPr lang="en-US" dirty="0"/>
          </a:p>
        </p:txBody>
      </p:sp>
      <p:sp>
        <p:nvSpPr>
          <p:cNvPr id="3" name="Content Placeholder 2"/>
          <p:cNvSpPr>
            <a:spLocks noGrp="1"/>
          </p:cNvSpPr>
          <p:nvPr>
            <p:ph sz="half" idx="1"/>
          </p:nvPr>
        </p:nvSpPr>
        <p:spPr>
          <a:xfrm>
            <a:off x="457200" y="2133600"/>
            <a:ext cx="3657600" cy="3992880"/>
          </a:xfrm>
        </p:spPr>
        <p:txBody>
          <a:bodyPr/>
          <a:lstStyle/>
          <a:p>
            <a:r>
              <a:rPr lang="en-US" dirty="0" smtClean="0"/>
              <a:t>Positive swine will be quarantined on the premises until a herd plan is created by a veterinarian and approved by DATCP.</a:t>
            </a:r>
            <a:endParaRPr lang="en-US" dirty="0"/>
          </a:p>
        </p:txBody>
      </p:sp>
      <p:pic>
        <p:nvPicPr>
          <p:cNvPr id="1026" name="Picture 2" descr="Image result for swine quarantin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2128736"/>
            <a:ext cx="2876925"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540185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herd plan?</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goal of the herd plan is to bring the herd to negative PRRS and </a:t>
            </a:r>
            <a:r>
              <a:rPr lang="en-US" dirty="0" smtClean="0"/>
              <a:t>SECD status </a:t>
            </a:r>
            <a:r>
              <a:rPr lang="en-US" dirty="0"/>
              <a:t>and limit the spread of the disease. The herd plan must:</a:t>
            </a:r>
          </a:p>
          <a:p>
            <a:pPr lvl="1">
              <a:buFont typeface="Wingdings" panose="05000000000000000000" pitchFamily="2" charset="2"/>
              <a:buChar char="ü"/>
            </a:pPr>
            <a:r>
              <a:rPr lang="en-US" dirty="0"/>
              <a:t>Be written by a Wisconsin certified, accredited, licensed veterinarian on behalf of the </a:t>
            </a:r>
            <a:r>
              <a:rPr lang="en-US" dirty="0" smtClean="0"/>
              <a:t>producer.</a:t>
            </a:r>
            <a:endParaRPr lang="en-US" dirty="0"/>
          </a:p>
          <a:p>
            <a:pPr lvl="1">
              <a:buFont typeface="Wingdings" panose="05000000000000000000" pitchFamily="2" charset="2"/>
              <a:buChar char="ü"/>
            </a:pPr>
            <a:r>
              <a:rPr lang="en-US" dirty="0"/>
              <a:t>Establish testing protocols relating to PRRS and </a:t>
            </a:r>
            <a:r>
              <a:rPr lang="en-US" dirty="0" smtClean="0"/>
              <a:t>SECD, </a:t>
            </a:r>
            <a:r>
              <a:rPr lang="en-US" dirty="0"/>
              <a:t>as appropriate.</a:t>
            </a:r>
          </a:p>
          <a:p>
            <a:pPr lvl="1">
              <a:buFont typeface="Wingdings" panose="05000000000000000000" pitchFamily="2" charset="2"/>
              <a:buChar char="ü"/>
            </a:pPr>
            <a:r>
              <a:rPr lang="en-US" dirty="0"/>
              <a:t>Establish notification requirements of at risk farms.</a:t>
            </a:r>
          </a:p>
          <a:p>
            <a:pPr lvl="1">
              <a:buFont typeface="Wingdings" panose="05000000000000000000" pitchFamily="2" charset="2"/>
              <a:buChar char="ü"/>
            </a:pPr>
            <a:r>
              <a:rPr lang="en-US" dirty="0"/>
              <a:t>Establish biosecurity requirements.</a:t>
            </a:r>
          </a:p>
          <a:p>
            <a:pPr lvl="1">
              <a:buFont typeface="Wingdings" panose="05000000000000000000" pitchFamily="2" charset="2"/>
              <a:buChar char="ü"/>
            </a:pPr>
            <a:r>
              <a:rPr lang="en-US" dirty="0"/>
              <a:t>Be broken down into separate production categories that need to be managed. </a:t>
            </a:r>
          </a:p>
          <a:p>
            <a:pPr lvl="1">
              <a:buFont typeface="Wingdings" panose="05000000000000000000" pitchFamily="2" charset="2"/>
              <a:buChar char="ü"/>
            </a:pPr>
            <a:r>
              <a:rPr lang="en-US" dirty="0"/>
              <a:t>Be approved by DATCP.</a:t>
            </a:r>
          </a:p>
          <a:p>
            <a:r>
              <a:rPr lang="en-US" dirty="0"/>
              <a:t> </a:t>
            </a:r>
            <a:r>
              <a:rPr lang="en-US" dirty="0" smtClean="0"/>
              <a:t>Once a herd plan is approved by DATCP, the quarantine will be lifted.</a:t>
            </a:r>
            <a:endParaRPr lang="en-US" dirty="0"/>
          </a:p>
          <a:p>
            <a:r>
              <a:rPr lang="en-US" dirty="0" smtClean="0"/>
              <a:t>DATCP </a:t>
            </a:r>
            <a:r>
              <a:rPr lang="en-US" dirty="0"/>
              <a:t>will provide sample herd plans to assist veterinarians in herd plan </a:t>
            </a:r>
            <a:r>
              <a:rPr lang="en-US" dirty="0" smtClean="0"/>
              <a:t>development.</a:t>
            </a:r>
          </a:p>
          <a:p>
            <a:r>
              <a:rPr lang="en-US" dirty="0" smtClean="0"/>
              <a:t>Scenarios</a:t>
            </a:r>
            <a:endParaRPr lang="en-US" dirty="0"/>
          </a:p>
        </p:txBody>
      </p:sp>
    </p:spTree>
    <p:extLst>
      <p:ext uri="{BB962C8B-B14F-4D97-AF65-F5344CB8AC3E}">
        <p14:creationId xmlns:p14="http://schemas.microsoft.com/office/powerpoint/2010/main" val="454625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expected at the sale of </a:t>
            </a:r>
            <a:r>
              <a:rPr lang="en-US" dirty="0" smtClean="0"/>
              <a:t>animals?</a:t>
            </a:r>
            <a:endParaRPr lang="en-US" dirty="0"/>
          </a:p>
        </p:txBody>
      </p:sp>
      <p:sp>
        <p:nvSpPr>
          <p:cNvPr id="5" name="Content Placeholder 4"/>
          <p:cNvSpPr>
            <a:spLocks noGrp="1"/>
          </p:cNvSpPr>
          <p:nvPr>
            <p:ph idx="1"/>
          </p:nvPr>
        </p:nvSpPr>
        <p:spPr/>
        <p:txBody>
          <a:bodyPr/>
          <a:lstStyle/>
          <a:p>
            <a:pPr marL="0" indent="0">
              <a:buNone/>
            </a:pPr>
            <a:r>
              <a:rPr lang="en-US" dirty="0" smtClean="0"/>
              <a:t>A swine’s herd of origin must test negative for PRRS/SECD not more than 90 days prior to movement from sale. Documentation of the negative tests must be provided upon DATCP request.</a:t>
            </a:r>
          </a:p>
        </p:txBody>
      </p:sp>
      <p:pic>
        <p:nvPicPr>
          <p:cNvPr id="2" name="Picture 1" descr="&lt;strong&gt;Pig sale&lt;/strong&gt; | Flickr - Photo Shar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2971800"/>
            <a:ext cx="4241800" cy="3181350"/>
          </a:xfrm>
          <a:prstGeom prst="rect">
            <a:avLst/>
          </a:prstGeom>
        </p:spPr>
      </p:pic>
    </p:spTree>
    <p:extLst>
      <p:ext uri="{BB962C8B-B14F-4D97-AF65-F5344CB8AC3E}">
        <p14:creationId xmlns:p14="http://schemas.microsoft.com/office/powerpoint/2010/main" val="5977255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0">
      <a:dk1>
        <a:srgbClr val="7F7F7F"/>
      </a:dk1>
      <a:lt1>
        <a:srgbClr val="FFFFFF"/>
      </a:lt1>
      <a:dk2>
        <a:srgbClr val="457F46"/>
      </a:dk2>
      <a:lt2>
        <a:srgbClr val="457F46"/>
      </a:lt2>
      <a:accent1>
        <a:srgbClr val="0B0A09"/>
      </a:accent1>
      <a:accent2>
        <a:srgbClr val="457F46"/>
      </a:accent2>
      <a:accent3>
        <a:srgbClr val="457F46"/>
      </a:accent3>
      <a:accent4>
        <a:srgbClr val="457F46"/>
      </a:accent4>
      <a:accent5>
        <a:srgbClr val="457F46"/>
      </a:accent5>
      <a:accent6>
        <a:srgbClr val="457F46"/>
      </a:accent6>
      <a:hlink>
        <a:srgbClr val="457F46"/>
      </a:hlink>
      <a:folHlink>
        <a:srgbClr val="457F4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x002e_division xmlns="fb82bcdf-ea63-4554-99e3-e15ccd87b479">2</_x002e_division>
    <_x002e_globalNavigation xmlns="fb82bcdf-ea63-4554-99e3-e15ccd87b479">4</_x002e_globalNavigation>
    <_x002e_program xmlns="fb82bcdf-ea63-4554-99e3-e15ccd87b479" xsi:nil="true"/>
    <_x002e_year xmlns="fb82bcdf-ea63-4554-99e3-e15ccd87b479" xsi:nil="true"/>
    <PublishingExpirationDate xmlns="http://schemas.microsoft.com/sharepoint/v3" xsi:nil="true"/>
    <PublishingStartDate xmlns="http://schemas.microsoft.com/sharepoint/v3" xsi:nil="true"/>
    <bureau xmlns="fb82bcdf-ea63-4554-99e3-e15ccd87b479" xsi:nil="true"/>
    <_x002e_purpose xmlns="fb82bcdf-ea63-4554-99e3-e15ccd87b479">19</_x002e_purpos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9B479DE97358D43AEB72738EE1F2D08" ma:contentTypeVersion="18" ma:contentTypeDescription="Create a new document." ma:contentTypeScope="" ma:versionID="042ad494a7ebc74dafe851c0a83659a2">
  <xsd:schema xmlns:xsd="http://www.w3.org/2001/XMLSchema" xmlns:xs="http://www.w3.org/2001/XMLSchema" xmlns:p="http://schemas.microsoft.com/office/2006/metadata/properties" xmlns:ns1="http://schemas.microsoft.com/sharepoint/v3" xmlns:ns2="10f2cb44-b37d-4693-a5c3-140ab663d372" xmlns:ns3="fb82bcdf-ea63-4554-99e3-e15ccd87b479" targetNamespace="http://schemas.microsoft.com/office/2006/metadata/properties" ma:root="true" ma:fieldsID="59686f42ef9d50c20542f1593888294d" ns1:_="" ns2:_="" ns3:_="">
    <xsd:import namespace="http://schemas.microsoft.com/sharepoint/v3"/>
    <xsd:import namespace="10f2cb44-b37d-4693-a5c3-140ab663d372"/>
    <xsd:import namespace="fb82bcdf-ea63-4554-99e3-e15ccd87b479"/>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bureau" minOccurs="0"/>
                <xsd:element ref="ns3:_x002e_division"/>
                <xsd:element ref="ns3:_x002e_globalNavigation"/>
                <xsd:element ref="ns3:_x002e_program" minOccurs="0"/>
                <xsd:element ref="ns3:_x002e_purpose" minOccurs="0"/>
                <xsd:element ref="ns3:_x002e_year"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0f2cb44-b37d-4693-a5c3-140ab663d372"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b82bcdf-ea63-4554-99e3-e15ccd87b479" elementFormDefault="qualified">
    <xsd:import namespace="http://schemas.microsoft.com/office/2006/documentManagement/types"/>
    <xsd:import namespace="http://schemas.microsoft.com/office/infopath/2007/PartnerControls"/>
    <xsd:element name="bureau" ma:index="13" nillable="true" ma:displayName=".Bureau" ma:internalName="bureau">
      <xsd:simpleType>
        <xsd:restriction base="dms:Text">
          <xsd:maxLength value="255"/>
        </xsd:restriction>
      </xsd:simpleType>
    </xsd:element>
    <xsd:element name="_x002e_division" ma:index="14" ma:displayName=".Division" ma:list="{666f73c0-ff85-4897-bedd-c4bfa5c5bae8}" ma:internalName="_x002E_division" ma:showField="Title" ma:web="fb82bcdf-ea63-4554-99e3-e15ccd87b479">
      <xsd:simpleType>
        <xsd:restriction base="dms:Lookup"/>
      </xsd:simpleType>
    </xsd:element>
    <xsd:element name="_x002e_globalNavigation" ma:index="15" ma:displayName=".Global Navigation" ma:list="{cc087b04-f769-438a-abab-25389f9209d1}" ma:internalName="_x002E_globalNavigation" ma:showField="Title" ma:web="fb82bcdf-ea63-4554-99e3-e15ccd87b479">
      <xsd:simpleType>
        <xsd:restriction base="dms:Lookup"/>
      </xsd:simpleType>
    </xsd:element>
    <xsd:element name="_x002e_program" ma:index="16" nillable="true" ma:displayName=".Program" ma:internalName="_x002E_program">
      <xsd:simpleType>
        <xsd:restriction base="dms:Text">
          <xsd:maxLength value="255"/>
        </xsd:restriction>
      </xsd:simpleType>
    </xsd:element>
    <xsd:element name="_x002e_purpose" ma:index="17" nillable="true" ma:displayName=".Purpose" ma:list="{27ad8e90-7efe-4104-98ae-37a81fef7fbc}" ma:internalName="_x002E_purpose" ma:showField="Title" ma:web="fb82bcdf-ea63-4554-99e3-e15ccd87b479">
      <xsd:simpleType>
        <xsd:restriction base="dms:Lookup"/>
      </xsd:simpleType>
    </xsd:element>
    <xsd:element name="_x002e_year" ma:index="18" nillable="true" ma:displayName=".Year" ma:decimals="0" ma:internalName="_x002E_year" ma:percentage="FALSE">
      <xsd:simpleType>
        <xsd:restriction base="dms:Number">
          <xsd:maxInclusive value="2050"/>
          <xsd:minInclusive value="1992"/>
        </xsd:restriction>
      </xsd:simpleType>
    </xsd:element>
    <xsd:element name="SharedWithUsers" ma:index="2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1A82C8-C35D-4385-96FA-D3FED60165DA}"/>
</file>

<file path=customXml/itemProps2.xml><?xml version="1.0" encoding="utf-8"?>
<ds:datastoreItem xmlns:ds="http://schemas.openxmlformats.org/officeDocument/2006/customXml" ds:itemID="{E3369EBE-02D5-4D98-9DB6-3F689E3334E4}"/>
</file>

<file path=customXml/itemProps3.xml><?xml version="1.0" encoding="utf-8"?>
<ds:datastoreItem xmlns:ds="http://schemas.openxmlformats.org/officeDocument/2006/customXml" ds:itemID="{BA660CA6-8DAF-47EB-9935-B794C65D3F89}"/>
</file>

<file path=customXml/itemProps4.xml><?xml version="1.0" encoding="utf-8"?>
<ds:datastoreItem xmlns:ds="http://schemas.openxmlformats.org/officeDocument/2006/customXml" ds:itemID="{E1FC0952-194C-4987-8EF3-1E6FB2EA056E}"/>
</file>

<file path=docProps/app.xml><?xml version="1.0" encoding="utf-8"?>
<Properties xmlns="http://schemas.openxmlformats.org/officeDocument/2006/extended-properties" xmlns:vt="http://schemas.openxmlformats.org/officeDocument/2006/docPropsVTypes">
  <Template/>
  <TotalTime>883</TotalTime>
  <Words>771</Words>
  <Application>Microsoft Office PowerPoint</Application>
  <PresentationFormat>On-screen Show (4:3)</PresentationFormat>
  <Paragraphs>47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vt:lpstr>
      <vt:lpstr>Wingdings</vt:lpstr>
      <vt:lpstr>Adjacency</vt:lpstr>
      <vt:lpstr>PRRS/SECD Rule Change</vt:lpstr>
      <vt:lpstr>Who has to test?</vt:lpstr>
      <vt:lpstr>When must testing be done for swine on commercial farms?</vt:lpstr>
      <vt:lpstr>What happens when I go to shows, in state or out of state?</vt:lpstr>
      <vt:lpstr>What happens when I go to shows, in state or out of state?</vt:lpstr>
      <vt:lpstr>What if I buy an animal at an out of state show?</vt:lpstr>
      <vt:lpstr>Positive sites – how does that work for selling show pigs?</vt:lpstr>
      <vt:lpstr>What is a herd plan?</vt:lpstr>
      <vt:lpstr>What is expected at the sale of animals?</vt:lpstr>
      <vt:lpstr>When will the proposed requirements become effective?</vt:lpstr>
      <vt:lpstr>Questions?</vt:lpstr>
    </vt:vector>
  </TitlesOfParts>
  <Company>DATCP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Huibregtse, Ashley K</dc:creator>
  <cp:lastModifiedBy>McGwin, Julie A</cp:lastModifiedBy>
  <cp:revision>50</cp:revision>
  <cp:lastPrinted>2011-07-14T21:05:04Z</cp:lastPrinted>
  <dcterms:created xsi:type="dcterms:W3CDTF">2011-07-14T18:59:31Z</dcterms:created>
  <dcterms:modified xsi:type="dcterms:W3CDTF">2017-10-30T20:50:14Z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0x010100E9B479DE97358D43AEB72738EE1F2D08</vt:lpwstr>
  </property>
</Properties>
</file>