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71" r:id="rId3"/>
    <p:sldId id="288" r:id="rId4"/>
    <p:sldId id="289" r:id="rId5"/>
    <p:sldId id="313" r:id="rId6"/>
    <p:sldId id="325" r:id="rId7"/>
    <p:sldId id="331" r:id="rId8"/>
    <p:sldId id="323" r:id="rId9"/>
    <p:sldId id="290" r:id="rId10"/>
    <p:sldId id="321" r:id="rId11"/>
    <p:sldId id="329" r:id="rId12"/>
    <p:sldId id="330" r:id="rId13"/>
    <p:sldId id="324" r:id="rId14"/>
    <p:sldId id="336" r:id="rId15"/>
    <p:sldId id="337" r:id="rId16"/>
    <p:sldId id="338" r:id="rId17"/>
    <p:sldId id="280" r:id="rId18"/>
    <p:sldId id="281" r:id="rId19"/>
    <p:sldId id="28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7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46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792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EFC90F-C4AF-45C2-B909-1602DB676BC2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59646-816B-48F5-813F-F4E23E0605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329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A59646-816B-48F5-813F-F4E23E0605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121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7453A-8D2A-40A3-896E-A45A50679755}" type="datetime1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4F90-5D95-474B-9BAD-49C01764E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07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5C01D-D89F-4A99-93E1-59E24EE1FF03}" type="datetime1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4F90-5D95-474B-9BAD-49C01764E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49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5B81C-9B8C-4A73-95F1-3252221A802B}" type="datetime1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4F90-5D95-474B-9BAD-49C01764E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890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DD40A-2DBF-4C14-B100-1BAAEE5612AA}" type="datetime1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4F90-5D95-474B-9BAD-49C01764E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044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2AF9-0FE1-4A4B-8117-E50E8730BC67}" type="datetime1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4F90-5D95-474B-9BAD-49C01764E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919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2ACD-06D3-436D-BFA8-C73B5AA63729}" type="datetime1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4F90-5D95-474B-9BAD-49C01764E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3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C96C3-93A6-4376-BBB7-63863C70517A}" type="datetime1">
              <a:rPr lang="en-US" smtClean="0"/>
              <a:t>1/28/2019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4F90-5D95-474B-9BAD-49C01764E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777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2F347-26B2-4B4A-BB82-C770D2612094}" type="datetime1">
              <a:rPr lang="en-US" smtClean="0"/>
              <a:t>1/28/2019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4F90-5D95-474B-9BAD-49C01764E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70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DF68-2336-42C2-8677-3B4AB3F2BC88}" type="datetime1">
              <a:rPr lang="en-US" smtClean="0"/>
              <a:t>1/28/2019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4F90-5D95-474B-9BAD-49C01764E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128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7A40E-E394-4365-A029-E371C032B785}" type="datetime1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4F90-5D95-474B-9BAD-49C01764E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98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AE8B7-793A-4A1C-A41B-DE5986D713F8}" type="datetime1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4F90-5D95-474B-9BAD-49C01764E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681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4DCA6-2B83-4D88-8CC4-D512637EF0F4}" type="datetime1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64F90-5D95-474B-9BAD-49C01764E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839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0" y="31058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4630" y="1203960"/>
            <a:ext cx="3342740" cy="1341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4F90-5D95-474B-9BAD-49C01764EC4A}" type="slidenum">
              <a:rPr lang="en-US" smtClean="0"/>
              <a:t>1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506980" y="3752167"/>
            <a:ext cx="78361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Structured Dairy Pricing Program 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          Two Tier Pricing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9157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9114" y="742122"/>
            <a:ext cx="112551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Pay an extra $4.00 amount on the first 1,000,000 pounds produced each month . </a:t>
            </a:r>
          </a:p>
          <a:p>
            <a:endParaRPr lang="en-US" sz="4800" dirty="0"/>
          </a:p>
          <a:p>
            <a:r>
              <a:rPr lang="en-US" sz="4800" dirty="0" smtClean="0"/>
              <a:t>Reallocate the remaining amount equally </a:t>
            </a:r>
          </a:p>
          <a:p>
            <a:endParaRPr lang="en-US" sz="4800" dirty="0"/>
          </a:p>
          <a:p>
            <a:r>
              <a:rPr lang="en-US" sz="4800" b="1" u="sng" dirty="0" smtClean="0"/>
              <a:t>Does not increase cost to consumers </a:t>
            </a:r>
            <a:endParaRPr lang="en-US" sz="4800" b="1" u="sn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4F90-5D95-474B-9BAD-49C01764EC4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2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190060"/>
              </p:ext>
            </p:extLst>
          </p:nvPr>
        </p:nvGraphicFramePr>
        <p:xfrm>
          <a:off x="1351722" y="11"/>
          <a:ext cx="10322118" cy="6721458"/>
        </p:xfrm>
        <a:graphic>
          <a:graphicData uri="http://schemas.openxmlformats.org/drawingml/2006/table">
            <a:tbl>
              <a:tblPr/>
              <a:tblGrid>
                <a:gridCol w="1685668"/>
                <a:gridCol w="1394318"/>
                <a:gridCol w="2455665"/>
                <a:gridCol w="3059177"/>
                <a:gridCol w="1727290"/>
              </a:tblGrid>
              <a:tr h="27216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Jun-18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7216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Central Order #32 Pool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55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Pounds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55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 I Milk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357,158,072 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 49,319,773.10 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55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 II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9.62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142,004,142 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 40,656,773.56 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55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 III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45.22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667,228,055 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106,508,335.27 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55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 IV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20.96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309,332,007 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 46,090,321.28 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55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Totals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1,475,722,276 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242,575,203.21 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55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556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Overages, Inv reclass, &amp; Adjustment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         55,874.31 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556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 I Receipts from Unregulated Plants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                       -   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556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Somatic Cell Adjustment - Class II,III,IV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   1,432,789.83 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55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556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Handler's use value of milk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244,063,867.35 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55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556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Subtract Value of Protein in Producer Milk 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78,692,317.99 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81774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Value of other solids in Prodcuer Milk                     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9,624,803.05 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556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Value of Butterfat in Prodcuer Milk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146,750,776.92 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81774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Value of Somatic Cell in Prodcuer Milk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1,787,625.62 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81774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Producer Location Adjustment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2,421,050.96 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556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74367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 1/2 Unobligated Prodcuer Settlement Fund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624,180.49 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05569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Subtract Prodcuer Settlement reserve 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          689,162.01 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0479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5065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PPD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1,475,722,276 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4,722,311.29 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$0.32 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</a:tr>
              <a:tr h="29411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</a:tr>
              <a:tr h="26205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subtract $4.00 Tier #1 adjust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721,927,737 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         28,877,109.48 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 4.00 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305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New PPD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       1,475,722,276 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$  (24,154,798.19)</a:t>
                      </a:r>
                    </a:p>
                  </a:txBody>
                  <a:tcPr marL="5294" marR="5294" marT="529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1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-1.64</a:t>
                      </a:r>
                    </a:p>
                  </a:txBody>
                  <a:tcPr marL="5294" marR="5294" marT="529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4F90-5D95-474B-9BAD-49C01764EC4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97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485438"/>
              </p:ext>
            </p:extLst>
          </p:nvPr>
        </p:nvGraphicFramePr>
        <p:xfrm>
          <a:off x="265042" y="212033"/>
          <a:ext cx="5393635" cy="6029741"/>
        </p:xfrm>
        <a:graphic>
          <a:graphicData uri="http://schemas.openxmlformats.org/drawingml/2006/table">
            <a:tbl>
              <a:tblPr/>
              <a:tblGrid>
                <a:gridCol w="1323591"/>
                <a:gridCol w="777610"/>
                <a:gridCol w="959604"/>
                <a:gridCol w="976149"/>
                <a:gridCol w="1356681"/>
              </a:tblGrid>
              <a:tr h="71561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76" marR="7276" marT="72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700" b="1" i="1" u="none" strike="noStrike" dirty="0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2 tier system </a:t>
                      </a:r>
                    </a:p>
                  </a:txBody>
                  <a:tcPr marL="7276" marR="7276" marT="727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76" marR="7276" marT="72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900" b="0" i="0" u="none" strike="noStrike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$4.00 </a:t>
                      </a: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76" marR="7276" marT="727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551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Farm # 1 </a:t>
                      </a:r>
                    </a:p>
                  </a:txBody>
                  <a:tcPr marL="7276" marR="7276" marT="72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2F75B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units</a:t>
                      </a: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price</a:t>
                      </a: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dollars</a:t>
                      </a:r>
                    </a:p>
                  </a:txBody>
                  <a:tcPr marL="7276" marR="7276" marT="727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120 </a:t>
                      </a:r>
                      <a:r>
                        <a:rPr lang="en-US" sz="1600" b="1" i="0" u="none" strike="noStrike" dirty="0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cows </a:t>
                      </a:r>
                    </a:p>
                  </a:txBody>
                  <a:tcPr marL="7276" marR="7276" marT="72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Pounds</a:t>
                      </a: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       225,000 </a:t>
                      </a: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 $    (1.6400)</a:t>
                      </a: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 $          (3,690.00)</a:t>
                      </a:r>
                    </a:p>
                  </a:txBody>
                  <a:tcPr marL="7276" marR="7276" marT="727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3.8% butterfat </a:t>
                      </a:r>
                    </a:p>
                  </a:txBody>
                  <a:tcPr marL="7276" marR="7276" marT="72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2F75B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           8,550 </a:t>
                      </a: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 $      2.6692 </a:t>
                      </a: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 $          22,821.66 </a:t>
                      </a:r>
                    </a:p>
                  </a:txBody>
                  <a:tcPr marL="7276" marR="7276" marT="727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3.2% protein </a:t>
                      </a:r>
                    </a:p>
                  </a:txBody>
                  <a:tcPr marL="7276" marR="7276" marT="72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2F75B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           7,200 </a:t>
                      </a: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 $      1.7478 </a:t>
                      </a: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 $          12,584.16 </a:t>
                      </a:r>
                    </a:p>
                  </a:txBody>
                  <a:tcPr marL="7276" marR="7276" marT="727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SCC  $.1211</a:t>
                      </a:r>
                    </a:p>
                  </a:txBody>
                  <a:tcPr marL="7276" marR="7276" marT="72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2F75B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       225,000 </a:t>
                      </a: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 $      0.1211 </a:t>
                      </a: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272.48 </a:t>
                      </a:r>
                    </a:p>
                  </a:txBody>
                  <a:tcPr marL="7276" marR="7276" marT="727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other solids 5.78</a:t>
                      </a:r>
                    </a:p>
                  </a:txBody>
                  <a:tcPr marL="7276" marR="7276" marT="72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2F75B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         13,005 </a:t>
                      </a: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 $      0.1128 </a:t>
                      </a: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 $            1,466.96 </a:t>
                      </a:r>
                    </a:p>
                  </a:txBody>
                  <a:tcPr marL="7276" marR="7276" marT="727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Tier 1 price</a:t>
                      </a:r>
                    </a:p>
                  </a:txBody>
                  <a:tcPr marL="7276" marR="7276" marT="72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2F75B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       225,000 </a:t>
                      </a: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 $      4.0000 </a:t>
                      </a: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 $            9,000.00 </a:t>
                      </a:r>
                    </a:p>
                  </a:txBody>
                  <a:tcPr marL="7276" marR="7276" marT="727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61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Net dollars </a:t>
                      </a:r>
                    </a:p>
                  </a:txBody>
                  <a:tcPr marL="7276" marR="7276" marT="72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2F75B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2F75B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2F75B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 $     42,455.26 </a:t>
                      </a:r>
                    </a:p>
                  </a:txBody>
                  <a:tcPr marL="7276" marR="7276" marT="727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0" i="0" u="none" strike="noStrike" dirty="0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 per </a:t>
                      </a:r>
                      <a:r>
                        <a:rPr lang="en-US" sz="1500" b="0" i="0" u="none" strike="noStrike" dirty="0" err="1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CWt</a:t>
                      </a:r>
                      <a:r>
                        <a:rPr lang="en-US" sz="1500" b="0" i="0" u="none" strike="noStrike" dirty="0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7276" marR="7276" marT="72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2F75B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2F75B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solidFill>
                          <a:srgbClr val="2F75B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i="0" u="none" strike="noStrike" dirty="0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1" i="0" u="none" strike="noStrike" dirty="0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$ 18.8690 </a:t>
                      </a:r>
                    </a:p>
                  </a:txBody>
                  <a:tcPr marL="7276" marR="7276" marT="727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551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Farm #2 </a:t>
                      </a:r>
                    </a:p>
                  </a:txBody>
                  <a:tcPr marL="7276" marR="7276" marT="72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 units </a:t>
                      </a: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price</a:t>
                      </a: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dollars</a:t>
                      </a:r>
                    </a:p>
                  </a:txBody>
                  <a:tcPr marL="7276" marR="7276" marT="727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0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500 cows</a:t>
                      </a:r>
                    </a:p>
                  </a:txBody>
                  <a:tcPr marL="7276" marR="7276" marT="72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Pounds </a:t>
                      </a: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       952,083 </a:t>
                      </a: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-1.64</a:t>
                      </a: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 $        (15,614.16)</a:t>
                      </a:r>
                    </a:p>
                  </a:txBody>
                  <a:tcPr marL="7276" marR="7276" marT="727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3.8% butterfat </a:t>
                      </a:r>
                    </a:p>
                  </a:txBody>
                  <a:tcPr marL="7276" marR="7276" marT="72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833C0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         36,179 </a:t>
                      </a: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2.6692</a:t>
                      </a: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 $          96,569.40 </a:t>
                      </a:r>
                    </a:p>
                  </a:txBody>
                  <a:tcPr marL="7276" marR="7276" marT="727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3.2% protein </a:t>
                      </a:r>
                    </a:p>
                  </a:txBody>
                  <a:tcPr marL="7276" marR="7276" marT="72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833C0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         30,467 </a:t>
                      </a: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1.7478</a:t>
                      </a: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 $          53,249.62 </a:t>
                      </a:r>
                    </a:p>
                  </a:txBody>
                  <a:tcPr marL="7276" marR="7276" marT="727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SCC  $.1211</a:t>
                      </a:r>
                    </a:p>
                  </a:txBody>
                  <a:tcPr marL="7276" marR="7276" marT="72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833C0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       952,083 </a:t>
                      </a: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0.1211</a:t>
                      </a: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 $            1,152.97 </a:t>
                      </a:r>
                    </a:p>
                  </a:txBody>
                  <a:tcPr marL="7276" marR="7276" marT="727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other solids 5.78</a:t>
                      </a:r>
                    </a:p>
                  </a:txBody>
                  <a:tcPr marL="7276" marR="7276" marT="72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833C0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         55,030 </a:t>
                      </a: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0.1128</a:t>
                      </a: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 $            6,207.43 </a:t>
                      </a:r>
                    </a:p>
                  </a:txBody>
                  <a:tcPr marL="7276" marR="7276" marT="727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08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Tier 1 price</a:t>
                      </a:r>
                    </a:p>
                  </a:txBody>
                  <a:tcPr marL="7276" marR="7276" marT="72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833C0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       952,083 </a:t>
                      </a: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 $          38,083.32 </a:t>
                      </a:r>
                    </a:p>
                  </a:txBody>
                  <a:tcPr marL="7276" marR="7276" marT="727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6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Net dollars </a:t>
                      </a:r>
                    </a:p>
                  </a:txBody>
                  <a:tcPr marL="7276" marR="7276" marT="72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833C0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833C0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833C0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 $       179,648.58 </a:t>
                      </a:r>
                    </a:p>
                  </a:txBody>
                  <a:tcPr marL="7276" marR="7276" marT="727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718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 per CWt </a:t>
                      </a:r>
                    </a:p>
                  </a:txBody>
                  <a:tcPr marL="7276" marR="7276" marT="727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76" marR="7276" marT="727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1" i="0" u="none" strike="noStrike" dirty="0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$ 18.8690 </a:t>
                      </a:r>
                    </a:p>
                  </a:txBody>
                  <a:tcPr marL="7276" marR="7276" marT="727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329307"/>
              </p:ext>
            </p:extLst>
          </p:nvPr>
        </p:nvGraphicFramePr>
        <p:xfrm>
          <a:off x="6029738" y="967412"/>
          <a:ext cx="5777948" cy="5263858"/>
        </p:xfrm>
        <a:graphic>
          <a:graphicData uri="http://schemas.openxmlformats.org/drawingml/2006/table">
            <a:tbl>
              <a:tblPr/>
              <a:tblGrid>
                <a:gridCol w="1417901"/>
                <a:gridCol w="833017"/>
                <a:gridCol w="1027979"/>
                <a:gridCol w="1045702"/>
                <a:gridCol w="1453349"/>
              </a:tblGrid>
              <a:tr h="3233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Farm # 3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2F75B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 units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price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dollars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1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1000 cows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Pounds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   1,904,167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-1.64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 $        (31,228.34)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3.8% butterfat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833C0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         72,358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2.6692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 $       193,138.90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3.2% protein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833C0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         60,933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1.7478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 $       106,499.30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SCC  $.1211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833C0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   1,904,167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0.1211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 $            2,305.95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other solids 5.78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833C0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       110,061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0.1128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 $          12,414.86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tier 1 price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833C0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   1,000,000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 $          40,000.00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05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Net dollars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833C0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833C0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833C0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 $       323,130.67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83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2F75B5"/>
                          </a:solidFill>
                          <a:effectLst/>
                          <a:latin typeface="Calibri" panose="020F0502020204030204" pitchFamily="34" charset="0"/>
                        </a:rPr>
                        <a:t> per CWt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833C0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833C0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833C0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 $ 16.9697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2338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Farm #4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 units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price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dollars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870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2400 </a:t>
                      </a:r>
                      <a:r>
                        <a:rPr lang="en-US" sz="1600" b="1" i="0" u="none" strike="noStrike" dirty="0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cows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Pounds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   4,500,000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-1.64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 $        (73,800.00)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3.8% butterfat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833C0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       171,000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2.6692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 $       456,433.20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3.2% protein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833C0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       144,000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1.7478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 $       251,683.20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SCC  $.1211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833C0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   4,500,000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0.1211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 $            5,449.50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other solids 5.78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833C0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       260,100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0.1128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 $          29,339.28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870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Tier 1 price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833C0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   1,000,000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 $      4.0000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 $          40,000.00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1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Net dollars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833C0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833C0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833C0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 $   709,105.18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83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 per CWt 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833C0C"/>
                          </a:solidFill>
                          <a:effectLst/>
                          <a:latin typeface="Calibri" panose="020F0502020204030204" pitchFamily="34" charset="0"/>
                        </a:rPr>
                        <a:t> $ 15.7579 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751445" y="0"/>
            <a:ext cx="624177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Using a 1 million pounds Tier #1 Adjuster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4F90-5D95-474B-9BAD-49C01764EC4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04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540" y="1126435"/>
            <a:ext cx="1135711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Size farm      original pay price               two tier price                operating cost </a:t>
            </a:r>
          </a:p>
          <a:p>
            <a:r>
              <a:rPr lang="en-US" sz="2800" dirty="0" smtClean="0"/>
              <a:t>						$4.00 adjuster                                                              _________________________________________________________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120 cows         $16.829                            $18.869                          $16.84</a:t>
            </a:r>
          </a:p>
          <a:p>
            <a:r>
              <a:rPr lang="en-US" sz="2800" dirty="0" smtClean="0"/>
              <a:t>1000 cows       $16.829                            $16.970                          $14.61</a:t>
            </a:r>
            <a:endParaRPr lang="en-US" sz="2800" dirty="0"/>
          </a:p>
          <a:p>
            <a:r>
              <a:rPr lang="en-US" sz="2800" dirty="0" smtClean="0"/>
              <a:t>2400cows       $16.829                            $15.760                          $13.66                 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</a:t>
            </a:r>
            <a:r>
              <a:rPr lang="en-US" sz="2800" dirty="0" smtClean="0">
                <a:solidFill>
                  <a:srgbClr val="FF0000"/>
                </a:solidFill>
              </a:rPr>
              <a:t>                         Total Margin  $                                Margin per cow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120 cows                $4,565                                                  $38.04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1000 cows              $44,930                                               $44.93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2400 cows              $94,500                                               $ 39.38                                                  </a:t>
            </a:r>
            <a:endParaRPr lang="en-US" sz="1600" dirty="0" smtClean="0">
              <a:solidFill>
                <a:srgbClr val="FF0000"/>
              </a:solidFill>
            </a:endParaRPr>
          </a:p>
          <a:p>
            <a:r>
              <a:rPr lang="en-US" sz="5400" dirty="0" smtClean="0">
                <a:solidFill>
                  <a:schemeClr val="accent6">
                    <a:lumMod val="50000"/>
                  </a:schemeClr>
                </a:solidFill>
              </a:rPr>
              <a:t>Significantly more in balance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4F90-5D95-474B-9BAD-49C01764EC4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49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043" y="161266"/>
            <a:ext cx="11661913" cy="5687327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4F90-5D95-474B-9BAD-49C01764EC4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9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62790" y="3167390"/>
            <a:ext cx="2664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>
                <a:solidFill>
                  <a:prstClr val="black"/>
                </a:solidFill>
              </a:rPr>
              <a:t>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538" y="532093"/>
            <a:ext cx="11754679" cy="579381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4F90-5D95-474B-9BAD-49C01764EC4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71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174" y="530087"/>
            <a:ext cx="11268346" cy="5268733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4F90-5D95-474B-9BAD-49C01764EC4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67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237" y="649357"/>
            <a:ext cx="2802747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 Can it be done? </a:t>
            </a:r>
          </a:p>
          <a:p>
            <a:r>
              <a:rPr lang="en-US" sz="4800" dirty="0"/>
              <a:t>	</a:t>
            </a:r>
            <a:r>
              <a:rPr lang="en-US" sz="4800" dirty="0" smtClean="0"/>
              <a:t>Would require all milk in the US to be </a:t>
            </a:r>
          </a:p>
          <a:p>
            <a:r>
              <a:rPr lang="en-US" sz="4800" dirty="0"/>
              <a:t> </a:t>
            </a:r>
            <a:r>
              <a:rPr lang="en-US" sz="4800" dirty="0" smtClean="0"/>
              <a:t>      pooled all the time – no </a:t>
            </a:r>
            <a:r>
              <a:rPr lang="en-US" sz="4800" dirty="0" err="1" smtClean="0"/>
              <a:t>depooling</a:t>
            </a:r>
            <a:r>
              <a:rPr lang="en-US" sz="4800" dirty="0" smtClean="0"/>
              <a:t> when</a:t>
            </a:r>
          </a:p>
          <a:p>
            <a:r>
              <a:rPr lang="en-US" sz="4800" dirty="0"/>
              <a:t> </a:t>
            </a:r>
            <a:r>
              <a:rPr lang="en-US" sz="4800" dirty="0" smtClean="0"/>
              <a:t>      advantageous to do so. </a:t>
            </a:r>
          </a:p>
          <a:p>
            <a:r>
              <a:rPr lang="en-US" sz="4800" dirty="0"/>
              <a:t> </a:t>
            </a:r>
            <a:r>
              <a:rPr lang="en-US" sz="4800" dirty="0" smtClean="0"/>
              <a:t>           </a:t>
            </a:r>
          </a:p>
          <a:p>
            <a:r>
              <a:rPr lang="en-US" sz="4800" dirty="0"/>
              <a:t> </a:t>
            </a:r>
            <a:r>
              <a:rPr lang="en-US" sz="4800" dirty="0" smtClean="0"/>
              <a:t>      Would require all areas of US to be in</a:t>
            </a:r>
          </a:p>
          <a:p>
            <a:r>
              <a:rPr lang="en-US" sz="4800" dirty="0"/>
              <a:t> </a:t>
            </a:r>
            <a:r>
              <a:rPr lang="en-US" sz="4800" dirty="0" smtClean="0"/>
              <a:t>      a Federal Order or a new Nation wide</a:t>
            </a:r>
          </a:p>
          <a:p>
            <a:r>
              <a:rPr lang="en-US" sz="4800" dirty="0"/>
              <a:t> </a:t>
            </a:r>
            <a:r>
              <a:rPr lang="en-US" sz="4800" dirty="0" smtClean="0"/>
              <a:t>      Federal Order 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4F90-5D95-474B-9BAD-49C01764EC4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527" y="662609"/>
            <a:ext cx="2491130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 This would require a action by Congress. </a:t>
            </a:r>
          </a:p>
          <a:p>
            <a:endParaRPr lang="en-US" sz="4800" dirty="0"/>
          </a:p>
          <a:p>
            <a:r>
              <a:rPr lang="en-US" sz="4800" dirty="0" smtClean="0"/>
              <a:t>Current FMMA offices could administrate this</a:t>
            </a:r>
          </a:p>
          <a:p>
            <a:r>
              <a:rPr lang="en-US" sz="4800" dirty="0" smtClean="0"/>
              <a:t>With virtually no additional cost. </a:t>
            </a:r>
          </a:p>
          <a:p>
            <a:endParaRPr lang="en-US" sz="4800" dirty="0"/>
          </a:p>
          <a:p>
            <a:r>
              <a:rPr lang="en-US" sz="4800" dirty="0" smtClean="0"/>
              <a:t>No additional cost to consumers – prices still </a:t>
            </a:r>
          </a:p>
          <a:p>
            <a:r>
              <a:rPr lang="en-US" sz="4800" dirty="0" smtClean="0"/>
              <a:t>Based on the supply and demand value of milk.</a:t>
            </a:r>
          </a:p>
          <a:p>
            <a:endParaRPr lang="en-US" sz="4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4F90-5D95-474B-9BAD-49C01764EC4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0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9026" y="848139"/>
            <a:ext cx="11688417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accent1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“All great changes are preceded by chaos.”</a:t>
            </a:r>
          </a:p>
          <a:p>
            <a:r>
              <a:rPr lang="en-US" dirty="0"/>
              <a:t>	</a:t>
            </a:r>
            <a:r>
              <a:rPr lang="en-US" dirty="0" smtClean="0"/>
              <a:t>	                                                                                                                                     </a:t>
            </a:r>
            <a:r>
              <a:rPr lang="en-US" sz="2800" dirty="0" smtClean="0"/>
              <a:t>Deepak </a:t>
            </a:r>
            <a:r>
              <a:rPr lang="en-US" sz="2800" dirty="0" err="1" smtClean="0"/>
              <a:t>Chopa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“ </a:t>
            </a:r>
            <a:r>
              <a:rPr lang="en-US" sz="4800" dirty="0">
                <a:solidFill>
                  <a:schemeClr val="accent1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  didn’t get there by wishing for </a:t>
            </a:r>
            <a:endParaRPr lang="en-US" sz="4800" dirty="0" smtClean="0">
              <a:solidFill>
                <a:schemeClr val="accent1">
                  <a:lumMod val="5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r>
              <a:rPr lang="en-US" sz="4800" dirty="0">
                <a:solidFill>
                  <a:schemeClr val="accent1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 change</a:t>
            </a:r>
            <a:r>
              <a:rPr lang="en-US" sz="4800" dirty="0">
                <a:solidFill>
                  <a:schemeClr val="accent1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, or hoping for it, but 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by</a:t>
            </a:r>
          </a:p>
          <a:p>
            <a:r>
              <a:rPr lang="en-US" sz="4800" dirty="0">
                <a:solidFill>
                  <a:schemeClr val="accent1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  </a:t>
            </a:r>
            <a:r>
              <a:rPr lang="en-US" sz="4800" dirty="0">
                <a:solidFill>
                  <a:schemeClr val="accent1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working for it</a:t>
            </a:r>
            <a:r>
              <a:rPr lang="en-US" sz="4800" dirty="0" smtClean="0">
                <a:solidFill>
                  <a:schemeClr val="accent1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.”</a:t>
            </a:r>
          </a:p>
          <a:p>
            <a:r>
              <a:rPr lang="en-US" sz="4800" dirty="0"/>
              <a:t> </a:t>
            </a:r>
            <a:r>
              <a:rPr lang="en-US" sz="4800" dirty="0" smtClean="0"/>
              <a:t>                                                             </a:t>
            </a:r>
            <a:r>
              <a:rPr lang="en-US" sz="2800" dirty="0" smtClean="0"/>
              <a:t>Estee Lauder </a:t>
            </a:r>
            <a:endParaRPr lang="en-US" sz="2800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4F90-5D95-474B-9BAD-49C01764EC4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64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Milk: Production by Year, US</a:t>
            </a:r>
            <a:endParaRPr lang="en-US" dirty="0"/>
          </a:p>
        </p:txBody>
      </p:sp>
      <p:pic>
        <p:nvPicPr>
          <p:cNvPr id="5" name="Content Placeholder 4" descr="milkprod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>
          <a:xfrm>
            <a:off x="525780" y="1360012"/>
            <a:ext cx="11140440" cy="5327015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4F90-5D95-474B-9BAD-49C01764EC4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09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6678" y="1298713"/>
            <a:ext cx="10216451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lain" startAt="1970"/>
            </a:pPr>
            <a:r>
              <a:rPr lang="en-US" sz="4000" dirty="0" smtClean="0"/>
              <a:t>              670,000 dairy farmers in the US</a:t>
            </a:r>
          </a:p>
          <a:p>
            <a:endParaRPr lang="en-US" sz="4000" dirty="0" smtClean="0"/>
          </a:p>
          <a:p>
            <a:pPr marL="342900" indent="-342900">
              <a:buAutoNum type="arabicPlain" startAt="2018"/>
            </a:pPr>
            <a:r>
              <a:rPr lang="en-US" sz="4000" dirty="0" smtClean="0"/>
              <a:t>              less than 40,000 dairy farmers left </a:t>
            </a:r>
          </a:p>
          <a:p>
            <a:endParaRPr lang="en-US" sz="4000" dirty="0"/>
          </a:p>
          <a:p>
            <a:r>
              <a:rPr lang="en-US" sz="4000" dirty="0" smtClean="0"/>
              <a:t>2036              USDA projects fewer than 18,000 </a:t>
            </a:r>
          </a:p>
          <a:p>
            <a:pPr marL="342900" indent="-342900">
              <a:buAutoNum type="arabicPlain" startAt="2036"/>
            </a:pPr>
            <a:endParaRPr lang="en-US" sz="4000" dirty="0" smtClean="0"/>
          </a:p>
          <a:p>
            <a:endParaRPr lang="en-US" sz="4000" dirty="0"/>
          </a:p>
          <a:p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</a:rPr>
              <a:t>94%Fewer farms in 48 years &amp; more milk ??????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4F90-5D95-474B-9BAD-49C01764EC4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66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523999"/>
            <a:ext cx="1088083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About the same number of cows in 1997 and 2012</a:t>
            </a:r>
          </a:p>
          <a:p>
            <a:endParaRPr lang="en-US" sz="3200" dirty="0" smtClean="0"/>
          </a:p>
          <a:p>
            <a:r>
              <a:rPr lang="en-US" sz="3200" dirty="0" smtClean="0"/>
              <a:t>1997   - 3.6 million head on farms of 100 cows or less</a:t>
            </a:r>
            <a:endParaRPr lang="en-US" sz="3200" dirty="0"/>
          </a:p>
          <a:p>
            <a:r>
              <a:rPr lang="en-US" sz="3200" dirty="0" smtClean="0"/>
              <a:t>            - 1.6 million head of farms of over 1000 cows</a:t>
            </a:r>
          </a:p>
          <a:p>
            <a:endParaRPr lang="en-US" sz="3200" dirty="0"/>
          </a:p>
          <a:p>
            <a:pPr marL="342900" indent="-342900">
              <a:buAutoNum type="arabicPlain" startAt="2012"/>
            </a:pPr>
            <a:r>
              <a:rPr lang="en-US" sz="3200" dirty="0" smtClean="0"/>
              <a:t>- 1.6 million head on farms of 100 or less cows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   -  4.5 million head on farms over 1000 cows</a:t>
            </a:r>
          </a:p>
          <a:p>
            <a:endParaRPr lang="en-US" sz="3200" dirty="0"/>
          </a:p>
          <a:p>
            <a:r>
              <a:rPr lang="en-US" sz="3200" dirty="0" smtClean="0"/>
              <a:t>In just 15 years </a:t>
            </a:r>
            <a:r>
              <a:rPr lang="en-US" sz="3200" b="1" i="1" dirty="0" smtClean="0"/>
              <a:t>we lost 2 million cows on small farms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                      </a:t>
            </a:r>
            <a:r>
              <a:rPr lang="en-US" sz="3200" b="1" i="1" dirty="0" smtClean="0"/>
              <a:t>we gained 3 million cows on large farms</a:t>
            </a:r>
            <a:endParaRPr lang="en-US" sz="32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192696" y="251791"/>
            <a:ext cx="90958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Source : “We Need New Policies to Protect Family Sized Dairies” – Dr. Richard A. Levins professor of Applied</a:t>
            </a:r>
          </a:p>
          <a:p>
            <a:r>
              <a:rPr lang="en-US" sz="1600" dirty="0" smtClean="0"/>
              <a:t>Economics – University of Minnesota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4F90-5D95-474B-9BAD-49C01764EC4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7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270" y="543339"/>
            <a:ext cx="13665797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Number of Cow on Dairy Farms 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                                                      2012           2017</a:t>
            </a:r>
            <a:endParaRPr lang="en-US" sz="3200" dirty="0"/>
          </a:p>
          <a:p>
            <a:r>
              <a:rPr lang="en-US" sz="3200" dirty="0" smtClean="0"/>
              <a:t>Less than 100 head herds    1,590,000     1,310,000  </a:t>
            </a:r>
            <a:r>
              <a:rPr lang="en-US" sz="3200" dirty="0" smtClean="0">
                <a:solidFill>
                  <a:srgbClr val="C00000"/>
                </a:solidFill>
              </a:rPr>
              <a:t>17.6% reduction</a:t>
            </a:r>
          </a:p>
          <a:p>
            <a:r>
              <a:rPr lang="en-US" sz="3200" dirty="0" smtClean="0"/>
              <a:t>Over 1000 head herds          4,305,000     4.955,000  </a:t>
            </a:r>
            <a:r>
              <a:rPr lang="en-US" sz="3200" dirty="0" smtClean="0">
                <a:solidFill>
                  <a:srgbClr val="00B050"/>
                </a:solidFill>
              </a:rPr>
              <a:t>15.1% increase</a:t>
            </a:r>
          </a:p>
          <a:p>
            <a:endParaRPr lang="en-US" sz="3200" dirty="0"/>
          </a:p>
          <a:p>
            <a:r>
              <a:rPr lang="en-US" sz="3200" dirty="0" smtClean="0"/>
              <a:t>Total head                               9,237,000   9,392,000    </a:t>
            </a:r>
            <a:r>
              <a:rPr lang="en-US" sz="3200" dirty="0" smtClean="0">
                <a:solidFill>
                  <a:srgbClr val="00B050"/>
                </a:solidFill>
              </a:rPr>
              <a:t>1.7% increase</a:t>
            </a:r>
          </a:p>
          <a:p>
            <a:endParaRPr lang="en-US" sz="3200" dirty="0" smtClean="0">
              <a:solidFill>
                <a:srgbClr val="00B050"/>
              </a:solidFill>
            </a:endParaRPr>
          </a:p>
          <a:p>
            <a:r>
              <a:rPr lang="en-US" sz="3200" dirty="0"/>
              <a:t> </a:t>
            </a:r>
            <a:r>
              <a:rPr lang="en-US" sz="3200" dirty="0" smtClean="0"/>
              <a:t>                       </a:t>
            </a:r>
            <a:r>
              <a:rPr lang="en-US" sz="4800" dirty="0" smtClean="0"/>
              <a:t>53% of cows on farms of over 1000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Estimates by Dr. Peter Vitaliano </a:t>
            </a:r>
          </a:p>
          <a:p>
            <a:r>
              <a:rPr lang="en-US" dirty="0" smtClean="0"/>
              <a:t>Economist – National Milk Producers Federation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4F90-5D95-474B-9BAD-49C01764EC4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93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040029"/>
              </p:ext>
            </p:extLst>
          </p:nvPr>
        </p:nvGraphicFramePr>
        <p:xfrm>
          <a:off x="187569" y="965683"/>
          <a:ext cx="11726134" cy="56947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77293"/>
                <a:gridCol w="1227015"/>
                <a:gridCol w="1258277"/>
                <a:gridCol w="2094704"/>
                <a:gridCol w="2469480"/>
                <a:gridCol w="2699365"/>
              </a:tblGrid>
              <a:tr h="395300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2012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2017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729519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# cows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# cows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2012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2017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729519">
                <a:tc>
                  <a:txBody>
                    <a:bodyPr/>
                    <a:lstStyle/>
                    <a:p>
                      <a:pPr algn="l" fontAlgn="b"/>
                      <a:endParaRPr lang="en-US" sz="24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sng" strike="noStrike" dirty="0">
                          <a:effectLst/>
                        </a:rPr>
                        <a:t>x1000</a:t>
                      </a:r>
                      <a:endParaRPr lang="en-US" sz="24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sng" strike="noStrike" dirty="0">
                          <a:effectLst/>
                        </a:rPr>
                        <a:t>x1000</a:t>
                      </a:r>
                      <a:endParaRPr lang="en-US" sz="24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sng" strike="noStrike" dirty="0">
                          <a:effectLst/>
                        </a:rPr>
                        <a:t>Percentage of milk </a:t>
                      </a:r>
                      <a:endParaRPr lang="en-US" sz="24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sng" strike="noStrike" dirty="0">
                          <a:effectLst/>
                        </a:rPr>
                        <a:t>Percentage of milk </a:t>
                      </a:r>
                      <a:endParaRPr lang="en-US" sz="24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sng" strike="noStrike" dirty="0">
                          <a:effectLst/>
                        </a:rPr>
                        <a:t>change</a:t>
                      </a:r>
                      <a:endParaRPr lang="en-US" sz="24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72951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50 or less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     545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       454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5.90%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4.83%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-16.70%</a:t>
                      </a:r>
                      <a:endParaRPr lang="en-US" sz="2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953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50-99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 1,044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       857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11.30%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9.12%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-17.91%</a:t>
                      </a:r>
                      <a:endParaRPr lang="en-US" sz="2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953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100-199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 1,090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   1,006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11.80%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10.71%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-7.71%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953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200-499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 1,155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   1,056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12.50%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11.24%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-8.57%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953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499- 999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 1,099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   1,064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11.90%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11.33%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-3.18%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72951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1000-1999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 1,293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   1,384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14.00%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14.73%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7.04%</a:t>
                      </a:r>
                      <a:endParaRPr lang="en-US" sz="2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953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2000+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 3,011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   3,572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32.60%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38.03%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18.63%</a:t>
                      </a:r>
                      <a:endParaRPr lang="en-US" sz="24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953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   Totals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 9,237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   9,393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100.00%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100.0%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1.69%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107096" y="628153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dirty="0" smtClean="0"/>
              <a:t>                        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07096" y="596348"/>
            <a:ext cx="8292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                                                                           </a:t>
            </a:r>
            <a:r>
              <a:rPr lang="en-US" sz="1400" dirty="0" smtClean="0"/>
              <a:t>Estimated by Dr. Pete Vitaliano = Economist – NMPF </a:t>
            </a:r>
            <a:endParaRPr lang="en-US" sz="1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4F90-5D95-474B-9BAD-49C01764EC4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60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 noChangeAspect="1"/>
          </p:cNvGrpSpPr>
          <p:nvPr/>
        </p:nvGrpSpPr>
        <p:grpSpPr bwMode="auto">
          <a:xfrm>
            <a:off x="304800" y="78155"/>
            <a:ext cx="11345375" cy="5931876"/>
            <a:chOff x="560" y="735"/>
            <a:chExt cx="6823" cy="3480"/>
          </a:xfrm>
        </p:grpSpPr>
        <p:sp>
          <p:nvSpPr>
            <p:cNvPr id="5" name="AutoShape 3"/>
            <p:cNvSpPr>
              <a:spLocks noChangeAspect="1" noChangeArrowheads="1" noTextEdit="1"/>
            </p:cNvSpPr>
            <p:nvPr/>
          </p:nvSpPr>
          <p:spPr bwMode="auto">
            <a:xfrm>
              <a:off x="560" y="735"/>
              <a:ext cx="6786" cy="3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205"/>
            <p:cNvGrpSpPr>
              <a:grpSpLocks/>
            </p:cNvGrpSpPr>
            <p:nvPr/>
          </p:nvGrpSpPr>
          <p:grpSpPr bwMode="auto">
            <a:xfrm>
              <a:off x="560" y="751"/>
              <a:ext cx="6823" cy="3288"/>
              <a:chOff x="560" y="751"/>
              <a:chExt cx="6823" cy="3288"/>
            </a:xfrm>
          </p:grpSpPr>
          <p:sp>
            <p:nvSpPr>
              <p:cNvPr id="168" name="Rectangle 5"/>
              <p:cNvSpPr>
                <a:spLocks noChangeArrowheads="1"/>
              </p:cNvSpPr>
              <p:nvPr/>
            </p:nvSpPr>
            <p:spPr bwMode="auto">
              <a:xfrm>
                <a:off x="560" y="1367"/>
                <a:ext cx="6786" cy="200"/>
              </a:xfrm>
              <a:prstGeom prst="rect">
                <a:avLst/>
              </a:prstGeom>
              <a:solidFill>
                <a:srgbClr val="FFF2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" name="Rectangle 6"/>
              <p:cNvSpPr>
                <a:spLocks noChangeArrowheads="1"/>
              </p:cNvSpPr>
              <p:nvPr/>
            </p:nvSpPr>
            <p:spPr bwMode="auto">
              <a:xfrm>
                <a:off x="560" y="2335"/>
                <a:ext cx="6786" cy="256"/>
              </a:xfrm>
              <a:prstGeom prst="rect">
                <a:avLst/>
              </a:prstGeom>
              <a:solidFill>
                <a:srgbClr val="D9E1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0" name="Line 7"/>
              <p:cNvSpPr>
                <a:spLocks noChangeShapeType="1"/>
              </p:cNvSpPr>
              <p:nvPr/>
            </p:nvSpPr>
            <p:spPr bwMode="auto">
              <a:xfrm>
                <a:off x="2403" y="2343"/>
                <a:ext cx="4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1" name="Rectangle 8"/>
              <p:cNvSpPr>
                <a:spLocks noChangeArrowheads="1"/>
              </p:cNvSpPr>
              <p:nvPr/>
            </p:nvSpPr>
            <p:spPr bwMode="auto">
              <a:xfrm>
                <a:off x="2403" y="2343"/>
                <a:ext cx="44" cy="8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2" name="Line 9"/>
              <p:cNvSpPr>
                <a:spLocks noChangeShapeType="1"/>
              </p:cNvSpPr>
              <p:nvPr/>
            </p:nvSpPr>
            <p:spPr bwMode="auto">
              <a:xfrm>
                <a:off x="2403" y="2351"/>
                <a:ext cx="3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3" name="Rectangle 10"/>
              <p:cNvSpPr>
                <a:spLocks noChangeArrowheads="1"/>
              </p:cNvSpPr>
              <p:nvPr/>
            </p:nvSpPr>
            <p:spPr bwMode="auto">
              <a:xfrm>
                <a:off x="2403" y="2351"/>
                <a:ext cx="37" cy="8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4" name="Line 11"/>
              <p:cNvSpPr>
                <a:spLocks noChangeShapeType="1"/>
              </p:cNvSpPr>
              <p:nvPr/>
            </p:nvSpPr>
            <p:spPr bwMode="auto">
              <a:xfrm>
                <a:off x="2403" y="2359"/>
                <a:ext cx="30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5" name="Rectangle 12"/>
              <p:cNvSpPr>
                <a:spLocks noChangeArrowheads="1"/>
              </p:cNvSpPr>
              <p:nvPr/>
            </p:nvSpPr>
            <p:spPr bwMode="auto">
              <a:xfrm>
                <a:off x="2403" y="2359"/>
                <a:ext cx="30" cy="8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6" name="Line 13"/>
              <p:cNvSpPr>
                <a:spLocks noChangeShapeType="1"/>
              </p:cNvSpPr>
              <p:nvPr/>
            </p:nvSpPr>
            <p:spPr bwMode="auto">
              <a:xfrm>
                <a:off x="2403" y="2367"/>
                <a:ext cx="22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7" name="Rectangle 14"/>
              <p:cNvSpPr>
                <a:spLocks noChangeArrowheads="1"/>
              </p:cNvSpPr>
              <p:nvPr/>
            </p:nvSpPr>
            <p:spPr bwMode="auto">
              <a:xfrm>
                <a:off x="2403" y="2367"/>
                <a:ext cx="22" cy="8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8" name="Line 15"/>
              <p:cNvSpPr>
                <a:spLocks noChangeShapeType="1"/>
              </p:cNvSpPr>
              <p:nvPr/>
            </p:nvSpPr>
            <p:spPr bwMode="auto">
              <a:xfrm>
                <a:off x="2403" y="2375"/>
                <a:ext cx="1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Rectangle 16"/>
              <p:cNvSpPr>
                <a:spLocks noChangeArrowheads="1"/>
              </p:cNvSpPr>
              <p:nvPr/>
            </p:nvSpPr>
            <p:spPr bwMode="auto">
              <a:xfrm>
                <a:off x="2403" y="2375"/>
                <a:ext cx="15" cy="8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" name="Line 17"/>
              <p:cNvSpPr>
                <a:spLocks noChangeShapeType="1"/>
              </p:cNvSpPr>
              <p:nvPr/>
            </p:nvSpPr>
            <p:spPr bwMode="auto">
              <a:xfrm>
                <a:off x="2403" y="2383"/>
                <a:ext cx="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" name="Rectangle 18"/>
              <p:cNvSpPr>
                <a:spLocks noChangeArrowheads="1"/>
              </p:cNvSpPr>
              <p:nvPr/>
            </p:nvSpPr>
            <p:spPr bwMode="auto">
              <a:xfrm>
                <a:off x="2403" y="2383"/>
                <a:ext cx="8" cy="8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" name="Line 19"/>
              <p:cNvSpPr>
                <a:spLocks noChangeShapeType="1"/>
              </p:cNvSpPr>
              <p:nvPr/>
            </p:nvSpPr>
            <p:spPr bwMode="auto">
              <a:xfrm>
                <a:off x="3078" y="2343"/>
                <a:ext cx="4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" name="Rectangle 20"/>
              <p:cNvSpPr>
                <a:spLocks noChangeArrowheads="1"/>
              </p:cNvSpPr>
              <p:nvPr/>
            </p:nvSpPr>
            <p:spPr bwMode="auto">
              <a:xfrm>
                <a:off x="3078" y="2343"/>
                <a:ext cx="44" cy="8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" name="Line 21"/>
              <p:cNvSpPr>
                <a:spLocks noChangeShapeType="1"/>
              </p:cNvSpPr>
              <p:nvPr/>
            </p:nvSpPr>
            <p:spPr bwMode="auto">
              <a:xfrm>
                <a:off x="3078" y="2351"/>
                <a:ext cx="3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" name="Rectangle 22"/>
              <p:cNvSpPr>
                <a:spLocks noChangeArrowheads="1"/>
              </p:cNvSpPr>
              <p:nvPr/>
            </p:nvSpPr>
            <p:spPr bwMode="auto">
              <a:xfrm>
                <a:off x="3078" y="2351"/>
                <a:ext cx="37" cy="8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Line 23"/>
              <p:cNvSpPr>
                <a:spLocks noChangeShapeType="1"/>
              </p:cNvSpPr>
              <p:nvPr/>
            </p:nvSpPr>
            <p:spPr bwMode="auto">
              <a:xfrm>
                <a:off x="3078" y="2359"/>
                <a:ext cx="30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" name="Rectangle 24"/>
              <p:cNvSpPr>
                <a:spLocks noChangeArrowheads="1"/>
              </p:cNvSpPr>
              <p:nvPr/>
            </p:nvSpPr>
            <p:spPr bwMode="auto">
              <a:xfrm>
                <a:off x="3078" y="2359"/>
                <a:ext cx="30" cy="8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" name="Line 25"/>
              <p:cNvSpPr>
                <a:spLocks noChangeShapeType="1"/>
              </p:cNvSpPr>
              <p:nvPr/>
            </p:nvSpPr>
            <p:spPr bwMode="auto">
              <a:xfrm>
                <a:off x="3078" y="2367"/>
                <a:ext cx="22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" name="Rectangle 26"/>
              <p:cNvSpPr>
                <a:spLocks noChangeArrowheads="1"/>
              </p:cNvSpPr>
              <p:nvPr/>
            </p:nvSpPr>
            <p:spPr bwMode="auto">
              <a:xfrm>
                <a:off x="3078" y="2367"/>
                <a:ext cx="22" cy="8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" name="Line 27"/>
              <p:cNvSpPr>
                <a:spLocks noChangeShapeType="1"/>
              </p:cNvSpPr>
              <p:nvPr/>
            </p:nvSpPr>
            <p:spPr bwMode="auto">
              <a:xfrm>
                <a:off x="3078" y="2375"/>
                <a:ext cx="1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" name="Rectangle 28"/>
              <p:cNvSpPr>
                <a:spLocks noChangeArrowheads="1"/>
              </p:cNvSpPr>
              <p:nvPr/>
            </p:nvSpPr>
            <p:spPr bwMode="auto">
              <a:xfrm>
                <a:off x="3078" y="2375"/>
                <a:ext cx="15" cy="8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" name="Line 29"/>
              <p:cNvSpPr>
                <a:spLocks noChangeShapeType="1"/>
              </p:cNvSpPr>
              <p:nvPr/>
            </p:nvSpPr>
            <p:spPr bwMode="auto">
              <a:xfrm>
                <a:off x="3078" y="2383"/>
                <a:ext cx="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" name="Rectangle 30"/>
              <p:cNvSpPr>
                <a:spLocks noChangeArrowheads="1"/>
              </p:cNvSpPr>
              <p:nvPr/>
            </p:nvSpPr>
            <p:spPr bwMode="auto">
              <a:xfrm>
                <a:off x="3078" y="2383"/>
                <a:ext cx="8" cy="8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" name="Line 31"/>
              <p:cNvSpPr>
                <a:spLocks noChangeShapeType="1"/>
              </p:cNvSpPr>
              <p:nvPr/>
            </p:nvSpPr>
            <p:spPr bwMode="auto">
              <a:xfrm>
                <a:off x="3724" y="2343"/>
                <a:ext cx="4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" name="Rectangle 32"/>
              <p:cNvSpPr>
                <a:spLocks noChangeArrowheads="1"/>
              </p:cNvSpPr>
              <p:nvPr/>
            </p:nvSpPr>
            <p:spPr bwMode="auto">
              <a:xfrm>
                <a:off x="3724" y="2343"/>
                <a:ext cx="44" cy="8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" name="Line 33"/>
              <p:cNvSpPr>
                <a:spLocks noChangeShapeType="1"/>
              </p:cNvSpPr>
              <p:nvPr/>
            </p:nvSpPr>
            <p:spPr bwMode="auto">
              <a:xfrm>
                <a:off x="3724" y="2351"/>
                <a:ext cx="3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" name="Rectangle 34"/>
              <p:cNvSpPr>
                <a:spLocks noChangeArrowheads="1"/>
              </p:cNvSpPr>
              <p:nvPr/>
            </p:nvSpPr>
            <p:spPr bwMode="auto">
              <a:xfrm>
                <a:off x="3724" y="2351"/>
                <a:ext cx="37" cy="8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" name="Line 35"/>
              <p:cNvSpPr>
                <a:spLocks noChangeShapeType="1"/>
              </p:cNvSpPr>
              <p:nvPr/>
            </p:nvSpPr>
            <p:spPr bwMode="auto">
              <a:xfrm>
                <a:off x="3724" y="2359"/>
                <a:ext cx="29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" name="Rectangle 36"/>
              <p:cNvSpPr>
                <a:spLocks noChangeArrowheads="1"/>
              </p:cNvSpPr>
              <p:nvPr/>
            </p:nvSpPr>
            <p:spPr bwMode="auto">
              <a:xfrm>
                <a:off x="3724" y="2359"/>
                <a:ext cx="29" cy="8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" name="Line 37"/>
              <p:cNvSpPr>
                <a:spLocks noChangeShapeType="1"/>
              </p:cNvSpPr>
              <p:nvPr/>
            </p:nvSpPr>
            <p:spPr bwMode="auto">
              <a:xfrm>
                <a:off x="3724" y="2367"/>
                <a:ext cx="22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" name="Rectangle 38"/>
              <p:cNvSpPr>
                <a:spLocks noChangeArrowheads="1"/>
              </p:cNvSpPr>
              <p:nvPr/>
            </p:nvSpPr>
            <p:spPr bwMode="auto">
              <a:xfrm>
                <a:off x="3724" y="2367"/>
                <a:ext cx="22" cy="8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" name="Line 39"/>
              <p:cNvSpPr>
                <a:spLocks noChangeShapeType="1"/>
              </p:cNvSpPr>
              <p:nvPr/>
            </p:nvSpPr>
            <p:spPr bwMode="auto">
              <a:xfrm>
                <a:off x="3724" y="2375"/>
                <a:ext cx="1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" name="Rectangle 40"/>
              <p:cNvSpPr>
                <a:spLocks noChangeArrowheads="1"/>
              </p:cNvSpPr>
              <p:nvPr/>
            </p:nvSpPr>
            <p:spPr bwMode="auto">
              <a:xfrm>
                <a:off x="3724" y="2375"/>
                <a:ext cx="15" cy="8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" name="Line 41"/>
              <p:cNvSpPr>
                <a:spLocks noChangeShapeType="1"/>
              </p:cNvSpPr>
              <p:nvPr/>
            </p:nvSpPr>
            <p:spPr bwMode="auto">
              <a:xfrm>
                <a:off x="3724" y="2383"/>
                <a:ext cx="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" name="Rectangle 42"/>
              <p:cNvSpPr>
                <a:spLocks noChangeArrowheads="1"/>
              </p:cNvSpPr>
              <p:nvPr/>
            </p:nvSpPr>
            <p:spPr bwMode="auto">
              <a:xfrm>
                <a:off x="3724" y="2383"/>
                <a:ext cx="8" cy="8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" name="Line 43"/>
              <p:cNvSpPr>
                <a:spLocks noChangeShapeType="1"/>
              </p:cNvSpPr>
              <p:nvPr/>
            </p:nvSpPr>
            <p:spPr bwMode="auto">
              <a:xfrm>
                <a:off x="4479" y="2343"/>
                <a:ext cx="4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" name="Rectangle 44"/>
              <p:cNvSpPr>
                <a:spLocks noChangeArrowheads="1"/>
              </p:cNvSpPr>
              <p:nvPr/>
            </p:nvSpPr>
            <p:spPr bwMode="auto">
              <a:xfrm>
                <a:off x="4479" y="2343"/>
                <a:ext cx="44" cy="8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" name="Line 45"/>
              <p:cNvSpPr>
                <a:spLocks noChangeShapeType="1"/>
              </p:cNvSpPr>
              <p:nvPr/>
            </p:nvSpPr>
            <p:spPr bwMode="auto">
              <a:xfrm>
                <a:off x="4479" y="2351"/>
                <a:ext cx="3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" name="Rectangle 46"/>
              <p:cNvSpPr>
                <a:spLocks noChangeArrowheads="1"/>
              </p:cNvSpPr>
              <p:nvPr/>
            </p:nvSpPr>
            <p:spPr bwMode="auto">
              <a:xfrm>
                <a:off x="4479" y="2351"/>
                <a:ext cx="37" cy="8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" name="Line 47"/>
              <p:cNvSpPr>
                <a:spLocks noChangeShapeType="1"/>
              </p:cNvSpPr>
              <p:nvPr/>
            </p:nvSpPr>
            <p:spPr bwMode="auto">
              <a:xfrm>
                <a:off x="4479" y="2359"/>
                <a:ext cx="29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" name="Rectangle 48"/>
              <p:cNvSpPr>
                <a:spLocks noChangeArrowheads="1"/>
              </p:cNvSpPr>
              <p:nvPr/>
            </p:nvSpPr>
            <p:spPr bwMode="auto">
              <a:xfrm>
                <a:off x="4479" y="2359"/>
                <a:ext cx="29" cy="8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Line 49"/>
              <p:cNvSpPr>
                <a:spLocks noChangeShapeType="1"/>
              </p:cNvSpPr>
              <p:nvPr/>
            </p:nvSpPr>
            <p:spPr bwMode="auto">
              <a:xfrm>
                <a:off x="4479" y="2367"/>
                <a:ext cx="22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" name="Rectangle 50"/>
              <p:cNvSpPr>
                <a:spLocks noChangeArrowheads="1"/>
              </p:cNvSpPr>
              <p:nvPr/>
            </p:nvSpPr>
            <p:spPr bwMode="auto">
              <a:xfrm>
                <a:off x="4479" y="2367"/>
                <a:ext cx="22" cy="8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Line 51"/>
              <p:cNvSpPr>
                <a:spLocks noChangeShapeType="1"/>
              </p:cNvSpPr>
              <p:nvPr/>
            </p:nvSpPr>
            <p:spPr bwMode="auto">
              <a:xfrm>
                <a:off x="4479" y="2375"/>
                <a:ext cx="1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" name="Rectangle 52"/>
              <p:cNvSpPr>
                <a:spLocks noChangeArrowheads="1"/>
              </p:cNvSpPr>
              <p:nvPr/>
            </p:nvSpPr>
            <p:spPr bwMode="auto">
              <a:xfrm>
                <a:off x="4479" y="2375"/>
                <a:ext cx="15" cy="8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" name="Line 53"/>
              <p:cNvSpPr>
                <a:spLocks noChangeShapeType="1"/>
              </p:cNvSpPr>
              <p:nvPr/>
            </p:nvSpPr>
            <p:spPr bwMode="auto">
              <a:xfrm>
                <a:off x="4479" y="2383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Rectangle 54"/>
              <p:cNvSpPr>
                <a:spLocks noChangeArrowheads="1"/>
              </p:cNvSpPr>
              <p:nvPr/>
            </p:nvSpPr>
            <p:spPr bwMode="auto">
              <a:xfrm>
                <a:off x="4479" y="2383"/>
                <a:ext cx="7" cy="8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" name="Line 55"/>
              <p:cNvSpPr>
                <a:spLocks noChangeShapeType="1"/>
              </p:cNvSpPr>
              <p:nvPr/>
            </p:nvSpPr>
            <p:spPr bwMode="auto">
              <a:xfrm>
                <a:off x="5140" y="2343"/>
                <a:ext cx="43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" name="Rectangle 56"/>
              <p:cNvSpPr>
                <a:spLocks noChangeArrowheads="1"/>
              </p:cNvSpPr>
              <p:nvPr/>
            </p:nvSpPr>
            <p:spPr bwMode="auto">
              <a:xfrm>
                <a:off x="5140" y="2343"/>
                <a:ext cx="43" cy="8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" name="Line 57"/>
              <p:cNvSpPr>
                <a:spLocks noChangeShapeType="1"/>
              </p:cNvSpPr>
              <p:nvPr/>
            </p:nvSpPr>
            <p:spPr bwMode="auto">
              <a:xfrm>
                <a:off x="5140" y="2351"/>
                <a:ext cx="36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" name="Rectangle 58"/>
              <p:cNvSpPr>
                <a:spLocks noChangeArrowheads="1"/>
              </p:cNvSpPr>
              <p:nvPr/>
            </p:nvSpPr>
            <p:spPr bwMode="auto">
              <a:xfrm>
                <a:off x="5140" y="2351"/>
                <a:ext cx="36" cy="8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" name="Line 59"/>
              <p:cNvSpPr>
                <a:spLocks noChangeShapeType="1"/>
              </p:cNvSpPr>
              <p:nvPr/>
            </p:nvSpPr>
            <p:spPr bwMode="auto">
              <a:xfrm>
                <a:off x="5140" y="2359"/>
                <a:ext cx="29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" name="Rectangle 60"/>
              <p:cNvSpPr>
                <a:spLocks noChangeArrowheads="1"/>
              </p:cNvSpPr>
              <p:nvPr/>
            </p:nvSpPr>
            <p:spPr bwMode="auto">
              <a:xfrm>
                <a:off x="5140" y="2359"/>
                <a:ext cx="29" cy="8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" name="Line 61"/>
              <p:cNvSpPr>
                <a:spLocks noChangeShapeType="1"/>
              </p:cNvSpPr>
              <p:nvPr/>
            </p:nvSpPr>
            <p:spPr bwMode="auto">
              <a:xfrm>
                <a:off x="5140" y="2367"/>
                <a:ext cx="21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" name="Rectangle 62"/>
              <p:cNvSpPr>
                <a:spLocks noChangeArrowheads="1"/>
              </p:cNvSpPr>
              <p:nvPr/>
            </p:nvSpPr>
            <p:spPr bwMode="auto">
              <a:xfrm>
                <a:off x="5140" y="2367"/>
                <a:ext cx="21" cy="8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" name="Line 63"/>
              <p:cNvSpPr>
                <a:spLocks noChangeShapeType="1"/>
              </p:cNvSpPr>
              <p:nvPr/>
            </p:nvSpPr>
            <p:spPr bwMode="auto">
              <a:xfrm>
                <a:off x="5140" y="2375"/>
                <a:ext cx="1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" name="Rectangle 64"/>
              <p:cNvSpPr>
                <a:spLocks noChangeArrowheads="1"/>
              </p:cNvSpPr>
              <p:nvPr/>
            </p:nvSpPr>
            <p:spPr bwMode="auto">
              <a:xfrm>
                <a:off x="5140" y="2375"/>
                <a:ext cx="14" cy="8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" name="Line 65"/>
              <p:cNvSpPr>
                <a:spLocks noChangeShapeType="1"/>
              </p:cNvSpPr>
              <p:nvPr/>
            </p:nvSpPr>
            <p:spPr bwMode="auto">
              <a:xfrm>
                <a:off x="5140" y="2383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" name="Rectangle 66"/>
              <p:cNvSpPr>
                <a:spLocks noChangeArrowheads="1"/>
              </p:cNvSpPr>
              <p:nvPr/>
            </p:nvSpPr>
            <p:spPr bwMode="auto">
              <a:xfrm>
                <a:off x="5140" y="2383"/>
                <a:ext cx="7" cy="8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" name="Line 67"/>
              <p:cNvSpPr>
                <a:spLocks noChangeShapeType="1"/>
              </p:cNvSpPr>
              <p:nvPr/>
            </p:nvSpPr>
            <p:spPr bwMode="auto">
              <a:xfrm>
                <a:off x="5836" y="2343"/>
                <a:ext cx="4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1" name="Rectangle 68"/>
              <p:cNvSpPr>
                <a:spLocks noChangeArrowheads="1"/>
              </p:cNvSpPr>
              <p:nvPr/>
            </p:nvSpPr>
            <p:spPr bwMode="auto">
              <a:xfrm>
                <a:off x="5836" y="2343"/>
                <a:ext cx="44" cy="8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2" name="Line 69"/>
              <p:cNvSpPr>
                <a:spLocks noChangeShapeType="1"/>
              </p:cNvSpPr>
              <p:nvPr/>
            </p:nvSpPr>
            <p:spPr bwMode="auto">
              <a:xfrm>
                <a:off x="5836" y="2351"/>
                <a:ext cx="3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3" name="Rectangle 70"/>
              <p:cNvSpPr>
                <a:spLocks noChangeArrowheads="1"/>
              </p:cNvSpPr>
              <p:nvPr/>
            </p:nvSpPr>
            <p:spPr bwMode="auto">
              <a:xfrm>
                <a:off x="5836" y="2351"/>
                <a:ext cx="37" cy="8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4" name="Line 71"/>
              <p:cNvSpPr>
                <a:spLocks noChangeShapeType="1"/>
              </p:cNvSpPr>
              <p:nvPr/>
            </p:nvSpPr>
            <p:spPr bwMode="auto">
              <a:xfrm>
                <a:off x="5836" y="2359"/>
                <a:ext cx="29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" name="Rectangle 72"/>
              <p:cNvSpPr>
                <a:spLocks noChangeArrowheads="1"/>
              </p:cNvSpPr>
              <p:nvPr/>
            </p:nvSpPr>
            <p:spPr bwMode="auto">
              <a:xfrm>
                <a:off x="5836" y="2359"/>
                <a:ext cx="29" cy="8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" name="Line 73"/>
              <p:cNvSpPr>
                <a:spLocks noChangeShapeType="1"/>
              </p:cNvSpPr>
              <p:nvPr/>
            </p:nvSpPr>
            <p:spPr bwMode="auto">
              <a:xfrm>
                <a:off x="5836" y="2367"/>
                <a:ext cx="22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" name="Rectangle 74"/>
              <p:cNvSpPr>
                <a:spLocks noChangeArrowheads="1"/>
              </p:cNvSpPr>
              <p:nvPr/>
            </p:nvSpPr>
            <p:spPr bwMode="auto">
              <a:xfrm>
                <a:off x="5836" y="2367"/>
                <a:ext cx="22" cy="8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" name="Line 75"/>
              <p:cNvSpPr>
                <a:spLocks noChangeShapeType="1"/>
              </p:cNvSpPr>
              <p:nvPr/>
            </p:nvSpPr>
            <p:spPr bwMode="auto">
              <a:xfrm>
                <a:off x="5836" y="2375"/>
                <a:ext cx="1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" name="Rectangle 76"/>
              <p:cNvSpPr>
                <a:spLocks noChangeArrowheads="1"/>
              </p:cNvSpPr>
              <p:nvPr/>
            </p:nvSpPr>
            <p:spPr bwMode="auto">
              <a:xfrm>
                <a:off x="5836" y="2375"/>
                <a:ext cx="15" cy="8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" name="Line 77"/>
              <p:cNvSpPr>
                <a:spLocks noChangeShapeType="1"/>
              </p:cNvSpPr>
              <p:nvPr/>
            </p:nvSpPr>
            <p:spPr bwMode="auto">
              <a:xfrm>
                <a:off x="5836" y="2383"/>
                <a:ext cx="8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" name="Rectangle 78"/>
              <p:cNvSpPr>
                <a:spLocks noChangeArrowheads="1"/>
              </p:cNvSpPr>
              <p:nvPr/>
            </p:nvSpPr>
            <p:spPr bwMode="auto">
              <a:xfrm>
                <a:off x="5836" y="2383"/>
                <a:ext cx="8" cy="8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" name="Line 79"/>
              <p:cNvSpPr>
                <a:spLocks noChangeShapeType="1"/>
              </p:cNvSpPr>
              <p:nvPr/>
            </p:nvSpPr>
            <p:spPr bwMode="auto">
              <a:xfrm>
                <a:off x="6642" y="2343"/>
                <a:ext cx="44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" name="Rectangle 80"/>
              <p:cNvSpPr>
                <a:spLocks noChangeArrowheads="1"/>
              </p:cNvSpPr>
              <p:nvPr/>
            </p:nvSpPr>
            <p:spPr bwMode="auto">
              <a:xfrm>
                <a:off x="6642" y="2343"/>
                <a:ext cx="44" cy="8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" name="Line 81"/>
              <p:cNvSpPr>
                <a:spLocks noChangeShapeType="1"/>
              </p:cNvSpPr>
              <p:nvPr/>
            </p:nvSpPr>
            <p:spPr bwMode="auto">
              <a:xfrm>
                <a:off x="6642" y="2351"/>
                <a:ext cx="36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" name="Rectangle 82"/>
              <p:cNvSpPr>
                <a:spLocks noChangeArrowheads="1"/>
              </p:cNvSpPr>
              <p:nvPr/>
            </p:nvSpPr>
            <p:spPr bwMode="auto">
              <a:xfrm>
                <a:off x="6642" y="2351"/>
                <a:ext cx="36" cy="8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" name="Line 83"/>
              <p:cNvSpPr>
                <a:spLocks noChangeShapeType="1"/>
              </p:cNvSpPr>
              <p:nvPr/>
            </p:nvSpPr>
            <p:spPr bwMode="auto">
              <a:xfrm>
                <a:off x="6642" y="2359"/>
                <a:ext cx="29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" name="Rectangle 84"/>
              <p:cNvSpPr>
                <a:spLocks noChangeArrowheads="1"/>
              </p:cNvSpPr>
              <p:nvPr/>
            </p:nvSpPr>
            <p:spPr bwMode="auto">
              <a:xfrm>
                <a:off x="6642" y="2359"/>
                <a:ext cx="29" cy="8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" name="Line 85"/>
              <p:cNvSpPr>
                <a:spLocks noChangeShapeType="1"/>
              </p:cNvSpPr>
              <p:nvPr/>
            </p:nvSpPr>
            <p:spPr bwMode="auto">
              <a:xfrm>
                <a:off x="6642" y="2367"/>
                <a:ext cx="22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" name="Rectangle 86"/>
              <p:cNvSpPr>
                <a:spLocks noChangeArrowheads="1"/>
              </p:cNvSpPr>
              <p:nvPr/>
            </p:nvSpPr>
            <p:spPr bwMode="auto">
              <a:xfrm>
                <a:off x="6642" y="2367"/>
                <a:ext cx="22" cy="8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Line 87"/>
              <p:cNvSpPr>
                <a:spLocks noChangeShapeType="1"/>
              </p:cNvSpPr>
              <p:nvPr/>
            </p:nvSpPr>
            <p:spPr bwMode="auto">
              <a:xfrm>
                <a:off x="6642" y="2375"/>
                <a:ext cx="15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Rectangle 88"/>
              <p:cNvSpPr>
                <a:spLocks noChangeArrowheads="1"/>
              </p:cNvSpPr>
              <p:nvPr/>
            </p:nvSpPr>
            <p:spPr bwMode="auto">
              <a:xfrm>
                <a:off x="6642" y="2375"/>
                <a:ext cx="15" cy="8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2" name="Line 89"/>
              <p:cNvSpPr>
                <a:spLocks noChangeShapeType="1"/>
              </p:cNvSpPr>
              <p:nvPr/>
            </p:nvSpPr>
            <p:spPr bwMode="auto">
              <a:xfrm>
                <a:off x="6642" y="2383"/>
                <a:ext cx="7" cy="0"/>
              </a:xfrm>
              <a:prstGeom prst="line">
                <a:avLst/>
              </a:prstGeom>
              <a:noFill/>
              <a:ln w="0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3" name="Rectangle 90"/>
              <p:cNvSpPr>
                <a:spLocks noChangeArrowheads="1"/>
              </p:cNvSpPr>
              <p:nvPr/>
            </p:nvSpPr>
            <p:spPr bwMode="auto">
              <a:xfrm>
                <a:off x="6642" y="2383"/>
                <a:ext cx="7" cy="8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4" name="Rectangle 91"/>
              <p:cNvSpPr>
                <a:spLocks noChangeArrowheads="1"/>
              </p:cNvSpPr>
              <p:nvPr/>
            </p:nvSpPr>
            <p:spPr bwMode="auto">
              <a:xfrm>
                <a:off x="560" y="3751"/>
                <a:ext cx="6786" cy="256"/>
              </a:xfrm>
              <a:prstGeom prst="rect">
                <a:avLst/>
              </a:prstGeom>
              <a:solidFill>
                <a:srgbClr val="E2EF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5" name="Rectangle 92"/>
              <p:cNvSpPr>
                <a:spLocks noChangeArrowheads="1"/>
              </p:cNvSpPr>
              <p:nvPr/>
            </p:nvSpPr>
            <p:spPr bwMode="auto">
              <a:xfrm>
                <a:off x="589" y="751"/>
                <a:ext cx="3672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USDA - Milk Production Costs and Returns per Hundreweight - 2017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6" name="Rectangle 93"/>
              <p:cNvSpPr>
                <a:spLocks noChangeArrowheads="1"/>
              </p:cNvSpPr>
              <p:nvPr/>
            </p:nvSpPr>
            <p:spPr bwMode="auto">
              <a:xfrm>
                <a:off x="2425" y="1135"/>
                <a:ext cx="581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Less 50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7" name="Rectangle 94"/>
              <p:cNvSpPr>
                <a:spLocks noChangeArrowheads="1"/>
              </p:cNvSpPr>
              <p:nvPr/>
            </p:nvSpPr>
            <p:spPr bwMode="auto">
              <a:xfrm>
                <a:off x="3100" y="1135"/>
                <a:ext cx="282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23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100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8" name="Rectangle 95"/>
              <p:cNvSpPr>
                <a:spLocks noChangeArrowheads="1"/>
              </p:cNvSpPr>
              <p:nvPr/>
            </p:nvSpPr>
            <p:spPr bwMode="auto">
              <a:xfrm>
                <a:off x="3746" y="1135"/>
                <a:ext cx="282" cy="2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2300" dirty="0" smtClean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200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9" name="Rectangle 96"/>
              <p:cNvSpPr>
                <a:spLocks noChangeArrowheads="1"/>
              </p:cNvSpPr>
              <p:nvPr/>
            </p:nvSpPr>
            <p:spPr bwMode="auto">
              <a:xfrm>
                <a:off x="4501" y="1135"/>
                <a:ext cx="242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500</a:t>
                </a:r>
              </a:p>
            </p:txBody>
          </p:sp>
          <p:sp>
            <p:nvSpPr>
              <p:cNvPr id="260" name="Rectangle 97"/>
              <p:cNvSpPr>
                <a:spLocks noChangeArrowheads="1"/>
              </p:cNvSpPr>
              <p:nvPr/>
            </p:nvSpPr>
            <p:spPr bwMode="auto">
              <a:xfrm>
                <a:off x="5161" y="1135"/>
                <a:ext cx="323" cy="34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rPr>
                  <a:t>1000</a:t>
                </a: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1" name="Rectangle 98"/>
              <p:cNvSpPr>
                <a:spLocks noChangeArrowheads="1"/>
              </p:cNvSpPr>
              <p:nvPr/>
            </p:nvSpPr>
            <p:spPr bwMode="auto">
              <a:xfrm>
                <a:off x="5858" y="1135"/>
                <a:ext cx="704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1000-1999</a:t>
                </a:r>
                <a:endParaRPr kumimoji="0" lang="en-US" altLang="en-US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262" name="Rectangle 99"/>
              <p:cNvSpPr>
                <a:spLocks noChangeArrowheads="1"/>
              </p:cNvSpPr>
              <p:nvPr/>
            </p:nvSpPr>
            <p:spPr bwMode="auto">
              <a:xfrm>
                <a:off x="6664" y="1135"/>
                <a:ext cx="588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2000 +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3" name="Rectangle 100"/>
              <p:cNvSpPr>
                <a:spLocks noChangeArrowheads="1"/>
              </p:cNvSpPr>
              <p:nvPr/>
            </p:nvSpPr>
            <p:spPr bwMode="auto">
              <a:xfrm>
                <a:off x="589" y="1383"/>
                <a:ext cx="675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Ave # Cows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4" name="Rectangle 101"/>
              <p:cNvSpPr>
                <a:spLocks noChangeArrowheads="1"/>
              </p:cNvSpPr>
              <p:nvPr/>
            </p:nvSpPr>
            <p:spPr bwMode="auto">
              <a:xfrm>
                <a:off x="2919" y="1383"/>
                <a:ext cx="196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5" name="Rectangle 102"/>
              <p:cNvSpPr>
                <a:spLocks noChangeArrowheads="1"/>
              </p:cNvSpPr>
              <p:nvPr/>
            </p:nvSpPr>
            <p:spPr bwMode="auto">
              <a:xfrm>
                <a:off x="3565" y="1383"/>
                <a:ext cx="196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67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6" name="Rectangle 103"/>
              <p:cNvSpPr>
                <a:spLocks noChangeArrowheads="1"/>
              </p:cNvSpPr>
              <p:nvPr/>
            </p:nvSpPr>
            <p:spPr bwMode="auto">
              <a:xfrm>
                <a:off x="4254" y="1383"/>
                <a:ext cx="261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136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7" name="Rectangle 104"/>
              <p:cNvSpPr>
                <a:spLocks noChangeArrowheads="1"/>
              </p:cNvSpPr>
              <p:nvPr/>
            </p:nvSpPr>
            <p:spPr bwMode="auto">
              <a:xfrm>
                <a:off x="4915" y="1383"/>
                <a:ext cx="261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303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8" name="Rectangle 105"/>
              <p:cNvSpPr>
                <a:spLocks noChangeArrowheads="1"/>
              </p:cNvSpPr>
              <p:nvPr/>
            </p:nvSpPr>
            <p:spPr bwMode="auto">
              <a:xfrm>
                <a:off x="5611" y="1383"/>
                <a:ext cx="261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686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9" name="Rectangle 106"/>
              <p:cNvSpPr>
                <a:spLocks noChangeArrowheads="1"/>
              </p:cNvSpPr>
              <p:nvPr/>
            </p:nvSpPr>
            <p:spPr bwMode="auto">
              <a:xfrm>
                <a:off x="6315" y="1383"/>
                <a:ext cx="327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1339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0" name="Rectangle 107"/>
              <p:cNvSpPr>
                <a:spLocks noChangeArrowheads="1"/>
              </p:cNvSpPr>
              <p:nvPr/>
            </p:nvSpPr>
            <p:spPr bwMode="auto">
              <a:xfrm>
                <a:off x="7056" y="1383"/>
                <a:ext cx="327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3673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1" name="Rectangle 108"/>
              <p:cNvSpPr>
                <a:spLocks noChangeArrowheads="1"/>
              </p:cNvSpPr>
              <p:nvPr/>
            </p:nvSpPr>
            <p:spPr bwMode="auto">
              <a:xfrm>
                <a:off x="589" y="1575"/>
                <a:ext cx="1169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Feed and Direct Cost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2" name="Rectangle 109"/>
              <p:cNvSpPr>
                <a:spLocks noChangeArrowheads="1"/>
              </p:cNvSpPr>
              <p:nvPr/>
            </p:nvSpPr>
            <p:spPr bwMode="auto">
              <a:xfrm>
                <a:off x="2752" y="1575"/>
                <a:ext cx="363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16.03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3" name="Rectangle 110"/>
              <p:cNvSpPr>
                <a:spLocks noChangeArrowheads="1"/>
              </p:cNvSpPr>
              <p:nvPr/>
            </p:nvSpPr>
            <p:spPr bwMode="auto">
              <a:xfrm>
                <a:off x="3398" y="1575"/>
                <a:ext cx="363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14.84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4" name="Rectangle 111"/>
              <p:cNvSpPr>
                <a:spLocks noChangeArrowheads="1"/>
              </p:cNvSpPr>
              <p:nvPr/>
            </p:nvSpPr>
            <p:spPr bwMode="auto">
              <a:xfrm>
                <a:off x="4218" y="1575"/>
                <a:ext cx="298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13.9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5" name="Rectangle 112"/>
              <p:cNvSpPr>
                <a:spLocks noChangeArrowheads="1"/>
              </p:cNvSpPr>
              <p:nvPr/>
            </p:nvSpPr>
            <p:spPr bwMode="auto">
              <a:xfrm>
                <a:off x="4813" y="1575"/>
                <a:ext cx="363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12.87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6" name="Rectangle 113"/>
              <p:cNvSpPr>
                <a:spLocks noChangeArrowheads="1"/>
              </p:cNvSpPr>
              <p:nvPr/>
            </p:nvSpPr>
            <p:spPr bwMode="auto">
              <a:xfrm>
                <a:off x="5510" y="1575"/>
                <a:ext cx="363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11.87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7" name="Rectangle 114"/>
              <p:cNvSpPr>
                <a:spLocks noChangeArrowheads="1"/>
              </p:cNvSpPr>
              <p:nvPr/>
            </p:nvSpPr>
            <p:spPr bwMode="auto">
              <a:xfrm>
                <a:off x="6345" y="1575"/>
                <a:ext cx="298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11.6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8" name="Rectangle 115"/>
              <p:cNvSpPr>
                <a:spLocks noChangeArrowheads="1"/>
              </p:cNvSpPr>
              <p:nvPr/>
            </p:nvSpPr>
            <p:spPr bwMode="auto">
              <a:xfrm>
                <a:off x="7085" y="1575"/>
                <a:ext cx="298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11.4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9" name="Rectangle 116"/>
              <p:cNvSpPr>
                <a:spLocks noChangeArrowheads="1"/>
              </p:cNvSpPr>
              <p:nvPr/>
            </p:nvSpPr>
            <p:spPr bwMode="auto">
              <a:xfrm>
                <a:off x="589" y="1767"/>
                <a:ext cx="697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Hired labor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0" name="Rectangle 117"/>
              <p:cNvSpPr>
                <a:spLocks noChangeArrowheads="1"/>
              </p:cNvSpPr>
              <p:nvPr/>
            </p:nvSpPr>
            <p:spPr bwMode="auto">
              <a:xfrm>
                <a:off x="2817" y="1767"/>
                <a:ext cx="298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0.45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1" name="Rectangle 118"/>
              <p:cNvSpPr>
                <a:spLocks noChangeArrowheads="1"/>
              </p:cNvSpPr>
              <p:nvPr/>
            </p:nvSpPr>
            <p:spPr bwMode="auto">
              <a:xfrm>
                <a:off x="3463" y="1767"/>
                <a:ext cx="298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0.74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2" name="Rectangle 119"/>
              <p:cNvSpPr>
                <a:spLocks noChangeArrowheads="1"/>
              </p:cNvSpPr>
              <p:nvPr/>
            </p:nvSpPr>
            <p:spPr bwMode="auto">
              <a:xfrm>
                <a:off x="4218" y="1767"/>
                <a:ext cx="298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1.39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3" name="Rectangle 120"/>
              <p:cNvSpPr>
                <a:spLocks noChangeArrowheads="1"/>
              </p:cNvSpPr>
              <p:nvPr/>
            </p:nvSpPr>
            <p:spPr bwMode="auto">
              <a:xfrm>
                <a:off x="4878" y="1767"/>
                <a:ext cx="298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2.21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4" name="Rectangle 121"/>
              <p:cNvSpPr>
                <a:spLocks noChangeArrowheads="1"/>
              </p:cNvSpPr>
              <p:nvPr/>
            </p:nvSpPr>
            <p:spPr bwMode="auto">
              <a:xfrm>
                <a:off x="5575" y="1767"/>
                <a:ext cx="298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2.28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5" name="Rectangle 122"/>
              <p:cNvSpPr>
                <a:spLocks noChangeArrowheads="1"/>
              </p:cNvSpPr>
              <p:nvPr/>
            </p:nvSpPr>
            <p:spPr bwMode="auto">
              <a:xfrm>
                <a:off x="6345" y="1767"/>
                <a:ext cx="298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2.36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6" name="Rectangle 123"/>
              <p:cNvSpPr>
                <a:spLocks noChangeArrowheads="1"/>
              </p:cNvSpPr>
              <p:nvPr/>
            </p:nvSpPr>
            <p:spPr bwMode="auto">
              <a:xfrm>
                <a:off x="7085" y="1767"/>
                <a:ext cx="298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1.82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7" name="Rectangle 124"/>
              <p:cNvSpPr>
                <a:spLocks noChangeArrowheads="1"/>
              </p:cNvSpPr>
              <p:nvPr/>
            </p:nvSpPr>
            <p:spPr bwMode="auto">
              <a:xfrm>
                <a:off x="589" y="1959"/>
                <a:ext cx="1067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Taxes &amp; Insurance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8" name="Rectangle 125"/>
              <p:cNvSpPr>
                <a:spLocks noChangeArrowheads="1"/>
              </p:cNvSpPr>
              <p:nvPr/>
            </p:nvSpPr>
            <p:spPr bwMode="auto">
              <a:xfrm>
                <a:off x="2817" y="1959"/>
                <a:ext cx="298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0.28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9" name="Rectangle 126"/>
              <p:cNvSpPr>
                <a:spLocks noChangeArrowheads="1"/>
              </p:cNvSpPr>
              <p:nvPr/>
            </p:nvSpPr>
            <p:spPr bwMode="auto">
              <a:xfrm>
                <a:off x="3463" y="1959"/>
                <a:ext cx="298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0.28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0" name="Rectangle 127"/>
              <p:cNvSpPr>
                <a:spLocks noChangeArrowheads="1"/>
              </p:cNvSpPr>
              <p:nvPr/>
            </p:nvSpPr>
            <p:spPr bwMode="auto">
              <a:xfrm>
                <a:off x="4218" y="1959"/>
                <a:ext cx="298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0.27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1" name="Rectangle 128"/>
              <p:cNvSpPr>
                <a:spLocks noChangeArrowheads="1"/>
              </p:cNvSpPr>
              <p:nvPr/>
            </p:nvSpPr>
            <p:spPr bwMode="auto">
              <a:xfrm>
                <a:off x="4878" y="1959"/>
                <a:ext cx="298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0.25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2" name="Rectangle 129"/>
              <p:cNvSpPr>
                <a:spLocks noChangeArrowheads="1"/>
              </p:cNvSpPr>
              <p:nvPr/>
            </p:nvSpPr>
            <p:spPr bwMode="auto">
              <a:xfrm>
                <a:off x="5575" y="1959"/>
                <a:ext cx="298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0.16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3" name="Rectangle 130"/>
              <p:cNvSpPr>
                <a:spLocks noChangeArrowheads="1"/>
              </p:cNvSpPr>
              <p:nvPr/>
            </p:nvSpPr>
            <p:spPr bwMode="auto">
              <a:xfrm>
                <a:off x="6345" y="1959"/>
                <a:ext cx="298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0.15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4" name="Rectangle 131"/>
              <p:cNvSpPr>
                <a:spLocks noChangeArrowheads="1"/>
              </p:cNvSpPr>
              <p:nvPr/>
            </p:nvSpPr>
            <p:spPr bwMode="auto">
              <a:xfrm>
                <a:off x="7085" y="1959"/>
                <a:ext cx="298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0.12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5" name="Rectangle 132"/>
              <p:cNvSpPr>
                <a:spLocks noChangeArrowheads="1"/>
              </p:cNvSpPr>
              <p:nvPr/>
            </p:nvSpPr>
            <p:spPr bwMode="auto">
              <a:xfrm>
                <a:off x="589" y="2151"/>
                <a:ext cx="1125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General&amp; Overhead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6" name="Rectangle 133"/>
              <p:cNvSpPr>
                <a:spLocks noChangeArrowheads="1"/>
              </p:cNvSpPr>
              <p:nvPr/>
            </p:nvSpPr>
            <p:spPr bwMode="auto">
              <a:xfrm>
                <a:off x="2817" y="2151"/>
                <a:ext cx="298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1.11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7" name="Rectangle 134"/>
              <p:cNvSpPr>
                <a:spLocks noChangeArrowheads="1"/>
              </p:cNvSpPr>
              <p:nvPr/>
            </p:nvSpPr>
            <p:spPr bwMode="auto">
              <a:xfrm>
                <a:off x="3463" y="2151"/>
                <a:ext cx="298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0.98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8" name="Rectangle 135"/>
              <p:cNvSpPr>
                <a:spLocks noChangeArrowheads="1"/>
              </p:cNvSpPr>
              <p:nvPr/>
            </p:nvSpPr>
            <p:spPr bwMode="auto">
              <a:xfrm>
                <a:off x="4218" y="2151"/>
                <a:ext cx="298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0.72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9" name="Rectangle 136"/>
              <p:cNvSpPr>
                <a:spLocks noChangeArrowheads="1"/>
              </p:cNvSpPr>
              <p:nvPr/>
            </p:nvSpPr>
            <p:spPr bwMode="auto">
              <a:xfrm>
                <a:off x="4878" y="2151"/>
                <a:ext cx="298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0.65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0" name="Rectangle 137"/>
              <p:cNvSpPr>
                <a:spLocks noChangeArrowheads="1"/>
              </p:cNvSpPr>
              <p:nvPr/>
            </p:nvSpPr>
            <p:spPr bwMode="auto">
              <a:xfrm>
                <a:off x="5575" y="2151"/>
                <a:ext cx="298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0.54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1" name="Rectangle 138"/>
              <p:cNvSpPr>
                <a:spLocks noChangeArrowheads="1"/>
              </p:cNvSpPr>
              <p:nvPr/>
            </p:nvSpPr>
            <p:spPr bwMode="auto">
              <a:xfrm>
                <a:off x="6410" y="2151"/>
                <a:ext cx="232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0.5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2" name="Rectangle 139"/>
              <p:cNvSpPr>
                <a:spLocks noChangeArrowheads="1"/>
              </p:cNvSpPr>
              <p:nvPr/>
            </p:nvSpPr>
            <p:spPr bwMode="auto">
              <a:xfrm>
                <a:off x="7085" y="2151"/>
                <a:ext cx="298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0.32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3" name="Rectangle 140"/>
              <p:cNvSpPr>
                <a:spLocks noChangeArrowheads="1"/>
              </p:cNvSpPr>
              <p:nvPr/>
            </p:nvSpPr>
            <p:spPr bwMode="auto">
              <a:xfrm>
                <a:off x="589" y="2351"/>
                <a:ext cx="1560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 Total Operating Cost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4" name="Rectangle 141"/>
              <p:cNvSpPr>
                <a:spLocks noChangeArrowheads="1"/>
              </p:cNvSpPr>
              <p:nvPr/>
            </p:nvSpPr>
            <p:spPr bwMode="auto">
              <a:xfrm>
                <a:off x="2607" y="2351"/>
                <a:ext cx="406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3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17.87</a:t>
                </a:r>
                <a:endParaRPr kumimoji="0" lang="en-US" alt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05" name="Rectangle 142"/>
              <p:cNvSpPr>
                <a:spLocks noChangeArrowheads="1"/>
              </p:cNvSpPr>
              <p:nvPr/>
            </p:nvSpPr>
            <p:spPr bwMode="auto">
              <a:xfrm>
                <a:off x="2476" y="2351"/>
                <a:ext cx="210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$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6" name="Rectangle 143"/>
              <p:cNvSpPr>
                <a:spLocks noChangeArrowheads="1"/>
              </p:cNvSpPr>
              <p:nvPr/>
            </p:nvSpPr>
            <p:spPr bwMode="auto">
              <a:xfrm>
                <a:off x="2599" y="2351"/>
                <a:ext cx="123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7" name="Rectangle 144"/>
              <p:cNvSpPr>
                <a:spLocks noChangeArrowheads="1"/>
              </p:cNvSpPr>
              <p:nvPr/>
            </p:nvSpPr>
            <p:spPr bwMode="auto">
              <a:xfrm>
                <a:off x="3253" y="2351"/>
                <a:ext cx="472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16.84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8" name="Rectangle 145"/>
              <p:cNvSpPr>
                <a:spLocks noChangeArrowheads="1"/>
              </p:cNvSpPr>
              <p:nvPr/>
            </p:nvSpPr>
            <p:spPr bwMode="auto">
              <a:xfrm>
                <a:off x="3151" y="2351"/>
                <a:ext cx="174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$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09" name="Rectangle 146"/>
              <p:cNvSpPr>
                <a:spLocks noChangeArrowheads="1"/>
              </p:cNvSpPr>
              <p:nvPr/>
            </p:nvSpPr>
            <p:spPr bwMode="auto">
              <a:xfrm>
                <a:off x="3238" y="2351"/>
                <a:ext cx="123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0" name="Rectangle 147"/>
              <p:cNvSpPr>
                <a:spLocks noChangeArrowheads="1"/>
              </p:cNvSpPr>
              <p:nvPr/>
            </p:nvSpPr>
            <p:spPr bwMode="auto">
              <a:xfrm>
                <a:off x="4007" y="2351"/>
                <a:ext cx="472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16.28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1" name="Rectangle 148"/>
              <p:cNvSpPr>
                <a:spLocks noChangeArrowheads="1"/>
              </p:cNvSpPr>
              <p:nvPr/>
            </p:nvSpPr>
            <p:spPr bwMode="auto">
              <a:xfrm>
                <a:off x="3797" y="2351"/>
                <a:ext cx="283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$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2" name="Rectangle 149"/>
              <p:cNvSpPr>
                <a:spLocks noChangeArrowheads="1"/>
              </p:cNvSpPr>
              <p:nvPr/>
            </p:nvSpPr>
            <p:spPr bwMode="auto">
              <a:xfrm>
                <a:off x="3993" y="2351"/>
                <a:ext cx="123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3" name="Rectangle 150"/>
              <p:cNvSpPr>
                <a:spLocks noChangeArrowheads="1"/>
              </p:cNvSpPr>
              <p:nvPr/>
            </p:nvSpPr>
            <p:spPr bwMode="auto">
              <a:xfrm>
                <a:off x="4668" y="2351"/>
                <a:ext cx="472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15.98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4" name="Rectangle 151"/>
              <p:cNvSpPr>
                <a:spLocks noChangeArrowheads="1"/>
              </p:cNvSpPr>
              <p:nvPr/>
            </p:nvSpPr>
            <p:spPr bwMode="auto">
              <a:xfrm>
                <a:off x="4552" y="2351"/>
                <a:ext cx="174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$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5" name="Rectangle 152"/>
              <p:cNvSpPr>
                <a:spLocks noChangeArrowheads="1"/>
              </p:cNvSpPr>
              <p:nvPr/>
            </p:nvSpPr>
            <p:spPr bwMode="auto">
              <a:xfrm>
                <a:off x="4639" y="2351"/>
                <a:ext cx="123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6" name="Rectangle 153"/>
              <p:cNvSpPr>
                <a:spLocks noChangeArrowheads="1"/>
              </p:cNvSpPr>
              <p:nvPr/>
            </p:nvSpPr>
            <p:spPr bwMode="auto">
              <a:xfrm>
                <a:off x="5365" y="2351"/>
                <a:ext cx="472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14.85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7" name="Rectangle 154"/>
              <p:cNvSpPr>
                <a:spLocks noChangeArrowheads="1"/>
              </p:cNvSpPr>
              <p:nvPr/>
            </p:nvSpPr>
            <p:spPr bwMode="auto">
              <a:xfrm>
                <a:off x="5212" y="2351"/>
                <a:ext cx="210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$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8" name="Rectangle 155"/>
              <p:cNvSpPr>
                <a:spLocks noChangeArrowheads="1"/>
              </p:cNvSpPr>
              <p:nvPr/>
            </p:nvSpPr>
            <p:spPr bwMode="auto">
              <a:xfrm>
                <a:off x="5336" y="2351"/>
                <a:ext cx="123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9" name="Rectangle 156"/>
              <p:cNvSpPr>
                <a:spLocks noChangeArrowheads="1"/>
              </p:cNvSpPr>
              <p:nvPr/>
            </p:nvSpPr>
            <p:spPr bwMode="auto">
              <a:xfrm>
                <a:off x="6134" y="2351"/>
                <a:ext cx="472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14.61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0" name="Rectangle 157"/>
              <p:cNvSpPr>
                <a:spLocks noChangeArrowheads="1"/>
              </p:cNvSpPr>
              <p:nvPr/>
            </p:nvSpPr>
            <p:spPr bwMode="auto">
              <a:xfrm>
                <a:off x="5909" y="2351"/>
                <a:ext cx="283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$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1" name="Rectangle 158"/>
              <p:cNvSpPr>
                <a:spLocks noChangeArrowheads="1"/>
              </p:cNvSpPr>
              <p:nvPr/>
            </p:nvSpPr>
            <p:spPr bwMode="auto">
              <a:xfrm>
                <a:off x="6105" y="2351"/>
                <a:ext cx="123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2" name="Rectangle 159"/>
              <p:cNvSpPr>
                <a:spLocks noChangeArrowheads="1"/>
              </p:cNvSpPr>
              <p:nvPr/>
            </p:nvSpPr>
            <p:spPr bwMode="auto">
              <a:xfrm>
                <a:off x="6874" y="2351"/>
                <a:ext cx="406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3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13.66</a:t>
                </a:r>
                <a:endParaRPr kumimoji="0" lang="en-US" altLang="en-US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23" name="Rectangle 160"/>
              <p:cNvSpPr>
                <a:spLocks noChangeArrowheads="1"/>
              </p:cNvSpPr>
              <p:nvPr/>
            </p:nvSpPr>
            <p:spPr bwMode="auto">
              <a:xfrm>
                <a:off x="6715" y="2351"/>
                <a:ext cx="247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3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$ 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4" name="Rectangle 161"/>
              <p:cNvSpPr>
                <a:spLocks noChangeArrowheads="1"/>
              </p:cNvSpPr>
              <p:nvPr/>
            </p:nvSpPr>
            <p:spPr bwMode="auto">
              <a:xfrm>
                <a:off x="6874" y="2351"/>
                <a:ext cx="123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3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5" name="Rectangle 162"/>
              <p:cNvSpPr>
                <a:spLocks noChangeArrowheads="1"/>
              </p:cNvSpPr>
              <p:nvPr/>
            </p:nvSpPr>
            <p:spPr bwMode="auto">
              <a:xfrm>
                <a:off x="589" y="2799"/>
                <a:ext cx="610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EXCLUDES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6" name="Rectangle 163"/>
              <p:cNvSpPr>
                <a:spLocks noChangeArrowheads="1"/>
              </p:cNvSpPr>
              <p:nvPr/>
            </p:nvSpPr>
            <p:spPr bwMode="auto">
              <a:xfrm>
                <a:off x="589" y="2991"/>
                <a:ext cx="1735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Opportunity cost unpaid labor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7" name="Rectangle 164"/>
              <p:cNvSpPr>
                <a:spLocks noChangeArrowheads="1"/>
              </p:cNvSpPr>
              <p:nvPr/>
            </p:nvSpPr>
            <p:spPr bwMode="auto">
              <a:xfrm>
                <a:off x="2752" y="2991"/>
                <a:ext cx="363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11.78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8" name="Rectangle 165"/>
              <p:cNvSpPr>
                <a:spLocks noChangeArrowheads="1"/>
              </p:cNvSpPr>
              <p:nvPr/>
            </p:nvSpPr>
            <p:spPr bwMode="auto">
              <a:xfrm>
                <a:off x="3463" y="2991"/>
                <a:ext cx="298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6.46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9" name="Rectangle 166"/>
              <p:cNvSpPr>
                <a:spLocks noChangeArrowheads="1"/>
              </p:cNvSpPr>
              <p:nvPr/>
            </p:nvSpPr>
            <p:spPr bwMode="auto">
              <a:xfrm>
                <a:off x="4218" y="2991"/>
                <a:ext cx="298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3.36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0" name="Rectangle 167"/>
              <p:cNvSpPr>
                <a:spLocks noChangeArrowheads="1"/>
              </p:cNvSpPr>
              <p:nvPr/>
            </p:nvSpPr>
            <p:spPr bwMode="auto">
              <a:xfrm>
                <a:off x="4878" y="2991"/>
                <a:ext cx="298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1.29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1" name="Rectangle 168"/>
              <p:cNvSpPr>
                <a:spLocks noChangeArrowheads="1"/>
              </p:cNvSpPr>
              <p:nvPr/>
            </p:nvSpPr>
            <p:spPr bwMode="auto">
              <a:xfrm>
                <a:off x="5640" y="2991"/>
                <a:ext cx="232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0.6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2" name="Rectangle 169"/>
              <p:cNvSpPr>
                <a:spLocks noChangeArrowheads="1"/>
              </p:cNvSpPr>
              <p:nvPr/>
            </p:nvSpPr>
            <p:spPr bwMode="auto">
              <a:xfrm>
                <a:off x="6345" y="2991"/>
                <a:ext cx="298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0.26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3" name="Rectangle 170"/>
              <p:cNvSpPr>
                <a:spLocks noChangeArrowheads="1"/>
              </p:cNvSpPr>
              <p:nvPr/>
            </p:nvSpPr>
            <p:spPr bwMode="auto">
              <a:xfrm>
                <a:off x="7085" y="2991"/>
                <a:ext cx="298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0.09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4" name="Rectangle 171"/>
              <p:cNvSpPr>
                <a:spLocks noChangeArrowheads="1"/>
              </p:cNvSpPr>
              <p:nvPr/>
            </p:nvSpPr>
            <p:spPr bwMode="auto">
              <a:xfrm>
                <a:off x="589" y="3183"/>
                <a:ext cx="1749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Capital Recovery on Machinery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5" name="Rectangle 172"/>
              <p:cNvSpPr>
                <a:spLocks noChangeArrowheads="1"/>
              </p:cNvSpPr>
              <p:nvPr/>
            </p:nvSpPr>
            <p:spPr bwMode="auto">
              <a:xfrm>
                <a:off x="2817" y="3183"/>
                <a:ext cx="298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4.92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6" name="Rectangle 173"/>
              <p:cNvSpPr>
                <a:spLocks noChangeArrowheads="1"/>
              </p:cNvSpPr>
              <p:nvPr/>
            </p:nvSpPr>
            <p:spPr bwMode="auto">
              <a:xfrm>
                <a:off x="3463" y="3183"/>
                <a:ext cx="298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4.59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7" name="Rectangle 174"/>
              <p:cNvSpPr>
                <a:spLocks noChangeArrowheads="1"/>
              </p:cNvSpPr>
              <p:nvPr/>
            </p:nvSpPr>
            <p:spPr bwMode="auto">
              <a:xfrm>
                <a:off x="4218" y="3183"/>
                <a:ext cx="298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4.35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8" name="Rectangle 175"/>
              <p:cNvSpPr>
                <a:spLocks noChangeArrowheads="1"/>
              </p:cNvSpPr>
              <p:nvPr/>
            </p:nvSpPr>
            <p:spPr bwMode="auto">
              <a:xfrm>
                <a:off x="4878" y="3183"/>
                <a:ext cx="298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4.22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39" name="Rectangle 176"/>
              <p:cNvSpPr>
                <a:spLocks noChangeArrowheads="1"/>
              </p:cNvSpPr>
              <p:nvPr/>
            </p:nvSpPr>
            <p:spPr bwMode="auto">
              <a:xfrm>
                <a:off x="5575" y="3183"/>
                <a:ext cx="298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3.93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0" name="Rectangle 177"/>
              <p:cNvSpPr>
                <a:spLocks noChangeArrowheads="1"/>
              </p:cNvSpPr>
              <p:nvPr/>
            </p:nvSpPr>
            <p:spPr bwMode="auto">
              <a:xfrm>
                <a:off x="6345" y="3183"/>
                <a:ext cx="298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3.71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1" name="Rectangle 178"/>
              <p:cNvSpPr>
                <a:spLocks noChangeArrowheads="1"/>
              </p:cNvSpPr>
              <p:nvPr/>
            </p:nvSpPr>
            <p:spPr bwMode="auto">
              <a:xfrm>
                <a:off x="7150" y="3183"/>
                <a:ext cx="232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3.5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2" name="Rectangle 179"/>
              <p:cNvSpPr>
                <a:spLocks noChangeArrowheads="1"/>
              </p:cNvSpPr>
              <p:nvPr/>
            </p:nvSpPr>
            <p:spPr bwMode="auto">
              <a:xfrm>
                <a:off x="589" y="3375"/>
                <a:ext cx="1597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Opportunity Cost- Land rent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3" name="Rectangle 180"/>
              <p:cNvSpPr>
                <a:spLocks noChangeArrowheads="1"/>
              </p:cNvSpPr>
              <p:nvPr/>
            </p:nvSpPr>
            <p:spPr bwMode="auto">
              <a:xfrm>
                <a:off x="2817" y="3375"/>
                <a:ext cx="298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0.16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4" name="Rectangle 181"/>
              <p:cNvSpPr>
                <a:spLocks noChangeArrowheads="1"/>
              </p:cNvSpPr>
              <p:nvPr/>
            </p:nvSpPr>
            <p:spPr bwMode="auto">
              <a:xfrm>
                <a:off x="3463" y="3375"/>
                <a:ext cx="298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0.08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5" name="Rectangle 182"/>
              <p:cNvSpPr>
                <a:spLocks noChangeArrowheads="1"/>
              </p:cNvSpPr>
              <p:nvPr/>
            </p:nvSpPr>
            <p:spPr bwMode="auto">
              <a:xfrm>
                <a:off x="4218" y="3375"/>
                <a:ext cx="298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0.06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6" name="Rectangle 183"/>
              <p:cNvSpPr>
                <a:spLocks noChangeArrowheads="1"/>
              </p:cNvSpPr>
              <p:nvPr/>
            </p:nvSpPr>
            <p:spPr bwMode="auto">
              <a:xfrm>
                <a:off x="4878" y="3375"/>
                <a:ext cx="298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0.03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7" name="Rectangle 184"/>
              <p:cNvSpPr>
                <a:spLocks noChangeArrowheads="1"/>
              </p:cNvSpPr>
              <p:nvPr/>
            </p:nvSpPr>
            <p:spPr bwMode="auto">
              <a:xfrm>
                <a:off x="5575" y="3375"/>
                <a:ext cx="298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0.01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8" name="Rectangle 185"/>
              <p:cNvSpPr>
                <a:spLocks noChangeArrowheads="1"/>
              </p:cNvSpPr>
              <p:nvPr/>
            </p:nvSpPr>
            <p:spPr bwMode="auto">
              <a:xfrm>
                <a:off x="6511" y="3375"/>
                <a:ext cx="131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49" name="Rectangle 186"/>
              <p:cNvSpPr>
                <a:spLocks noChangeArrowheads="1"/>
              </p:cNvSpPr>
              <p:nvPr/>
            </p:nvSpPr>
            <p:spPr bwMode="auto">
              <a:xfrm>
                <a:off x="7252" y="3375"/>
                <a:ext cx="131" cy="2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0" name="Rectangle 187"/>
              <p:cNvSpPr>
                <a:spLocks noChangeArrowheads="1"/>
              </p:cNvSpPr>
              <p:nvPr/>
            </p:nvSpPr>
            <p:spPr bwMode="auto">
              <a:xfrm>
                <a:off x="589" y="3767"/>
                <a:ext cx="878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  Total Cost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1" name="Rectangle 188"/>
              <p:cNvSpPr>
                <a:spLocks noChangeArrowheads="1"/>
              </p:cNvSpPr>
              <p:nvPr/>
            </p:nvSpPr>
            <p:spPr bwMode="auto">
              <a:xfrm>
                <a:off x="2607" y="3767"/>
                <a:ext cx="472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34.73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2" name="Rectangle 189"/>
              <p:cNvSpPr>
                <a:spLocks noChangeArrowheads="1"/>
              </p:cNvSpPr>
              <p:nvPr/>
            </p:nvSpPr>
            <p:spPr bwMode="auto">
              <a:xfrm>
                <a:off x="2476" y="3767"/>
                <a:ext cx="210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$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3" name="Rectangle 190"/>
              <p:cNvSpPr>
                <a:spLocks noChangeArrowheads="1"/>
              </p:cNvSpPr>
              <p:nvPr/>
            </p:nvSpPr>
            <p:spPr bwMode="auto">
              <a:xfrm>
                <a:off x="2599" y="3767"/>
                <a:ext cx="123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4" name="Rectangle 191"/>
              <p:cNvSpPr>
                <a:spLocks noChangeArrowheads="1"/>
              </p:cNvSpPr>
              <p:nvPr/>
            </p:nvSpPr>
            <p:spPr bwMode="auto">
              <a:xfrm>
                <a:off x="3253" y="3767"/>
                <a:ext cx="472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27.97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5" name="Rectangle 192"/>
              <p:cNvSpPr>
                <a:spLocks noChangeArrowheads="1"/>
              </p:cNvSpPr>
              <p:nvPr/>
            </p:nvSpPr>
            <p:spPr bwMode="auto">
              <a:xfrm>
                <a:off x="3151" y="3767"/>
                <a:ext cx="174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$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6" name="Rectangle 193"/>
              <p:cNvSpPr>
                <a:spLocks noChangeArrowheads="1"/>
              </p:cNvSpPr>
              <p:nvPr/>
            </p:nvSpPr>
            <p:spPr bwMode="auto">
              <a:xfrm>
                <a:off x="3238" y="3767"/>
                <a:ext cx="123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7" name="Rectangle 194"/>
              <p:cNvSpPr>
                <a:spLocks noChangeArrowheads="1"/>
              </p:cNvSpPr>
              <p:nvPr/>
            </p:nvSpPr>
            <p:spPr bwMode="auto">
              <a:xfrm>
                <a:off x="4007" y="3767"/>
                <a:ext cx="472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24.05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8" name="Rectangle 195"/>
              <p:cNvSpPr>
                <a:spLocks noChangeArrowheads="1"/>
              </p:cNvSpPr>
              <p:nvPr/>
            </p:nvSpPr>
            <p:spPr bwMode="auto">
              <a:xfrm>
                <a:off x="3797" y="3767"/>
                <a:ext cx="283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$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59" name="Rectangle 196"/>
              <p:cNvSpPr>
                <a:spLocks noChangeArrowheads="1"/>
              </p:cNvSpPr>
              <p:nvPr/>
            </p:nvSpPr>
            <p:spPr bwMode="auto">
              <a:xfrm>
                <a:off x="3993" y="3767"/>
                <a:ext cx="123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0" name="Rectangle 197"/>
              <p:cNvSpPr>
                <a:spLocks noChangeArrowheads="1"/>
              </p:cNvSpPr>
              <p:nvPr/>
            </p:nvSpPr>
            <p:spPr bwMode="auto">
              <a:xfrm>
                <a:off x="4668" y="3767"/>
                <a:ext cx="497" cy="23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800" b="1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21.52</a:t>
                </a:r>
                <a:endParaRPr kumimoji="0" lang="en-US" altLang="en-US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</p:txBody>
          </p:sp>
          <p:sp>
            <p:nvSpPr>
              <p:cNvPr id="361" name="Rectangle 198"/>
              <p:cNvSpPr>
                <a:spLocks noChangeArrowheads="1"/>
              </p:cNvSpPr>
              <p:nvPr/>
            </p:nvSpPr>
            <p:spPr bwMode="auto">
              <a:xfrm>
                <a:off x="4552" y="3767"/>
                <a:ext cx="174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$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2" name="Rectangle 199"/>
              <p:cNvSpPr>
                <a:spLocks noChangeArrowheads="1"/>
              </p:cNvSpPr>
              <p:nvPr/>
            </p:nvSpPr>
            <p:spPr bwMode="auto">
              <a:xfrm>
                <a:off x="4639" y="3767"/>
                <a:ext cx="123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3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3" name="Rectangle 200"/>
              <p:cNvSpPr>
                <a:spLocks noChangeArrowheads="1"/>
              </p:cNvSpPr>
              <p:nvPr/>
            </p:nvSpPr>
            <p:spPr bwMode="auto">
              <a:xfrm>
                <a:off x="5365" y="3767"/>
                <a:ext cx="472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19.39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4" name="Rectangle 201"/>
              <p:cNvSpPr>
                <a:spLocks noChangeArrowheads="1"/>
              </p:cNvSpPr>
              <p:nvPr/>
            </p:nvSpPr>
            <p:spPr bwMode="auto">
              <a:xfrm>
                <a:off x="5212" y="3767"/>
                <a:ext cx="210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$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5" name="Rectangle 202"/>
              <p:cNvSpPr>
                <a:spLocks noChangeArrowheads="1"/>
              </p:cNvSpPr>
              <p:nvPr/>
            </p:nvSpPr>
            <p:spPr bwMode="auto">
              <a:xfrm>
                <a:off x="5336" y="3767"/>
                <a:ext cx="123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6" name="Rectangle 203"/>
              <p:cNvSpPr>
                <a:spLocks noChangeArrowheads="1"/>
              </p:cNvSpPr>
              <p:nvPr/>
            </p:nvSpPr>
            <p:spPr bwMode="auto">
              <a:xfrm>
                <a:off x="6134" y="3767"/>
                <a:ext cx="472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18.58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67" name="Rectangle 204"/>
              <p:cNvSpPr>
                <a:spLocks noChangeArrowheads="1"/>
              </p:cNvSpPr>
              <p:nvPr/>
            </p:nvSpPr>
            <p:spPr bwMode="auto">
              <a:xfrm>
                <a:off x="5909" y="3767"/>
                <a:ext cx="283" cy="2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3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$   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7" name="Rectangle 206"/>
            <p:cNvSpPr>
              <a:spLocks noChangeArrowheads="1"/>
            </p:cNvSpPr>
            <p:nvPr/>
          </p:nvSpPr>
          <p:spPr bwMode="auto">
            <a:xfrm>
              <a:off x="6105" y="3767"/>
              <a:ext cx="123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207"/>
            <p:cNvSpPr>
              <a:spLocks noChangeArrowheads="1"/>
            </p:cNvSpPr>
            <p:nvPr/>
          </p:nvSpPr>
          <p:spPr bwMode="auto">
            <a:xfrm>
              <a:off x="6874" y="3767"/>
              <a:ext cx="495" cy="2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17.25</a:t>
              </a:r>
              <a:endPara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9" name="Rectangle 208"/>
            <p:cNvSpPr>
              <a:spLocks noChangeArrowheads="1"/>
            </p:cNvSpPr>
            <p:nvPr/>
          </p:nvSpPr>
          <p:spPr bwMode="auto">
            <a:xfrm>
              <a:off x="6715" y="3767"/>
              <a:ext cx="247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3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$ 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209"/>
            <p:cNvSpPr>
              <a:spLocks noChangeArrowheads="1"/>
            </p:cNvSpPr>
            <p:nvPr/>
          </p:nvSpPr>
          <p:spPr bwMode="auto">
            <a:xfrm>
              <a:off x="6874" y="3767"/>
              <a:ext cx="123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Line 210"/>
            <p:cNvSpPr>
              <a:spLocks noChangeShapeType="1"/>
            </p:cNvSpPr>
            <p:nvPr/>
          </p:nvSpPr>
          <p:spPr bwMode="auto">
            <a:xfrm>
              <a:off x="2396" y="735"/>
              <a:ext cx="0" cy="8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211"/>
            <p:cNvSpPr>
              <a:spLocks noChangeArrowheads="1"/>
            </p:cNvSpPr>
            <p:nvPr/>
          </p:nvSpPr>
          <p:spPr bwMode="auto">
            <a:xfrm>
              <a:off x="2396" y="735"/>
              <a:ext cx="7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212"/>
            <p:cNvSpPr>
              <a:spLocks noChangeShapeType="1"/>
            </p:cNvSpPr>
            <p:nvPr/>
          </p:nvSpPr>
          <p:spPr bwMode="auto">
            <a:xfrm>
              <a:off x="3071" y="735"/>
              <a:ext cx="0" cy="8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213"/>
            <p:cNvSpPr>
              <a:spLocks noChangeArrowheads="1"/>
            </p:cNvSpPr>
            <p:nvPr/>
          </p:nvSpPr>
          <p:spPr bwMode="auto">
            <a:xfrm>
              <a:off x="3071" y="735"/>
              <a:ext cx="7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214"/>
            <p:cNvSpPr>
              <a:spLocks noChangeShapeType="1"/>
            </p:cNvSpPr>
            <p:nvPr/>
          </p:nvSpPr>
          <p:spPr bwMode="auto">
            <a:xfrm>
              <a:off x="3717" y="735"/>
              <a:ext cx="0" cy="8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215"/>
            <p:cNvSpPr>
              <a:spLocks noChangeArrowheads="1"/>
            </p:cNvSpPr>
            <p:nvPr/>
          </p:nvSpPr>
          <p:spPr bwMode="auto">
            <a:xfrm>
              <a:off x="3717" y="735"/>
              <a:ext cx="7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216"/>
            <p:cNvSpPr>
              <a:spLocks noChangeShapeType="1"/>
            </p:cNvSpPr>
            <p:nvPr/>
          </p:nvSpPr>
          <p:spPr bwMode="auto">
            <a:xfrm>
              <a:off x="560" y="735"/>
              <a:ext cx="0" cy="624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217"/>
            <p:cNvSpPr>
              <a:spLocks noChangeArrowheads="1"/>
            </p:cNvSpPr>
            <p:nvPr/>
          </p:nvSpPr>
          <p:spPr bwMode="auto">
            <a:xfrm>
              <a:off x="560" y="735"/>
              <a:ext cx="7" cy="624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218"/>
            <p:cNvSpPr>
              <a:spLocks noChangeShapeType="1"/>
            </p:cNvSpPr>
            <p:nvPr/>
          </p:nvSpPr>
          <p:spPr bwMode="auto">
            <a:xfrm>
              <a:off x="2396" y="935"/>
              <a:ext cx="0" cy="424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219"/>
            <p:cNvSpPr>
              <a:spLocks noChangeArrowheads="1"/>
            </p:cNvSpPr>
            <p:nvPr/>
          </p:nvSpPr>
          <p:spPr bwMode="auto">
            <a:xfrm>
              <a:off x="2396" y="935"/>
              <a:ext cx="7" cy="424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Line 220"/>
            <p:cNvSpPr>
              <a:spLocks noChangeShapeType="1"/>
            </p:cNvSpPr>
            <p:nvPr/>
          </p:nvSpPr>
          <p:spPr bwMode="auto">
            <a:xfrm>
              <a:off x="3071" y="935"/>
              <a:ext cx="0" cy="424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221"/>
            <p:cNvSpPr>
              <a:spLocks noChangeArrowheads="1"/>
            </p:cNvSpPr>
            <p:nvPr/>
          </p:nvSpPr>
          <p:spPr bwMode="auto">
            <a:xfrm>
              <a:off x="3071" y="935"/>
              <a:ext cx="7" cy="424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22"/>
            <p:cNvSpPr>
              <a:spLocks noChangeShapeType="1"/>
            </p:cNvSpPr>
            <p:nvPr/>
          </p:nvSpPr>
          <p:spPr bwMode="auto">
            <a:xfrm>
              <a:off x="3717" y="935"/>
              <a:ext cx="0" cy="424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23"/>
            <p:cNvSpPr>
              <a:spLocks noChangeArrowheads="1"/>
            </p:cNvSpPr>
            <p:nvPr/>
          </p:nvSpPr>
          <p:spPr bwMode="auto">
            <a:xfrm>
              <a:off x="3717" y="935"/>
              <a:ext cx="7" cy="424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24"/>
            <p:cNvSpPr>
              <a:spLocks noChangeShapeType="1"/>
            </p:cNvSpPr>
            <p:nvPr/>
          </p:nvSpPr>
          <p:spPr bwMode="auto">
            <a:xfrm>
              <a:off x="4472" y="735"/>
              <a:ext cx="0" cy="624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25"/>
            <p:cNvSpPr>
              <a:spLocks noChangeArrowheads="1"/>
            </p:cNvSpPr>
            <p:nvPr/>
          </p:nvSpPr>
          <p:spPr bwMode="auto">
            <a:xfrm>
              <a:off x="4472" y="735"/>
              <a:ext cx="7" cy="624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27"/>
            <p:cNvSpPr>
              <a:spLocks noChangeArrowheads="1"/>
            </p:cNvSpPr>
            <p:nvPr/>
          </p:nvSpPr>
          <p:spPr bwMode="auto">
            <a:xfrm>
              <a:off x="5132" y="735"/>
              <a:ext cx="8" cy="624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28"/>
            <p:cNvSpPr>
              <a:spLocks noChangeShapeType="1"/>
            </p:cNvSpPr>
            <p:nvPr/>
          </p:nvSpPr>
          <p:spPr bwMode="auto">
            <a:xfrm>
              <a:off x="5829" y="735"/>
              <a:ext cx="0" cy="624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29"/>
            <p:cNvSpPr>
              <a:spLocks noChangeArrowheads="1"/>
            </p:cNvSpPr>
            <p:nvPr/>
          </p:nvSpPr>
          <p:spPr bwMode="auto">
            <a:xfrm>
              <a:off x="5829" y="735"/>
              <a:ext cx="7" cy="624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230"/>
            <p:cNvSpPr>
              <a:spLocks noChangeShapeType="1"/>
            </p:cNvSpPr>
            <p:nvPr/>
          </p:nvSpPr>
          <p:spPr bwMode="auto">
            <a:xfrm>
              <a:off x="6599" y="735"/>
              <a:ext cx="0" cy="392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231"/>
            <p:cNvSpPr>
              <a:spLocks noChangeArrowheads="1"/>
            </p:cNvSpPr>
            <p:nvPr/>
          </p:nvSpPr>
          <p:spPr bwMode="auto">
            <a:xfrm>
              <a:off x="6599" y="735"/>
              <a:ext cx="7" cy="392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232"/>
            <p:cNvSpPr>
              <a:spLocks noChangeShapeType="1"/>
            </p:cNvSpPr>
            <p:nvPr/>
          </p:nvSpPr>
          <p:spPr bwMode="auto">
            <a:xfrm>
              <a:off x="6635" y="735"/>
              <a:ext cx="0" cy="624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233"/>
            <p:cNvSpPr>
              <a:spLocks noChangeArrowheads="1"/>
            </p:cNvSpPr>
            <p:nvPr/>
          </p:nvSpPr>
          <p:spPr bwMode="auto">
            <a:xfrm>
              <a:off x="6635" y="735"/>
              <a:ext cx="7" cy="624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234"/>
            <p:cNvSpPr>
              <a:spLocks noChangeArrowheads="1"/>
            </p:cNvSpPr>
            <p:nvPr/>
          </p:nvSpPr>
          <p:spPr bwMode="auto">
            <a:xfrm>
              <a:off x="560" y="1359"/>
              <a:ext cx="6786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Line 235"/>
            <p:cNvSpPr>
              <a:spLocks noChangeShapeType="1"/>
            </p:cNvSpPr>
            <p:nvPr/>
          </p:nvSpPr>
          <p:spPr bwMode="auto">
            <a:xfrm>
              <a:off x="7339" y="735"/>
              <a:ext cx="0" cy="624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236"/>
            <p:cNvSpPr>
              <a:spLocks noChangeArrowheads="1"/>
            </p:cNvSpPr>
            <p:nvPr/>
          </p:nvSpPr>
          <p:spPr bwMode="auto">
            <a:xfrm>
              <a:off x="7339" y="735"/>
              <a:ext cx="7" cy="624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237"/>
            <p:cNvSpPr>
              <a:spLocks noChangeShapeType="1"/>
            </p:cNvSpPr>
            <p:nvPr/>
          </p:nvSpPr>
          <p:spPr bwMode="auto">
            <a:xfrm>
              <a:off x="560" y="1559"/>
              <a:ext cx="678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238"/>
            <p:cNvSpPr>
              <a:spLocks noChangeArrowheads="1"/>
            </p:cNvSpPr>
            <p:nvPr/>
          </p:nvSpPr>
          <p:spPr bwMode="auto">
            <a:xfrm>
              <a:off x="560" y="1559"/>
              <a:ext cx="6786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239"/>
            <p:cNvSpPr>
              <a:spLocks noChangeShapeType="1"/>
            </p:cNvSpPr>
            <p:nvPr/>
          </p:nvSpPr>
          <p:spPr bwMode="auto">
            <a:xfrm>
              <a:off x="560" y="1567"/>
              <a:ext cx="0" cy="760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240"/>
            <p:cNvSpPr>
              <a:spLocks noChangeArrowheads="1"/>
            </p:cNvSpPr>
            <p:nvPr/>
          </p:nvSpPr>
          <p:spPr bwMode="auto">
            <a:xfrm>
              <a:off x="560" y="1567"/>
              <a:ext cx="7" cy="760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241"/>
            <p:cNvSpPr>
              <a:spLocks noChangeShapeType="1"/>
            </p:cNvSpPr>
            <p:nvPr/>
          </p:nvSpPr>
          <p:spPr bwMode="auto">
            <a:xfrm>
              <a:off x="2396" y="1567"/>
              <a:ext cx="0" cy="760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242"/>
            <p:cNvSpPr>
              <a:spLocks noChangeArrowheads="1"/>
            </p:cNvSpPr>
            <p:nvPr/>
          </p:nvSpPr>
          <p:spPr bwMode="auto">
            <a:xfrm>
              <a:off x="2396" y="1567"/>
              <a:ext cx="7" cy="760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243"/>
            <p:cNvSpPr>
              <a:spLocks noChangeShapeType="1"/>
            </p:cNvSpPr>
            <p:nvPr/>
          </p:nvSpPr>
          <p:spPr bwMode="auto">
            <a:xfrm>
              <a:off x="3071" y="1567"/>
              <a:ext cx="0" cy="760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Rectangle 244"/>
            <p:cNvSpPr>
              <a:spLocks noChangeArrowheads="1"/>
            </p:cNvSpPr>
            <p:nvPr/>
          </p:nvSpPr>
          <p:spPr bwMode="auto">
            <a:xfrm>
              <a:off x="3071" y="1567"/>
              <a:ext cx="7" cy="760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245"/>
            <p:cNvSpPr>
              <a:spLocks noChangeShapeType="1"/>
            </p:cNvSpPr>
            <p:nvPr/>
          </p:nvSpPr>
          <p:spPr bwMode="auto">
            <a:xfrm>
              <a:off x="3717" y="1567"/>
              <a:ext cx="0" cy="760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246"/>
            <p:cNvSpPr>
              <a:spLocks noChangeArrowheads="1"/>
            </p:cNvSpPr>
            <p:nvPr/>
          </p:nvSpPr>
          <p:spPr bwMode="auto">
            <a:xfrm>
              <a:off x="3717" y="1567"/>
              <a:ext cx="7" cy="760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247"/>
            <p:cNvSpPr>
              <a:spLocks noChangeShapeType="1"/>
            </p:cNvSpPr>
            <p:nvPr/>
          </p:nvSpPr>
          <p:spPr bwMode="auto">
            <a:xfrm>
              <a:off x="4472" y="1567"/>
              <a:ext cx="0" cy="760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248"/>
            <p:cNvSpPr>
              <a:spLocks noChangeArrowheads="1"/>
            </p:cNvSpPr>
            <p:nvPr/>
          </p:nvSpPr>
          <p:spPr bwMode="auto">
            <a:xfrm>
              <a:off x="4472" y="1567"/>
              <a:ext cx="7" cy="760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249"/>
            <p:cNvSpPr>
              <a:spLocks noChangeShapeType="1"/>
            </p:cNvSpPr>
            <p:nvPr/>
          </p:nvSpPr>
          <p:spPr bwMode="auto">
            <a:xfrm>
              <a:off x="5132" y="1567"/>
              <a:ext cx="0" cy="760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250"/>
            <p:cNvSpPr>
              <a:spLocks noChangeArrowheads="1"/>
            </p:cNvSpPr>
            <p:nvPr/>
          </p:nvSpPr>
          <p:spPr bwMode="auto">
            <a:xfrm>
              <a:off x="5132" y="1567"/>
              <a:ext cx="8" cy="760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251"/>
            <p:cNvSpPr>
              <a:spLocks noChangeShapeType="1"/>
            </p:cNvSpPr>
            <p:nvPr/>
          </p:nvSpPr>
          <p:spPr bwMode="auto">
            <a:xfrm>
              <a:off x="5829" y="1567"/>
              <a:ext cx="0" cy="760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252"/>
            <p:cNvSpPr>
              <a:spLocks noChangeArrowheads="1"/>
            </p:cNvSpPr>
            <p:nvPr/>
          </p:nvSpPr>
          <p:spPr bwMode="auto">
            <a:xfrm>
              <a:off x="5829" y="1567"/>
              <a:ext cx="7" cy="760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253"/>
            <p:cNvSpPr>
              <a:spLocks noChangeShapeType="1"/>
            </p:cNvSpPr>
            <p:nvPr/>
          </p:nvSpPr>
          <p:spPr bwMode="auto">
            <a:xfrm>
              <a:off x="6599" y="1567"/>
              <a:ext cx="0" cy="760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254"/>
            <p:cNvSpPr>
              <a:spLocks noChangeArrowheads="1"/>
            </p:cNvSpPr>
            <p:nvPr/>
          </p:nvSpPr>
          <p:spPr bwMode="auto">
            <a:xfrm>
              <a:off x="6599" y="1567"/>
              <a:ext cx="7" cy="760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255"/>
            <p:cNvSpPr>
              <a:spLocks noChangeShapeType="1"/>
            </p:cNvSpPr>
            <p:nvPr/>
          </p:nvSpPr>
          <p:spPr bwMode="auto">
            <a:xfrm>
              <a:off x="6635" y="1567"/>
              <a:ext cx="0" cy="760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256"/>
            <p:cNvSpPr>
              <a:spLocks noChangeArrowheads="1"/>
            </p:cNvSpPr>
            <p:nvPr/>
          </p:nvSpPr>
          <p:spPr bwMode="auto">
            <a:xfrm>
              <a:off x="6635" y="1567"/>
              <a:ext cx="7" cy="760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257"/>
            <p:cNvSpPr>
              <a:spLocks noChangeArrowheads="1"/>
            </p:cNvSpPr>
            <p:nvPr/>
          </p:nvSpPr>
          <p:spPr bwMode="auto">
            <a:xfrm>
              <a:off x="560" y="2327"/>
              <a:ext cx="6786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Line 258"/>
            <p:cNvSpPr>
              <a:spLocks noChangeShapeType="1"/>
            </p:cNvSpPr>
            <p:nvPr/>
          </p:nvSpPr>
          <p:spPr bwMode="auto">
            <a:xfrm>
              <a:off x="7339" y="1567"/>
              <a:ext cx="0" cy="760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259"/>
            <p:cNvSpPr>
              <a:spLocks noChangeArrowheads="1"/>
            </p:cNvSpPr>
            <p:nvPr/>
          </p:nvSpPr>
          <p:spPr bwMode="auto">
            <a:xfrm>
              <a:off x="7339" y="1567"/>
              <a:ext cx="7" cy="760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260"/>
            <p:cNvSpPr>
              <a:spLocks noChangeShapeType="1"/>
            </p:cNvSpPr>
            <p:nvPr/>
          </p:nvSpPr>
          <p:spPr bwMode="auto">
            <a:xfrm>
              <a:off x="567" y="2575"/>
              <a:ext cx="677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261"/>
            <p:cNvSpPr>
              <a:spLocks noChangeArrowheads="1"/>
            </p:cNvSpPr>
            <p:nvPr/>
          </p:nvSpPr>
          <p:spPr bwMode="auto">
            <a:xfrm>
              <a:off x="567" y="2575"/>
              <a:ext cx="6772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262"/>
            <p:cNvSpPr>
              <a:spLocks noChangeShapeType="1"/>
            </p:cNvSpPr>
            <p:nvPr/>
          </p:nvSpPr>
          <p:spPr bwMode="auto">
            <a:xfrm>
              <a:off x="567" y="2591"/>
              <a:ext cx="677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263"/>
            <p:cNvSpPr>
              <a:spLocks noChangeArrowheads="1"/>
            </p:cNvSpPr>
            <p:nvPr/>
          </p:nvSpPr>
          <p:spPr bwMode="auto">
            <a:xfrm>
              <a:off x="567" y="2591"/>
              <a:ext cx="6772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264"/>
            <p:cNvSpPr>
              <a:spLocks noChangeShapeType="1"/>
            </p:cNvSpPr>
            <p:nvPr/>
          </p:nvSpPr>
          <p:spPr bwMode="auto">
            <a:xfrm>
              <a:off x="560" y="2599"/>
              <a:ext cx="0" cy="952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Rectangle 265"/>
            <p:cNvSpPr>
              <a:spLocks noChangeArrowheads="1"/>
            </p:cNvSpPr>
            <p:nvPr/>
          </p:nvSpPr>
          <p:spPr bwMode="auto">
            <a:xfrm>
              <a:off x="560" y="2599"/>
              <a:ext cx="7" cy="952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Line 266"/>
            <p:cNvSpPr>
              <a:spLocks noChangeShapeType="1"/>
            </p:cNvSpPr>
            <p:nvPr/>
          </p:nvSpPr>
          <p:spPr bwMode="auto">
            <a:xfrm>
              <a:off x="2396" y="2599"/>
              <a:ext cx="0" cy="952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267"/>
            <p:cNvSpPr>
              <a:spLocks noChangeArrowheads="1"/>
            </p:cNvSpPr>
            <p:nvPr/>
          </p:nvSpPr>
          <p:spPr bwMode="auto">
            <a:xfrm>
              <a:off x="2396" y="2599"/>
              <a:ext cx="7" cy="952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Line 268"/>
            <p:cNvSpPr>
              <a:spLocks noChangeShapeType="1"/>
            </p:cNvSpPr>
            <p:nvPr/>
          </p:nvSpPr>
          <p:spPr bwMode="auto">
            <a:xfrm>
              <a:off x="3071" y="2599"/>
              <a:ext cx="0" cy="952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Rectangle 269"/>
            <p:cNvSpPr>
              <a:spLocks noChangeArrowheads="1"/>
            </p:cNvSpPr>
            <p:nvPr/>
          </p:nvSpPr>
          <p:spPr bwMode="auto">
            <a:xfrm>
              <a:off x="3071" y="2599"/>
              <a:ext cx="7" cy="952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Line 270"/>
            <p:cNvSpPr>
              <a:spLocks noChangeShapeType="1"/>
            </p:cNvSpPr>
            <p:nvPr/>
          </p:nvSpPr>
          <p:spPr bwMode="auto">
            <a:xfrm>
              <a:off x="3717" y="2599"/>
              <a:ext cx="0" cy="952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Rectangle 271"/>
            <p:cNvSpPr>
              <a:spLocks noChangeArrowheads="1"/>
            </p:cNvSpPr>
            <p:nvPr/>
          </p:nvSpPr>
          <p:spPr bwMode="auto">
            <a:xfrm>
              <a:off x="3717" y="2599"/>
              <a:ext cx="7" cy="952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272"/>
            <p:cNvSpPr>
              <a:spLocks noChangeShapeType="1"/>
            </p:cNvSpPr>
            <p:nvPr/>
          </p:nvSpPr>
          <p:spPr bwMode="auto">
            <a:xfrm>
              <a:off x="4472" y="2599"/>
              <a:ext cx="0" cy="952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273"/>
            <p:cNvSpPr>
              <a:spLocks noChangeArrowheads="1"/>
            </p:cNvSpPr>
            <p:nvPr/>
          </p:nvSpPr>
          <p:spPr bwMode="auto">
            <a:xfrm>
              <a:off x="4472" y="2599"/>
              <a:ext cx="7" cy="952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Line 274"/>
            <p:cNvSpPr>
              <a:spLocks noChangeShapeType="1"/>
            </p:cNvSpPr>
            <p:nvPr/>
          </p:nvSpPr>
          <p:spPr bwMode="auto">
            <a:xfrm>
              <a:off x="5132" y="2599"/>
              <a:ext cx="0" cy="952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Rectangle 275"/>
            <p:cNvSpPr>
              <a:spLocks noChangeArrowheads="1"/>
            </p:cNvSpPr>
            <p:nvPr/>
          </p:nvSpPr>
          <p:spPr bwMode="auto">
            <a:xfrm>
              <a:off x="5132" y="2599"/>
              <a:ext cx="8" cy="952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276"/>
            <p:cNvSpPr>
              <a:spLocks noChangeShapeType="1"/>
            </p:cNvSpPr>
            <p:nvPr/>
          </p:nvSpPr>
          <p:spPr bwMode="auto">
            <a:xfrm>
              <a:off x="5829" y="2599"/>
              <a:ext cx="0" cy="952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277"/>
            <p:cNvSpPr>
              <a:spLocks noChangeArrowheads="1"/>
            </p:cNvSpPr>
            <p:nvPr/>
          </p:nvSpPr>
          <p:spPr bwMode="auto">
            <a:xfrm>
              <a:off x="5829" y="2599"/>
              <a:ext cx="7" cy="952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278"/>
            <p:cNvSpPr>
              <a:spLocks noChangeShapeType="1"/>
            </p:cNvSpPr>
            <p:nvPr/>
          </p:nvSpPr>
          <p:spPr bwMode="auto">
            <a:xfrm>
              <a:off x="6599" y="2599"/>
              <a:ext cx="0" cy="952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279"/>
            <p:cNvSpPr>
              <a:spLocks noChangeArrowheads="1"/>
            </p:cNvSpPr>
            <p:nvPr/>
          </p:nvSpPr>
          <p:spPr bwMode="auto">
            <a:xfrm>
              <a:off x="6599" y="2599"/>
              <a:ext cx="7" cy="952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Line 280"/>
            <p:cNvSpPr>
              <a:spLocks noChangeShapeType="1"/>
            </p:cNvSpPr>
            <p:nvPr/>
          </p:nvSpPr>
          <p:spPr bwMode="auto">
            <a:xfrm>
              <a:off x="6635" y="2599"/>
              <a:ext cx="0" cy="952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Rectangle 281"/>
            <p:cNvSpPr>
              <a:spLocks noChangeArrowheads="1"/>
            </p:cNvSpPr>
            <p:nvPr/>
          </p:nvSpPr>
          <p:spPr bwMode="auto">
            <a:xfrm>
              <a:off x="6635" y="2599"/>
              <a:ext cx="7" cy="952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Rectangle 282"/>
            <p:cNvSpPr>
              <a:spLocks noChangeArrowheads="1"/>
            </p:cNvSpPr>
            <p:nvPr/>
          </p:nvSpPr>
          <p:spPr bwMode="auto">
            <a:xfrm>
              <a:off x="560" y="3551"/>
              <a:ext cx="6786" cy="1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Line 283"/>
            <p:cNvSpPr>
              <a:spLocks noChangeShapeType="1"/>
            </p:cNvSpPr>
            <p:nvPr/>
          </p:nvSpPr>
          <p:spPr bwMode="auto">
            <a:xfrm>
              <a:off x="7339" y="2599"/>
              <a:ext cx="0" cy="952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284"/>
            <p:cNvSpPr>
              <a:spLocks noChangeArrowheads="1"/>
            </p:cNvSpPr>
            <p:nvPr/>
          </p:nvSpPr>
          <p:spPr bwMode="auto">
            <a:xfrm>
              <a:off x="7339" y="2599"/>
              <a:ext cx="7" cy="952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285"/>
            <p:cNvSpPr>
              <a:spLocks noChangeShapeType="1"/>
            </p:cNvSpPr>
            <p:nvPr/>
          </p:nvSpPr>
          <p:spPr bwMode="auto">
            <a:xfrm>
              <a:off x="560" y="3567"/>
              <a:ext cx="0" cy="184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Rectangle 286"/>
            <p:cNvSpPr>
              <a:spLocks noChangeArrowheads="1"/>
            </p:cNvSpPr>
            <p:nvPr/>
          </p:nvSpPr>
          <p:spPr bwMode="auto">
            <a:xfrm>
              <a:off x="560" y="3567"/>
              <a:ext cx="7" cy="184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287"/>
            <p:cNvSpPr>
              <a:spLocks noChangeShapeType="1"/>
            </p:cNvSpPr>
            <p:nvPr/>
          </p:nvSpPr>
          <p:spPr bwMode="auto">
            <a:xfrm>
              <a:off x="2396" y="3567"/>
              <a:ext cx="0" cy="184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Rectangle 288"/>
            <p:cNvSpPr>
              <a:spLocks noChangeArrowheads="1"/>
            </p:cNvSpPr>
            <p:nvPr/>
          </p:nvSpPr>
          <p:spPr bwMode="auto">
            <a:xfrm>
              <a:off x="2396" y="3567"/>
              <a:ext cx="7" cy="184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Line 289"/>
            <p:cNvSpPr>
              <a:spLocks noChangeShapeType="1"/>
            </p:cNvSpPr>
            <p:nvPr/>
          </p:nvSpPr>
          <p:spPr bwMode="auto">
            <a:xfrm>
              <a:off x="3071" y="3567"/>
              <a:ext cx="0" cy="184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Rectangle 290"/>
            <p:cNvSpPr>
              <a:spLocks noChangeArrowheads="1"/>
            </p:cNvSpPr>
            <p:nvPr/>
          </p:nvSpPr>
          <p:spPr bwMode="auto">
            <a:xfrm>
              <a:off x="3071" y="3567"/>
              <a:ext cx="7" cy="184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Line 291"/>
            <p:cNvSpPr>
              <a:spLocks noChangeShapeType="1"/>
            </p:cNvSpPr>
            <p:nvPr/>
          </p:nvSpPr>
          <p:spPr bwMode="auto">
            <a:xfrm>
              <a:off x="3717" y="3567"/>
              <a:ext cx="0" cy="184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Rectangle 292"/>
            <p:cNvSpPr>
              <a:spLocks noChangeArrowheads="1"/>
            </p:cNvSpPr>
            <p:nvPr/>
          </p:nvSpPr>
          <p:spPr bwMode="auto">
            <a:xfrm>
              <a:off x="3717" y="3567"/>
              <a:ext cx="7" cy="184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Line 293"/>
            <p:cNvSpPr>
              <a:spLocks noChangeShapeType="1"/>
            </p:cNvSpPr>
            <p:nvPr/>
          </p:nvSpPr>
          <p:spPr bwMode="auto">
            <a:xfrm>
              <a:off x="4472" y="3567"/>
              <a:ext cx="0" cy="184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Rectangle 294"/>
            <p:cNvSpPr>
              <a:spLocks noChangeArrowheads="1"/>
            </p:cNvSpPr>
            <p:nvPr/>
          </p:nvSpPr>
          <p:spPr bwMode="auto">
            <a:xfrm>
              <a:off x="4472" y="3567"/>
              <a:ext cx="7" cy="184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Line 295"/>
            <p:cNvSpPr>
              <a:spLocks noChangeShapeType="1"/>
            </p:cNvSpPr>
            <p:nvPr/>
          </p:nvSpPr>
          <p:spPr bwMode="auto">
            <a:xfrm>
              <a:off x="5132" y="3567"/>
              <a:ext cx="0" cy="184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Rectangle 296"/>
            <p:cNvSpPr>
              <a:spLocks noChangeArrowheads="1"/>
            </p:cNvSpPr>
            <p:nvPr/>
          </p:nvSpPr>
          <p:spPr bwMode="auto">
            <a:xfrm>
              <a:off x="5132" y="3567"/>
              <a:ext cx="8" cy="184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Line 297"/>
            <p:cNvSpPr>
              <a:spLocks noChangeShapeType="1"/>
            </p:cNvSpPr>
            <p:nvPr/>
          </p:nvSpPr>
          <p:spPr bwMode="auto">
            <a:xfrm>
              <a:off x="5829" y="3567"/>
              <a:ext cx="0" cy="184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Rectangle 298"/>
            <p:cNvSpPr>
              <a:spLocks noChangeArrowheads="1"/>
            </p:cNvSpPr>
            <p:nvPr/>
          </p:nvSpPr>
          <p:spPr bwMode="auto">
            <a:xfrm>
              <a:off x="5829" y="3567"/>
              <a:ext cx="7" cy="184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Line 299"/>
            <p:cNvSpPr>
              <a:spLocks noChangeShapeType="1"/>
            </p:cNvSpPr>
            <p:nvPr/>
          </p:nvSpPr>
          <p:spPr bwMode="auto">
            <a:xfrm>
              <a:off x="6599" y="3567"/>
              <a:ext cx="0" cy="184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Rectangle 300"/>
            <p:cNvSpPr>
              <a:spLocks noChangeArrowheads="1"/>
            </p:cNvSpPr>
            <p:nvPr/>
          </p:nvSpPr>
          <p:spPr bwMode="auto">
            <a:xfrm>
              <a:off x="6599" y="3567"/>
              <a:ext cx="7" cy="184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Line 301"/>
            <p:cNvSpPr>
              <a:spLocks noChangeShapeType="1"/>
            </p:cNvSpPr>
            <p:nvPr/>
          </p:nvSpPr>
          <p:spPr bwMode="auto">
            <a:xfrm>
              <a:off x="6635" y="3567"/>
              <a:ext cx="0" cy="184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Rectangle 302"/>
            <p:cNvSpPr>
              <a:spLocks noChangeArrowheads="1"/>
            </p:cNvSpPr>
            <p:nvPr/>
          </p:nvSpPr>
          <p:spPr bwMode="auto">
            <a:xfrm>
              <a:off x="6635" y="3567"/>
              <a:ext cx="7" cy="184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Line 303"/>
            <p:cNvSpPr>
              <a:spLocks noChangeShapeType="1"/>
            </p:cNvSpPr>
            <p:nvPr/>
          </p:nvSpPr>
          <p:spPr bwMode="auto">
            <a:xfrm>
              <a:off x="560" y="3751"/>
              <a:ext cx="6786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Rectangle 304"/>
            <p:cNvSpPr>
              <a:spLocks noChangeArrowheads="1"/>
            </p:cNvSpPr>
            <p:nvPr/>
          </p:nvSpPr>
          <p:spPr bwMode="auto">
            <a:xfrm>
              <a:off x="560" y="3751"/>
              <a:ext cx="6786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Line 305"/>
            <p:cNvSpPr>
              <a:spLocks noChangeShapeType="1"/>
            </p:cNvSpPr>
            <p:nvPr/>
          </p:nvSpPr>
          <p:spPr bwMode="auto">
            <a:xfrm>
              <a:off x="7339" y="3567"/>
              <a:ext cx="0" cy="184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Rectangle 306"/>
            <p:cNvSpPr>
              <a:spLocks noChangeArrowheads="1"/>
            </p:cNvSpPr>
            <p:nvPr/>
          </p:nvSpPr>
          <p:spPr bwMode="auto">
            <a:xfrm>
              <a:off x="7339" y="3567"/>
              <a:ext cx="7" cy="184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Line 307"/>
            <p:cNvSpPr>
              <a:spLocks noChangeShapeType="1"/>
            </p:cNvSpPr>
            <p:nvPr/>
          </p:nvSpPr>
          <p:spPr bwMode="auto">
            <a:xfrm>
              <a:off x="567" y="3991"/>
              <a:ext cx="677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Rectangle 308"/>
            <p:cNvSpPr>
              <a:spLocks noChangeArrowheads="1"/>
            </p:cNvSpPr>
            <p:nvPr/>
          </p:nvSpPr>
          <p:spPr bwMode="auto">
            <a:xfrm>
              <a:off x="567" y="3991"/>
              <a:ext cx="6772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Line 309"/>
            <p:cNvSpPr>
              <a:spLocks noChangeShapeType="1"/>
            </p:cNvSpPr>
            <p:nvPr/>
          </p:nvSpPr>
          <p:spPr bwMode="auto">
            <a:xfrm>
              <a:off x="567" y="4007"/>
              <a:ext cx="6772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Rectangle 310"/>
            <p:cNvSpPr>
              <a:spLocks noChangeArrowheads="1"/>
            </p:cNvSpPr>
            <p:nvPr/>
          </p:nvSpPr>
          <p:spPr bwMode="auto">
            <a:xfrm>
              <a:off x="567" y="4007"/>
              <a:ext cx="6772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Line 311"/>
            <p:cNvSpPr>
              <a:spLocks noChangeShapeType="1"/>
            </p:cNvSpPr>
            <p:nvPr/>
          </p:nvSpPr>
          <p:spPr bwMode="auto">
            <a:xfrm>
              <a:off x="560" y="4015"/>
              <a:ext cx="1" cy="192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Rectangle 312"/>
            <p:cNvSpPr>
              <a:spLocks noChangeArrowheads="1"/>
            </p:cNvSpPr>
            <p:nvPr/>
          </p:nvSpPr>
          <p:spPr bwMode="auto">
            <a:xfrm>
              <a:off x="560" y="4015"/>
              <a:ext cx="7" cy="200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Line 313"/>
            <p:cNvSpPr>
              <a:spLocks noChangeShapeType="1"/>
            </p:cNvSpPr>
            <p:nvPr/>
          </p:nvSpPr>
          <p:spPr bwMode="auto">
            <a:xfrm>
              <a:off x="2396" y="4015"/>
              <a:ext cx="1" cy="192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Rectangle 314"/>
            <p:cNvSpPr>
              <a:spLocks noChangeArrowheads="1"/>
            </p:cNvSpPr>
            <p:nvPr/>
          </p:nvSpPr>
          <p:spPr bwMode="auto">
            <a:xfrm>
              <a:off x="2396" y="4015"/>
              <a:ext cx="7" cy="200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Line 315"/>
            <p:cNvSpPr>
              <a:spLocks noChangeShapeType="1"/>
            </p:cNvSpPr>
            <p:nvPr/>
          </p:nvSpPr>
          <p:spPr bwMode="auto">
            <a:xfrm>
              <a:off x="3071" y="4015"/>
              <a:ext cx="1" cy="192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Rectangle 316"/>
            <p:cNvSpPr>
              <a:spLocks noChangeArrowheads="1"/>
            </p:cNvSpPr>
            <p:nvPr/>
          </p:nvSpPr>
          <p:spPr bwMode="auto">
            <a:xfrm>
              <a:off x="3071" y="4015"/>
              <a:ext cx="7" cy="200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Line 317"/>
            <p:cNvSpPr>
              <a:spLocks noChangeShapeType="1"/>
            </p:cNvSpPr>
            <p:nvPr/>
          </p:nvSpPr>
          <p:spPr bwMode="auto">
            <a:xfrm>
              <a:off x="3717" y="4015"/>
              <a:ext cx="1" cy="192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Rectangle 318"/>
            <p:cNvSpPr>
              <a:spLocks noChangeArrowheads="1"/>
            </p:cNvSpPr>
            <p:nvPr/>
          </p:nvSpPr>
          <p:spPr bwMode="auto">
            <a:xfrm>
              <a:off x="3717" y="4015"/>
              <a:ext cx="7" cy="200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Line 319"/>
            <p:cNvSpPr>
              <a:spLocks noChangeShapeType="1"/>
            </p:cNvSpPr>
            <p:nvPr/>
          </p:nvSpPr>
          <p:spPr bwMode="auto">
            <a:xfrm>
              <a:off x="4472" y="4015"/>
              <a:ext cx="1" cy="192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Rectangle 320"/>
            <p:cNvSpPr>
              <a:spLocks noChangeArrowheads="1"/>
            </p:cNvSpPr>
            <p:nvPr/>
          </p:nvSpPr>
          <p:spPr bwMode="auto">
            <a:xfrm>
              <a:off x="4472" y="4015"/>
              <a:ext cx="7" cy="200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Line 321"/>
            <p:cNvSpPr>
              <a:spLocks noChangeShapeType="1"/>
            </p:cNvSpPr>
            <p:nvPr/>
          </p:nvSpPr>
          <p:spPr bwMode="auto">
            <a:xfrm>
              <a:off x="5132" y="4015"/>
              <a:ext cx="1" cy="192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Rectangle 322"/>
            <p:cNvSpPr>
              <a:spLocks noChangeArrowheads="1"/>
            </p:cNvSpPr>
            <p:nvPr/>
          </p:nvSpPr>
          <p:spPr bwMode="auto">
            <a:xfrm>
              <a:off x="5132" y="4015"/>
              <a:ext cx="8" cy="200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Line 323"/>
            <p:cNvSpPr>
              <a:spLocks noChangeShapeType="1"/>
            </p:cNvSpPr>
            <p:nvPr/>
          </p:nvSpPr>
          <p:spPr bwMode="auto">
            <a:xfrm>
              <a:off x="5829" y="4015"/>
              <a:ext cx="1" cy="192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Rectangle 324"/>
            <p:cNvSpPr>
              <a:spLocks noChangeArrowheads="1"/>
            </p:cNvSpPr>
            <p:nvPr/>
          </p:nvSpPr>
          <p:spPr bwMode="auto">
            <a:xfrm>
              <a:off x="5829" y="4015"/>
              <a:ext cx="7" cy="200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Line 325"/>
            <p:cNvSpPr>
              <a:spLocks noChangeShapeType="1"/>
            </p:cNvSpPr>
            <p:nvPr/>
          </p:nvSpPr>
          <p:spPr bwMode="auto">
            <a:xfrm>
              <a:off x="6599" y="4015"/>
              <a:ext cx="1" cy="192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Rectangle 326"/>
            <p:cNvSpPr>
              <a:spLocks noChangeArrowheads="1"/>
            </p:cNvSpPr>
            <p:nvPr/>
          </p:nvSpPr>
          <p:spPr bwMode="auto">
            <a:xfrm>
              <a:off x="6599" y="4015"/>
              <a:ext cx="7" cy="200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Line 327"/>
            <p:cNvSpPr>
              <a:spLocks noChangeShapeType="1"/>
            </p:cNvSpPr>
            <p:nvPr/>
          </p:nvSpPr>
          <p:spPr bwMode="auto">
            <a:xfrm>
              <a:off x="6635" y="4015"/>
              <a:ext cx="1" cy="192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Rectangle 328"/>
            <p:cNvSpPr>
              <a:spLocks noChangeArrowheads="1"/>
            </p:cNvSpPr>
            <p:nvPr/>
          </p:nvSpPr>
          <p:spPr bwMode="auto">
            <a:xfrm>
              <a:off x="6635" y="4015"/>
              <a:ext cx="7" cy="200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Line 329"/>
            <p:cNvSpPr>
              <a:spLocks noChangeShapeType="1"/>
            </p:cNvSpPr>
            <p:nvPr/>
          </p:nvSpPr>
          <p:spPr bwMode="auto">
            <a:xfrm>
              <a:off x="7339" y="4015"/>
              <a:ext cx="1" cy="192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Rectangle 330"/>
            <p:cNvSpPr>
              <a:spLocks noChangeArrowheads="1"/>
            </p:cNvSpPr>
            <p:nvPr/>
          </p:nvSpPr>
          <p:spPr bwMode="auto">
            <a:xfrm>
              <a:off x="7339" y="4015"/>
              <a:ext cx="7" cy="200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Line 331"/>
            <p:cNvSpPr>
              <a:spLocks noChangeShapeType="1"/>
            </p:cNvSpPr>
            <p:nvPr/>
          </p:nvSpPr>
          <p:spPr bwMode="auto">
            <a:xfrm>
              <a:off x="560" y="735"/>
              <a:ext cx="6786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Rectangle 332"/>
            <p:cNvSpPr>
              <a:spLocks noChangeArrowheads="1"/>
            </p:cNvSpPr>
            <p:nvPr/>
          </p:nvSpPr>
          <p:spPr bwMode="auto">
            <a:xfrm>
              <a:off x="560" y="735"/>
              <a:ext cx="6793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Line 333"/>
            <p:cNvSpPr>
              <a:spLocks noChangeShapeType="1"/>
            </p:cNvSpPr>
            <p:nvPr/>
          </p:nvSpPr>
          <p:spPr bwMode="auto">
            <a:xfrm>
              <a:off x="560" y="927"/>
              <a:ext cx="6786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Rectangle 334"/>
            <p:cNvSpPr>
              <a:spLocks noChangeArrowheads="1"/>
            </p:cNvSpPr>
            <p:nvPr/>
          </p:nvSpPr>
          <p:spPr bwMode="auto">
            <a:xfrm>
              <a:off x="560" y="927"/>
              <a:ext cx="6793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Line 335"/>
            <p:cNvSpPr>
              <a:spLocks noChangeShapeType="1"/>
            </p:cNvSpPr>
            <p:nvPr/>
          </p:nvSpPr>
          <p:spPr bwMode="auto">
            <a:xfrm>
              <a:off x="560" y="1119"/>
              <a:ext cx="6786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b="1" dirty="0"/>
            </a:p>
          </p:txBody>
        </p:sp>
        <p:sp>
          <p:nvSpPr>
            <p:cNvPr id="137" name="Rectangle 336"/>
            <p:cNvSpPr>
              <a:spLocks noChangeArrowheads="1"/>
            </p:cNvSpPr>
            <p:nvPr/>
          </p:nvSpPr>
          <p:spPr bwMode="auto">
            <a:xfrm>
              <a:off x="560" y="1119"/>
              <a:ext cx="6793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Line 337"/>
            <p:cNvSpPr>
              <a:spLocks noChangeShapeType="1"/>
            </p:cNvSpPr>
            <p:nvPr/>
          </p:nvSpPr>
          <p:spPr bwMode="auto">
            <a:xfrm>
              <a:off x="7346" y="136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Rectangle 338"/>
            <p:cNvSpPr>
              <a:spLocks noChangeArrowheads="1"/>
            </p:cNvSpPr>
            <p:nvPr/>
          </p:nvSpPr>
          <p:spPr bwMode="auto">
            <a:xfrm>
              <a:off x="7346" y="1367"/>
              <a:ext cx="7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Line 339"/>
            <p:cNvSpPr>
              <a:spLocks noChangeShapeType="1"/>
            </p:cNvSpPr>
            <p:nvPr/>
          </p:nvSpPr>
          <p:spPr bwMode="auto">
            <a:xfrm>
              <a:off x="7346" y="155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Rectangle 340"/>
            <p:cNvSpPr>
              <a:spLocks noChangeArrowheads="1"/>
            </p:cNvSpPr>
            <p:nvPr/>
          </p:nvSpPr>
          <p:spPr bwMode="auto">
            <a:xfrm>
              <a:off x="7346" y="1559"/>
              <a:ext cx="7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Line 341"/>
            <p:cNvSpPr>
              <a:spLocks noChangeShapeType="1"/>
            </p:cNvSpPr>
            <p:nvPr/>
          </p:nvSpPr>
          <p:spPr bwMode="auto">
            <a:xfrm>
              <a:off x="560" y="1751"/>
              <a:ext cx="6786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Rectangle 342"/>
            <p:cNvSpPr>
              <a:spLocks noChangeArrowheads="1"/>
            </p:cNvSpPr>
            <p:nvPr/>
          </p:nvSpPr>
          <p:spPr bwMode="auto">
            <a:xfrm>
              <a:off x="560" y="1751"/>
              <a:ext cx="6793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Line 343"/>
            <p:cNvSpPr>
              <a:spLocks noChangeShapeType="1"/>
            </p:cNvSpPr>
            <p:nvPr/>
          </p:nvSpPr>
          <p:spPr bwMode="auto">
            <a:xfrm>
              <a:off x="560" y="1943"/>
              <a:ext cx="6786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Rectangle 344"/>
            <p:cNvSpPr>
              <a:spLocks noChangeArrowheads="1"/>
            </p:cNvSpPr>
            <p:nvPr/>
          </p:nvSpPr>
          <p:spPr bwMode="auto">
            <a:xfrm>
              <a:off x="560" y="1943"/>
              <a:ext cx="6793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6" name="Line 345"/>
            <p:cNvSpPr>
              <a:spLocks noChangeShapeType="1"/>
            </p:cNvSpPr>
            <p:nvPr/>
          </p:nvSpPr>
          <p:spPr bwMode="auto">
            <a:xfrm>
              <a:off x="560" y="2135"/>
              <a:ext cx="6786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7" name="Rectangle 346"/>
            <p:cNvSpPr>
              <a:spLocks noChangeArrowheads="1"/>
            </p:cNvSpPr>
            <p:nvPr/>
          </p:nvSpPr>
          <p:spPr bwMode="auto">
            <a:xfrm>
              <a:off x="560" y="2135"/>
              <a:ext cx="6793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8" name="Line 347"/>
            <p:cNvSpPr>
              <a:spLocks noChangeShapeType="1"/>
            </p:cNvSpPr>
            <p:nvPr/>
          </p:nvSpPr>
          <p:spPr bwMode="auto">
            <a:xfrm>
              <a:off x="7346" y="233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Rectangle 348"/>
            <p:cNvSpPr>
              <a:spLocks noChangeArrowheads="1"/>
            </p:cNvSpPr>
            <p:nvPr/>
          </p:nvSpPr>
          <p:spPr bwMode="auto">
            <a:xfrm>
              <a:off x="7346" y="2335"/>
              <a:ext cx="7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Line 349"/>
            <p:cNvSpPr>
              <a:spLocks noChangeShapeType="1"/>
            </p:cNvSpPr>
            <p:nvPr/>
          </p:nvSpPr>
          <p:spPr bwMode="auto">
            <a:xfrm>
              <a:off x="7346" y="258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Rectangle 350"/>
            <p:cNvSpPr>
              <a:spLocks noChangeArrowheads="1"/>
            </p:cNvSpPr>
            <p:nvPr/>
          </p:nvSpPr>
          <p:spPr bwMode="auto">
            <a:xfrm>
              <a:off x="7346" y="2583"/>
              <a:ext cx="7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Line 351"/>
            <p:cNvSpPr>
              <a:spLocks noChangeShapeType="1"/>
            </p:cNvSpPr>
            <p:nvPr/>
          </p:nvSpPr>
          <p:spPr bwMode="auto">
            <a:xfrm>
              <a:off x="560" y="2783"/>
              <a:ext cx="6786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Rectangle 352"/>
            <p:cNvSpPr>
              <a:spLocks noChangeArrowheads="1"/>
            </p:cNvSpPr>
            <p:nvPr/>
          </p:nvSpPr>
          <p:spPr bwMode="auto">
            <a:xfrm>
              <a:off x="560" y="2783"/>
              <a:ext cx="6793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Line 353"/>
            <p:cNvSpPr>
              <a:spLocks noChangeShapeType="1"/>
            </p:cNvSpPr>
            <p:nvPr/>
          </p:nvSpPr>
          <p:spPr bwMode="auto">
            <a:xfrm>
              <a:off x="560" y="2975"/>
              <a:ext cx="6786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Rectangle 354"/>
            <p:cNvSpPr>
              <a:spLocks noChangeArrowheads="1"/>
            </p:cNvSpPr>
            <p:nvPr/>
          </p:nvSpPr>
          <p:spPr bwMode="auto">
            <a:xfrm>
              <a:off x="560" y="2975"/>
              <a:ext cx="6793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Line 355"/>
            <p:cNvSpPr>
              <a:spLocks noChangeShapeType="1"/>
            </p:cNvSpPr>
            <p:nvPr/>
          </p:nvSpPr>
          <p:spPr bwMode="auto">
            <a:xfrm>
              <a:off x="560" y="3167"/>
              <a:ext cx="6786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Rectangle 356"/>
            <p:cNvSpPr>
              <a:spLocks noChangeArrowheads="1"/>
            </p:cNvSpPr>
            <p:nvPr/>
          </p:nvSpPr>
          <p:spPr bwMode="auto">
            <a:xfrm>
              <a:off x="560" y="3167"/>
              <a:ext cx="6793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Line 357"/>
            <p:cNvSpPr>
              <a:spLocks noChangeShapeType="1"/>
            </p:cNvSpPr>
            <p:nvPr/>
          </p:nvSpPr>
          <p:spPr bwMode="auto">
            <a:xfrm>
              <a:off x="560" y="3359"/>
              <a:ext cx="6786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Rectangle 358"/>
            <p:cNvSpPr>
              <a:spLocks noChangeArrowheads="1"/>
            </p:cNvSpPr>
            <p:nvPr/>
          </p:nvSpPr>
          <p:spPr bwMode="auto">
            <a:xfrm>
              <a:off x="560" y="3359"/>
              <a:ext cx="6793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0" name="Line 359"/>
            <p:cNvSpPr>
              <a:spLocks noChangeShapeType="1"/>
            </p:cNvSpPr>
            <p:nvPr/>
          </p:nvSpPr>
          <p:spPr bwMode="auto">
            <a:xfrm>
              <a:off x="7346" y="355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1" name="Rectangle 360"/>
            <p:cNvSpPr>
              <a:spLocks noChangeArrowheads="1"/>
            </p:cNvSpPr>
            <p:nvPr/>
          </p:nvSpPr>
          <p:spPr bwMode="auto">
            <a:xfrm>
              <a:off x="7346" y="3559"/>
              <a:ext cx="7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2" name="Line 361"/>
            <p:cNvSpPr>
              <a:spLocks noChangeShapeType="1"/>
            </p:cNvSpPr>
            <p:nvPr/>
          </p:nvSpPr>
          <p:spPr bwMode="auto">
            <a:xfrm>
              <a:off x="7346" y="375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3" name="Rectangle 362"/>
            <p:cNvSpPr>
              <a:spLocks noChangeArrowheads="1"/>
            </p:cNvSpPr>
            <p:nvPr/>
          </p:nvSpPr>
          <p:spPr bwMode="auto">
            <a:xfrm>
              <a:off x="7346" y="3751"/>
              <a:ext cx="7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4" name="Line 363"/>
            <p:cNvSpPr>
              <a:spLocks noChangeShapeType="1"/>
            </p:cNvSpPr>
            <p:nvPr/>
          </p:nvSpPr>
          <p:spPr bwMode="auto">
            <a:xfrm>
              <a:off x="7346" y="399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5" name="Rectangle 364"/>
            <p:cNvSpPr>
              <a:spLocks noChangeArrowheads="1"/>
            </p:cNvSpPr>
            <p:nvPr/>
          </p:nvSpPr>
          <p:spPr bwMode="auto">
            <a:xfrm>
              <a:off x="7346" y="3999"/>
              <a:ext cx="7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6" name="Line 365"/>
            <p:cNvSpPr>
              <a:spLocks noChangeShapeType="1"/>
            </p:cNvSpPr>
            <p:nvPr/>
          </p:nvSpPr>
          <p:spPr bwMode="auto">
            <a:xfrm>
              <a:off x="560" y="4199"/>
              <a:ext cx="6786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7" name="Rectangle 366"/>
            <p:cNvSpPr>
              <a:spLocks noChangeArrowheads="1"/>
            </p:cNvSpPr>
            <p:nvPr/>
          </p:nvSpPr>
          <p:spPr bwMode="auto">
            <a:xfrm>
              <a:off x="560" y="4199"/>
              <a:ext cx="6793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68" name="Slide Number Placeholder 36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4F90-5D95-474B-9BAD-49C01764EC4A}" type="slidenum">
              <a:rPr lang="en-US" smtClean="0"/>
              <a:t>7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947011" y="6350943"/>
            <a:ext cx="44297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$21.52 - $17.25 = $4.21</a:t>
            </a:r>
          </a:p>
        </p:txBody>
      </p:sp>
    </p:spTree>
    <p:extLst>
      <p:ext uri="{BB962C8B-B14F-4D97-AF65-F5344CB8AC3E}">
        <p14:creationId xmlns:p14="http://schemas.microsoft.com/office/powerpoint/2010/main" val="33110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20417" y="702365"/>
            <a:ext cx="11015323" cy="594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With no action – conversion to large mega dairies </a:t>
            </a:r>
          </a:p>
          <a:p>
            <a:r>
              <a:rPr lang="en-US" sz="4000" dirty="0" smtClean="0"/>
              <a:t>will continue </a:t>
            </a:r>
          </a:p>
          <a:p>
            <a:pPr marL="285750" indent="-285750">
              <a:buFontTx/>
              <a:buChar char="-"/>
            </a:pPr>
            <a:endParaRPr lang="en-US" sz="4000" dirty="0"/>
          </a:p>
          <a:p>
            <a:r>
              <a:rPr lang="en-US" sz="4000" dirty="0" smtClean="0"/>
              <a:t>Supply management – Buy outs, herd reduction,</a:t>
            </a:r>
          </a:p>
          <a:p>
            <a:r>
              <a:rPr lang="en-US" sz="4000" dirty="0" smtClean="0"/>
              <a:t>diversions programs are utilized by smaller farms as </a:t>
            </a:r>
          </a:p>
          <a:p>
            <a:r>
              <a:rPr lang="en-US" sz="4000" dirty="0" smtClean="0"/>
              <a:t>an </a:t>
            </a:r>
            <a:r>
              <a:rPr lang="en-US" sz="4000" i="1" dirty="0" smtClean="0">
                <a:solidFill>
                  <a:schemeClr val="accent1">
                    <a:lumMod val="75000"/>
                  </a:schemeClr>
                </a:solidFill>
              </a:rPr>
              <a:t>exit strategy</a:t>
            </a:r>
          </a:p>
          <a:p>
            <a:endParaRPr lang="en-US" sz="4000" dirty="0"/>
          </a:p>
          <a:p>
            <a:r>
              <a:rPr lang="en-US" sz="4000" dirty="0" smtClean="0"/>
              <a:t>Do we need supply controls or a </a:t>
            </a:r>
          </a:p>
          <a:p>
            <a:r>
              <a:rPr lang="en-US" sz="4000" b="1" i="1" dirty="0">
                <a:solidFill>
                  <a:srgbClr val="FF0000"/>
                </a:solidFill>
              </a:rPr>
              <a:t> </a:t>
            </a:r>
            <a:r>
              <a:rPr lang="en-US" sz="4000" b="1" i="1" dirty="0" smtClean="0">
                <a:solidFill>
                  <a:srgbClr val="FF0000"/>
                </a:solidFill>
              </a:rPr>
              <a:t>                                            </a:t>
            </a:r>
            <a:r>
              <a:rPr lang="en-US" sz="6000" b="1" i="1" dirty="0" smtClean="0">
                <a:solidFill>
                  <a:srgbClr val="FF0000"/>
                </a:solidFill>
              </a:rPr>
              <a:t>structure change </a:t>
            </a:r>
            <a:endParaRPr lang="en-US" sz="6000" b="1" i="1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4F90-5D95-474B-9BAD-49C01764EC4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9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0417" y="410817"/>
            <a:ext cx="8730723" cy="587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Federal Order System recognizes the different values</a:t>
            </a:r>
          </a:p>
          <a:p>
            <a:r>
              <a:rPr lang="en-US" sz="2800" dirty="0" smtClean="0"/>
              <a:t> of dairy products. Class I Milk – bottled milk has always</a:t>
            </a:r>
          </a:p>
          <a:p>
            <a:r>
              <a:rPr lang="en-US" sz="2800" dirty="0" smtClean="0"/>
              <a:t> been higher priced than milk used to make powder or </a:t>
            </a:r>
          </a:p>
          <a:p>
            <a:r>
              <a:rPr lang="en-US" sz="2800" dirty="0" smtClean="0"/>
              <a:t>cheese. If we can recognize the different values in finished </a:t>
            </a:r>
          </a:p>
          <a:p>
            <a:r>
              <a:rPr lang="en-US" sz="2800" dirty="0" smtClean="0"/>
              <a:t>products why not recognize the different cost on different</a:t>
            </a:r>
          </a:p>
          <a:p>
            <a:r>
              <a:rPr lang="en-US" sz="2800" dirty="0" smtClean="0"/>
              <a:t> sized farms? </a:t>
            </a:r>
          </a:p>
          <a:p>
            <a:endParaRPr lang="en-US" sz="2800" dirty="0" smtClean="0"/>
          </a:p>
          <a:p>
            <a:r>
              <a:rPr lang="en-US" sz="3600" u="sng" dirty="0" smtClean="0"/>
              <a:t>Income                                      Distribution </a:t>
            </a:r>
            <a:endParaRPr lang="en-US" sz="3600" u="sng" dirty="0"/>
          </a:p>
          <a:p>
            <a:r>
              <a:rPr lang="en-US" sz="3600" dirty="0" smtClean="0"/>
              <a:t>Class I   </a:t>
            </a:r>
            <a:r>
              <a:rPr lang="en-US" sz="2400" dirty="0" smtClean="0"/>
              <a:t>Highest price                                  </a:t>
            </a:r>
            <a:r>
              <a:rPr lang="en-US" sz="3600" dirty="0" smtClean="0"/>
              <a:t>Tier I     </a:t>
            </a:r>
            <a:r>
              <a:rPr lang="en-US" sz="2400" dirty="0" smtClean="0"/>
              <a:t>Highest cost </a:t>
            </a:r>
          </a:p>
          <a:p>
            <a:r>
              <a:rPr lang="en-US" sz="3600" dirty="0" smtClean="0"/>
              <a:t>Class II  </a:t>
            </a:r>
            <a:r>
              <a:rPr lang="en-US" sz="2800" dirty="0" smtClean="0"/>
              <a:t>Next highest price                </a:t>
            </a:r>
            <a:r>
              <a:rPr lang="en-US" sz="3600" dirty="0" smtClean="0"/>
              <a:t>Tier II    </a:t>
            </a:r>
            <a:r>
              <a:rPr lang="en-US" sz="2400" dirty="0" smtClean="0"/>
              <a:t>lowest cost </a:t>
            </a:r>
          </a:p>
          <a:p>
            <a:r>
              <a:rPr lang="en-US" sz="3600" dirty="0" smtClean="0"/>
              <a:t>Class III  </a:t>
            </a:r>
            <a:r>
              <a:rPr lang="en-US" sz="2800" dirty="0" smtClean="0"/>
              <a:t>Lower price</a:t>
            </a:r>
          </a:p>
          <a:p>
            <a:r>
              <a:rPr lang="en-US" sz="3600" dirty="0" smtClean="0"/>
              <a:t>Class IV  </a:t>
            </a:r>
            <a:r>
              <a:rPr lang="en-US" sz="2800" dirty="0" smtClean="0"/>
              <a:t>Normally lowest 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4F90-5D95-474B-9BAD-49C01764EC4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513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2e_division xmlns="fb82bcdf-ea63-4554-99e3-e15ccd87b479">7</_x002e_division>
    <_x002e_globalNavigation xmlns="fb82bcdf-ea63-4554-99e3-e15ccd87b479">7</_x002e_globalNavigation>
    <_x002e_program xmlns="fb82bcdf-ea63-4554-99e3-e15ccd87b479" xsi:nil="true"/>
    <_x002e_year xmlns="fb82bcdf-ea63-4554-99e3-e15ccd87b479" xsi:nil="true"/>
    <PublishingExpirationDate xmlns="http://schemas.microsoft.com/sharepoint/v3" xsi:nil="true"/>
    <PublishingStartDate xmlns="http://schemas.microsoft.com/sharepoint/v3" xsi:nil="true"/>
    <bureau xmlns="fb82bcdf-ea63-4554-99e3-e15ccd87b479" xsi:nil="true"/>
    <_x002e_purpose xmlns="fb82bcdf-ea63-4554-99e3-e15ccd87b47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B479DE97358D43AEB72738EE1F2D08" ma:contentTypeVersion="18" ma:contentTypeDescription="Create a new document." ma:contentTypeScope="" ma:versionID="042ad494a7ebc74dafe851c0a83659a2">
  <xsd:schema xmlns:xsd="http://www.w3.org/2001/XMLSchema" xmlns:xs="http://www.w3.org/2001/XMLSchema" xmlns:p="http://schemas.microsoft.com/office/2006/metadata/properties" xmlns:ns1="http://schemas.microsoft.com/sharepoint/v3" xmlns:ns2="10f2cb44-b37d-4693-a5c3-140ab663d372" xmlns:ns3="fb82bcdf-ea63-4554-99e3-e15ccd87b479" targetNamespace="http://schemas.microsoft.com/office/2006/metadata/properties" ma:root="true" ma:fieldsID="59686f42ef9d50c20542f1593888294d" ns1:_="" ns2:_="" ns3:_="">
    <xsd:import namespace="http://schemas.microsoft.com/sharepoint/v3"/>
    <xsd:import namespace="10f2cb44-b37d-4693-a5c3-140ab663d372"/>
    <xsd:import namespace="fb82bcdf-ea63-4554-99e3-e15ccd87b479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3:bureau" minOccurs="0"/>
                <xsd:element ref="ns3:_x002e_division"/>
                <xsd:element ref="ns3:_x002e_globalNavigation"/>
                <xsd:element ref="ns3:_x002e_program" minOccurs="0"/>
                <xsd:element ref="ns3:_x002e_purpose" minOccurs="0"/>
                <xsd:element ref="ns3:_x002e_year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f2cb44-b37d-4693-a5c3-140ab663d372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82bcdf-ea63-4554-99e3-e15ccd87b479" elementFormDefault="qualified">
    <xsd:import namespace="http://schemas.microsoft.com/office/2006/documentManagement/types"/>
    <xsd:import namespace="http://schemas.microsoft.com/office/infopath/2007/PartnerControls"/>
    <xsd:element name="bureau" ma:index="13" nillable="true" ma:displayName=".Bureau" ma:internalName="bureau">
      <xsd:simpleType>
        <xsd:restriction base="dms:Text">
          <xsd:maxLength value="255"/>
        </xsd:restriction>
      </xsd:simpleType>
    </xsd:element>
    <xsd:element name="_x002e_division" ma:index="14" ma:displayName=".Division" ma:list="{666f73c0-ff85-4897-bedd-c4bfa5c5bae8}" ma:internalName="_x002E_division" ma:showField="Title" ma:web="fb82bcdf-ea63-4554-99e3-e15ccd87b479">
      <xsd:simpleType>
        <xsd:restriction base="dms:Lookup"/>
      </xsd:simpleType>
    </xsd:element>
    <xsd:element name="_x002e_globalNavigation" ma:index="15" ma:displayName=".Global Navigation" ma:list="{cc087b04-f769-438a-abab-25389f9209d1}" ma:internalName="_x002E_globalNavigation" ma:showField="Title" ma:web="fb82bcdf-ea63-4554-99e3-e15ccd87b479">
      <xsd:simpleType>
        <xsd:restriction base="dms:Lookup"/>
      </xsd:simpleType>
    </xsd:element>
    <xsd:element name="_x002e_program" ma:index="16" nillable="true" ma:displayName=".Program" ma:internalName="_x002E_program">
      <xsd:simpleType>
        <xsd:restriction base="dms:Text">
          <xsd:maxLength value="255"/>
        </xsd:restriction>
      </xsd:simpleType>
    </xsd:element>
    <xsd:element name="_x002e_purpose" ma:index="17" nillable="true" ma:displayName=".Purpose" ma:list="{27ad8e90-7efe-4104-98ae-37a81fef7fbc}" ma:internalName="_x002E_purpose" ma:showField="Title" ma:web="fb82bcdf-ea63-4554-99e3-e15ccd87b479">
      <xsd:simpleType>
        <xsd:restriction base="dms:Lookup"/>
      </xsd:simpleType>
    </xsd:element>
    <xsd:element name="_x002e_year" ma:index="18" nillable="true" ma:displayName=".Year" ma:decimals="0" ma:internalName="_x002E_year" ma:percentage="FALSE">
      <xsd:simpleType>
        <xsd:restriction base="dms:Number">
          <xsd:maxInclusive value="2050"/>
          <xsd:minInclusive value="1992"/>
        </xsd:restriction>
      </xsd:simpleType>
    </xsd:element>
    <xsd:element name="SharedWithUsers" ma:index="2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A523047-A3D7-43CF-A8F2-F91957017F1B}"/>
</file>

<file path=customXml/itemProps2.xml><?xml version="1.0" encoding="utf-8"?>
<ds:datastoreItem xmlns:ds="http://schemas.openxmlformats.org/officeDocument/2006/customXml" ds:itemID="{025E0CEF-3EB9-42E4-9CE3-963641F52747}"/>
</file>

<file path=customXml/itemProps3.xml><?xml version="1.0" encoding="utf-8"?>
<ds:datastoreItem xmlns:ds="http://schemas.openxmlformats.org/officeDocument/2006/customXml" ds:itemID="{B4925673-559E-4952-8D0C-D12FD38EE9AB}"/>
</file>

<file path=customXml/itemProps4.xml><?xml version="1.0" encoding="utf-8"?>
<ds:datastoreItem xmlns:ds="http://schemas.openxmlformats.org/officeDocument/2006/customXml" ds:itemID="{892016B1-3045-4CAB-B4A3-8BBECFC9F758}"/>
</file>

<file path=docProps/app.xml><?xml version="1.0" encoding="utf-8"?>
<Properties xmlns="http://schemas.openxmlformats.org/officeDocument/2006/extended-properties" xmlns:vt="http://schemas.openxmlformats.org/officeDocument/2006/docPropsVTypes">
  <TotalTime>8418</TotalTime>
  <Words>1237</Words>
  <Application>Microsoft Office PowerPoint</Application>
  <PresentationFormat>Widescreen</PresentationFormat>
  <Paragraphs>561</Paragraphs>
  <Slides>19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MV Boli</vt:lpstr>
      <vt:lpstr>Office Theme</vt:lpstr>
      <vt:lpstr>PowerPoint Presentation</vt:lpstr>
      <vt:lpstr>Milk: Production by Year, 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Dick Bylsma</dc:creator>
  <cp:lastModifiedBy>Dick Bylsma</cp:lastModifiedBy>
  <cp:revision>88</cp:revision>
  <dcterms:created xsi:type="dcterms:W3CDTF">2018-11-15T13:33:07Z</dcterms:created>
  <dcterms:modified xsi:type="dcterms:W3CDTF">2019-01-28T14:59:25Z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0x010100E9B479DE97358D43AEB72738EE1F2D08</vt:lpwstr>
  </property>
</Properties>
</file>