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26"/>
  </p:handoutMasterIdLst>
  <p:sldIdLst>
    <p:sldId id="258" r:id="rId2"/>
    <p:sldId id="256" r:id="rId3"/>
    <p:sldId id="291" r:id="rId4"/>
    <p:sldId id="302" r:id="rId5"/>
    <p:sldId id="324" r:id="rId6"/>
    <p:sldId id="325" r:id="rId7"/>
    <p:sldId id="311" r:id="rId8"/>
    <p:sldId id="303" r:id="rId9"/>
    <p:sldId id="308" r:id="rId10"/>
    <p:sldId id="309" r:id="rId11"/>
    <p:sldId id="310" r:id="rId12"/>
    <p:sldId id="312" r:id="rId13"/>
    <p:sldId id="313" r:id="rId14"/>
    <p:sldId id="314" r:id="rId15"/>
    <p:sldId id="315" r:id="rId16"/>
    <p:sldId id="316" r:id="rId17"/>
    <p:sldId id="322" r:id="rId18"/>
    <p:sldId id="323" r:id="rId19"/>
    <p:sldId id="317" r:id="rId20"/>
    <p:sldId id="318" r:id="rId21"/>
    <p:sldId id="319" r:id="rId22"/>
    <p:sldId id="320" r:id="rId23"/>
    <p:sldId id="321" r:id="rId24"/>
    <p:sldId id="301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F4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1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74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4D16E-DDB9-405F-98FC-317B84F2763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05EAC7-6E6B-4D71-9304-D7562F29C5C8}">
      <dgm:prSet custT="1"/>
      <dgm:spPr/>
      <dgm:t>
        <a:bodyPr/>
        <a:lstStyle/>
        <a:p>
          <a:pPr rtl="0"/>
          <a:r>
            <a:rPr lang="en-US" sz="2800" dirty="0" smtClean="0"/>
            <a:t>Remember!</a:t>
          </a:r>
          <a:endParaRPr lang="en-US" sz="2800" dirty="0"/>
        </a:p>
      </dgm:t>
    </dgm:pt>
    <dgm:pt modelId="{F7F984A3-F3B4-45D8-B9A9-9E68EC5893C1}" type="parTrans" cxnId="{D33CA98F-AC0A-43CD-80F5-1E259688B488}">
      <dgm:prSet/>
      <dgm:spPr/>
      <dgm:t>
        <a:bodyPr/>
        <a:lstStyle/>
        <a:p>
          <a:endParaRPr lang="en-US"/>
        </a:p>
      </dgm:t>
    </dgm:pt>
    <dgm:pt modelId="{05F67165-EA84-47BC-89B3-9F6EB3765E31}" type="sibTrans" cxnId="{D33CA98F-AC0A-43CD-80F5-1E259688B488}">
      <dgm:prSet/>
      <dgm:spPr/>
      <dgm:t>
        <a:bodyPr/>
        <a:lstStyle/>
        <a:p>
          <a:endParaRPr lang="en-US"/>
        </a:p>
      </dgm:t>
    </dgm:pt>
    <dgm:pt modelId="{1579A997-4AA9-4496-8B1B-019CED4DC21D}">
      <dgm:prSet/>
      <dgm:spPr/>
      <dgm:t>
        <a:bodyPr/>
        <a:lstStyle/>
        <a:p>
          <a:pPr rtl="0"/>
          <a:r>
            <a:rPr lang="en-US" dirty="0" smtClean="0"/>
            <a:t>Germs hitch rides on dust, drool, droppings (large and small) and debris.   </a:t>
          </a:r>
          <a:endParaRPr lang="en-US" dirty="0"/>
        </a:p>
      </dgm:t>
    </dgm:pt>
    <dgm:pt modelId="{EDB24A87-0EE6-4D76-A7B8-0ECC34FBE922}" type="parTrans" cxnId="{BF4CF249-6A90-49C4-AC65-09564F12BEFE}">
      <dgm:prSet/>
      <dgm:spPr/>
      <dgm:t>
        <a:bodyPr/>
        <a:lstStyle/>
        <a:p>
          <a:endParaRPr lang="en-US"/>
        </a:p>
      </dgm:t>
    </dgm:pt>
    <dgm:pt modelId="{5A66B0DE-3B8D-4C6B-9AEC-9C11744063D1}" type="sibTrans" cxnId="{BF4CF249-6A90-49C4-AC65-09564F12BEFE}">
      <dgm:prSet/>
      <dgm:spPr/>
      <dgm:t>
        <a:bodyPr/>
        <a:lstStyle/>
        <a:p>
          <a:endParaRPr lang="en-US"/>
        </a:p>
      </dgm:t>
    </dgm:pt>
    <dgm:pt modelId="{C9C8D5DC-9AC5-463C-B8CE-83FA559CD4C9}">
      <dgm:prSet/>
      <dgm:spPr/>
      <dgm:t>
        <a:bodyPr/>
        <a:lstStyle/>
        <a:p>
          <a:pPr rtl="0"/>
          <a:r>
            <a:rPr lang="en-US" dirty="0" smtClean="0"/>
            <a:t>All those things hitch rides on people, animals, equipment, and tires.</a:t>
          </a:r>
          <a:endParaRPr lang="en-US" dirty="0"/>
        </a:p>
      </dgm:t>
    </dgm:pt>
    <dgm:pt modelId="{C1503C68-FCA8-4068-83C9-DB7B845754D7}" type="parTrans" cxnId="{4FF17F6F-BF29-42CD-BEE3-045D77FDF103}">
      <dgm:prSet/>
      <dgm:spPr/>
      <dgm:t>
        <a:bodyPr/>
        <a:lstStyle/>
        <a:p>
          <a:endParaRPr lang="en-US"/>
        </a:p>
      </dgm:t>
    </dgm:pt>
    <dgm:pt modelId="{07EA482C-9411-4294-BDDD-152D7CD2F74B}" type="sibTrans" cxnId="{4FF17F6F-BF29-42CD-BEE3-045D77FDF103}">
      <dgm:prSet/>
      <dgm:spPr/>
      <dgm:t>
        <a:bodyPr/>
        <a:lstStyle/>
        <a:p>
          <a:endParaRPr lang="en-US"/>
        </a:p>
      </dgm:t>
    </dgm:pt>
    <dgm:pt modelId="{5044F052-AF9A-4369-A597-A49060073FEE}" type="pres">
      <dgm:prSet presAssocID="{8C34D16E-DDB9-405F-98FC-317B84F2763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156C1-7A29-4828-9949-9315774E2D2C}" type="pres">
      <dgm:prSet presAssocID="{8C34D16E-DDB9-405F-98FC-317B84F2763B}" presName="arrow" presStyleLbl="bgShp" presStyleIdx="0" presStyleCnt="1"/>
      <dgm:spPr/>
    </dgm:pt>
    <dgm:pt modelId="{3962DEFB-2699-4ADC-90B7-873BB1E17FE2}" type="pres">
      <dgm:prSet presAssocID="{8C34D16E-DDB9-405F-98FC-317B84F2763B}" presName="linearProcess" presStyleCnt="0"/>
      <dgm:spPr/>
    </dgm:pt>
    <dgm:pt modelId="{08679379-1E41-4C5F-B5DC-60D7698724CF}" type="pres">
      <dgm:prSet presAssocID="{C305EAC7-6E6B-4D71-9304-D7562F29C5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19EA0-2E87-44CE-AD6D-FCAB7538D6F8}" type="pres">
      <dgm:prSet presAssocID="{05F67165-EA84-47BC-89B3-9F6EB3765E31}" presName="sibTrans" presStyleCnt="0"/>
      <dgm:spPr/>
    </dgm:pt>
    <dgm:pt modelId="{B84DE4FA-6101-4418-9037-37E10431B322}" type="pres">
      <dgm:prSet presAssocID="{1579A997-4AA9-4496-8B1B-019CED4DC2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B52CB-4AB0-4E1E-A0C0-63E81C663475}" type="pres">
      <dgm:prSet presAssocID="{5A66B0DE-3B8D-4C6B-9AEC-9C11744063D1}" presName="sibTrans" presStyleCnt="0"/>
      <dgm:spPr/>
    </dgm:pt>
    <dgm:pt modelId="{DE89412D-4907-4B30-A3D7-9700D826CB78}" type="pres">
      <dgm:prSet presAssocID="{C9C8D5DC-9AC5-463C-B8CE-83FA559CD4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AE704-5B84-4E85-AC04-77F2132D45AE}" type="presOf" srcId="{C9C8D5DC-9AC5-463C-B8CE-83FA559CD4C9}" destId="{DE89412D-4907-4B30-A3D7-9700D826CB78}" srcOrd="0" destOrd="0" presId="urn:microsoft.com/office/officeart/2005/8/layout/hProcess9"/>
    <dgm:cxn modelId="{D33CA98F-AC0A-43CD-80F5-1E259688B488}" srcId="{8C34D16E-DDB9-405F-98FC-317B84F2763B}" destId="{C305EAC7-6E6B-4D71-9304-D7562F29C5C8}" srcOrd="0" destOrd="0" parTransId="{F7F984A3-F3B4-45D8-B9A9-9E68EC5893C1}" sibTransId="{05F67165-EA84-47BC-89B3-9F6EB3765E31}"/>
    <dgm:cxn modelId="{BF4CF249-6A90-49C4-AC65-09564F12BEFE}" srcId="{8C34D16E-DDB9-405F-98FC-317B84F2763B}" destId="{1579A997-4AA9-4496-8B1B-019CED4DC21D}" srcOrd="1" destOrd="0" parTransId="{EDB24A87-0EE6-4D76-A7B8-0ECC34FBE922}" sibTransId="{5A66B0DE-3B8D-4C6B-9AEC-9C11744063D1}"/>
    <dgm:cxn modelId="{4FF17F6F-BF29-42CD-BEE3-045D77FDF103}" srcId="{8C34D16E-DDB9-405F-98FC-317B84F2763B}" destId="{C9C8D5DC-9AC5-463C-B8CE-83FA559CD4C9}" srcOrd="2" destOrd="0" parTransId="{C1503C68-FCA8-4068-83C9-DB7B845754D7}" sibTransId="{07EA482C-9411-4294-BDDD-152D7CD2F74B}"/>
    <dgm:cxn modelId="{3FAB4D90-FB59-45A8-AB1E-BE864D51CA4F}" type="presOf" srcId="{C305EAC7-6E6B-4D71-9304-D7562F29C5C8}" destId="{08679379-1E41-4C5F-B5DC-60D7698724CF}" srcOrd="0" destOrd="0" presId="urn:microsoft.com/office/officeart/2005/8/layout/hProcess9"/>
    <dgm:cxn modelId="{C12B7909-9388-4D53-A418-2CB1D1B73C09}" type="presOf" srcId="{8C34D16E-DDB9-405F-98FC-317B84F2763B}" destId="{5044F052-AF9A-4369-A597-A49060073FEE}" srcOrd="0" destOrd="0" presId="urn:microsoft.com/office/officeart/2005/8/layout/hProcess9"/>
    <dgm:cxn modelId="{1367AB41-E29F-4CF6-892A-FD78B02CC4DC}" type="presOf" srcId="{1579A997-4AA9-4496-8B1B-019CED4DC21D}" destId="{B84DE4FA-6101-4418-9037-37E10431B322}" srcOrd="0" destOrd="0" presId="urn:microsoft.com/office/officeart/2005/8/layout/hProcess9"/>
    <dgm:cxn modelId="{39A4204E-3BC3-4D97-89BA-6A6701E7BB0F}" type="presParOf" srcId="{5044F052-AF9A-4369-A597-A49060073FEE}" destId="{903156C1-7A29-4828-9949-9315774E2D2C}" srcOrd="0" destOrd="0" presId="urn:microsoft.com/office/officeart/2005/8/layout/hProcess9"/>
    <dgm:cxn modelId="{F9C24169-EACC-482F-ACD2-E7B24958C288}" type="presParOf" srcId="{5044F052-AF9A-4369-A597-A49060073FEE}" destId="{3962DEFB-2699-4ADC-90B7-873BB1E17FE2}" srcOrd="1" destOrd="0" presId="urn:microsoft.com/office/officeart/2005/8/layout/hProcess9"/>
    <dgm:cxn modelId="{4E825555-3D48-47E7-9089-63FC2DFBAA7A}" type="presParOf" srcId="{3962DEFB-2699-4ADC-90B7-873BB1E17FE2}" destId="{08679379-1E41-4C5F-B5DC-60D7698724CF}" srcOrd="0" destOrd="0" presId="urn:microsoft.com/office/officeart/2005/8/layout/hProcess9"/>
    <dgm:cxn modelId="{2000FA94-3EE2-47F4-849F-B9B0265525A6}" type="presParOf" srcId="{3962DEFB-2699-4ADC-90B7-873BB1E17FE2}" destId="{34419EA0-2E87-44CE-AD6D-FCAB7538D6F8}" srcOrd="1" destOrd="0" presId="urn:microsoft.com/office/officeart/2005/8/layout/hProcess9"/>
    <dgm:cxn modelId="{47174879-3487-4B62-9A9C-145F45FE47ED}" type="presParOf" srcId="{3962DEFB-2699-4ADC-90B7-873BB1E17FE2}" destId="{B84DE4FA-6101-4418-9037-37E10431B322}" srcOrd="2" destOrd="0" presId="urn:microsoft.com/office/officeart/2005/8/layout/hProcess9"/>
    <dgm:cxn modelId="{0226B2F7-E145-461F-B259-9AE1F24D54D3}" type="presParOf" srcId="{3962DEFB-2699-4ADC-90B7-873BB1E17FE2}" destId="{EF5B52CB-4AB0-4E1E-A0C0-63E81C663475}" srcOrd="3" destOrd="0" presId="urn:microsoft.com/office/officeart/2005/8/layout/hProcess9"/>
    <dgm:cxn modelId="{B6A79BFE-E990-4A40-8198-DDE0D9D06A95}" type="presParOf" srcId="{3962DEFB-2699-4ADC-90B7-873BB1E17FE2}" destId="{DE89412D-4907-4B30-A3D7-9700D826CB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156C1-7A29-4828-9949-9315774E2D2C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79379-1E41-4C5F-B5DC-60D7698724CF}">
      <dsp:nvSpPr>
        <dsp:cNvPr id="0" name=""/>
        <dsp:cNvSpPr/>
      </dsp:nvSpPr>
      <dsp:spPr>
        <a:xfrm>
          <a:off x="258216" y="1440179"/>
          <a:ext cx="2286000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Remember!</a:t>
          </a:r>
          <a:endParaRPr lang="en-US" sz="2800" kern="1200" dirty="0"/>
        </a:p>
      </dsp:txBody>
      <dsp:txXfrm>
        <a:off x="351954" y="1533917"/>
        <a:ext cx="2098524" cy="1732764"/>
      </dsp:txXfrm>
    </dsp:sp>
    <dsp:sp modelId="{B84DE4FA-6101-4418-9037-37E10431B322}">
      <dsp:nvSpPr>
        <dsp:cNvPr id="0" name=""/>
        <dsp:cNvSpPr/>
      </dsp:nvSpPr>
      <dsp:spPr>
        <a:xfrm>
          <a:off x="2667000" y="1440179"/>
          <a:ext cx="2286000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Germs hitch rides on dust, drool, droppings (large and small) and debris.   </a:t>
          </a:r>
          <a:endParaRPr lang="en-US" sz="2200" kern="1200" dirty="0"/>
        </a:p>
      </dsp:txBody>
      <dsp:txXfrm>
        <a:off x="2760738" y="1533917"/>
        <a:ext cx="2098524" cy="1732764"/>
      </dsp:txXfrm>
    </dsp:sp>
    <dsp:sp modelId="{DE89412D-4907-4B30-A3D7-9700D826CB78}">
      <dsp:nvSpPr>
        <dsp:cNvPr id="0" name=""/>
        <dsp:cNvSpPr/>
      </dsp:nvSpPr>
      <dsp:spPr>
        <a:xfrm>
          <a:off x="5075783" y="1440179"/>
          <a:ext cx="2286000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All those things hitch rides on people, animals, equipment, and tires.</a:t>
          </a:r>
          <a:endParaRPr lang="en-US" sz="2200" kern="1200" dirty="0"/>
        </a:p>
      </dsp:txBody>
      <dsp:txXfrm>
        <a:off x="5169521" y="1533917"/>
        <a:ext cx="2098524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81BA-C021-4686-8EC4-41C70E1749E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501EC-E19C-4387-BC5C-791F9DFC1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03E8F0C-AEAC-4CB4-9285-5B3C2C7A7B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B3E8C2-4329-4686-8B3A-CA1069A6907C}" type="datetimeFigureOut">
              <a:rPr lang="en-US" smtClean="0"/>
              <a:t>3/30/2016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7848600" cy="1676400"/>
          </a:xfrm>
          <a:prstGeom prst="rect">
            <a:avLst/>
          </a:prstGeom>
          <a:solidFill>
            <a:srgbClr val="457F46"/>
          </a:solidFill>
          <a:ln>
            <a:solidFill>
              <a:srgbClr val="457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315200" cy="160337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Biosecurity for Agricultural Service Providers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Presenter Name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, Title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Wisconsin Department of Agriculture, Trade and Consumer Protection (DATCP)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2578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Transmissible Encephalopathies (Mad Cow or BSE/CWD)</a:t>
            </a:r>
            <a:endParaRPr lang="en-US" sz="4000" dirty="0"/>
          </a:p>
        </p:txBody>
      </p:sp>
      <p:pic>
        <p:nvPicPr>
          <p:cNvPr id="6" name="Picture 3" descr="Slid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1482" b="6667"/>
          <a:stretch>
            <a:fillRect/>
          </a:stretch>
        </p:blipFill>
        <p:spPr bwMode="auto">
          <a:xfrm>
            <a:off x="629129" y="1600200"/>
            <a:ext cx="727614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Routes of Disease Transmission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200" b="1" dirty="0">
                <a:solidFill>
                  <a:schemeClr val="bg2"/>
                </a:solidFill>
              </a:rPr>
              <a:t>Direct</a:t>
            </a:r>
            <a:r>
              <a:rPr lang="en-US" sz="3200" dirty="0"/>
              <a:t> (Physical contact</a:t>
            </a:r>
            <a:r>
              <a:rPr lang="en-US" sz="3200" dirty="0" smtClean="0"/>
              <a:t>)–</a:t>
            </a:r>
            <a:r>
              <a:rPr lang="en-US" sz="3200" dirty="0"/>
              <a:t>Biting, </a:t>
            </a:r>
            <a:r>
              <a:rPr lang="en-US" sz="3200" dirty="0" smtClean="0"/>
              <a:t>nose-to-nose</a:t>
            </a:r>
            <a:r>
              <a:rPr lang="en-US" sz="3200" dirty="0"/>
              <a:t>, open wounds, reproductive </a:t>
            </a:r>
          </a:p>
          <a:p>
            <a:pPr marL="457200" indent="-457200">
              <a:defRPr/>
            </a:pPr>
            <a:r>
              <a:rPr lang="en-US" sz="3200" b="1" dirty="0" smtClean="0">
                <a:solidFill>
                  <a:schemeClr val="bg2"/>
                </a:solidFill>
              </a:rPr>
              <a:t>Fomites</a:t>
            </a:r>
            <a:r>
              <a:rPr lang="en-US" sz="3200" dirty="0" smtClean="0"/>
              <a:t> </a:t>
            </a:r>
            <a:r>
              <a:rPr lang="en-US" sz="3200" dirty="0"/>
              <a:t>(Inanimate objects</a:t>
            </a:r>
            <a:r>
              <a:rPr lang="en-US" sz="3200" dirty="0" smtClean="0"/>
              <a:t>)–Equipment</a:t>
            </a:r>
            <a:r>
              <a:rPr lang="en-US" sz="3200" dirty="0"/>
              <a:t>, </a:t>
            </a:r>
            <a:r>
              <a:rPr lang="en-US" sz="3200" dirty="0" smtClean="0"/>
              <a:t>clothing</a:t>
            </a:r>
            <a:r>
              <a:rPr lang="en-US" sz="3200" dirty="0"/>
              <a:t>, boots, vehicles, trailers </a:t>
            </a:r>
          </a:p>
          <a:p>
            <a:pPr marL="457200" indent="-457200">
              <a:defRPr/>
            </a:pPr>
            <a:r>
              <a:rPr lang="en-US" sz="3200" b="1" dirty="0" smtClean="0">
                <a:solidFill>
                  <a:schemeClr val="bg2"/>
                </a:solidFill>
              </a:rPr>
              <a:t>Aerosol</a:t>
            </a:r>
            <a:r>
              <a:rPr lang="en-US" sz="3200" dirty="0"/>
              <a:t>–</a:t>
            </a:r>
            <a:r>
              <a:rPr lang="en-US" sz="3200" dirty="0" smtClean="0"/>
              <a:t>Inhalation </a:t>
            </a:r>
            <a:r>
              <a:rPr lang="en-US" sz="3200" dirty="0"/>
              <a:t>of droplets with </a:t>
            </a:r>
            <a:r>
              <a:rPr lang="en-US" sz="3200" dirty="0" smtClean="0"/>
              <a:t>disease </a:t>
            </a:r>
            <a:r>
              <a:rPr lang="en-US" sz="3200" dirty="0"/>
              <a:t>agent	</a:t>
            </a:r>
          </a:p>
          <a:p>
            <a:pPr marL="457200" indent="-457200">
              <a:defRPr/>
            </a:pPr>
            <a:r>
              <a:rPr lang="en-US" sz="3200" b="1" dirty="0" smtClean="0">
                <a:solidFill>
                  <a:schemeClr val="bg2"/>
                </a:solidFill>
              </a:rPr>
              <a:t>Oral/Ingestion</a:t>
            </a:r>
            <a:r>
              <a:rPr lang="en-US" sz="3200" dirty="0" smtClean="0"/>
              <a:t> </a:t>
            </a:r>
            <a:r>
              <a:rPr lang="en-US" sz="3200" dirty="0"/>
              <a:t>(disease agent consumed) –</a:t>
            </a:r>
            <a:r>
              <a:rPr lang="en-US" sz="3200" dirty="0" smtClean="0"/>
              <a:t>Contaminated </a:t>
            </a:r>
            <a:r>
              <a:rPr lang="en-US" sz="3200" dirty="0"/>
              <a:t>feed or water, licking/ chewing on contaminated object </a:t>
            </a:r>
          </a:p>
          <a:p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73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05400"/>
            <a:ext cx="7659687" cy="1549400"/>
          </a:xfrm>
        </p:spPr>
        <p:txBody>
          <a:bodyPr/>
          <a:lstStyle/>
          <a:p>
            <a:r>
              <a:rPr lang="en-US" dirty="0" smtClean="0"/>
              <a:t>Precautions you can take to prevent disease 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parking your vehicle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choice is a designated parking area</a:t>
            </a:r>
          </a:p>
          <a:p>
            <a:r>
              <a:rPr lang="en-US" dirty="0" smtClean="0"/>
              <a:t>Second choice is the cleanest spot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91" y="1433802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338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working inside a livestock housing building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Minimum biosecurity levels</a:t>
            </a:r>
          </a:p>
          <a:p>
            <a:pPr lvl="1"/>
            <a:r>
              <a:rPr lang="en-US" dirty="0" smtClean="0"/>
              <a:t>Have animals moved away from the work site</a:t>
            </a:r>
          </a:p>
          <a:p>
            <a:pPr lvl="1"/>
            <a:r>
              <a:rPr lang="en-US" dirty="0" smtClean="0"/>
              <a:t>Have organic matter (manure) removed from work site</a:t>
            </a:r>
          </a:p>
          <a:p>
            <a:pPr lvl="1"/>
            <a:r>
              <a:rPr lang="en-US" dirty="0" smtClean="0"/>
              <a:t>Wear protective footwear (rubber boots or disposable shoe coverings)</a:t>
            </a:r>
          </a:p>
          <a:p>
            <a:pPr lvl="1"/>
            <a:r>
              <a:rPr lang="en-US" dirty="0" smtClean="0"/>
              <a:t>Wear disposable or cloth coveralls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working outside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Wear protective footwear (rubber boots or disposable shoe coverings)</a:t>
            </a:r>
          </a:p>
          <a:p>
            <a:r>
              <a:rPr lang="en-US" dirty="0" smtClean="0"/>
              <a:t>Avoid wearing disposable shoe coverings in some conditions</a:t>
            </a:r>
          </a:p>
          <a:p>
            <a:pPr lvl="1"/>
            <a:r>
              <a:rPr lang="en-US" dirty="0" smtClean="0"/>
              <a:t>Slippery conditions—ice or snow</a:t>
            </a:r>
          </a:p>
          <a:p>
            <a:pPr lvl="1"/>
            <a:r>
              <a:rPr lang="en-US" dirty="0" smtClean="0"/>
              <a:t>Extended work or work on rough surfaces—shoe coverings will wear through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45" y="1536192"/>
            <a:ext cx="36576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45" y="153619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Disinfecting rubber boots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Follow proper cleaning and disinfection procedures</a:t>
            </a:r>
          </a:p>
          <a:p>
            <a:r>
              <a:rPr lang="en-US" dirty="0" smtClean="0"/>
              <a:t>Remember to first clean all residue (dirt/manure) from surfaces, then disinfect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5148"/>
            <a:ext cx="36576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5148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514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 Disinfectants*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9509" y="1417638"/>
            <a:ext cx="3657600" cy="44836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One-Stroke Environ®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½ </a:t>
            </a:r>
            <a:r>
              <a:rPr lang="en-US" altLang="en-US" sz="1800" dirty="0" err="1" smtClean="0"/>
              <a:t>oz</a:t>
            </a:r>
            <a:r>
              <a:rPr lang="en-US" altLang="en-US" sz="1800" dirty="0" smtClean="0"/>
              <a:t>/gallon of water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err="1" smtClean="0"/>
              <a:t>Roccal</a:t>
            </a:r>
            <a:r>
              <a:rPr lang="en-US" altLang="en-US" baseline="30000" dirty="0"/>
              <a:t>®</a:t>
            </a:r>
            <a:r>
              <a:rPr lang="en-US" altLang="en-US" dirty="0"/>
              <a:t> </a:t>
            </a:r>
            <a:r>
              <a:rPr lang="en-US" altLang="en-US" dirty="0" smtClean="0"/>
              <a:t>**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½ </a:t>
            </a:r>
            <a:r>
              <a:rPr lang="en-US" altLang="en-US" sz="1800" dirty="0" err="1" smtClean="0"/>
              <a:t>oz</a:t>
            </a:r>
            <a:r>
              <a:rPr lang="en-US" altLang="en-US" sz="1800" dirty="0" smtClean="0"/>
              <a:t>/gallon </a:t>
            </a:r>
            <a:r>
              <a:rPr lang="en-US" altLang="en-US" sz="1800" dirty="0"/>
              <a:t>of water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err="1"/>
              <a:t>Nolvasan</a:t>
            </a:r>
            <a:r>
              <a:rPr lang="en-US" altLang="en-US" baseline="30000" dirty="0" smtClean="0"/>
              <a:t>®  </a:t>
            </a:r>
            <a:r>
              <a:rPr lang="en-US" altLang="en-US" dirty="0" smtClean="0"/>
              <a:t>**</a:t>
            </a: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3 </a:t>
            </a:r>
            <a:r>
              <a:rPr lang="en-US" altLang="en-US" sz="1800" dirty="0" err="1" smtClean="0"/>
              <a:t>oz</a:t>
            </a:r>
            <a:r>
              <a:rPr lang="en-US" altLang="en-US" sz="1800" dirty="0" smtClean="0"/>
              <a:t>/gallon </a:t>
            </a:r>
            <a:r>
              <a:rPr lang="en-US" altLang="en-US" sz="1800" dirty="0"/>
              <a:t>of water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Household bleach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¾ </a:t>
            </a:r>
            <a:r>
              <a:rPr lang="en-US" altLang="en-US" sz="1800" dirty="0" smtClean="0"/>
              <a:t>cup/gallon </a:t>
            </a:r>
            <a:r>
              <a:rPr lang="en-US" altLang="en-US" sz="1800" dirty="0"/>
              <a:t>of water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Lysol </a:t>
            </a:r>
            <a:r>
              <a:rPr lang="en-US" altLang="en-US" baseline="30000" dirty="0"/>
              <a:t>®</a:t>
            </a:r>
            <a:r>
              <a:rPr lang="en-US" altLang="en-US" dirty="0"/>
              <a:t> spray for footwear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Purell</a:t>
            </a:r>
            <a:r>
              <a:rPr lang="en-US" altLang="en-US" baseline="30000" dirty="0"/>
              <a:t>® </a:t>
            </a:r>
            <a:r>
              <a:rPr lang="en-US" altLang="en-US" dirty="0"/>
              <a:t>hand </a:t>
            </a:r>
            <a:r>
              <a:rPr lang="en-US" altLang="en-US" dirty="0" smtClean="0"/>
              <a:t>sanitizer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US" altLang="en-US" sz="1600" i="1" dirty="0" smtClean="0"/>
          </a:p>
        </p:txBody>
      </p:sp>
      <p:pic>
        <p:nvPicPr>
          <p:cNvPr id="6" name="Picture 5" descr="sol_prod_outdoor_bleach_ma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39" y="1066800"/>
            <a:ext cx="29924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Scented Disinfecta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25" y="3515647"/>
            <a:ext cx="22367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2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81" y="1162146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21361_L_xxx_0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6" y="3457290"/>
            <a:ext cx="11398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61472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208088"/>
            <a:ext cx="21971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01246"/>
            <a:ext cx="76200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altLang="en-US" sz="1600" i="1" dirty="0" smtClean="0"/>
              <a:t>*Follow </a:t>
            </a:r>
            <a:r>
              <a:rPr lang="en-US" altLang="en-US" sz="1600" i="1" dirty="0"/>
              <a:t>label directions regarding use and safety precautions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altLang="en-US" sz="1600" i="1" dirty="0"/>
              <a:t>**available from farm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working outside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Keep equipment clean</a:t>
            </a:r>
            <a:endParaRPr lang="en-US" alt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59831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6207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Protect your electronic equipment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best to leave cell phones, tablets and cameras in your vehicle. </a:t>
            </a:r>
          </a:p>
          <a:p>
            <a:r>
              <a:rPr lang="en-US" dirty="0" smtClean="0"/>
              <a:t>If you need to have your cell phone with you, protect it.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192"/>
            <a:ext cx="36576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19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is Biosecurity?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1763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Precautions taken to minimize the risk of introducing an infectious </a:t>
            </a:r>
            <a:r>
              <a:rPr lang="en-US" altLang="en-US" sz="2400" dirty="0" smtClean="0"/>
              <a:t>disease.</a:t>
            </a:r>
            <a:endParaRPr lang="en-US" altLang="en-US" sz="2400" dirty="0"/>
          </a:p>
        </p:txBody>
      </p:sp>
      <p:pic>
        <p:nvPicPr>
          <p:cNvPr id="8" name="Picture 4" descr="girlbandandcow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492" r="2074" b="2492"/>
          <a:stretch>
            <a:fillRect/>
          </a:stretch>
        </p:blipFill>
        <p:spPr bwMode="auto">
          <a:xfrm>
            <a:off x="504144" y="2438400"/>
            <a:ext cx="3657600" cy="27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labte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376714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1" y="2335601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44" y="2750403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6013866"/>
            <a:ext cx="578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Somewhere in between these two scenarios.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95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to do when your equipment becomes contaminated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8646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Clean and disinfect prior to returning them to your vehicle, </a:t>
            </a:r>
          </a:p>
          <a:p>
            <a:pPr marL="114300" indent="0" algn="ctr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Bag equipment for later disinfection </a:t>
            </a:r>
          </a:p>
          <a:p>
            <a:pPr marL="114300" indent="0" algn="ctr">
              <a:buNone/>
            </a:pPr>
            <a:r>
              <a:rPr lang="en-US" dirty="0" smtClean="0"/>
              <a:t>AND</a:t>
            </a:r>
          </a:p>
          <a:p>
            <a:r>
              <a:rPr lang="en-US" dirty="0" smtClean="0"/>
              <a:t>Disinfect bag prior to returning to your vehicle</a:t>
            </a:r>
          </a:p>
          <a:p>
            <a:r>
              <a:rPr lang="en-US" dirty="0" smtClean="0"/>
              <a:t>May be necessary to use a car wash</a:t>
            </a:r>
          </a:p>
          <a:p>
            <a:pPr lvl="1"/>
            <a:r>
              <a:rPr lang="en-US" dirty="0" smtClean="0"/>
              <a:t>Pay special attention to contaminated areas</a:t>
            </a:r>
          </a:p>
          <a:p>
            <a:pPr lvl="1"/>
            <a:r>
              <a:rPr lang="en-US" dirty="0" smtClean="0"/>
              <a:t>Don’t forget tires and undercarriage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56" y="1570059"/>
            <a:ext cx="36576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56" y="157005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 what does this all mean?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The agricultural service provider is not the means of transmission of infectious agents from one livestock premises to another.  </a:t>
            </a:r>
          </a:p>
          <a:p>
            <a:r>
              <a:rPr lang="en-US" altLang="en-US" sz="3200" dirty="0" smtClean="0"/>
              <a:t>Biosecurity relies on:</a:t>
            </a:r>
          </a:p>
          <a:p>
            <a:pPr lvl="1"/>
            <a:r>
              <a:rPr lang="en-US" altLang="en-US" sz="3000" dirty="0" smtClean="0"/>
              <a:t>Protective Wear</a:t>
            </a:r>
          </a:p>
          <a:p>
            <a:pPr lvl="1"/>
            <a:r>
              <a:rPr lang="en-US" altLang="en-US" sz="3000" dirty="0" smtClean="0"/>
              <a:t>Sanitation</a:t>
            </a:r>
          </a:p>
          <a:p>
            <a:pPr lvl="1"/>
            <a:r>
              <a:rPr lang="en-US" altLang="en-US" sz="3000" dirty="0" smtClean="0"/>
              <a:t>Disinfection</a:t>
            </a:r>
          </a:p>
        </p:txBody>
      </p:sp>
    </p:spTree>
    <p:extLst>
      <p:ext uri="{BB962C8B-B14F-4D97-AF65-F5344CB8AC3E}">
        <p14:creationId xmlns:p14="http://schemas.microsoft.com/office/powerpoint/2010/main" val="9305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Boiling it down to basics</a:t>
            </a:r>
            <a:endParaRPr lang="en-US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83181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Cow’s idea of biosecurity</a:t>
            </a:r>
            <a:endParaRPr lang="en-US" sz="4400" dirty="0"/>
          </a:p>
        </p:txBody>
      </p:sp>
      <p:pic>
        <p:nvPicPr>
          <p:cNvPr id="5" name="Picture 3" descr="eatmorechik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51000"/>
            <a:ext cx="635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7543800" cy="160337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Questions?</a:t>
            </a:r>
            <a:endParaRPr lang="en-US" sz="4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257800"/>
            <a:ext cx="1295400" cy="129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381000"/>
            <a:ext cx="7848600" cy="1676400"/>
          </a:xfrm>
          <a:prstGeom prst="rect">
            <a:avLst/>
          </a:prstGeom>
          <a:solidFill>
            <a:srgbClr val="457F46"/>
          </a:solidFill>
          <a:ln>
            <a:solidFill>
              <a:srgbClr val="457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Purpose of Biosecurity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To prevent the introduction of disease organism(s) to a susceptible herd or flock of animals.</a:t>
            </a:r>
          </a:p>
          <a:p>
            <a:r>
              <a:rPr lang="en-US" altLang="en-US" sz="3200" dirty="0" smtClean="0"/>
              <a:t>To prevent spread of disease within a group of animals.</a:t>
            </a:r>
          </a:p>
        </p:txBody>
      </p:sp>
    </p:spTree>
    <p:extLst>
      <p:ext uri="{BB962C8B-B14F-4D97-AF65-F5344CB8AC3E}">
        <p14:creationId xmlns:p14="http://schemas.microsoft.com/office/powerpoint/2010/main" val="4227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Biosecurity is Important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3600" dirty="0"/>
              <a:t>To protect</a:t>
            </a:r>
            <a:br>
              <a:rPr lang="en-US" altLang="en-US" sz="3600" dirty="0"/>
            </a:br>
            <a:r>
              <a:rPr lang="en-US" altLang="en-US" sz="3600" dirty="0" smtClean="0"/>
              <a:t>animal health</a:t>
            </a:r>
            <a:endParaRPr lang="en-US" sz="3600" dirty="0"/>
          </a:p>
        </p:txBody>
      </p:sp>
      <p:pic>
        <p:nvPicPr>
          <p:cNvPr id="7" name="Picture 4" descr="healthyc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17638"/>
            <a:ext cx="4038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0"/>
          <a:stretch>
            <a:fillRect/>
          </a:stretch>
        </p:blipFill>
        <p:spPr bwMode="auto">
          <a:xfrm>
            <a:off x="304800" y="3029743"/>
            <a:ext cx="4495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Biosecurity is Important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1741"/>
            <a:ext cx="7620000" cy="533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2800" dirty="0"/>
              <a:t>To </a:t>
            </a:r>
            <a:r>
              <a:rPr lang="en-US" altLang="en-US" sz="2800" dirty="0" smtClean="0"/>
              <a:t>protect the owner’s investment</a:t>
            </a:r>
            <a:endParaRPr lang="en-US" sz="2800" dirty="0"/>
          </a:p>
        </p:txBody>
      </p:sp>
      <p:pic>
        <p:nvPicPr>
          <p:cNvPr id="6" name="Picture 3" descr="farmst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4889"/>
            <a:ext cx="6705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Biosecurity is Important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3600" dirty="0"/>
              <a:t>To protect</a:t>
            </a:r>
            <a:br>
              <a:rPr lang="en-US" altLang="en-US" sz="3600" dirty="0"/>
            </a:br>
            <a:r>
              <a:rPr lang="en-US" altLang="en-US" sz="3600" dirty="0"/>
              <a:t>our food supply and human health</a:t>
            </a:r>
            <a:endParaRPr lang="en-US" sz="3600" dirty="0"/>
          </a:p>
        </p:txBody>
      </p:sp>
      <p:pic>
        <p:nvPicPr>
          <p:cNvPr id="6" name="Picture 3" descr="lun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72" y="1536700"/>
            <a:ext cx="3155255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72000"/>
            <a:ext cx="7659687" cy="2082800"/>
          </a:xfrm>
        </p:spPr>
        <p:txBody>
          <a:bodyPr/>
          <a:lstStyle/>
          <a:p>
            <a:r>
              <a:rPr lang="en-US" dirty="0" smtClean="0"/>
              <a:t>Examples of livestock diseases that can be transmitted by human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Paratuberculosis</a:t>
            </a:r>
            <a:r>
              <a:rPr lang="en-US" sz="4000" dirty="0" smtClean="0"/>
              <a:t> (Johne’s Disease)</a:t>
            </a:r>
            <a:endParaRPr lang="en-US" sz="4000" dirty="0"/>
          </a:p>
        </p:txBody>
      </p:sp>
      <p:pic>
        <p:nvPicPr>
          <p:cNvPr id="1026" name="Picture 2" descr="cow with Johne's Dise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19947"/>
            <a:ext cx="6362700" cy="48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Avian Influenza</a:t>
            </a:r>
            <a:endParaRPr lang="en-US" sz="4000" dirty="0"/>
          </a:p>
        </p:txBody>
      </p:sp>
      <p:pic>
        <p:nvPicPr>
          <p:cNvPr id="8" name="Picture 6" descr="C:\Users\BALZESE\Documents\My talks\biosecurity\3_6_08_bDSC_0186%20x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4" y="1600200"/>
            <a:ext cx="717221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0">
      <a:dk1>
        <a:srgbClr val="7F7F7F"/>
      </a:dk1>
      <a:lt1>
        <a:srgbClr val="FFFFFF"/>
      </a:lt1>
      <a:dk2>
        <a:srgbClr val="457F46"/>
      </a:dk2>
      <a:lt2>
        <a:srgbClr val="457F46"/>
      </a:lt2>
      <a:accent1>
        <a:srgbClr val="0B0A09"/>
      </a:accent1>
      <a:accent2>
        <a:srgbClr val="457F46"/>
      </a:accent2>
      <a:accent3>
        <a:srgbClr val="457F46"/>
      </a:accent3>
      <a:accent4>
        <a:srgbClr val="457F46"/>
      </a:accent4>
      <a:accent5>
        <a:srgbClr val="457F46"/>
      </a:accent5>
      <a:accent6>
        <a:srgbClr val="457F46"/>
      </a:accent6>
      <a:hlink>
        <a:srgbClr val="457F46"/>
      </a:hlink>
      <a:folHlink>
        <a:srgbClr val="457F4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18" ma:contentTypeDescription="Create a new document." ma:contentTypeScope="" ma:versionID="042ad494a7ebc74dafe851c0a83659a2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59686f42ef9d50c20542f1593888294d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3:_x002e_division"/>
                <xsd:element ref="ns3:_x002e_globalNavigation"/>
                <xsd:element ref="ns3:_x002e_program" minOccurs="0"/>
                <xsd:element ref="ns3:_x002e_purpose" minOccurs="0"/>
                <xsd:element ref="ns3:_x002e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.Bureau" ma:internalName="bureau">
      <xsd:simpleType>
        <xsd:restriction base="dms:Text">
          <xsd:maxLength value="255"/>
        </xsd:restriction>
      </xsd:simpleType>
    </xsd:element>
    <xsd:element name="_x002e_division" ma:index="14" ma:displayName=".Division" ma:list="{666f73c0-ff85-4897-bedd-c4bfa5c5bae8}" ma:internalName="_x002E_division" ma:showField="Title" ma:web="fb82bcdf-ea63-4554-99e3-e15ccd87b479">
      <xsd:simpleType>
        <xsd:restriction base="dms:Lookup"/>
      </xsd:simpleType>
    </xsd:element>
    <xsd:element name="_x002e_globalNavigation" ma:index="15" ma:displayName=".Global Navigation" ma:list="{cc087b04-f769-438a-abab-25389f9209d1}" ma:internalName="_x002E_globalNavigation" ma:showField="Title" ma:web="fb82bcdf-ea63-4554-99e3-e15ccd87b479">
      <xsd:simpleType>
        <xsd:restriction base="dms:Lookup"/>
      </xsd:simpleType>
    </xsd:element>
    <xsd:element name="_x002e_program" ma:index="16" nillable="true" ma:displayName=".Program" ma:internalName="_x002E_program">
      <xsd:simpleType>
        <xsd:restriction base="dms:Text">
          <xsd:maxLength value="255"/>
        </xsd:restriction>
      </xsd:simpleType>
    </xsd:element>
    <xsd:element name="_x002e_purpose" ma:index="17" nillable="true" ma:displayName=".Purpose" ma:list="{27ad8e90-7efe-4104-98ae-37a81fef7fbc}" ma:internalName="_x002E_purpose" ma:showField="Title" ma:web="fb82bcdf-ea63-4554-99e3-e15ccd87b479">
      <xsd:simpleType>
        <xsd:restriction base="dms:Lookup"/>
      </xsd:simpleType>
    </xsd:element>
    <xsd:element name="_x002e_year" ma:index="18" nillable="true" ma:displayName=".Year" ma:decimals="0" ma:internalName="_x002E_year" ma:percentage="FALSE">
      <xsd:simpleType>
        <xsd:restriction base="dms:Number">
          <xsd:maxInclusive value="2050"/>
          <xsd:minInclusive value="1992"/>
        </xsd:restriction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division xmlns="fb82bcdf-ea63-4554-99e3-e15ccd87b479">2</_x002e_division>
    <_x002e_globalNavigation xmlns="fb82bcdf-ea63-4554-99e3-e15ccd87b479">4</_x002e_globalNavigation>
    <_x002e_program xmlns="fb82bcdf-ea63-4554-99e3-e15ccd87b479" xsi:nil="true"/>
    <_x002e_year xmlns="fb82bcdf-ea63-4554-99e3-e15ccd87b479" xsi:nil="true"/>
    <PublishingExpirationDate xmlns="http://schemas.microsoft.com/sharepoint/v3" xsi:nil="true"/>
    <PublishingStartDate xmlns="http://schemas.microsoft.com/sharepoint/v3" xsi:nil="true"/>
    <bureau xmlns="fb82bcdf-ea63-4554-99e3-e15ccd87b479" xsi:nil="true"/>
    <_x002e_purpose xmlns="fb82bcdf-ea63-4554-99e3-e15ccd87b479">19</_x002e_purpose>
  </documentManagement>
</p:properties>
</file>

<file path=customXml/itemProps1.xml><?xml version="1.0" encoding="utf-8"?>
<ds:datastoreItem xmlns:ds="http://schemas.openxmlformats.org/officeDocument/2006/customXml" ds:itemID="{E75042A6-CB7D-4F6C-A44A-875D68D25C73}"/>
</file>

<file path=customXml/itemProps2.xml><?xml version="1.0" encoding="utf-8"?>
<ds:datastoreItem xmlns:ds="http://schemas.openxmlformats.org/officeDocument/2006/customXml" ds:itemID="{AFF03242-E02E-42FE-8135-597267822EEF}"/>
</file>

<file path=customXml/itemProps3.xml><?xml version="1.0" encoding="utf-8"?>
<ds:datastoreItem xmlns:ds="http://schemas.openxmlformats.org/officeDocument/2006/customXml" ds:itemID="{ED60BEDF-4E82-4D42-A361-8C6FADEE19F4}"/>
</file>

<file path=customXml/itemProps4.xml><?xml version="1.0" encoding="utf-8"?>
<ds:datastoreItem xmlns:ds="http://schemas.openxmlformats.org/officeDocument/2006/customXml" ds:itemID="{B6B38712-6F52-4CEF-8019-273C818A33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513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Adjacency</vt:lpstr>
      <vt:lpstr>Biosecurity for Agricultural Service Providers</vt:lpstr>
      <vt:lpstr>What is Biosecurity?</vt:lpstr>
      <vt:lpstr>Purpose of Biosecurity</vt:lpstr>
      <vt:lpstr>Why Biosecurity is Important</vt:lpstr>
      <vt:lpstr>Why Biosecurity is Important</vt:lpstr>
      <vt:lpstr>Why Biosecurity is Important</vt:lpstr>
      <vt:lpstr>Examples of livestock diseases that can be transmitted by human movement</vt:lpstr>
      <vt:lpstr>Paratuberculosis (Johne’s Disease)</vt:lpstr>
      <vt:lpstr>Avian Influenza</vt:lpstr>
      <vt:lpstr>Transmissible Encephalopathies (Mad Cow or BSE/CWD)</vt:lpstr>
      <vt:lpstr>Routes of Disease Transmission</vt:lpstr>
      <vt:lpstr>Precautions you can take to prevent disease transmission</vt:lpstr>
      <vt:lpstr>When parking your vehicle</vt:lpstr>
      <vt:lpstr>When working inside a livestock housing building</vt:lpstr>
      <vt:lpstr>When working outside</vt:lpstr>
      <vt:lpstr>Disinfecting rubber boots</vt:lpstr>
      <vt:lpstr>Use Disinfectants*</vt:lpstr>
      <vt:lpstr>When working outside</vt:lpstr>
      <vt:lpstr>Protect your electronic equipment</vt:lpstr>
      <vt:lpstr>What to do when your equipment becomes contaminated</vt:lpstr>
      <vt:lpstr>So what does this all mean?</vt:lpstr>
      <vt:lpstr>Boiling it down to basics</vt:lpstr>
      <vt:lpstr>Cow’s idea of biosecurity</vt:lpstr>
      <vt:lpstr>Questions?</vt:lpstr>
    </vt:vector>
  </TitlesOfParts>
  <Company>DATCP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Biosecurity for Agricultural Service Providers</dc:title>
  <dc:creator>Huibregtse, Ashley K</dc:creator>
  <cp:lastModifiedBy>Cline, Raechelle A</cp:lastModifiedBy>
  <cp:revision>51</cp:revision>
  <cp:lastPrinted>2011-07-14T21:05:04Z</cp:lastPrinted>
  <dcterms:created xsi:type="dcterms:W3CDTF">2011-07-14T18:59:31Z</dcterms:created>
  <dcterms:modified xsi:type="dcterms:W3CDTF">2016-03-30T18:46:37Z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