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Layouts/slideLayout10.xml" ContentType="application/vnd.openxmlformats-officedocument.presentationml.slideLayout+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0.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notesSlides/notesSlide1.xml" ContentType="application/vnd.openxmlformats-officedocument.presentationml.notesSlid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2.xml" ContentType="application/vnd.openxmlformats-officedocument.customXml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revisionInfo.xml" ContentType="application/vnd.ms-powerpoint.revisioninfo+xml"/>
  <Override PartName="/customXml/itemProps1.xml" ContentType="application/vnd.openxmlformats-officedocument.customXmlProperties+xml"/>
  <Override PartName="/customXml/itemProps3.xml" ContentType="application/vnd.openxmlformats-officedocument.customXmlProperties+xml"/>
  <Override PartName="/docProps/core.xml" ContentType="application/vnd.openxmlformats-package.core-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24" r:id="rId4"/>
    <p:sldMasterId id="2147483933" r:id="rId5"/>
    <p:sldMasterId id="2147483956" r:id="rId6"/>
    <p:sldMasterId id="2147483969" r:id="rId7"/>
  </p:sldMasterIdLst>
  <p:notesMasterIdLst>
    <p:notesMasterId r:id="rId87"/>
  </p:notesMasterIdLst>
  <p:handoutMasterIdLst>
    <p:handoutMasterId r:id="rId88"/>
  </p:handoutMasterIdLst>
  <p:sldIdLst>
    <p:sldId id="256" r:id="rId8"/>
    <p:sldId id="265" r:id="rId9"/>
    <p:sldId id="374" r:id="rId10"/>
    <p:sldId id="267" r:id="rId11"/>
    <p:sldId id="375" r:id="rId12"/>
    <p:sldId id="268" r:id="rId13"/>
    <p:sldId id="264" r:id="rId14"/>
    <p:sldId id="269" r:id="rId15"/>
    <p:sldId id="400" r:id="rId16"/>
    <p:sldId id="270" r:id="rId17"/>
    <p:sldId id="271" r:id="rId18"/>
    <p:sldId id="276" r:id="rId19"/>
    <p:sldId id="277" r:id="rId20"/>
    <p:sldId id="273" r:id="rId21"/>
    <p:sldId id="274" r:id="rId22"/>
    <p:sldId id="275" r:id="rId23"/>
    <p:sldId id="370" r:id="rId24"/>
    <p:sldId id="261" r:id="rId25"/>
    <p:sldId id="381" r:id="rId26"/>
    <p:sldId id="272" r:id="rId27"/>
    <p:sldId id="278" r:id="rId28"/>
    <p:sldId id="279" r:id="rId29"/>
    <p:sldId id="364" r:id="rId30"/>
    <p:sldId id="401" r:id="rId31"/>
    <p:sldId id="372" r:id="rId32"/>
    <p:sldId id="382" r:id="rId33"/>
    <p:sldId id="366" r:id="rId34"/>
    <p:sldId id="402" r:id="rId35"/>
    <p:sldId id="367" r:id="rId36"/>
    <p:sldId id="368" r:id="rId37"/>
    <p:sldId id="373" r:id="rId38"/>
    <p:sldId id="313" r:id="rId39"/>
    <p:sldId id="358" r:id="rId40"/>
    <p:sldId id="314" r:id="rId41"/>
    <p:sldId id="356" r:id="rId42"/>
    <p:sldId id="399" r:id="rId43"/>
    <p:sldId id="361" r:id="rId44"/>
    <p:sldId id="371" r:id="rId45"/>
    <p:sldId id="369" r:id="rId46"/>
    <p:sldId id="322" r:id="rId47"/>
    <p:sldId id="317" r:id="rId48"/>
    <p:sldId id="315" r:id="rId49"/>
    <p:sldId id="383" r:id="rId50"/>
    <p:sldId id="435" r:id="rId51"/>
    <p:sldId id="326" r:id="rId52"/>
    <p:sldId id="416" r:id="rId53"/>
    <p:sldId id="417" r:id="rId54"/>
    <p:sldId id="418" r:id="rId55"/>
    <p:sldId id="419" r:id="rId56"/>
    <p:sldId id="420" r:id="rId57"/>
    <p:sldId id="331" r:id="rId58"/>
    <p:sldId id="332" r:id="rId59"/>
    <p:sldId id="421" r:id="rId60"/>
    <p:sldId id="422" r:id="rId61"/>
    <p:sldId id="423" r:id="rId62"/>
    <p:sldId id="424" r:id="rId63"/>
    <p:sldId id="337" r:id="rId64"/>
    <p:sldId id="425" r:id="rId65"/>
    <p:sldId id="426" r:id="rId66"/>
    <p:sldId id="427" r:id="rId67"/>
    <p:sldId id="428" r:id="rId68"/>
    <p:sldId id="429" r:id="rId69"/>
    <p:sldId id="430" r:id="rId70"/>
    <p:sldId id="431" r:id="rId71"/>
    <p:sldId id="432" r:id="rId72"/>
    <p:sldId id="433" r:id="rId73"/>
    <p:sldId id="434" r:id="rId74"/>
    <p:sldId id="436" r:id="rId75"/>
    <p:sldId id="348" r:id="rId76"/>
    <p:sldId id="350" r:id="rId77"/>
    <p:sldId id="378" r:id="rId78"/>
    <p:sldId id="415" r:id="rId79"/>
    <p:sldId id="379" r:id="rId80"/>
    <p:sldId id="380" r:id="rId81"/>
    <p:sldId id="351" r:id="rId82"/>
    <p:sldId id="352" r:id="rId83"/>
    <p:sldId id="353" r:id="rId84"/>
    <p:sldId id="354" r:id="rId85"/>
    <p:sldId id="266" r:id="rId8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80"/>
    <a:srgbClr val="688A26"/>
    <a:srgbClr val="000000"/>
    <a:srgbClr val="3A3A3A"/>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AE38C1-51DC-AE6E-CF3B-6D300AAC8EC5}" v="3" dt="2026-07-08T14:12:15.447"/>
  </p1510:revLst>
</p1510:revInfo>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66" autoAdjust="0"/>
    <p:restoredTop sz="90375" autoAdjust="0"/>
  </p:normalViewPr>
  <p:slideViewPr>
    <p:cSldViewPr snapToGrid="0">
      <p:cViewPr varScale="1">
        <p:scale>
          <a:sx n="67" d="100"/>
          <a:sy n="67" d="100"/>
        </p:scale>
        <p:origin x="692" y="48"/>
      </p:cViewPr>
      <p:guideLst>
        <p:guide pos="3840"/>
        <p:guide orient="horz" pos="216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87" d="100"/>
          <a:sy n="87" d="100"/>
        </p:scale>
        <p:origin x="3090" y="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presProps" Target="presProps.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2.xml"/><Relationship Id="rId90" Type="http://schemas.openxmlformats.org/officeDocument/2006/relationships/viewProps" Target="viewProps.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customXml" Target="../customXml/item4.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4.xml"/><Relationship Id="rId71" Type="http://schemas.openxmlformats.org/officeDocument/2006/relationships/slide" Target="slides/slide64.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notesMaster" Target="notesMasters/notesMaster1.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9BCE0C-CD74-4A59-802C-6D2F8C15331A}" type="datetimeFigureOut">
              <a:rPr lang="en-US" smtClean="0"/>
              <a:t>8/31/2026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98501B-77B5-4365-9881-C6E19A3C1E42}" type="slidenum">
              <a:rPr lang="en-US" smtClean="0"/>
              <a:t>‹#›</a:t>
            </a:fld>
            <a:endParaRPr lang="en-US" dirty="0"/>
          </a:p>
        </p:txBody>
      </p:sp>
    </p:spTree>
    <p:extLst>
      <p:ext uri="{BB962C8B-B14F-4D97-AF65-F5344CB8AC3E}">
        <p14:creationId xmlns:p14="http://schemas.microsoft.com/office/powerpoint/2010/main" val="2851456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4FDEA8-CBB8-46CC-9562-028963DBC55A}" type="datetimeFigureOut">
              <a:rPr lang="en-US" smtClean="0"/>
              <a:t>8/31/2026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8BD8E7-1312-41F3-99C4-6DA5AF891969}" type="slidenum">
              <a:rPr lang="en-US" smtClean="0"/>
              <a:t>‹#›</a:t>
            </a:fld>
            <a:endParaRPr lang="en-US" dirty="0"/>
          </a:p>
        </p:txBody>
      </p:sp>
    </p:spTree>
    <p:extLst>
      <p:ext uri="{BB962C8B-B14F-4D97-AF65-F5344CB8AC3E}">
        <p14:creationId xmlns:p14="http://schemas.microsoft.com/office/powerpoint/2010/main" val="2892084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8BD8E7-1312-41F3-99C4-6DA5AF891969}" type="slidenum">
              <a:rPr lang="en-US" smtClean="0"/>
              <a:t>1</a:t>
            </a:fld>
            <a:endParaRPr lang="en-US" dirty="0"/>
          </a:p>
        </p:txBody>
      </p:sp>
    </p:spTree>
    <p:extLst>
      <p:ext uri="{BB962C8B-B14F-4D97-AF65-F5344CB8AC3E}">
        <p14:creationId xmlns:p14="http://schemas.microsoft.com/office/powerpoint/2010/main" val="3586626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8BD8E7-1312-41F3-99C4-6DA5AF891969}" type="slidenum">
              <a:rPr lang="en-US" smtClean="0"/>
              <a:t>43</a:t>
            </a:fld>
            <a:endParaRPr lang="en-US" dirty="0"/>
          </a:p>
        </p:txBody>
      </p:sp>
    </p:spTree>
    <p:extLst>
      <p:ext uri="{BB962C8B-B14F-4D97-AF65-F5344CB8AC3E}">
        <p14:creationId xmlns:p14="http://schemas.microsoft.com/office/powerpoint/2010/main" val="17253063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8BD8E7-1312-41F3-99C4-6DA5AF891969}" type="slidenum">
              <a:rPr lang="en-US" smtClean="0"/>
              <a:t>55</a:t>
            </a:fld>
            <a:endParaRPr lang="en-US" dirty="0"/>
          </a:p>
        </p:txBody>
      </p:sp>
    </p:spTree>
    <p:extLst>
      <p:ext uri="{BB962C8B-B14F-4D97-AF65-F5344CB8AC3E}">
        <p14:creationId xmlns:p14="http://schemas.microsoft.com/office/powerpoint/2010/main" val="1336100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8BD8E7-1312-41F3-99C4-6DA5AF891969}" type="slidenum">
              <a:rPr lang="en-US" smtClean="0"/>
              <a:t>75</a:t>
            </a:fld>
            <a:endParaRPr lang="en-US" dirty="0"/>
          </a:p>
        </p:txBody>
      </p:sp>
    </p:spTree>
    <p:extLst>
      <p:ext uri="{BB962C8B-B14F-4D97-AF65-F5344CB8AC3E}">
        <p14:creationId xmlns:p14="http://schemas.microsoft.com/office/powerpoint/2010/main" val="3383726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8BD8E7-1312-41F3-99C4-6DA5AF891969}" type="slidenum">
              <a:rPr lang="en-US" smtClean="0"/>
              <a:t>13</a:t>
            </a:fld>
            <a:endParaRPr lang="en-US" dirty="0"/>
          </a:p>
        </p:txBody>
      </p:sp>
    </p:spTree>
    <p:extLst>
      <p:ext uri="{BB962C8B-B14F-4D97-AF65-F5344CB8AC3E}">
        <p14:creationId xmlns:p14="http://schemas.microsoft.com/office/powerpoint/2010/main" val="1312225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8BD8E7-1312-41F3-99C4-6DA5AF891969}" type="slidenum">
              <a:rPr lang="en-US" smtClean="0"/>
              <a:t>18</a:t>
            </a:fld>
            <a:endParaRPr lang="en-US" dirty="0"/>
          </a:p>
        </p:txBody>
      </p:sp>
    </p:spTree>
    <p:extLst>
      <p:ext uri="{BB962C8B-B14F-4D97-AF65-F5344CB8AC3E}">
        <p14:creationId xmlns:p14="http://schemas.microsoft.com/office/powerpoint/2010/main" val="2979762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8BD8E7-1312-41F3-99C4-6DA5AF891969}" type="slidenum">
              <a:rPr lang="en-US" smtClean="0"/>
              <a:t>19</a:t>
            </a:fld>
            <a:endParaRPr lang="en-US" dirty="0"/>
          </a:p>
        </p:txBody>
      </p:sp>
    </p:spTree>
    <p:extLst>
      <p:ext uri="{BB962C8B-B14F-4D97-AF65-F5344CB8AC3E}">
        <p14:creationId xmlns:p14="http://schemas.microsoft.com/office/powerpoint/2010/main" val="1660317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8BD8E7-1312-41F3-99C4-6DA5AF891969}" type="slidenum">
              <a:rPr lang="en-US" smtClean="0"/>
              <a:t>23</a:t>
            </a:fld>
            <a:endParaRPr lang="en-US" dirty="0"/>
          </a:p>
        </p:txBody>
      </p:sp>
    </p:spTree>
    <p:extLst>
      <p:ext uri="{BB962C8B-B14F-4D97-AF65-F5344CB8AC3E}">
        <p14:creationId xmlns:p14="http://schemas.microsoft.com/office/powerpoint/2010/main" val="3850376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8BD8E7-1312-41F3-99C4-6DA5AF891969}" type="slidenum">
              <a:rPr lang="en-US" smtClean="0"/>
              <a:t>24</a:t>
            </a:fld>
            <a:endParaRPr lang="en-US" dirty="0"/>
          </a:p>
        </p:txBody>
      </p:sp>
    </p:spTree>
    <p:extLst>
      <p:ext uri="{BB962C8B-B14F-4D97-AF65-F5344CB8AC3E}">
        <p14:creationId xmlns:p14="http://schemas.microsoft.com/office/powerpoint/2010/main" val="75370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8BD8E7-1312-41F3-99C4-6DA5AF891969}" type="slidenum">
              <a:rPr lang="en-US" smtClean="0"/>
              <a:t>37</a:t>
            </a:fld>
            <a:endParaRPr lang="en-US" dirty="0"/>
          </a:p>
        </p:txBody>
      </p:sp>
    </p:spTree>
    <p:extLst>
      <p:ext uri="{BB962C8B-B14F-4D97-AF65-F5344CB8AC3E}">
        <p14:creationId xmlns:p14="http://schemas.microsoft.com/office/powerpoint/2010/main" val="1608434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8BD8E7-1312-41F3-99C4-6DA5AF891969}" type="slidenum">
              <a:rPr lang="en-US" smtClean="0"/>
              <a:t>38</a:t>
            </a:fld>
            <a:endParaRPr lang="en-US" dirty="0"/>
          </a:p>
        </p:txBody>
      </p:sp>
    </p:spTree>
    <p:extLst>
      <p:ext uri="{BB962C8B-B14F-4D97-AF65-F5344CB8AC3E}">
        <p14:creationId xmlns:p14="http://schemas.microsoft.com/office/powerpoint/2010/main" val="4129001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8BD8E7-1312-41F3-99C4-6DA5AF891969}" type="slidenum">
              <a:rPr lang="en-US" smtClean="0"/>
              <a:t>39</a:t>
            </a:fld>
            <a:endParaRPr lang="en-US" dirty="0"/>
          </a:p>
        </p:txBody>
      </p:sp>
    </p:spTree>
    <p:extLst>
      <p:ext uri="{BB962C8B-B14F-4D97-AF65-F5344CB8AC3E}">
        <p14:creationId xmlns:p14="http://schemas.microsoft.com/office/powerpoint/2010/main" val="5913963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ATCP Title Slide 1 w/top bar">
    <p:spTree>
      <p:nvGrpSpPr>
        <p:cNvPr id="1" name=""/>
        <p:cNvGrpSpPr/>
        <p:nvPr/>
      </p:nvGrpSpPr>
      <p:grpSpPr>
        <a:xfrm>
          <a:off x="0" y="0"/>
          <a:ext cx="0" cy="0"/>
          <a:chOff x="0" y="0"/>
          <a:chExt cx="0" cy="0"/>
        </a:xfrm>
      </p:grpSpPr>
      <p:sp>
        <p:nvSpPr>
          <p:cNvPr id="2" name="Rectangle 1"/>
          <p:cNvSpPr/>
          <p:nvPr userDrawn="1"/>
        </p:nvSpPr>
        <p:spPr>
          <a:xfrm>
            <a:off x="0" y="0"/>
            <a:ext cx="12192000" cy="1397032"/>
          </a:xfrm>
          <a:prstGeom prst="rect">
            <a:avLst/>
          </a:prstGeom>
          <a:solidFill>
            <a:srgbClr val="688A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cNvSpPr>
            <a:spLocks noGrp="1"/>
          </p:cNvSpPr>
          <p:nvPr>
            <p:ph type="pic" sz="quarter" idx="14"/>
          </p:nvPr>
        </p:nvSpPr>
        <p:spPr>
          <a:xfrm>
            <a:off x="0" y="1397032"/>
            <a:ext cx="12192000" cy="2834640"/>
          </a:xfrm>
          <a:prstGeom prst="rect">
            <a:avLst/>
          </a:prstGeom>
        </p:spPr>
        <p:txBody>
          <a:bodyPr anchor="ctr"/>
          <a:lstStyle>
            <a:lvl1pPr marL="0" indent="0" algn="ctr">
              <a:buNone/>
              <a:defRPr/>
            </a:lvl1pPr>
          </a:lstStyle>
          <a:p>
            <a:endParaRPr lang="en-US" dirty="0"/>
          </a:p>
        </p:txBody>
      </p:sp>
      <p:sp>
        <p:nvSpPr>
          <p:cNvPr id="19" name="Date"/>
          <p:cNvSpPr>
            <a:spLocks noGrp="1"/>
          </p:cNvSpPr>
          <p:nvPr>
            <p:ph type="body" sz="quarter" idx="13" hasCustomPrompt="1"/>
          </p:nvPr>
        </p:nvSpPr>
        <p:spPr>
          <a:xfrm>
            <a:off x="289560" y="6378224"/>
            <a:ext cx="11612880" cy="365760"/>
          </a:xfrm>
          <a:prstGeom prst="rect">
            <a:avLst/>
          </a:prstGeom>
        </p:spPr>
        <p:txBody>
          <a:bodyPr>
            <a:normAutofit/>
          </a:bodyPr>
          <a:lstStyle>
            <a:lvl1pPr marL="0" indent="0" algn="ctr" defTabSz="914377" rtl="0" eaLnBrk="1" latinLnBrk="0" hangingPunct="1">
              <a:lnSpc>
                <a:spcPts val="1900"/>
              </a:lnSpc>
              <a:spcBef>
                <a:spcPts val="300"/>
              </a:spcBef>
              <a:spcAft>
                <a:spcPts val="300"/>
              </a:spcAft>
              <a:buFont typeface="Arial" panose="020B0604020202020204" pitchFamily="34" charset="0"/>
              <a:buNone/>
              <a:defRPr lang="en-US" sz="1600" kern="1200" dirty="0" smtClean="0">
                <a:solidFill>
                  <a:schemeClr val="accent1">
                    <a:lumMod val="20000"/>
                    <a:lumOff val="80000"/>
                  </a:schemeClr>
                </a:solidFill>
                <a:latin typeface="+mn-lt"/>
                <a:ea typeface="+mn-ea"/>
                <a:cs typeface="+mn-cs"/>
              </a:defRPr>
            </a:lvl1pPr>
          </a:lstStyle>
          <a:p>
            <a:pPr lvl="0"/>
            <a:r>
              <a:rPr lang="en-US" dirty="0"/>
              <a:t>DATE</a:t>
            </a:r>
          </a:p>
        </p:txBody>
      </p:sp>
      <p:sp>
        <p:nvSpPr>
          <p:cNvPr id="16" name="Author/Division/Bureau"/>
          <p:cNvSpPr>
            <a:spLocks noGrp="1"/>
          </p:cNvSpPr>
          <p:nvPr>
            <p:ph type="body" sz="quarter" idx="12" hasCustomPrompt="1"/>
          </p:nvPr>
        </p:nvSpPr>
        <p:spPr>
          <a:xfrm>
            <a:off x="289560" y="5291099"/>
            <a:ext cx="11612880" cy="561975"/>
          </a:xfrm>
          <a:prstGeom prst="rect">
            <a:avLst/>
          </a:prstGeom>
        </p:spPr>
        <p:txBody>
          <a:bodyPr>
            <a:normAutofit/>
          </a:bodyPr>
          <a:lstStyle>
            <a:lvl1pPr marL="0" indent="0" algn="ctr">
              <a:lnSpc>
                <a:spcPts val="2700"/>
              </a:lnSpc>
              <a:spcBef>
                <a:spcPts val="200"/>
              </a:spcBef>
              <a:spcAft>
                <a:spcPts val="200"/>
              </a:spcAft>
              <a:buFont typeface="Arial" panose="020B0604020202020204" pitchFamily="34" charset="0"/>
              <a:buNone/>
              <a:defRPr lang="en-US" sz="2400" kern="1200" baseline="0" dirty="0" smtClean="0">
                <a:solidFill>
                  <a:schemeClr val="accent1">
                    <a:lumMod val="20000"/>
                    <a:lumOff val="80000"/>
                  </a:schemeClr>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Author – Division – Bureau</a:t>
            </a:r>
          </a:p>
        </p:txBody>
      </p:sp>
      <p:sp>
        <p:nvSpPr>
          <p:cNvPr id="14" name="SubTitle"/>
          <p:cNvSpPr>
            <a:spLocks noGrp="1"/>
          </p:cNvSpPr>
          <p:nvPr>
            <p:ph type="body" sz="quarter" idx="11" hasCustomPrompt="1"/>
          </p:nvPr>
        </p:nvSpPr>
        <p:spPr>
          <a:xfrm>
            <a:off x="289560" y="4533900"/>
            <a:ext cx="11612880" cy="712788"/>
          </a:xfrm>
          <a:prstGeom prst="rect">
            <a:avLst/>
          </a:prstGeom>
        </p:spPr>
        <p:txBody>
          <a:bodyPr anchor="ctr">
            <a:normAutofit/>
          </a:bodyPr>
          <a:lstStyle>
            <a:lvl1pPr marL="0" indent="0">
              <a:lnSpc>
                <a:spcPts val="3500"/>
              </a:lnSpc>
              <a:buNone/>
              <a:defRPr lang="en-US" sz="3000" kern="1200" baseline="0" dirty="0" smtClean="0">
                <a:solidFill>
                  <a:schemeClr val="bg1"/>
                </a:solidFill>
                <a:latin typeface="+mn-lt"/>
                <a:ea typeface="+mn-ea"/>
                <a:cs typeface="+mn-cs"/>
              </a:defRPr>
            </a:lvl1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Sub Title</a:t>
            </a:r>
          </a:p>
        </p:txBody>
      </p:sp>
      <p:sp>
        <p:nvSpPr>
          <p:cNvPr id="12" name="Title"/>
          <p:cNvSpPr>
            <a:spLocks noGrp="1"/>
          </p:cNvSpPr>
          <p:nvPr>
            <p:ph type="body" sz="quarter" idx="10" hasCustomPrompt="1"/>
          </p:nvPr>
        </p:nvSpPr>
        <p:spPr>
          <a:xfrm>
            <a:off x="289720" y="292100"/>
            <a:ext cx="11612563" cy="731520"/>
          </a:xfrm>
          <a:prstGeom prst="rect">
            <a:avLst/>
          </a:prstGeom>
        </p:spPr>
        <p:txBody>
          <a:bodyPr anchor="ctr">
            <a:normAutofit/>
          </a:bodyPr>
          <a:lstStyle>
            <a:lvl1pPr marL="0" indent="0">
              <a:lnSpc>
                <a:spcPts val="3500"/>
              </a:lnSpc>
              <a:spcBef>
                <a:spcPts val="200"/>
              </a:spcBef>
              <a:spcAft>
                <a:spcPts val="200"/>
              </a:spcAft>
              <a:buNone/>
              <a:defRPr lang="en-US" sz="3200" kern="1200" baseline="0" dirty="0" smtClean="0">
                <a:solidFill>
                  <a:schemeClr val="bg1"/>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Title</a:t>
            </a:r>
          </a:p>
        </p:txBody>
      </p:sp>
      <p:sp>
        <p:nvSpPr>
          <p:cNvPr id="15" name="DATCP logo"/>
          <p:cNvSpPr>
            <a:spLocks noGrp="1"/>
          </p:cNvSpPr>
          <p:nvPr>
            <p:ph type="pic" sz="quarter" idx="15"/>
          </p:nvPr>
        </p:nvSpPr>
        <p:spPr>
          <a:xfrm>
            <a:off x="5318760" y="3005777"/>
            <a:ext cx="1554480" cy="1554480"/>
          </a:xfrm>
          <a:prstGeom prst="ellipse">
            <a:avLst/>
          </a:prstGeom>
        </p:spPr>
        <p:txBody>
          <a:bodyPr anchor="ctr"/>
          <a:lstStyle>
            <a:lvl1pPr marL="0" indent="0" algn="ctr">
              <a:buNone/>
              <a:defRPr sz="1200"/>
            </a:lvl1pPr>
          </a:lstStyle>
          <a:p>
            <a:endParaRPr lang="en-US" dirty="0"/>
          </a:p>
        </p:txBody>
      </p:sp>
      <p:pic>
        <p:nvPicPr>
          <p:cNvPr id="3" name="Picture 2"/>
          <p:cNvPicPr>
            <a:picLocks noChangeAspect="1"/>
          </p:cNvPicPr>
          <p:nvPr userDrawn="1"/>
        </p:nvPicPr>
        <p:blipFill>
          <a:blip r:embed="rId2"/>
          <a:stretch>
            <a:fillRect/>
          </a:stretch>
        </p:blipFill>
        <p:spPr>
          <a:xfrm>
            <a:off x="297848" y="5878132"/>
            <a:ext cx="11613887" cy="493819"/>
          </a:xfrm>
          <a:prstGeom prst="rect">
            <a:avLst/>
          </a:prstGeom>
        </p:spPr>
      </p:pic>
    </p:spTree>
    <p:extLst>
      <p:ext uri="{BB962C8B-B14F-4D97-AF65-F5344CB8AC3E}">
        <p14:creationId xmlns:p14="http://schemas.microsoft.com/office/powerpoint/2010/main" val="3721705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74552" cy="3552114"/>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grpSp>
        <p:nvGrpSpPr>
          <p:cNvPr id="11" name="Group 10"/>
          <p:cNvGrpSpPr/>
          <p:nvPr userDrawn="1"/>
        </p:nvGrpSpPr>
        <p:grpSpPr>
          <a:xfrm>
            <a:off x="5830501" y="5843684"/>
            <a:ext cx="5914966" cy="993046"/>
            <a:chOff x="5830501" y="5843684"/>
            <a:chExt cx="5914966" cy="993046"/>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3" name="Footer Placeholder 4"/>
            <p:cNvSpPr txBox="1">
              <a:spLocks/>
            </p:cNvSpPr>
            <p:nvPr userDrawn="1"/>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spTree>
    <p:extLst>
      <p:ext uri="{BB962C8B-B14F-4D97-AF65-F5344CB8AC3E}">
        <p14:creationId xmlns:p14="http://schemas.microsoft.com/office/powerpoint/2010/main" val="150735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rgbClr val="688A26"/>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horz" anchor="t"/>
          <a:lstStyle>
            <a:lvl1pPr algn="l">
              <a:defRPr/>
            </a:lvl1pPr>
            <a:lvl2pPr algn="l">
              <a:defRPr/>
            </a:lvl2pPr>
            <a:lvl3pPr algn="l">
              <a:defRPr/>
            </a:lvl3pPr>
            <a:lvl4pPr algn="l">
              <a:defRPr/>
            </a:lvl4pPr>
            <a:lvl5pPr algn="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Group 12"/>
          <p:cNvGrpSpPr/>
          <p:nvPr userDrawn="1"/>
        </p:nvGrpSpPr>
        <p:grpSpPr>
          <a:xfrm>
            <a:off x="5830501" y="5843684"/>
            <a:ext cx="5914966" cy="993046"/>
            <a:chOff x="5830501" y="5843684"/>
            <a:chExt cx="5914966" cy="993046"/>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5" name="Footer Placeholder 4"/>
            <p:cNvSpPr txBox="1">
              <a:spLocks/>
            </p:cNvSpPr>
            <p:nvPr userDrawn="1"/>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spTree>
    <p:extLst>
      <p:ext uri="{BB962C8B-B14F-4D97-AF65-F5344CB8AC3E}">
        <p14:creationId xmlns:p14="http://schemas.microsoft.com/office/powerpoint/2010/main" val="544089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userDrawn="1"/>
        </p:nvSpPr>
        <p:spPr>
          <a:xfrm>
            <a:off x="8839202" y="599725"/>
            <a:ext cx="2906817" cy="5816950"/>
          </a:xfrm>
          <a:prstGeom prst="rect">
            <a:avLst/>
          </a:prstGeom>
          <a:solidFill>
            <a:srgbClr val="688A26"/>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831273"/>
            <a:ext cx="7896279" cy="5027528"/>
          </a:xfrm>
        </p:spPr>
        <p:txBody>
          <a:bodyPr vert="horz" ancho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1" name="Group 10"/>
          <p:cNvGrpSpPr/>
          <p:nvPr userDrawn="1"/>
        </p:nvGrpSpPr>
        <p:grpSpPr>
          <a:xfrm>
            <a:off x="5830501" y="5843684"/>
            <a:ext cx="5914966" cy="993046"/>
            <a:chOff x="5830501" y="5843684"/>
            <a:chExt cx="5914966" cy="993046"/>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3" name="Footer Placeholder 4"/>
            <p:cNvSpPr txBox="1">
              <a:spLocks/>
            </p:cNvSpPr>
            <p:nvPr userDrawn="1"/>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spTree>
    <p:extLst>
      <p:ext uri="{BB962C8B-B14F-4D97-AF65-F5344CB8AC3E}">
        <p14:creationId xmlns:p14="http://schemas.microsoft.com/office/powerpoint/2010/main" val="9004480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477670" y="853177"/>
            <a:ext cx="11274552" cy="5308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 name="Group 5"/>
          <p:cNvGrpSpPr/>
          <p:nvPr userDrawn="1"/>
        </p:nvGrpSpPr>
        <p:grpSpPr>
          <a:xfrm>
            <a:off x="5830501" y="5843684"/>
            <a:ext cx="5914966" cy="993046"/>
            <a:chOff x="5830501" y="5843684"/>
            <a:chExt cx="5914966" cy="993046"/>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8" name="Footer Placeholder 4"/>
            <p:cNvSpPr txBox="1">
              <a:spLocks/>
            </p:cNvSpPr>
            <p:nvPr userDrawn="1"/>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spTree>
    <p:extLst>
      <p:ext uri="{BB962C8B-B14F-4D97-AF65-F5344CB8AC3E}">
        <p14:creationId xmlns:p14="http://schemas.microsoft.com/office/powerpoint/2010/main" val="3969087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30354" y="914400"/>
            <a:ext cx="7242111" cy="5257800"/>
          </a:xfrm>
        </p:spPr>
        <p:txBody>
          <a:bodyPr anchor="t">
            <a:normAutofit/>
          </a:bodyPr>
          <a:lstStyle>
            <a:lvl1pPr>
              <a:lnSpc>
                <a:spcPts val="2700"/>
              </a:lnSpc>
              <a:spcAft>
                <a:spcPts val="900"/>
              </a:spcAft>
              <a:defRPr sz="2400"/>
            </a:lvl1pPr>
            <a:lvl2pPr>
              <a:lnSpc>
                <a:spcPts val="2700"/>
              </a:lnSpc>
              <a:spcAft>
                <a:spcPts val="900"/>
              </a:spcAft>
              <a:defRPr sz="2400"/>
            </a:lvl2pPr>
            <a:lvl3pPr>
              <a:lnSpc>
                <a:spcPts val="2700"/>
              </a:lnSpc>
              <a:spcAft>
                <a:spcPts val="900"/>
              </a:spcAft>
              <a:defRPr sz="2400"/>
            </a:lvl3pPr>
            <a:lvl4pPr>
              <a:lnSpc>
                <a:spcPts val="2700"/>
              </a:lnSpc>
              <a:spcAft>
                <a:spcPts val="900"/>
              </a:spcAft>
              <a:defRPr sz="2400"/>
            </a:lvl4pPr>
            <a:lvl5pPr>
              <a:lnSpc>
                <a:spcPts val="2700"/>
              </a:lnSpc>
              <a:spcAft>
                <a:spcPts val="900"/>
              </a:spcAft>
              <a:defRPr sz="2400"/>
            </a:lvl5pPr>
            <a:lvl6pPr>
              <a:defRPr sz="1400"/>
            </a:lvl6pPr>
            <a:lvl7pPr>
              <a:defRPr sz="1400"/>
            </a:lvl7pPr>
            <a:lvl8pPr>
              <a:defRPr sz="1400"/>
            </a:lvl8pPr>
            <a:lvl9pPr>
              <a:defRPr sz="14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151813" y="4590288"/>
            <a:ext cx="3514564" cy="1581912"/>
          </a:xfrm>
        </p:spPr>
        <p:txBody>
          <a:bodyPr/>
          <a:lstStyle>
            <a:lvl1pPr marL="0" indent="0">
              <a:spcBef>
                <a:spcPts val="800"/>
              </a:spcBef>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6" name="Content Placeholder 5"/>
          <p:cNvSpPr>
            <a:spLocks noGrp="1"/>
          </p:cNvSpPr>
          <p:nvPr>
            <p:ph sz="quarter" idx="11"/>
          </p:nvPr>
        </p:nvSpPr>
        <p:spPr>
          <a:xfrm>
            <a:off x="8151812" y="914400"/>
            <a:ext cx="3514725" cy="353536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1" name="Group 10"/>
          <p:cNvGrpSpPr/>
          <p:nvPr userDrawn="1"/>
        </p:nvGrpSpPr>
        <p:grpSpPr>
          <a:xfrm>
            <a:off x="5830501" y="5843684"/>
            <a:ext cx="5914966" cy="993046"/>
            <a:chOff x="5830501" y="5843684"/>
            <a:chExt cx="5914966" cy="993046"/>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3" name="Footer Placeholder 4"/>
            <p:cNvSpPr txBox="1">
              <a:spLocks/>
            </p:cNvSpPr>
            <p:nvPr userDrawn="1"/>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spTree>
    <p:extLst>
      <p:ext uri="{BB962C8B-B14F-4D97-AF65-F5344CB8AC3E}">
        <p14:creationId xmlns:p14="http://schemas.microsoft.com/office/powerpoint/2010/main" val="30128852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ATCP Closing slide clean">
    <p:bg>
      <p:bgPr>
        <a:solidFill>
          <a:schemeClr val="bg1">
            <a:alpha val="9500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1"/>
            <a:ext cx="12192000" cy="1047721"/>
          </a:xfrm>
          <a:prstGeom prst="rect">
            <a:avLst/>
          </a:prstGeom>
          <a:solidFill>
            <a:srgbClr val="688A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3839121"/>
            <a:ext cx="12192000" cy="3234620"/>
          </a:xfrm>
          <a:prstGeom prst="rect">
            <a:avLst/>
          </a:prstGeom>
          <a:solidFill>
            <a:srgbClr val="688A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9" name="Date"/>
          <p:cNvSpPr>
            <a:spLocks noGrp="1"/>
          </p:cNvSpPr>
          <p:nvPr>
            <p:ph type="body" sz="quarter" idx="13" hasCustomPrompt="1"/>
          </p:nvPr>
        </p:nvSpPr>
        <p:spPr>
          <a:xfrm>
            <a:off x="289560" y="6307885"/>
            <a:ext cx="11612880" cy="365760"/>
          </a:xfrm>
          <a:prstGeom prst="rect">
            <a:avLst/>
          </a:prstGeom>
        </p:spPr>
        <p:txBody>
          <a:bodyPr anchor="ctr">
            <a:normAutofit/>
          </a:bodyPr>
          <a:lstStyle>
            <a:lvl1pPr marL="0" indent="0" algn="ctr" defTabSz="914377" rtl="0" eaLnBrk="1" latinLnBrk="0" hangingPunct="1">
              <a:lnSpc>
                <a:spcPts val="1900"/>
              </a:lnSpc>
              <a:spcBef>
                <a:spcPts val="300"/>
              </a:spcBef>
              <a:spcAft>
                <a:spcPts val="300"/>
              </a:spcAft>
              <a:buFont typeface="Arial" panose="020B0604020202020204" pitchFamily="34" charset="0"/>
              <a:buNone/>
              <a:defRPr lang="en-US" sz="1600" kern="1200" dirty="0" smtClean="0">
                <a:solidFill>
                  <a:schemeClr val="accent1">
                    <a:lumMod val="20000"/>
                    <a:lumOff val="80000"/>
                  </a:schemeClr>
                </a:solidFill>
                <a:latin typeface="+mn-lt"/>
                <a:ea typeface="+mn-ea"/>
                <a:cs typeface="+mn-cs"/>
              </a:defRPr>
            </a:lvl1pPr>
          </a:lstStyle>
          <a:p>
            <a:pPr lvl="0"/>
            <a:r>
              <a:rPr lang="en-US" dirty="0"/>
              <a:t>DATE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95900" y="2238921"/>
            <a:ext cx="1600200" cy="1600200"/>
          </a:xfrm>
          <a:prstGeom prst="ellipse">
            <a:avLst/>
          </a:prstGeom>
        </p:spPr>
      </p:pic>
      <p:sp>
        <p:nvSpPr>
          <p:cNvPr id="17" name="DATCP name"/>
          <p:cNvSpPr>
            <a:spLocks noGrp="1"/>
          </p:cNvSpPr>
          <p:nvPr>
            <p:ph type="subTitle" idx="1" hasCustomPrompt="1"/>
          </p:nvPr>
        </p:nvSpPr>
        <p:spPr>
          <a:xfrm>
            <a:off x="289560" y="5894912"/>
            <a:ext cx="11612880" cy="365760"/>
          </a:xfrm>
          <a:prstGeom prst="rect">
            <a:avLst/>
          </a:prstGeom>
        </p:spPr>
        <p:txBody>
          <a:bodyPr anchor="ctr">
            <a:normAutofit/>
          </a:bodyPr>
          <a:lstStyle>
            <a:lvl1pPr marL="0" indent="0" algn="ctr">
              <a:spcBef>
                <a:spcPts val="0"/>
              </a:spcBef>
              <a:buNone/>
              <a:defRPr sz="1800" cap="all" spc="51" baseline="0">
                <a:solidFill>
                  <a:schemeClr val="accent4">
                    <a:lumMod val="20000"/>
                    <a:lumOff val="80000"/>
                  </a:schemeClr>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solidFill>
                  <a:schemeClr val="accent3">
                    <a:lumMod val="60000"/>
                    <a:lumOff val="40000"/>
                  </a:schemeClr>
                </a:solidFill>
              </a:rPr>
              <a:t>WISCONSIN DEPARTMENT OF AGRICULTURE, TRADE AND CONSUMER PROTECTION (DATCP)</a:t>
            </a:r>
          </a:p>
        </p:txBody>
      </p:sp>
      <p:sp>
        <p:nvSpPr>
          <p:cNvPr id="18" name="Phone/Email/Website"/>
          <p:cNvSpPr>
            <a:spLocks noGrp="1"/>
          </p:cNvSpPr>
          <p:nvPr>
            <p:ph type="body" sz="quarter" idx="15" hasCustomPrompt="1"/>
          </p:nvPr>
        </p:nvSpPr>
        <p:spPr>
          <a:xfrm>
            <a:off x="289560" y="5341898"/>
            <a:ext cx="11612880" cy="561975"/>
          </a:xfrm>
          <a:prstGeom prst="rect">
            <a:avLst/>
          </a:prstGeom>
        </p:spPr>
        <p:txBody>
          <a:bodyPr anchor="ctr">
            <a:normAutofit/>
          </a:bodyPr>
          <a:lstStyle>
            <a:lvl1pPr marL="0" marR="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lang="en-US" sz="2200" kern="1200" baseline="0" dirty="0" smtClean="0">
                <a:solidFill>
                  <a:schemeClr val="bg1"/>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marR="0" lvl="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a:pPr>
            <a:r>
              <a:rPr lang="en-US" dirty="0"/>
              <a:t>Phone – Email – Website</a:t>
            </a:r>
          </a:p>
        </p:txBody>
      </p:sp>
      <p:sp>
        <p:nvSpPr>
          <p:cNvPr id="16" name="Author/Division/Bureau"/>
          <p:cNvSpPr>
            <a:spLocks noGrp="1"/>
          </p:cNvSpPr>
          <p:nvPr>
            <p:ph type="body" sz="quarter" idx="12" hasCustomPrompt="1"/>
          </p:nvPr>
        </p:nvSpPr>
        <p:spPr>
          <a:xfrm>
            <a:off x="289560" y="4762778"/>
            <a:ext cx="11612880" cy="561975"/>
          </a:xfrm>
          <a:prstGeom prst="rect">
            <a:avLst/>
          </a:prstGeom>
        </p:spPr>
        <p:txBody>
          <a:bodyPr anchor="ctr">
            <a:normAutofit/>
          </a:bodyPr>
          <a:lstStyle>
            <a:lvl1pPr marL="0" marR="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lang="en-US" sz="2400" kern="1200" baseline="0" dirty="0" smtClean="0">
                <a:solidFill>
                  <a:schemeClr val="accent1">
                    <a:lumMod val="20000"/>
                    <a:lumOff val="80000"/>
                  </a:schemeClr>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marR="0" lvl="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a:pPr>
            <a:r>
              <a:rPr lang="en-US" dirty="0"/>
              <a:t>Program/Bureau – Division </a:t>
            </a:r>
          </a:p>
        </p:txBody>
      </p:sp>
      <p:sp>
        <p:nvSpPr>
          <p:cNvPr id="14" name="SubTitle"/>
          <p:cNvSpPr>
            <a:spLocks noGrp="1"/>
          </p:cNvSpPr>
          <p:nvPr>
            <p:ph type="body" sz="quarter" idx="11" hasCustomPrompt="1"/>
          </p:nvPr>
        </p:nvSpPr>
        <p:spPr>
          <a:xfrm>
            <a:off x="289560" y="4001861"/>
            <a:ext cx="11612880" cy="712788"/>
          </a:xfrm>
          <a:prstGeom prst="rect">
            <a:avLst/>
          </a:prstGeom>
        </p:spPr>
        <p:txBody>
          <a:bodyPr anchor="ctr">
            <a:normAutofit/>
          </a:bodyPr>
          <a:lstStyle>
            <a:lvl1pPr marL="0" indent="0">
              <a:lnSpc>
                <a:spcPts val="3500"/>
              </a:lnSpc>
              <a:buNone/>
              <a:defRPr lang="en-US" sz="3000" kern="1200" baseline="0" dirty="0" smtClean="0">
                <a:solidFill>
                  <a:schemeClr val="bg1"/>
                </a:solidFill>
                <a:latin typeface="+mn-lt"/>
                <a:ea typeface="+mn-ea"/>
                <a:cs typeface="+mn-cs"/>
              </a:defRPr>
            </a:lvl1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Presenter Name</a:t>
            </a:r>
          </a:p>
        </p:txBody>
      </p:sp>
      <p:sp>
        <p:nvSpPr>
          <p:cNvPr id="12" name="Title"/>
          <p:cNvSpPr>
            <a:spLocks noGrp="1"/>
          </p:cNvSpPr>
          <p:nvPr>
            <p:ph type="body" sz="quarter" idx="10" hasCustomPrompt="1"/>
          </p:nvPr>
        </p:nvSpPr>
        <p:spPr>
          <a:xfrm>
            <a:off x="289720" y="292100"/>
            <a:ext cx="11612563" cy="731520"/>
          </a:xfrm>
          <a:prstGeom prst="rect">
            <a:avLst/>
          </a:prstGeom>
        </p:spPr>
        <p:txBody>
          <a:bodyPr anchor="ctr">
            <a:normAutofit/>
          </a:bodyPr>
          <a:lstStyle>
            <a:lvl1pPr marL="0" indent="0">
              <a:lnSpc>
                <a:spcPts val="3500"/>
              </a:lnSpc>
              <a:spcBef>
                <a:spcPts val="200"/>
              </a:spcBef>
              <a:spcAft>
                <a:spcPts val="200"/>
              </a:spcAft>
              <a:buNone/>
              <a:defRPr lang="en-US" sz="4400" kern="1200" baseline="0" dirty="0" smtClean="0">
                <a:solidFill>
                  <a:schemeClr val="accent5">
                    <a:lumMod val="20000"/>
                    <a:lumOff val="80000"/>
                  </a:schemeClr>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Thank You!</a:t>
            </a:r>
          </a:p>
        </p:txBody>
      </p:sp>
    </p:spTree>
    <p:extLst>
      <p:ext uri="{BB962C8B-B14F-4D97-AF65-F5344CB8AC3E}">
        <p14:creationId xmlns:p14="http://schemas.microsoft.com/office/powerpoint/2010/main" val="33986855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DATCP Closing slide">
    <p:bg>
      <p:bgPr>
        <a:solidFill>
          <a:schemeClr val="bg1">
            <a:alpha val="9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3" y="946377"/>
            <a:ext cx="12195777" cy="2506605"/>
          </a:xfrm>
          <a:prstGeom prst="rect">
            <a:avLst/>
          </a:prstGeom>
        </p:spPr>
      </p:pic>
      <p:sp>
        <p:nvSpPr>
          <p:cNvPr id="2" name="Rectangle 1"/>
          <p:cNvSpPr/>
          <p:nvPr userDrawn="1"/>
        </p:nvSpPr>
        <p:spPr>
          <a:xfrm>
            <a:off x="0" y="-30685"/>
            <a:ext cx="12192000" cy="1047721"/>
          </a:xfrm>
          <a:prstGeom prst="rect">
            <a:avLst/>
          </a:prstGeom>
          <a:solidFill>
            <a:srgbClr val="688A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4023" y="3453587"/>
            <a:ext cx="12192000" cy="3404413"/>
          </a:xfrm>
          <a:prstGeom prst="rect">
            <a:avLst/>
          </a:prstGeom>
          <a:solidFill>
            <a:srgbClr val="688A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9" name="Date"/>
          <p:cNvSpPr>
            <a:spLocks noGrp="1"/>
          </p:cNvSpPr>
          <p:nvPr>
            <p:ph type="body" sz="quarter" idx="13" hasCustomPrompt="1"/>
          </p:nvPr>
        </p:nvSpPr>
        <p:spPr>
          <a:xfrm>
            <a:off x="289560" y="6307885"/>
            <a:ext cx="11612880" cy="365760"/>
          </a:xfrm>
          <a:prstGeom prst="rect">
            <a:avLst/>
          </a:prstGeom>
        </p:spPr>
        <p:txBody>
          <a:bodyPr anchor="ctr">
            <a:normAutofit/>
          </a:bodyPr>
          <a:lstStyle>
            <a:lvl1pPr marL="0" indent="0" algn="ctr" defTabSz="914377" rtl="0" eaLnBrk="1" latinLnBrk="0" hangingPunct="1">
              <a:lnSpc>
                <a:spcPts val="1900"/>
              </a:lnSpc>
              <a:spcBef>
                <a:spcPts val="300"/>
              </a:spcBef>
              <a:spcAft>
                <a:spcPts val="300"/>
              </a:spcAft>
              <a:buFont typeface="Arial" panose="020B0604020202020204" pitchFamily="34" charset="0"/>
              <a:buNone/>
              <a:defRPr lang="en-US" sz="1600" kern="1200" dirty="0" smtClean="0">
                <a:solidFill>
                  <a:schemeClr val="accent1">
                    <a:lumMod val="20000"/>
                    <a:lumOff val="80000"/>
                  </a:schemeClr>
                </a:solidFill>
                <a:latin typeface="+mn-lt"/>
                <a:ea typeface="+mn-ea"/>
                <a:cs typeface="+mn-cs"/>
              </a:defRPr>
            </a:lvl1pPr>
          </a:lstStyle>
          <a:p>
            <a:pPr lvl="0"/>
            <a:r>
              <a:rPr lang="en-US" dirty="0"/>
              <a:t>DATE</a:t>
            </a:r>
          </a:p>
        </p:txBody>
      </p:sp>
      <p:sp>
        <p:nvSpPr>
          <p:cNvPr id="17" name="DATCP name"/>
          <p:cNvSpPr>
            <a:spLocks noGrp="1"/>
          </p:cNvSpPr>
          <p:nvPr>
            <p:ph type="subTitle" idx="1" hasCustomPrompt="1"/>
          </p:nvPr>
        </p:nvSpPr>
        <p:spPr>
          <a:xfrm>
            <a:off x="289560" y="5894912"/>
            <a:ext cx="11612880" cy="365760"/>
          </a:xfrm>
          <a:prstGeom prst="rect">
            <a:avLst/>
          </a:prstGeom>
        </p:spPr>
        <p:txBody>
          <a:bodyPr anchor="ctr">
            <a:normAutofit/>
          </a:bodyPr>
          <a:lstStyle>
            <a:lvl1pPr marL="0" indent="0" algn="ctr">
              <a:spcBef>
                <a:spcPts val="0"/>
              </a:spcBef>
              <a:buNone/>
              <a:defRPr sz="1800" cap="all" spc="51" baseline="0">
                <a:solidFill>
                  <a:schemeClr val="accent4">
                    <a:lumMod val="20000"/>
                    <a:lumOff val="80000"/>
                  </a:schemeClr>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solidFill>
                  <a:schemeClr val="accent3">
                    <a:lumMod val="60000"/>
                    <a:lumOff val="40000"/>
                  </a:schemeClr>
                </a:solidFill>
              </a:rPr>
              <a:t>WISCONSIN DEPARTMENT OF AGRICULTURE, TRADE AND CONSUMER PROTECTION (DATCP)</a:t>
            </a:r>
          </a:p>
        </p:txBody>
      </p:sp>
      <p:sp>
        <p:nvSpPr>
          <p:cNvPr id="18" name="Phone/Email/Website"/>
          <p:cNvSpPr>
            <a:spLocks noGrp="1"/>
          </p:cNvSpPr>
          <p:nvPr>
            <p:ph type="body" sz="quarter" idx="15" hasCustomPrompt="1"/>
          </p:nvPr>
        </p:nvSpPr>
        <p:spPr>
          <a:xfrm>
            <a:off x="289560" y="5341898"/>
            <a:ext cx="11612880" cy="561975"/>
          </a:xfrm>
          <a:prstGeom prst="rect">
            <a:avLst/>
          </a:prstGeom>
        </p:spPr>
        <p:txBody>
          <a:bodyPr anchor="ctr">
            <a:normAutofit/>
          </a:bodyPr>
          <a:lstStyle>
            <a:lvl1pPr marL="0" marR="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lang="en-US" sz="2200" kern="1200" baseline="0" dirty="0" smtClean="0">
                <a:solidFill>
                  <a:schemeClr val="bg1"/>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marR="0" lvl="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a:pPr>
            <a:r>
              <a:rPr lang="en-US" dirty="0"/>
              <a:t>Phone – Email – Website</a:t>
            </a:r>
          </a:p>
        </p:txBody>
      </p:sp>
      <p:sp>
        <p:nvSpPr>
          <p:cNvPr id="16" name="Author/Division/Bureau"/>
          <p:cNvSpPr>
            <a:spLocks noGrp="1"/>
          </p:cNvSpPr>
          <p:nvPr>
            <p:ph type="body" sz="quarter" idx="12" hasCustomPrompt="1"/>
          </p:nvPr>
        </p:nvSpPr>
        <p:spPr>
          <a:xfrm>
            <a:off x="289560" y="4762778"/>
            <a:ext cx="11612880" cy="561975"/>
          </a:xfrm>
          <a:prstGeom prst="rect">
            <a:avLst/>
          </a:prstGeom>
        </p:spPr>
        <p:txBody>
          <a:bodyPr anchor="ctr">
            <a:normAutofit/>
          </a:bodyPr>
          <a:lstStyle>
            <a:lvl1pPr marL="0" marR="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lang="en-US" sz="2400" kern="1200" baseline="0" dirty="0" smtClean="0">
                <a:solidFill>
                  <a:schemeClr val="accent1">
                    <a:lumMod val="20000"/>
                    <a:lumOff val="80000"/>
                  </a:schemeClr>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marR="0" lvl="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a:pPr>
            <a:r>
              <a:rPr lang="en-US" dirty="0"/>
              <a:t>Program/Bureau – Division </a:t>
            </a:r>
          </a:p>
        </p:txBody>
      </p:sp>
      <p:sp>
        <p:nvSpPr>
          <p:cNvPr id="14" name="SubTitle"/>
          <p:cNvSpPr>
            <a:spLocks noGrp="1"/>
          </p:cNvSpPr>
          <p:nvPr>
            <p:ph type="body" sz="quarter" idx="11" hasCustomPrompt="1"/>
          </p:nvPr>
        </p:nvSpPr>
        <p:spPr>
          <a:xfrm>
            <a:off x="289560" y="4005579"/>
            <a:ext cx="11612880" cy="712788"/>
          </a:xfrm>
          <a:prstGeom prst="rect">
            <a:avLst/>
          </a:prstGeom>
        </p:spPr>
        <p:txBody>
          <a:bodyPr anchor="ctr">
            <a:normAutofit/>
          </a:bodyPr>
          <a:lstStyle>
            <a:lvl1pPr marL="0" indent="0">
              <a:lnSpc>
                <a:spcPts val="3500"/>
              </a:lnSpc>
              <a:buNone/>
              <a:defRPr lang="en-US" sz="3000" kern="1200" baseline="0" dirty="0" smtClean="0">
                <a:solidFill>
                  <a:schemeClr val="bg1"/>
                </a:solidFill>
                <a:latin typeface="+mn-lt"/>
                <a:ea typeface="+mn-ea"/>
                <a:cs typeface="+mn-cs"/>
              </a:defRPr>
            </a:lvl1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Presenter Name</a:t>
            </a:r>
          </a:p>
        </p:txBody>
      </p:sp>
      <p:sp>
        <p:nvSpPr>
          <p:cNvPr id="12" name="Title"/>
          <p:cNvSpPr>
            <a:spLocks noGrp="1"/>
          </p:cNvSpPr>
          <p:nvPr>
            <p:ph type="body" sz="quarter" idx="10" hasCustomPrompt="1"/>
          </p:nvPr>
        </p:nvSpPr>
        <p:spPr>
          <a:xfrm>
            <a:off x="289720" y="292100"/>
            <a:ext cx="11612563" cy="731520"/>
          </a:xfrm>
          <a:prstGeom prst="rect">
            <a:avLst/>
          </a:prstGeom>
        </p:spPr>
        <p:txBody>
          <a:bodyPr anchor="ctr">
            <a:normAutofit/>
          </a:bodyPr>
          <a:lstStyle>
            <a:lvl1pPr marL="0" indent="0">
              <a:lnSpc>
                <a:spcPts val="3500"/>
              </a:lnSpc>
              <a:spcBef>
                <a:spcPts val="200"/>
              </a:spcBef>
              <a:spcAft>
                <a:spcPts val="200"/>
              </a:spcAft>
              <a:buNone/>
              <a:defRPr lang="en-US" sz="4400" kern="1200" baseline="0" dirty="0" smtClean="0">
                <a:solidFill>
                  <a:schemeClr val="accent5">
                    <a:lumMod val="20000"/>
                    <a:lumOff val="80000"/>
                  </a:schemeClr>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Thank You!</a:t>
            </a: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17394" y="2622581"/>
            <a:ext cx="1371600" cy="1371600"/>
          </a:xfrm>
          <a:prstGeom prst="ellipse">
            <a:avLst/>
          </a:prstGeom>
        </p:spPr>
      </p:pic>
    </p:spTree>
    <p:extLst>
      <p:ext uri="{BB962C8B-B14F-4D97-AF65-F5344CB8AC3E}">
        <p14:creationId xmlns:p14="http://schemas.microsoft.com/office/powerpoint/2010/main" val="2639672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DATCP Closing slide">
    <p:bg>
      <p:bgPr>
        <a:solidFill>
          <a:schemeClr val="bg1">
            <a:alpha val="9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023" y="946377"/>
            <a:ext cx="12195777" cy="2506605"/>
          </a:xfrm>
          <a:prstGeom prst="rect">
            <a:avLst/>
          </a:prstGeom>
        </p:spPr>
      </p:pic>
      <p:sp>
        <p:nvSpPr>
          <p:cNvPr id="2" name="Rectangle 1"/>
          <p:cNvSpPr/>
          <p:nvPr userDrawn="1"/>
        </p:nvSpPr>
        <p:spPr>
          <a:xfrm>
            <a:off x="0" y="-24101"/>
            <a:ext cx="12192000" cy="1047721"/>
          </a:xfrm>
          <a:prstGeom prst="rect">
            <a:avLst/>
          </a:prstGeom>
          <a:solidFill>
            <a:srgbClr val="688A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3452984"/>
            <a:ext cx="12192000" cy="3404413"/>
          </a:xfrm>
          <a:prstGeom prst="rect">
            <a:avLst/>
          </a:prstGeom>
          <a:solidFill>
            <a:srgbClr val="688A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9" name="Date"/>
          <p:cNvSpPr>
            <a:spLocks noGrp="1"/>
          </p:cNvSpPr>
          <p:nvPr>
            <p:ph type="body" sz="quarter" idx="13" hasCustomPrompt="1"/>
          </p:nvPr>
        </p:nvSpPr>
        <p:spPr>
          <a:xfrm>
            <a:off x="289560" y="6307885"/>
            <a:ext cx="11612880" cy="365760"/>
          </a:xfrm>
          <a:prstGeom prst="rect">
            <a:avLst/>
          </a:prstGeom>
        </p:spPr>
        <p:txBody>
          <a:bodyPr anchor="ctr">
            <a:normAutofit/>
          </a:bodyPr>
          <a:lstStyle>
            <a:lvl1pPr marL="0" indent="0" algn="ctr" defTabSz="914377" rtl="0" eaLnBrk="1" latinLnBrk="0" hangingPunct="1">
              <a:lnSpc>
                <a:spcPts val="1900"/>
              </a:lnSpc>
              <a:spcBef>
                <a:spcPts val="300"/>
              </a:spcBef>
              <a:spcAft>
                <a:spcPts val="300"/>
              </a:spcAft>
              <a:buFont typeface="Arial" panose="020B0604020202020204" pitchFamily="34" charset="0"/>
              <a:buNone/>
              <a:defRPr lang="en-US" sz="1600" kern="1200" dirty="0" smtClean="0">
                <a:solidFill>
                  <a:schemeClr val="accent1">
                    <a:lumMod val="20000"/>
                    <a:lumOff val="80000"/>
                  </a:schemeClr>
                </a:solidFill>
                <a:latin typeface="+mn-lt"/>
                <a:ea typeface="+mn-ea"/>
                <a:cs typeface="+mn-cs"/>
              </a:defRPr>
            </a:lvl1pPr>
          </a:lstStyle>
          <a:p>
            <a:pPr lvl="0"/>
            <a:r>
              <a:rPr lang="en-US" dirty="0"/>
              <a:t>DATE</a:t>
            </a:r>
          </a:p>
        </p:txBody>
      </p:sp>
      <p:sp>
        <p:nvSpPr>
          <p:cNvPr id="17" name="DATCP name"/>
          <p:cNvSpPr>
            <a:spLocks noGrp="1"/>
          </p:cNvSpPr>
          <p:nvPr>
            <p:ph type="subTitle" idx="1" hasCustomPrompt="1"/>
          </p:nvPr>
        </p:nvSpPr>
        <p:spPr>
          <a:xfrm>
            <a:off x="289560" y="5894912"/>
            <a:ext cx="11612880" cy="365760"/>
          </a:xfrm>
          <a:prstGeom prst="rect">
            <a:avLst/>
          </a:prstGeom>
        </p:spPr>
        <p:txBody>
          <a:bodyPr anchor="ctr">
            <a:normAutofit/>
          </a:bodyPr>
          <a:lstStyle>
            <a:lvl1pPr marL="0" indent="0" algn="ctr">
              <a:spcBef>
                <a:spcPts val="0"/>
              </a:spcBef>
              <a:buNone/>
              <a:defRPr sz="1800" cap="all" spc="51" baseline="0">
                <a:solidFill>
                  <a:schemeClr val="accent4">
                    <a:lumMod val="20000"/>
                    <a:lumOff val="80000"/>
                  </a:schemeClr>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solidFill>
                  <a:schemeClr val="accent3">
                    <a:lumMod val="60000"/>
                    <a:lumOff val="40000"/>
                  </a:schemeClr>
                </a:solidFill>
              </a:rPr>
              <a:t>WISCONSIN DEPARTMENT OF AGRICULTURE, TRADE AND CONSUMER PROTECTION (DATCP)</a:t>
            </a:r>
          </a:p>
        </p:txBody>
      </p:sp>
      <p:sp>
        <p:nvSpPr>
          <p:cNvPr id="18" name="Phone/Email/Website"/>
          <p:cNvSpPr>
            <a:spLocks noGrp="1"/>
          </p:cNvSpPr>
          <p:nvPr>
            <p:ph type="body" sz="quarter" idx="15" hasCustomPrompt="1"/>
          </p:nvPr>
        </p:nvSpPr>
        <p:spPr>
          <a:xfrm>
            <a:off x="289560" y="5341898"/>
            <a:ext cx="11612880" cy="561975"/>
          </a:xfrm>
          <a:prstGeom prst="rect">
            <a:avLst/>
          </a:prstGeom>
        </p:spPr>
        <p:txBody>
          <a:bodyPr anchor="ctr">
            <a:normAutofit/>
          </a:bodyPr>
          <a:lstStyle>
            <a:lvl1pPr marL="0" marR="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lang="en-US" sz="2200" kern="1200" baseline="0" dirty="0" smtClean="0">
                <a:solidFill>
                  <a:schemeClr val="bg1"/>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marR="0" lvl="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a:pPr>
            <a:r>
              <a:rPr lang="en-US" dirty="0"/>
              <a:t>Phone – Email – Website</a:t>
            </a:r>
          </a:p>
        </p:txBody>
      </p:sp>
      <p:sp>
        <p:nvSpPr>
          <p:cNvPr id="16" name="Author/Division/Bureau"/>
          <p:cNvSpPr>
            <a:spLocks noGrp="1"/>
          </p:cNvSpPr>
          <p:nvPr>
            <p:ph type="body" sz="quarter" idx="12" hasCustomPrompt="1"/>
          </p:nvPr>
        </p:nvSpPr>
        <p:spPr>
          <a:xfrm>
            <a:off x="289560" y="4762778"/>
            <a:ext cx="11612880" cy="561975"/>
          </a:xfrm>
          <a:prstGeom prst="rect">
            <a:avLst/>
          </a:prstGeom>
        </p:spPr>
        <p:txBody>
          <a:bodyPr anchor="ctr">
            <a:normAutofit/>
          </a:bodyPr>
          <a:lstStyle>
            <a:lvl1pPr marL="0" marR="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lang="en-US" sz="2400" kern="1200" baseline="0" dirty="0" smtClean="0">
                <a:solidFill>
                  <a:schemeClr val="accent1">
                    <a:lumMod val="20000"/>
                    <a:lumOff val="80000"/>
                  </a:schemeClr>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marR="0" lvl="0" indent="0" algn="ctr" defTabSz="457189" rtl="0" eaLnBrk="1" fontAlgn="auto" latinLnBrk="0" hangingPunct="1">
              <a:lnSpc>
                <a:spcPts val="2700"/>
              </a:lnSpc>
              <a:spcBef>
                <a:spcPts val="200"/>
              </a:spcBef>
              <a:spcAft>
                <a:spcPts val="200"/>
              </a:spcAft>
              <a:buClr>
                <a:schemeClr val="accent2"/>
              </a:buClr>
              <a:buSzPct val="92000"/>
              <a:buFont typeface="Arial" panose="020B0604020202020204" pitchFamily="34" charset="0"/>
              <a:buNone/>
              <a:tabLst/>
              <a:defRPr/>
            </a:pPr>
            <a:r>
              <a:rPr lang="en-US" dirty="0"/>
              <a:t>Program/Bureau – Division </a:t>
            </a:r>
          </a:p>
        </p:txBody>
      </p:sp>
      <p:sp>
        <p:nvSpPr>
          <p:cNvPr id="14" name="SubTitle"/>
          <p:cNvSpPr>
            <a:spLocks noGrp="1"/>
          </p:cNvSpPr>
          <p:nvPr>
            <p:ph type="body" sz="quarter" idx="11" hasCustomPrompt="1"/>
          </p:nvPr>
        </p:nvSpPr>
        <p:spPr>
          <a:xfrm>
            <a:off x="289560" y="4005579"/>
            <a:ext cx="11612880" cy="712788"/>
          </a:xfrm>
          <a:prstGeom prst="rect">
            <a:avLst/>
          </a:prstGeom>
        </p:spPr>
        <p:txBody>
          <a:bodyPr anchor="ctr">
            <a:normAutofit/>
          </a:bodyPr>
          <a:lstStyle>
            <a:lvl1pPr marL="0" indent="0">
              <a:lnSpc>
                <a:spcPts val="3500"/>
              </a:lnSpc>
              <a:buNone/>
              <a:defRPr lang="en-US" sz="3000" kern="1200" baseline="0" dirty="0" smtClean="0">
                <a:solidFill>
                  <a:schemeClr val="bg1"/>
                </a:solidFill>
                <a:latin typeface="+mn-lt"/>
                <a:ea typeface="+mn-ea"/>
                <a:cs typeface="+mn-cs"/>
              </a:defRPr>
            </a:lvl1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Presenter Name</a:t>
            </a:r>
          </a:p>
        </p:txBody>
      </p:sp>
      <p:sp>
        <p:nvSpPr>
          <p:cNvPr id="12" name="Title"/>
          <p:cNvSpPr>
            <a:spLocks noGrp="1"/>
          </p:cNvSpPr>
          <p:nvPr>
            <p:ph type="body" sz="quarter" idx="10" hasCustomPrompt="1"/>
          </p:nvPr>
        </p:nvSpPr>
        <p:spPr>
          <a:xfrm>
            <a:off x="289720" y="292100"/>
            <a:ext cx="11612563" cy="731520"/>
          </a:xfrm>
          <a:prstGeom prst="rect">
            <a:avLst/>
          </a:prstGeom>
        </p:spPr>
        <p:txBody>
          <a:bodyPr anchor="ctr">
            <a:normAutofit/>
          </a:bodyPr>
          <a:lstStyle>
            <a:lvl1pPr marL="0" indent="0">
              <a:lnSpc>
                <a:spcPts val="3500"/>
              </a:lnSpc>
              <a:spcBef>
                <a:spcPts val="200"/>
              </a:spcBef>
              <a:spcAft>
                <a:spcPts val="200"/>
              </a:spcAft>
              <a:buNone/>
              <a:defRPr lang="en-US" sz="4400" kern="1200" baseline="0" dirty="0" smtClean="0">
                <a:solidFill>
                  <a:schemeClr val="accent5">
                    <a:lumMod val="20000"/>
                    <a:lumOff val="80000"/>
                  </a:schemeClr>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Thank You!</a:t>
            </a: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17394" y="2622581"/>
            <a:ext cx="1371600" cy="1371600"/>
          </a:xfrm>
          <a:prstGeom prst="ellipse">
            <a:avLst/>
          </a:prstGeom>
        </p:spPr>
      </p:pic>
    </p:spTree>
    <p:extLst>
      <p:ext uri="{BB962C8B-B14F-4D97-AF65-F5344CB8AC3E}">
        <p14:creationId xmlns:p14="http://schemas.microsoft.com/office/powerpoint/2010/main" val="8739628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p:cNvSpPr/>
          <p:nvPr userDrawn="1"/>
        </p:nvSpPr>
        <p:spPr>
          <a:xfrm>
            <a:off x="304800" y="304800"/>
            <a:ext cx="11582400" cy="6248400"/>
          </a:xfrm>
          <a:prstGeom prst="rect">
            <a:avLst/>
          </a:prstGeom>
          <a:solidFill>
            <a:srgbClr val="688A26"/>
          </a:solid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1851" y="2483427"/>
            <a:ext cx="10515600" cy="2743200"/>
          </a:xfrm>
        </p:spPr>
        <p:txBody>
          <a:bodyPr anchor="b">
            <a:normAutofit/>
          </a:bodyPr>
          <a:lstStyle>
            <a:lvl1pPr algn="ctr">
              <a:defRPr sz="4400" spc="-51" baseline="0">
                <a:solidFill>
                  <a:schemeClr val="bg1"/>
                </a:solidFill>
              </a:defRPr>
            </a:lvl1pPr>
          </a:lstStyle>
          <a:p>
            <a:r>
              <a:rPr lang="en-US"/>
              <a:t>Click to edit Master title style</a:t>
            </a:r>
          </a:p>
        </p:txBody>
      </p:sp>
      <p:sp>
        <p:nvSpPr>
          <p:cNvPr id="5" name="Text Placeholder 4"/>
          <p:cNvSpPr>
            <a:spLocks noGrp="1"/>
          </p:cNvSpPr>
          <p:nvPr>
            <p:ph type="body" sz="quarter" idx="10"/>
          </p:nvPr>
        </p:nvSpPr>
        <p:spPr>
          <a:xfrm>
            <a:off x="835025" y="5257800"/>
            <a:ext cx="10515600" cy="914400"/>
          </a:xfrm>
        </p:spPr>
        <p:txBody>
          <a:bodyPr>
            <a:normAutofit/>
          </a:bodyPr>
          <a:lstStyle>
            <a:lvl1pPr marL="0" indent="0" algn="ctr">
              <a:spcBef>
                <a:spcPts val="0"/>
              </a:spcBef>
              <a:buFontTx/>
              <a:buNone/>
              <a:defRPr sz="2000" cap="all" spc="51" baseline="0">
                <a:solidFill>
                  <a:schemeClr val="bg1"/>
                </a:solidFill>
              </a:defRPr>
            </a:lvl1pPr>
            <a:lvl2pPr marL="365751" indent="0" algn="ctr">
              <a:buNone/>
              <a:defRPr sz="2000" cap="all" spc="51" baseline="0">
                <a:solidFill>
                  <a:schemeClr val="bg1"/>
                </a:solidFill>
              </a:defRPr>
            </a:lvl2pPr>
            <a:lvl3pPr algn="ctr">
              <a:defRPr sz="2000" cap="all" spc="51" baseline="0">
                <a:solidFill>
                  <a:schemeClr val="bg1"/>
                </a:solidFill>
              </a:defRPr>
            </a:lvl3pPr>
            <a:lvl4pPr algn="ctr">
              <a:defRPr sz="2000" cap="all" spc="51" baseline="0">
                <a:solidFill>
                  <a:schemeClr val="bg1"/>
                </a:solidFill>
              </a:defRPr>
            </a:lvl4pPr>
            <a:lvl5pPr algn="ctr">
              <a:defRPr sz="2000" cap="all" spc="51" baseline="0">
                <a:solidFill>
                  <a:schemeClr val="bg1"/>
                </a:solidFill>
              </a:defRPr>
            </a:lvl5pPr>
          </a:lstStyle>
          <a:p>
            <a:pPr lvl="0"/>
            <a:r>
              <a:rPr lang="en-US"/>
              <a:t>Edit Master text styles</a:t>
            </a:r>
          </a:p>
        </p:txBody>
      </p:sp>
      <p:grpSp>
        <p:nvGrpSpPr>
          <p:cNvPr id="10" name="Group 9"/>
          <p:cNvGrpSpPr/>
          <p:nvPr userDrawn="1"/>
        </p:nvGrpSpPr>
        <p:grpSpPr>
          <a:xfrm>
            <a:off x="5830501" y="5843684"/>
            <a:ext cx="5914966" cy="993046"/>
            <a:chOff x="5830501" y="5843684"/>
            <a:chExt cx="5914966" cy="993046"/>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2" name="Footer Placeholder 4"/>
            <p:cNvSpPr txBox="1">
              <a:spLocks/>
            </p:cNvSpPr>
            <p:nvPr userDrawn="1"/>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spTree>
    <p:extLst>
      <p:ext uri="{BB962C8B-B14F-4D97-AF65-F5344CB8AC3E}">
        <p14:creationId xmlns:p14="http://schemas.microsoft.com/office/powerpoint/2010/main" val="2462216832"/>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3E8F0C-AEAC-4CB4-9285-5B3C2C7A7B84}" type="slidenum">
              <a:rPr lang="en-US" smtClean="0"/>
              <a:t>‹#›</a:t>
            </a:fld>
            <a:endParaRPr lang="en-US"/>
          </a:p>
        </p:txBody>
      </p:sp>
    </p:spTree>
    <p:extLst>
      <p:ext uri="{BB962C8B-B14F-4D97-AF65-F5344CB8AC3E}">
        <p14:creationId xmlns:p14="http://schemas.microsoft.com/office/powerpoint/2010/main" val="3902031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TCP Title slide 2 - 1 picture">
    <p:spTree>
      <p:nvGrpSpPr>
        <p:cNvPr id="1" name=""/>
        <p:cNvGrpSpPr/>
        <p:nvPr/>
      </p:nvGrpSpPr>
      <p:grpSpPr>
        <a:xfrm>
          <a:off x="0" y="0"/>
          <a:ext cx="0" cy="0"/>
          <a:chOff x="0" y="0"/>
          <a:chExt cx="0" cy="0"/>
        </a:xfrm>
      </p:grpSpPr>
      <p:sp>
        <p:nvSpPr>
          <p:cNvPr id="8" name="Picture"/>
          <p:cNvSpPr>
            <a:spLocks noGrp="1"/>
          </p:cNvSpPr>
          <p:nvPr>
            <p:ph type="pic" sz="quarter" idx="14"/>
          </p:nvPr>
        </p:nvSpPr>
        <p:spPr>
          <a:xfrm>
            <a:off x="0" y="0"/>
            <a:ext cx="12192000" cy="4231672"/>
          </a:xfrm>
          <a:prstGeom prst="rect">
            <a:avLst/>
          </a:prstGeom>
        </p:spPr>
        <p:txBody>
          <a:bodyPr anchor="ctr"/>
          <a:lstStyle>
            <a:lvl1pPr marL="0" indent="0" algn="ctr">
              <a:buNone/>
              <a:defRPr/>
            </a:lvl1pPr>
          </a:lstStyle>
          <a:p>
            <a:endParaRPr lang="en-US" dirty="0"/>
          </a:p>
        </p:txBody>
      </p:sp>
      <p:sp>
        <p:nvSpPr>
          <p:cNvPr id="3" name="Date"/>
          <p:cNvSpPr>
            <a:spLocks noGrp="1"/>
          </p:cNvSpPr>
          <p:nvPr>
            <p:ph type="body" sz="quarter" idx="13" hasCustomPrompt="1"/>
          </p:nvPr>
        </p:nvSpPr>
        <p:spPr>
          <a:xfrm>
            <a:off x="289560" y="6307885"/>
            <a:ext cx="11612880" cy="365760"/>
          </a:xfrm>
          <a:prstGeom prst="rect">
            <a:avLst/>
          </a:prstGeom>
        </p:spPr>
        <p:txBody>
          <a:bodyPr>
            <a:normAutofit/>
          </a:bodyPr>
          <a:lstStyle>
            <a:lvl1pPr marL="0" indent="0" algn="ctr" defTabSz="914377" rtl="0" eaLnBrk="1" latinLnBrk="0" hangingPunct="1">
              <a:lnSpc>
                <a:spcPts val="1900"/>
              </a:lnSpc>
              <a:spcBef>
                <a:spcPts val="300"/>
              </a:spcBef>
              <a:spcAft>
                <a:spcPts val="300"/>
              </a:spcAft>
              <a:buFont typeface="Arial" panose="020B0604020202020204" pitchFamily="34" charset="0"/>
              <a:buNone/>
              <a:defRPr lang="en-US" sz="1600" kern="1200" dirty="0" smtClean="0">
                <a:solidFill>
                  <a:schemeClr val="accent1">
                    <a:lumMod val="20000"/>
                    <a:lumOff val="80000"/>
                  </a:schemeClr>
                </a:solidFill>
                <a:latin typeface="+mn-lt"/>
                <a:ea typeface="+mn-ea"/>
                <a:cs typeface="+mn-cs"/>
              </a:defRPr>
            </a:lvl1pPr>
          </a:lstStyle>
          <a:p>
            <a:pPr lvl="0"/>
            <a:r>
              <a:rPr lang="en-US" dirty="0"/>
              <a:t>DATE</a:t>
            </a:r>
          </a:p>
        </p:txBody>
      </p:sp>
      <p:sp>
        <p:nvSpPr>
          <p:cNvPr id="5" name="Author/Division/Bureau"/>
          <p:cNvSpPr>
            <a:spLocks noGrp="1"/>
          </p:cNvSpPr>
          <p:nvPr>
            <p:ph type="body" sz="quarter" idx="12" hasCustomPrompt="1"/>
          </p:nvPr>
        </p:nvSpPr>
        <p:spPr>
          <a:xfrm>
            <a:off x="289560" y="5291099"/>
            <a:ext cx="11612880" cy="561975"/>
          </a:xfrm>
          <a:prstGeom prst="rect">
            <a:avLst/>
          </a:prstGeom>
        </p:spPr>
        <p:txBody>
          <a:bodyPr>
            <a:normAutofit/>
          </a:bodyPr>
          <a:lstStyle>
            <a:lvl1pPr marL="0" indent="0" algn="ctr">
              <a:lnSpc>
                <a:spcPts val="2700"/>
              </a:lnSpc>
              <a:spcBef>
                <a:spcPts val="200"/>
              </a:spcBef>
              <a:spcAft>
                <a:spcPts val="200"/>
              </a:spcAft>
              <a:buFont typeface="Arial" panose="020B0604020202020204" pitchFamily="34" charset="0"/>
              <a:buNone/>
              <a:defRPr lang="en-US" sz="2400" kern="1200" baseline="0" dirty="0" smtClean="0">
                <a:solidFill>
                  <a:schemeClr val="accent1">
                    <a:lumMod val="20000"/>
                    <a:lumOff val="80000"/>
                  </a:schemeClr>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Author – Division – Bureau</a:t>
            </a:r>
          </a:p>
        </p:txBody>
      </p:sp>
      <p:sp>
        <p:nvSpPr>
          <p:cNvPr id="7" name="Title"/>
          <p:cNvSpPr>
            <a:spLocks noGrp="1"/>
          </p:cNvSpPr>
          <p:nvPr>
            <p:ph type="body" sz="quarter" idx="10" hasCustomPrompt="1"/>
          </p:nvPr>
        </p:nvSpPr>
        <p:spPr>
          <a:xfrm>
            <a:off x="289720" y="4512364"/>
            <a:ext cx="11612563" cy="731520"/>
          </a:xfrm>
          <a:prstGeom prst="rect">
            <a:avLst/>
          </a:prstGeom>
        </p:spPr>
        <p:txBody>
          <a:bodyPr anchor="ctr">
            <a:normAutofit/>
          </a:bodyPr>
          <a:lstStyle>
            <a:lvl1pPr marL="0" indent="0">
              <a:lnSpc>
                <a:spcPts val="3500"/>
              </a:lnSpc>
              <a:spcBef>
                <a:spcPts val="200"/>
              </a:spcBef>
              <a:spcAft>
                <a:spcPts val="200"/>
              </a:spcAft>
              <a:buNone/>
              <a:defRPr lang="en-US" sz="3200" kern="1200" baseline="0" dirty="0" smtClean="0">
                <a:solidFill>
                  <a:schemeClr val="bg1"/>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Title</a:t>
            </a:r>
          </a:p>
        </p:txBody>
      </p:sp>
      <p:sp>
        <p:nvSpPr>
          <p:cNvPr id="10" name="DATCP logo"/>
          <p:cNvSpPr>
            <a:spLocks noGrp="1"/>
          </p:cNvSpPr>
          <p:nvPr>
            <p:ph type="pic" sz="quarter" idx="15"/>
          </p:nvPr>
        </p:nvSpPr>
        <p:spPr>
          <a:xfrm>
            <a:off x="5318760" y="3005777"/>
            <a:ext cx="1554480" cy="1554480"/>
          </a:xfrm>
          <a:prstGeom prst="ellipse">
            <a:avLst/>
          </a:prstGeom>
        </p:spPr>
        <p:txBody>
          <a:bodyPr anchor="ctr"/>
          <a:lstStyle>
            <a:lvl1pPr marL="0" indent="0" algn="ctr">
              <a:buNone/>
              <a:defRPr sz="1400"/>
            </a:lvl1pPr>
          </a:lstStyle>
          <a:p>
            <a:endParaRPr lang="en-US" dirty="0"/>
          </a:p>
        </p:txBody>
      </p:sp>
      <p:pic>
        <p:nvPicPr>
          <p:cNvPr id="9" name="Picture 8"/>
          <p:cNvPicPr>
            <a:picLocks noChangeAspect="1"/>
          </p:cNvPicPr>
          <p:nvPr userDrawn="1"/>
        </p:nvPicPr>
        <p:blipFill>
          <a:blip r:embed="rId2"/>
          <a:stretch>
            <a:fillRect/>
          </a:stretch>
        </p:blipFill>
        <p:spPr>
          <a:xfrm>
            <a:off x="297848" y="5878132"/>
            <a:ext cx="11613887" cy="493819"/>
          </a:xfrm>
          <a:prstGeom prst="rect">
            <a:avLst/>
          </a:prstGeom>
        </p:spPr>
      </p:pic>
    </p:spTree>
    <p:extLst>
      <p:ext uri="{BB962C8B-B14F-4D97-AF65-F5344CB8AC3E}">
        <p14:creationId xmlns:p14="http://schemas.microsoft.com/office/powerpoint/2010/main" val="8197991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B7E10C40-28FF-4821-868E-C720C7C7B2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24895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E098EA94-2AC1-4487-B1C4-20788A4246E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580728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77522276-B467-4F6E-9DFA-DCF7C849A1C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709418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8288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88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0D1DF012-E6C8-4AE4-A55A-7795B1636F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57363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sldNum" sz="quarter" idx="11"/>
          </p:nvPr>
        </p:nvSpPr>
        <p:spPr>
          <a:ln/>
        </p:spPr>
        <p:txBody>
          <a:bodyPr/>
          <a:lstStyle>
            <a:lvl1pPr>
              <a:defRPr/>
            </a:lvl1pPr>
          </a:lstStyle>
          <a:p>
            <a:pPr>
              <a:defRPr/>
            </a:pPr>
            <a:fld id="{5E074E8D-0A8B-47EB-8ADB-F248B292B8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828877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sldNum" sz="quarter" idx="11"/>
          </p:nvPr>
        </p:nvSpPr>
        <p:spPr>
          <a:ln/>
        </p:spPr>
        <p:txBody>
          <a:bodyPr/>
          <a:lstStyle>
            <a:lvl1pPr>
              <a:defRPr/>
            </a:lvl1pPr>
          </a:lstStyle>
          <a:p>
            <a:pPr>
              <a:defRPr/>
            </a:pPr>
            <a:fld id="{76C92DDB-8F6F-4019-8FEB-E09055BD940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82678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sldNum" sz="quarter" idx="11"/>
          </p:nvPr>
        </p:nvSpPr>
        <p:spPr>
          <a:ln/>
        </p:spPr>
        <p:txBody>
          <a:bodyPr/>
          <a:lstStyle>
            <a:lvl1pPr>
              <a:defRPr/>
            </a:lvl1pPr>
          </a:lstStyle>
          <a:p>
            <a:pPr>
              <a:defRPr/>
            </a:pPr>
            <a:fld id="{EB090FA2-0BE9-493C-82B1-6284903421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373343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3B4ED45D-2716-4018-857F-73AA12E3FF1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981005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0ADBFDC2-F69A-4760-895F-6C51A04A35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186630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36439FE6-978F-44C9-BECD-D715B74646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6242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CP Title slide 3 - 3 picture">
    <p:spTree>
      <p:nvGrpSpPr>
        <p:cNvPr id="1" name=""/>
        <p:cNvGrpSpPr/>
        <p:nvPr/>
      </p:nvGrpSpPr>
      <p:grpSpPr>
        <a:xfrm>
          <a:off x="0" y="0"/>
          <a:ext cx="0" cy="0"/>
          <a:chOff x="0" y="0"/>
          <a:chExt cx="0" cy="0"/>
        </a:xfrm>
      </p:grpSpPr>
      <p:sp>
        <p:nvSpPr>
          <p:cNvPr id="9" name="Picture Placeholder 2" descr="An empty placeholder to add an image. Click on the placeholder and select the image that you wish to add"/>
          <p:cNvSpPr>
            <a:spLocks noGrp="1"/>
          </p:cNvSpPr>
          <p:nvPr>
            <p:ph type="pic" idx="16"/>
          </p:nvPr>
        </p:nvSpPr>
        <p:spPr>
          <a:xfrm>
            <a:off x="1" y="1"/>
            <a:ext cx="4023360" cy="4114800"/>
          </a:xfrm>
          <a:prstGeom prst="rect">
            <a:avLst/>
          </a:prstGeom>
        </p:spPr>
        <p:txBody>
          <a:bodyPr tIns="457200">
            <a:normAutofit/>
          </a:bodyPr>
          <a:lstStyle>
            <a:lvl1pPr marL="0" indent="0" algn="ctr">
              <a:buNone/>
              <a:defRPr sz="20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dirty="0"/>
              <a:t>Click icon to add picture</a:t>
            </a:r>
          </a:p>
        </p:txBody>
      </p:sp>
      <p:sp>
        <p:nvSpPr>
          <p:cNvPr id="11" name="Picture Placeholder 2" descr="An empty placeholder to add an image. Click on the placeholder and select the image that you wish to add"/>
          <p:cNvSpPr>
            <a:spLocks noGrp="1"/>
          </p:cNvSpPr>
          <p:nvPr>
            <p:ph type="pic" idx="11"/>
          </p:nvPr>
        </p:nvSpPr>
        <p:spPr>
          <a:xfrm>
            <a:off x="4084320" y="1"/>
            <a:ext cx="4023360" cy="4114800"/>
          </a:xfrm>
          <a:prstGeom prst="rect">
            <a:avLst/>
          </a:prstGeom>
        </p:spPr>
        <p:txBody>
          <a:bodyPr tIns="457200">
            <a:normAutofit/>
          </a:bodyPr>
          <a:lstStyle>
            <a:lvl1pPr marL="0" indent="0" algn="ctr">
              <a:buNone/>
              <a:defRPr sz="20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dirty="0"/>
              <a:t>Click icon to add picture</a:t>
            </a:r>
          </a:p>
        </p:txBody>
      </p:sp>
      <p:sp>
        <p:nvSpPr>
          <p:cNvPr id="12" name="Picture Placeholder 2" descr="An empty placeholder to add an image. Click on the placeholder and select the image that you wish to add"/>
          <p:cNvSpPr>
            <a:spLocks noGrp="1"/>
          </p:cNvSpPr>
          <p:nvPr>
            <p:ph type="pic" idx="17"/>
          </p:nvPr>
        </p:nvSpPr>
        <p:spPr>
          <a:xfrm>
            <a:off x="8168640" y="1"/>
            <a:ext cx="4023360" cy="4114800"/>
          </a:xfrm>
          <a:prstGeom prst="rect">
            <a:avLst/>
          </a:prstGeom>
        </p:spPr>
        <p:txBody>
          <a:bodyPr tIns="457200">
            <a:normAutofit/>
          </a:bodyPr>
          <a:lstStyle>
            <a:lvl1pPr marL="0" indent="0" algn="ctr">
              <a:buNone/>
              <a:defRPr sz="20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dirty="0"/>
              <a:t>Click icon to add picture</a:t>
            </a:r>
          </a:p>
        </p:txBody>
      </p:sp>
      <p:sp>
        <p:nvSpPr>
          <p:cNvPr id="3" name="Date"/>
          <p:cNvSpPr>
            <a:spLocks noGrp="1"/>
          </p:cNvSpPr>
          <p:nvPr>
            <p:ph type="body" sz="quarter" idx="13" hasCustomPrompt="1"/>
          </p:nvPr>
        </p:nvSpPr>
        <p:spPr>
          <a:xfrm>
            <a:off x="289560" y="6307885"/>
            <a:ext cx="11612880" cy="365760"/>
          </a:xfrm>
          <a:prstGeom prst="rect">
            <a:avLst/>
          </a:prstGeom>
        </p:spPr>
        <p:txBody>
          <a:bodyPr>
            <a:normAutofit/>
          </a:bodyPr>
          <a:lstStyle>
            <a:lvl1pPr marL="0" indent="0" algn="ctr" defTabSz="914377" rtl="0" eaLnBrk="1" latinLnBrk="0" hangingPunct="1">
              <a:lnSpc>
                <a:spcPts val="1900"/>
              </a:lnSpc>
              <a:spcBef>
                <a:spcPts val="300"/>
              </a:spcBef>
              <a:spcAft>
                <a:spcPts val="300"/>
              </a:spcAft>
              <a:buFont typeface="Arial" panose="020B0604020202020204" pitchFamily="34" charset="0"/>
              <a:buNone/>
              <a:defRPr lang="en-US" sz="1600" kern="1200" dirty="0" smtClean="0">
                <a:solidFill>
                  <a:schemeClr val="accent1">
                    <a:lumMod val="20000"/>
                    <a:lumOff val="80000"/>
                  </a:schemeClr>
                </a:solidFill>
                <a:latin typeface="+mn-lt"/>
                <a:ea typeface="+mn-ea"/>
                <a:cs typeface="+mn-cs"/>
              </a:defRPr>
            </a:lvl1pPr>
          </a:lstStyle>
          <a:p>
            <a:pPr lvl="0"/>
            <a:r>
              <a:rPr lang="en-US" dirty="0"/>
              <a:t>DATE</a:t>
            </a:r>
          </a:p>
        </p:txBody>
      </p:sp>
      <p:sp>
        <p:nvSpPr>
          <p:cNvPr id="5" name="Author/Division/Bureau"/>
          <p:cNvSpPr>
            <a:spLocks noGrp="1"/>
          </p:cNvSpPr>
          <p:nvPr>
            <p:ph type="body" sz="quarter" idx="12" hasCustomPrompt="1"/>
          </p:nvPr>
        </p:nvSpPr>
        <p:spPr>
          <a:xfrm>
            <a:off x="289560" y="5291099"/>
            <a:ext cx="11612880" cy="561975"/>
          </a:xfrm>
          <a:prstGeom prst="rect">
            <a:avLst/>
          </a:prstGeom>
        </p:spPr>
        <p:txBody>
          <a:bodyPr>
            <a:normAutofit/>
          </a:bodyPr>
          <a:lstStyle>
            <a:lvl1pPr marL="0" indent="0" algn="ctr">
              <a:lnSpc>
                <a:spcPts val="2700"/>
              </a:lnSpc>
              <a:spcBef>
                <a:spcPts val="200"/>
              </a:spcBef>
              <a:spcAft>
                <a:spcPts val="200"/>
              </a:spcAft>
              <a:buFont typeface="Arial" panose="020B0604020202020204" pitchFamily="34" charset="0"/>
              <a:buNone/>
              <a:defRPr lang="en-US" sz="2400" kern="1200" baseline="0" dirty="0" smtClean="0">
                <a:solidFill>
                  <a:schemeClr val="accent1">
                    <a:lumMod val="20000"/>
                    <a:lumOff val="80000"/>
                  </a:schemeClr>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Author – Division – Bureau</a:t>
            </a:r>
          </a:p>
        </p:txBody>
      </p:sp>
      <p:sp>
        <p:nvSpPr>
          <p:cNvPr id="7" name="Title"/>
          <p:cNvSpPr>
            <a:spLocks noGrp="1"/>
          </p:cNvSpPr>
          <p:nvPr>
            <p:ph type="body" sz="quarter" idx="10" hasCustomPrompt="1"/>
          </p:nvPr>
        </p:nvSpPr>
        <p:spPr>
          <a:xfrm>
            <a:off x="289720" y="4512364"/>
            <a:ext cx="11612563" cy="731520"/>
          </a:xfrm>
          <a:prstGeom prst="rect">
            <a:avLst/>
          </a:prstGeom>
        </p:spPr>
        <p:txBody>
          <a:bodyPr anchor="ctr">
            <a:normAutofit/>
          </a:bodyPr>
          <a:lstStyle>
            <a:lvl1pPr marL="0" indent="0">
              <a:lnSpc>
                <a:spcPts val="3500"/>
              </a:lnSpc>
              <a:spcBef>
                <a:spcPts val="200"/>
              </a:spcBef>
              <a:spcAft>
                <a:spcPts val="200"/>
              </a:spcAft>
              <a:buNone/>
              <a:defRPr lang="en-US" sz="3200" kern="1200" baseline="0" dirty="0" smtClean="0">
                <a:solidFill>
                  <a:schemeClr val="bg1"/>
                </a:solidFill>
                <a:latin typeface="+mn-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marL="0" lvl="0" indent="0" algn="ctr" defTabSz="914377" rtl="0" eaLnBrk="1" latinLnBrk="0" hangingPunct="1">
              <a:lnSpc>
                <a:spcPts val="3300"/>
              </a:lnSpc>
              <a:spcBef>
                <a:spcPts val="200"/>
              </a:spcBef>
              <a:spcAft>
                <a:spcPts val="200"/>
              </a:spcAft>
              <a:buFont typeface="Arial" panose="020B0604020202020204" pitchFamily="34" charset="0"/>
              <a:buNone/>
            </a:pPr>
            <a:r>
              <a:rPr lang="en-US" dirty="0"/>
              <a:t>Title</a:t>
            </a:r>
          </a:p>
        </p:txBody>
      </p:sp>
      <p:sp>
        <p:nvSpPr>
          <p:cNvPr id="10" name="DATCP logo"/>
          <p:cNvSpPr>
            <a:spLocks noGrp="1"/>
          </p:cNvSpPr>
          <p:nvPr>
            <p:ph type="pic" sz="quarter" idx="15"/>
          </p:nvPr>
        </p:nvSpPr>
        <p:spPr>
          <a:xfrm>
            <a:off x="5318760" y="3005777"/>
            <a:ext cx="1554480" cy="1554480"/>
          </a:xfrm>
          <a:prstGeom prst="ellipse">
            <a:avLst/>
          </a:prstGeom>
        </p:spPr>
        <p:txBody>
          <a:bodyPr anchor="ctr"/>
          <a:lstStyle>
            <a:lvl1pPr marL="0" indent="0" algn="ctr">
              <a:buNone/>
              <a:defRPr sz="1400"/>
            </a:lvl1pPr>
          </a:lstStyle>
          <a:p>
            <a:endParaRPr lang="en-US" dirty="0"/>
          </a:p>
        </p:txBody>
      </p:sp>
      <p:pic>
        <p:nvPicPr>
          <p:cNvPr id="13" name="Picture 12"/>
          <p:cNvPicPr>
            <a:picLocks noChangeAspect="1"/>
          </p:cNvPicPr>
          <p:nvPr userDrawn="1"/>
        </p:nvPicPr>
        <p:blipFill>
          <a:blip r:embed="rId2"/>
          <a:stretch>
            <a:fillRect/>
          </a:stretch>
        </p:blipFill>
        <p:spPr>
          <a:xfrm>
            <a:off x="297848" y="5878132"/>
            <a:ext cx="11613887" cy="493819"/>
          </a:xfrm>
          <a:prstGeom prst="rect">
            <a:avLst/>
          </a:prstGeom>
        </p:spPr>
      </p:pic>
    </p:spTree>
    <p:extLst>
      <p:ext uri="{BB962C8B-B14F-4D97-AF65-F5344CB8AC3E}">
        <p14:creationId xmlns:p14="http://schemas.microsoft.com/office/powerpoint/2010/main" val="32960139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762000"/>
            <a:ext cx="27432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762000"/>
            <a:ext cx="8026400" cy="4953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9344DD10-D1A8-4444-A22D-B4ED5BC2234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6293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828800"/>
            <a:ext cx="5384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8800"/>
            <a:ext cx="5384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4AF3EFF8-D4FE-4804-AE6C-FB21E8BE3AC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24857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B7E10C40-28FF-4821-868E-C720C7C7B29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60693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E098EA94-2AC1-4487-B1C4-20788A4246E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11926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77522276-B467-4F6E-9DFA-DCF7C849A1C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057154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8288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8800"/>
            <a:ext cx="53848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0D1DF012-E6C8-4AE4-A55A-7795B1636F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8931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sldNum" sz="quarter" idx="11"/>
          </p:nvPr>
        </p:nvSpPr>
        <p:spPr>
          <a:ln/>
        </p:spPr>
        <p:txBody>
          <a:bodyPr/>
          <a:lstStyle>
            <a:lvl1pPr>
              <a:defRPr/>
            </a:lvl1pPr>
          </a:lstStyle>
          <a:p>
            <a:pPr>
              <a:defRPr/>
            </a:pPr>
            <a:fld id="{5E074E8D-0A8B-47EB-8ADB-F248B292B8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391282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sldNum" sz="quarter" idx="11"/>
          </p:nvPr>
        </p:nvSpPr>
        <p:spPr>
          <a:ln/>
        </p:spPr>
        <p:txBody>
          <a:bodyPr/>
          <a:lstStyle>
            <a:lvl1pPr>
              <a:defRPr/>
            </a:lvl1pPr>
          </a:lstStyle>
          <a:p>
            <a:pPr>
              <a:defRPr/>
            </a:pPr>
            <a:fld id="{76C92DDB-8F6F-4019-8FEB-E09055BD940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758012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sldNum" sz="quarter" idx="11"/>
          </p:nvPr>
        </p:nvSpPr>
        <p:spPr>
          <a:ln/>
        </p:spPr>
        <p:txBody>
          <a:bodyPr/>
          <a:lstStyle>
            <a:lvl1pPr>
              <a:defRPr/>
            </a:lvl1pPr>
          </a:lstStyle>
          <a:p>
            <a:pPr>
              <a:defRPr/>
            </a:pPr>
            <a:fld id="{EB090FA2-0BE9-493C-82B1-6284903421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30839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3B4ED45D-2716-4018-857F-73AA12E3FF1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93468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128207" cy="3304800"/>
          </a:xfrm>
          <a:prstGeom prst="rect">
            <a:avLst/>
          </a:prstGeom>
          <a:solidFill>
            <a:srgbClr val="688A26"/>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1"/>
            <a:ext cx="10993549" cy="1475013"/>
          </a:xfrm>
          <a:effectLst/>
        </p:spPr>
        <p:txBody>
          <a:bodyPr anchor="b">
            <a:normAutofit/>
          </a:bodyPr>
          <a:lstStyle>
            <a:lvl1pPr>
              <a:lnSpc>
                <a:spcPts val="3900"/>
              </a:lnSpc>
              <a:spcAft>
                <a:spcPts val="900"/>
              </a:spcAft>
              <a:defRPr sz="36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lnSpc>
                <a:spcPts val="1900"/>
              </a:lnSpc>
              <a:spcBef>
                <a:spcPts val="0"/>
              </a:spcBef>
              <a:spcAft>
                <a:spcPts val="900"/>
              </a:spcAft>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
        <p:nvSpPr>
          <p:cNvPr id="8" name="Rectangle 7"/>
          <p:cNvSpPr/>
          <p:nvPr userDrawn="1"/>
        </p:nvSpPr>
        <p:spPr>
          <a:xfrm>
            <a:off x="304800" y="304800"/>
            <a:ext cx="11582400" cy="6248400"/>
          </a:xfrm>
          <a:prstGeom prst="rect">
            <a:avLst/>
          </a:prstGeom>
          <a:noFill/>
          <a:ln w="508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2" name="Group 11"/>
          <p:cNvGrpSpPr/>
          <p:nvPr userDrawn="1"/>
        </p:nvGrpSpPr>
        <p:grpSpPr>
          <a:xfrm>
            <a:off x="5830501" y="5843684"/>
            <a:ext cx="5914966" cy="993046"/>
            <a:chOff x="5830501" y="5843684"/>
            <a:chExt cx="5914966" cy="993046"/>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4" name="Footer Placeholder 4"/>
            <p:cNvSpPr txBox="1">
              <a:spLocks/>
            </p:cNvSpPr>
            <p:nvPr userDrawn="1"/>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spTree>
    <p:extLst>
      <p:ext uri="{BB962C8B-B14F-4D97-AF65-F5344CB8AC3E}">
        <p14:creationId xmlns:p14="http://schemas.microsoft.com/office/powerpoint/2010/main" val="29654128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0ADBFDC2-F69A-4760-895F-6C51A04A35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082839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36439FE6-978F-44C9-BECD-D715B74646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29374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762000"/>
            <a:ext cx="27432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762000"/>
            <a:ext cx="8026400" cy="4953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1"/>
          </p:nvPr>
        </p:nvSpPr>
        <p:spPr>
          <a:ln/>
        </p:spPr>
        <p:txBody>
          <a:bodyPr/>
          <a:lstStyle>
            <a:lvl1pPr>
              <a:defRPr/>
            </a:lvl1pPr>
          </a:lstStyle>
          <a:p>
            <a:pPr>
              <a:defRPr/>
            </a:pPr>
            <a:fld id="{9344DD10-D1A8-4444-A22D-B4ED5BC2234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207719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828800"/>
            <a:ext cx="5384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8800"/>
            <a:ext cx="5384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1"/>
          </p:nvPr>
        </p:nvSpPr>
        <p:spPr>
          <a:ln/>
        </p:spPr>
        <p:txBody>
          <a:bodyPr/>
          <a:lstStyle>
            <a:lvl1pPr>
              <a:defRPr/>
            </a:lvl1pPr>
          </a:lstStyle>
          <a:p>
            <a:pPr>
              <a:defRPr/>
            </a:pPr>
            <a:fld id="{4AF3EFF8-D4FE-4804-AE6C-FB21E8BE3AC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63284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rgbClr val="688A26"/>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2" y="702156"/>
            <a:ext cx="11029616" cy="1013800"/>
          </a:xfrm>
        </p:spPr>
        <p:txBody>
          <a:bodyPr/>
          <a:lstStyle>
            <a:lvl1pPr>
              <a:lnSpc>
                <a:spcPts val="3100"/>
              </a:lnSpc>
              <a:spcAft>
                <a:spcPts val="900"/>
              </a:spcAft>
              <a:defRPr/>
            </a:lvl1pPr>
          </a:lstStyle>
          <a:p>
            <a:r>
              <a:rPr lang="en-US" dirty="0"/>
              <a:t>Click to edit Master title style</a:t>
            </a:r>
          </a:p>
        </p:txBody>
      </p:sp>
      <p:sp>
        <p:nvSpPr>
          <p:cNvPr id="5" name="Content Placeholder 4"/>
          <p:cNvSpPr>
            <a:spLocks noGrp="1"/>
          </p:cNvSpPr>
          <p:nvPr>
            <p:ph sz="quarter" idx="10"/>
          </p:nvPr>
        </p:nvSpPr>
        <p:spPr>
          <a:xfrm>
            <a:off x="439738" y="2044840"/>
            <a:ext cx="11274552" cy="395763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8" name="Group 7"/>
          <p:cNvGrpSpPr/>
          <p:nvPr userDrawn="1"/>
        </p:nvGrpSpPr>
        <p:grpSpPr>
          <a:xfrm>
            <a:off x="5830501" y="5843684"/>
            <a:ext cx="5914966" cy="993046"/>
            <a:chOff x="5830501" y="5843684"/>
            <a:chExt cx="5914966" cy="993046"/>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0" name="Footer Placeholder 4"/>
            <p:cNvSpPr txBox="1">
              <a:spLocks/>
            </p:cNvSpPr>
            <p:nvPr userDrawn="1"/>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spTree>
    <p:extLst>
      <p:ext uri="{BB962C8B-B14F-4D97-AF65-F5344CB8AC3E}">
        <p14:creationId xmlns:p14="http://schemas.microsoft.com/office/powerpoint/2010/main" val="1748468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162991" cy="1258827"/>
          </a:xfrm>
          <a:prstGeom prst="rect">
            <a:avLst/>
          </a:prstGeom>
          <a:solidFill>
            <a:srgbClr val="688A26"/>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4" y="3043912"/>
            <a:ext cx="11029615" cy="1497507"/>
          </a:xfrm>
        </p:spPr>
        <p:txBody>
          <a:bodyPr anchor="b">
            <a:normAutofit/>
          </a:bodyPr>
          <a:lstStyle>
            <a:lvl1pPr algn="l">
              <a:lnSpc>
                <a:spcPts val="3900"/>
              </a:lnSpc>
              <a:spcAft>
                <a:spcPts val="900"/>
              </a:spcAft>
              <a:defRPr sz="3600" b="0" cap="all">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spcBef>
                <a:spcPts val="0"/>
              </a:spcBef>
              <a:spcAft>
                <a:spcPts val="900"/>
              </a:spcAft>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dirty="0"/>
              <a:t>Edit Master text styles</a:t>
            </a:r>
          </a:p>
        </p:txBody>
      </p:sp>
      <p:sp>
        <p:nvSpPr>
          <p:cNvPr id="9" name="Rectangle 8"/>
          <p:cNvSpPr/>
          <p:nvPr userDrawn="1"/>
        </p:nvSpPr>
        <p:spPr>
          <a:xfrm>
            <a:off x="304800" y="304800"/>
            <a:ext cx="11582400" cy="6248400"/>
          </a:xfrm>
          <a:prstGeom prst="rect">
            <a:avLst/>
          </a:prstGeom>
          <a:noFill/>
          <a:ln w="508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3" name="Group 12"/>
          <p:cNvGrpSpPr/>
          <p:nvPr userDrawn="1"/>
        </p:nvGrpSpPr>
        <p:grpSpPr>
          <a:xfrm>
            <a:off x="5830501" y="5843684"/>
            <a:ext cx="5914966" cy="993046"/>
            <a:chOff x="5830501" y="5843684"/>
            <a:chExt cx="5914966" cy="993046"/>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5" name="Footer Placeholder 4"/>
            <p:cNvSpPr txBox="1">
              <a:spLocks/>
            </p:cNvSpPr>
            <p:nvPr userDrawn="1"/>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spTree>
    <p:extLst>
      <p:ext uri="{BB962C8B-B14F-4D97-AF65-F5344CB8AC3E}">
        <p14:creationId xmlns:p14="http://schemas.microsoft.com/office/powerpoint/2010/main" val="1876547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rgbClr val="688A26"/>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3" y="729658"/>
            <a:ext cx="11029616" cy="988332"/>
          </a:xfrm>
        </p:spPr>
        <p:txBody>
          <a:bodyPr/>
          <a:lstStyle/>
          <a:p>
            <a:r>
              <a:rPr lang="en-US" dirty="0"/>
              <a:t>Click to edit Master title style</a:t>
            </a:r>
          </a:p>
        </p:txBody>
      </p:sp>
      <p:sp>
        <p:nvSpPr>
          <p:cNvPr id="3" name="Content Placeholder 2"/>
          <p:cNvSpPr>
            <a:spLocks noGrp="1"/>
          </p:cNvSpPr>
          <p:nvPr>
            <p:ph sz="half" idx="1"/>
          </p:nvPr>
        </p:nvSpPr>
        <p:spPr>
          <a:xfrm>
            <a:off x="581194" y="2228004"/>
            <a:ext cx="5422391" cy="3633047"/>
          </a:xfrm>
        </p:spPr>
        <p:txBody>
          <a:bodyPr anchor="t">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2228004"/>
            <a:ext cx="5422392" cy="3633047"/>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2" name="Group 11"/>
          <p:cNvGrpSpPr/>
          <p:nvPr userDrawn="1"/>
        </p:nvGrpSpPr>
        <p:grpSpPr>
          <a:xfrm>
            <a:off x="5830501" y="5843684"/>
            <a:ext cx="5914966" cy="993046"/>
            <a:chOff x="5830501" y="5843684"/>
            <a:chExt cx="5914966" cy="993046"/>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4" name="Footer Placeholder 4"/>
            <p:cNvSpPr txBox="1">
              <a:spLocks/>
            </p:cNvSpPr>
            <p:nvPr userDrawn="1"/>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spTree>
    <p:extLst>
      <p:ext uri="{BB962C8B-B14F-4D97-AF65-F5344CB8AC3E}">
        <p14:creationId xmlns:p14="http://schemas.microsoft.com/office/powerpoint/2010/main" val="2871772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rgbClr val="688A26"/>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2" y="2250894"/>
            <a:ext cx="5393103"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709" y="2250894"/>
            <a:ext cx="5393101"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6" name="Group 15"/>
          <p:cNvGrpSpPr/>
          <p:nvPr userDrawn="1"/>
        </p:nvGrpSpPr>
        <p:grpSpPr>
          <a:xfrm>
            <a:off x="5830501" y="5843684"/>
            <a:ext cx="5914966" cy="993046"/>
            <a:chOff x="5830501" y="5843684"/>
            <a:chExt cx="5914966" cy="993046"/>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8" name="Footer Placeholder 4"/>
            <p:cNvSpPr txBox="1">
              <a:spLocks/>
            </p:cNvSpPr>
            <p:nvPr userDrawn="1"/>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spTree>
    <p:extLst>
      <p:ext uri="{BB962C8B-B14F-4D97-AF65-F5344CB8AC3E}">
        <p14:creationId xmlns:p14="http://schemas.microsoft.com/office/powerpoint/2010/main" val="3054357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2839" cy="1274702"/>
          </a:xfrm>
          <a:prstGeom prst="rect">
            <a:avLst/>
          </a:prstGeom>
          <a:solidFill>
            <a:srgbClr val="688A26"/>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4">
                    <a:lumMod val="20000"/>
                    <a:lumOff val="80000"/>
                  </a:schemeClr>
                </a:solidFill>
              </a:defRPr>
            </a:lvl1pPr>
          </a:lstStyle>
          <a:p>
            <a:r>
              <a:rPr lang="en-US" dirty="0"/>
              <a:t>Click to edit Master title style</a:t>
            </a:r>
          </a:p>
        </p:txBody>
      </p:sp>
      <p:sp>
        <p:nvSpPr>
          <p:cNvPr id="3" name="Content Placeholder 2"/>
          <p:cNvSpPr>
            <a:spLocks noGrp="1"/>
          </p:cNvSpPr>
          <p:nvPr>
            <p:ph idx="1"/>
          </p:nvPr>
        </p:nvSpPr>
        <p:spPr>
          <a:xfrm>
            <a:off x="447816" y="748144"/>
            <a:ext cx="11292840" cy="4057855"/>
          </a:xfrm>
        </p:spPr>
        <p:txBody>
          <a:bodyPr anchor="t">
            <a:normAutofit/>
          </a:bodyPr>
          <a:lstStyle>
            <a:lvl1pPr>
              <a:defRPr sz="2400">
                <a:solidFill>
                  <a:schemeClr val="tx2"/>
                </a:solidFill>
              </a:defRPr>
            </a:lvl1pPr>
            <a:lvl2pPr>
              <a:lnSpc>
                <a:spcPts val="2700"/>
              </a:lnSpc>
              <a:defRPr sz="2400">
                <a:solidFill>
                  <a:srgbClr val="000000"/>
                </a:solidFill>
              </a:defRPr>
            </a:lvl2pPr>
            <a:lvl3pPr>
              <a:lnSpc>
                <a:spcPts val="2700"/>
              </a:lnSpc>
              <a:defRPr sz="2400">
                <a:solidFill>
                  <a:srgbClr val="000000"/>
                </a:solidFill>
              </a:defRPr>
            </a:lvl3pPr>
            <a:lvl4pPr>
              <a:lnSpc>
                <a:spcPts val="2700"/>
              </a:lnSpc>
              <a:defRPr sz="2400">
                <a:solidFill>
                  <a:srgbClr val="000000"/>
                </a:solidFill>
              </a:defRPr>
            </a:lvl4pPr>
            <a:lvl5pPr>
              <a:lnSpc>
                <a:spcPts val="2700"/>
              </a:lnSpc>
              <a:defRPr sz="2400">
                <a:solidFill>
                  <a:srgbClr val="000000"/>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740824" y="5262298"/>
            <a:ext cx="5774235"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grpSp>
        <p:nvGrpSpPr>
          <p:cNvPr id="13" name="Group 12"/>
          <p:cNvGrpSpPr/>
          <p:nvPr userDrawn="1"/>
        </p:nvGrpSpPr>
        <p:grpSpPr>
          <a:xfrm>
            <a:off x="5830501" y="5843684"/>
            <a:ext cx="5914966" cy="993046"/>
            <a:chOff x="5830501" y="5843684"/>
            <a:chExt cx="5914966" cy="993046"/>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31911" y="5843684"/>
              <a:ext cx="913556" cy="912875"/>
            </a:xfrm>
            <a:prstGeom prst="ellipse">
              <a:avLst/>
            </a:prstGeom>
            <a:solidFill>
              <a:schemeClr val="bg1"/>
            </a:solidFill>
          </p:spPr>
        </p:pic>
        <p:sp>
          <p:nvSpPr>
            <p:cNvPr id="15" name="Footer Placeholder 4"/>
            <p:cNvSpPr txBox="1">
              <a:spLocks/>
            </p:cNvSpPr>
            <p:nvPr userDrawn="1"/>
          </p:nvSpPr>
          <p:spPr>
            <a:xfrm>
              <a:off x="5830501" y="6634711"/>
              <a:ext cx="5078503" cy="202019"/>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dirty="0"/>
                <a:t>Wisconsin Department of Agriculture, Trade and Consumer Protection</a:t>
              </a:r>
            </a:p>
          </p:txBody>
        </p:sp>
      </p:grpSp>
    </p:spTree>
    <p:extLst>
      <p:ext uri="{BB962C8B-B14F-4D97-AF65-F5344CB8AC3E}">
        <p14:creationId xmlns:p14="http://schemas.microsoft.com/office/powerpoint/2010/main" val="28778114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theme" Target="../theme/theme2.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3.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image" Target="../media/image6.png"/><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image" Target="../media/image6.pn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4231640"/>
            <a:ext cx="12192000" cy="2651760"/>
          </a:xfrm>
          <a:prstGeom prst="rect">
            <a:avLst/>
          </a:prstGeom>
          <a:solidFill>
            <a:srgbClr val="688A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005851083"/>
      </p:ext>
    </p:extLst>
  </p:cSld>
  <p:clrMap bg1="lt1" tx1="dk1" bg2="lt2" tx2="dk2" accent1="accent1" accent2="accent2" accent3="accent3" accent4="accent4" accent5="accent5" accent6="accent6" hlink="hlink" folHlink="folHlink"/>
  <p:sldLayoutIdLst>
    <p:sldLayoutId id="2147483923" r:id="rId1"/>
    <p:sldLayoutId id="2147483927" r:id="rId2"/>
    <p:sldLayoutId id="2147483929" r:id="rId3"/>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Bottom rectangle"/>
          <p:cNvSpPr/>
          <p:nvPr userDrawn="1"/>
        </p:nvSpPr>
        <p:spPr>
          <a:xfrm>
            <a:off x="0" y="6583680"/>
            <a:ext cx="12192000" cy="27432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147" y="453643"/>
            <a:ext cx="3703320" cy="98554"/>
          </a:xfrm>
          <a:prstGeom prst="rect">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31" y="457200"/>
            <a:ext cx="3703320" cy="91440"/>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76003431"/>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3" r:id="rId6"/>
    <p:sldLayoutId id="2147483944" r:id="rId7"/>
    <p:sldLayoutId id="2147483945" r:id="rId8"/>
    <p:sldLayoutId id="2147483946" r:id="rId9"/>
    <p:sldLayoutId id="2147483950" r:id="rId10"/>
    <p:sldLayoutId id="2147483948" r:id="rId11"/>
    <p:sldLayoutId id="2147483951" r:id="rId12"/>
    <p:sldLayoutId id="2147483952" r:id="rId13"/>
    <p:sldLayoutId id="2147483953" r:id="rId14"/>
    <p:sldLayoutId id="2147483947" r:id="rId15"/>
    <p:sldLayoutId id="2147483954" r:id="rId16"/>
  </p:sldLayoutIdLst>
  <p:hf sldNum="0"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457189" rtl="0" eaLnBrk="1" latinLnBrk="0" hangingPunct="1">
        <a:lnSpc>
          <a:spcPts val="2700"/>
        </a:lnSpc>
        <a:spcBef>
          <a:spcPts val="300"/>
        </a:spcBef>
        <a:spcAft>
          <a:spcPts val="300"/>
        </a:spcAft>
        <a:buClr>
          <a:schemeClr val="accent2"/>
        </a:buClr>
        <a:buSzPct val="92000"/>
        <a:buFont typeface="Wingdings 2" panose="05020102010507070707" pitchFamily="18" charset="2"/>
        <a:buNone/>
        <a:defRPr sz="2400" kern="1200">
          <a:solidFill>
            <a:schemeClr val="tx2"/>
          </a:solidFill>
          <a:latin typeface="+mn-lt"/>
          <a:ea typeface="+mn-ea"/>
          <a:cs typeface="+mn-cs"/>
        </a:defRPr>
      </a:lvl1pPr>
      <a:lvl2pPr marL="310896" indent="-228600" algn="l" defTabSz="457189" rtl="0" eaLnBrk="1" latinLnBrk="0" hangingPunct="1">
        <a:lnSpc>
          <a:spcPts val="2880"/>
        </a:lnSpc>
        <a:spcBef>
          <a:spcPts val="300"/>
        </a:spcBef>
        <a:spcAft>
          <a:spcPts val="900"/>
        </a:spcAft>
        <a:buClr>
          <a:schemeClr val="accent5">
            <a:lumMod val="60000"/>
            <a:lumOff val="40000"/>
          </a:schemeClr>
        </a:buClr>
        <a:buSzPct val="85000"/>
        <a:buFont typeface="Wingdings 2" panose="05020102010507070707" pitchFamily="18" charset="2"/>
        <a:buChar char=""/>
        <a:defRPr sz="2400" kern="1200">
          <a:solidFill>
            <a:srgbClr val="000000"/>
          </a:solidFill>
          <a:latin typeface="+mn-lt"/>
          <a:ea typeface="+mn-ea"/>
          <a:cs typeface="+mn-cs"/>
        </a:defRPr>
      </a:lvl2pPr>
      <a:lvl3pPr marL="512763" indent="-200025" algn="l" defTabSz="457189" rtl="0" eaLnBrk="1" latinLnBrk="0" hangingPunct="1">
        <a:lnSpc>
          <a:spcPts val="2880"/>
        </a:lnSpc>
        <a:spcBef>
          <a:spcPts val="300"/>
        </a:spcBef>
        <a:spcAft>
          <a:spcPts val="900"/>
        </a:spcAft>
        <a:buClr>
          <a:schemeClr val="accent5">
            <a:lumMod val="60000"/>
            <a:lumOff val="40000"/>
          </a:schemeClr>
        </a:buClr>
        <a:buSzPct val="50000"/>
        <a:buFont typeface="Wingdings 2" panose="05020102010507070707" pitchFamily="18" charset="2"/>
        <a:buChar char=""/>
        <a:defRPr sz="2400" kern="1200">
          <a:solidFill>
            <a:srgbClr val="000000"/>
          </a:solidFill>
          <a:latin typeface="+mn-lt"/>
          <a:ea typeface="+mn-ea"/>
          <a:cs typeface="+mn-cs"/>
        </a:defRPr>
      </a:lvl3pPr>
      <a:lvl4pPr marL="741363" indent="-182880" algn="l" defTabSz="457189" rtl="0" eaLnBrk="1" latinLnBrk="0" hangingPunct="1">
        <a:lnSpc>
          <a:spcPts val="2880"/>
        </a:lnSpc>
        <a:spcBef>
          <a:spcPts val="300"/>
        </a:spcBef>
        <a:spcAft>
          <a:spcPts val="900"/>
        </a:spcAft>
        <a:buClr>
          <a:schemeClr val="accent5">
            <a:lumMod val="60000"/>
            <a:lumOff val="40000"/>
          </a:schemeClr>
        </a:buClr>
        <a:buSzPct val="65000"/>
        <a:buFont typeface="Wingdings 2" panose="05020102010507070707" pitchFamily="18" charset="2"/>
        <a:buChar char=""/>
        <a:tabLst/>
        <a:defRPr sz="2400" kern="1200">
          <a:solidFill>
            <a:srgbClr val="000000"/>
          </a:solidFill>
          <a:latin typeface="+mn-lt"/>
          <a:ea typeface="+mn-ea"/>
          <a:cs typeface="+mn-cs"/>
        </a:defRPr>
      </a:lvl4pPr>
      <a:lvl5pPr marL="969963" indent="-182563" algn="l" defTabSz="457189" rtl="0" eaLnBrk="1" latinLnBrk="0" hangingPunct="1">
        <a:lnSpc>
          <a:spcPts val="2700"/>
        </a:lnSpc>
        <a:spcBef>
          <a:spcPts val="0"/>
        </a:spcBef>
        <a:spcAft>
          <a:spcPts val="900"/>
        </a:spcAft>
        <a:buClr>
          <a:schemeClr val="accent5">
            <a:lumMod val="60000"/>
            <a:lumOff val="40000"/>
          </a:schemeClr>
        </a:buClr>
        <a:buSzPct val="65000"/>
        <a:buFont typeface="Courier New" panose="02070309020205020404" pitchFamily="49" charset="0"/>
        <a:buChar char="o"/>
        <a:defRPr sz="2400" kern="1200">
          <a:solidFill>
            <a:srgbClr val="000000"/>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09600" y="76200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171" name="Rectangle 3"/>
          <p:cNvSpPr>
            <a:spLocks noGrp="1" noChangeArrowheads="1"/>
          </p:cNvSpPr>
          <p:nvPr>
            <p:ph type="body" idx="1"/>
          </p:nvPr>
        </p:nvSpPr>
        <p:spPr bwMode="auto">
          <a:xfrm>
            <a:off x="609600" y="1828800"/>
            <a:ext cx="10972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85796" name="Rectangle 4"/>
          <p:cNvSpPr>
            <a:spLocks noGrp="1" noChangeArrowheads="1"/>
          </p:cNvSpPr>
          <p:nvPr>
            <p:ph type="ftr" sz="quarter" idx="3"/>
          </p:nvPr>
        </p:nvSpPr>
        <p:spPr bwMode="auto">
          <a:xfrm>
            <a:off x="2743200" y="5943601"/>
            <a:ext cx="5181600" cy="777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pPr fontAlgn="base">
              <a:spcBef>
                <a:spcPct val="0"/>
              </a:spcBef>
              <a:spcAft>
                <a:spcPct val="0"/>
              </a:spcAft>
              <a:defRPr/>
            </a:pPr>
            <a:endParaRPr lang="en-US">
              <a:solidFill>
                <a:srgbClr val="000000"/>
              </a:solidFill>
              <a:ea typeface="Arial Unicode MS" pitchFamily="34" charset="-128"/>
              <a:cs typeface="Arial Unicode MS" pitchFamily="34" charset="-128"/>
            </a:endParaRPr>
          </a:p>
        </p:txBody>
      </p:sp>
      <p:sp>
        <p:nvSpPr>
          <p:cNvPr id="1185797" name="Rectangle 5"/>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7986C1EC-8BBD-4368-81A4-149F3A16F5DC}" type="slidenum">
              <a:rPr lang="en-US">
                <a:solidFill>
                  <a:srgbClr val="000000"/>
                </a:solidFill>
                <a:ea typeface="Arial Unicode MS" pitchFamily="34" charset="-128"/>
                <a:cs typeface="Arial Unicode MS" pitchFamily="34" charset="-128"/>
              </a:rPr>
              <a:pPr fontAlgn="base">
                <a:spcBef>
                  <a:spcPct val="0"/>
                </a:spcBef>
                <a:spcAft>
                  <a:spcPct val="0"/>
                </a:spcAft>
                <a:defRPr/>
              </a:pPr>
              <a:t>‹#›</a:t>
            </a:fld>
            <a:endParaRPr lang="en-US">
              <a:solidFill>
                <a:srgbClr val="000000"/>
              </a:solidFill>
              <a:ea typeface="Arial Unicode MS" pitchFamily="34" charset="-128"/>
              <a:cs typeface="Arial Unicode MS" pitchFamily="34" charset="-128"/>
            </a:endParaRPr>
          </a:p>
        </p:txBody>
      </p:sp>
      <p:sp>
        <p:nvSpPr>
          <p:cNvPr id="1185798" name="Rectangle 6"/>
          <p:cNvSpPr>
            <a:spLocks noChangeArrowheads="1"/>
          </p:cNvSpPr>
          <p:nvPr userDrawn="1"/>
        </p:nvSpPr>
        <p:spPr bwMode="auto">
          <a:xfrm>
            <a:off x="0" y="0"/>
            <a:ext cx="9448800" cy="533400"/>
          </a:xfrm>
          <a:prstGeom prst="rect">
            <a:avLst/>
          </a:prstGeom>
          <a:solidFill>
            <a:srgbClr val="092C77"/>
          </a:solidFill>
          <a:ln w="9525">
            <a:noFill/>
            <a:miter lim="800000"/>
            <a:headEnd/>
            <a:tailEnd/>
          </a:ln>
          <a:effectLst/>
        </p:spPr>
        <p:txBody>
          <a:bodyPr wrap="none" anchor="ctr"/>
          <a:lstStyle/>
          <a:p>
            <a:pPr fontAlgn="base">
              <a:spcBef>
                <a:spcPct val="0"/>
              </a:spcBef>
              <a:spcAft>
                <a:spcPct val="0"/>
              </a:spcAft>
              <a:defRPr/>
            </a:pPr>
            <a:endParaRPr lang="en-US" sz="4400" b="1">
              <a:solidFill>
                <a:srgbClr val="000000"/>
              </a:solidFill>
              <a:ea typeface="Arial Unicode MS" pitchFamily="34" charset="-128"/>
              <a:cs typeface="Arial Unicode MS" pitchFamily="34" charset="-128"/>
            </a:endParaRPr>
          </a:p>
        </p:txBody>
      </p:sp>
      <p:sp>
        <p:nvSpPr>
          <p:cNvPr id="1185799" name="Rectangle 7"/>
          <p:cNvSpPr>
            <a:spLocks noChangeArrowheads="1"/>
          </p:cNvSpPr>
          <p:nvPr userDrawn="1"/>
        </p:nvSpPr>
        <p:spPr bwMode="auto">
          <a:xfrm>
            <a:off x="9448800" y="0"/>
            <a:ext cx="1422400" cy="533400"/>
          </a:xfrm>
          <a:prstGeom prst="rect">
            <a:avLst/>
          </a:prstGeom>
          <a:gradFill rotWithShape="0">
            <a:gsLst>
              <a:gs pos="0">
                <a:srgbClr val="092C77"/>
              </a:gs>
              <a:gs pos="100000">
                <a:srgbClr val="FFFFFF"/>
              </a:gs>
            </a:gsLst>
            <a:lin ang="0" scaled="1"/>
          </a:gradFill>
          <a:ln w="9525">
            <a:noFill/>
            <a:miter lim="800000"/>
            <a:headEnd/>
            <a:tailEnd/>
          </a:ln>
          <a:effectLst/>
        </p:spPr>
        <p:txBody>
          <a:bodyPr wrap="none" anchor="ctr"/>
          <a:lstStyle/>
          <a:p>
            <a:pPr fontAlgn="base">
              <a:spcBef>
                <a:spcPct val="0"/>
              </a:spcBef>
              <a:spcAft>
                <a:spcPct val="0"/>
              </a:spcAft>
              <a:defRPr/>
            </a:pPr>
            <a:endParaRPr lang="en-US" sz="4400" b="1">
              <a:solidFill>
                <a:srgbClr val="000000"/>
              </a:solidFill>
              <a:ea typeface="Arial Unicode MS" pitchFamily="34" charset="-128"/>
              <a:cs typeface="Arial Unicode MS" pitchFamily="34" charset="-128"/>
            </a:endParaRPr>
          </a:p>
        </p:txBody>
      </p:sp>
      <p:pic>
        <p:nvPicPr>
          <p:cNvPr id="7176" name="Picture 8"/>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1053234" y="79376"/>
            <a:ext cx="84243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03200" y="6248401"/>
            <a:ext cx="9144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6343053"/>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Lst>
  <p:hf sldNum="0" hdr="0" ftr="0" dt="0"/>
  <p:txStyles>
    <p:titleStyle>
      <a:lvl1pPr algn="ctr" rtl="0" eaLnBrk="0" fontAlgn="base" hangingPunct="0">
        <a:spcBef>
          <a:spcPct val="0"/>
        </a:spcBef>
        <a:spcAft>
          <a:spcPct val="0"/>
        </a:spcAft>
        <a:defRPr sz="4200">
          <a:solidFill>
            <a:srgbClr val="000066"/>
          </a:solidFill>
          <a:latin typeface="+mj-lt"/>
          <a:ea typeface="+mj-ea"/>
          <a:cs typeface="+mj-cs"/>
        </a:defRPr>
      </a:lvl1pPr>
      <a:lvl2pPr algn="ctr" rtl="0" eaLnBrk="0" fontAlgn="base" hangingPunct="0">
        <a:spcBef>
          <a:spcPct val="0"/>
        </a:spcBef>
        <a:spcAft>
          <a:spcPct val="0"/>
        </a:spcAft>
        <a:defRPr sz="4200">
          <a:solidFill>
            <a:srgbClr val="000066"/>
          </a:solidFill>
          <a:latin typeface="Arial Unicode MS" pitchFamily="34" charset="-128"/>
        </a:defRPr>
      </a:lvl2pPr>
      <a:lvl3pPr algn="ctr" rtl="0" eaLnBrk="0" fontAlgn="base" hangingPunct="0">
        <a:spcBef>
          <a:spcPct val="0"/>
        </a:spcBef>
        <a:spcAft>
          <a:spcPct val="0"/>
        </a:spcAft>
        <a:defRPr sz="4200">
          <a:solidFill>
            <a:srgbClr val="000066"/>
          </a:solidFill>
          <a:latin typeface="Arial Unicode MS" pitchFamily="34" charset="-128"/>
        </a:defRPr>
      </a:lvl3pPr>
      <a:lvl4pPr algn="ctr" rtl="0" eaLnBrk="0" fontAlgn="base" hangingPunct="0">
        <a:spcBef>
          <a:spcPct val="0"/>
        </a:spcBef>
        <a:spcAft>
          <a:spcPct val="0"/>
        </a:spcAft>
        <a:defRPr sz="4200">
          <a:solidFill>
            <a:srgbClr val="000066"/>
          </a:solidFill>
          <a:latin typeface="Arial Unicode MS" pitchFamily="34" charset="-128"/>
        </a:defRPr>
      </a:lvl4pPr>
      <a:lvl5pPr algn="ctr" rtl="0" eaLnBrk="0" fontAlgn="base" hangingPunct="0">
        <a:spcBef>
          <a:spcPct val="0"/>
        </a:spcBef>
        <a:spcAft>
          <a:spcPct val="0"/>
        </a:spcAft>
        <a:defRPr sz="4200">
          <a:solidFill>
            <a:srgbClr val="000066"/>
          </a:solidFill>
          <a:latin typeface="Arial Unicode MS" pitchFamily="34" charset="-128"/>
        </a:defRPr>
      </a:lvl5pPr>
      <a:lvl6pPr marL="457200" algn="ctr" rtl="0" fontAlgn="base">
        <a:spcBef>
          <a:spcPct val="0"/>
        </a:spcBef>
        <a:spcAft>
          <a:spcPct val="0"/>
        </a:spcAft>
        <a:defRPr sz="4200">
          <a:solidFill>
            <a:srgbClr val="000066"/>
          </a:solidFill>
          <a:latin typeface="Arial Unicode MS" pitchFamily="34" charset="-128"/>
        </a:defRPr>
      </a:lvl6pPr>
      <a:lvl7pPr marL="914400" algn="ctr" rtl="0" fontAlgn="base">
        <a:spcBef>
          <a:spcPct val="0"/>
        </a:spcBef>
        <a:spcAft>
          <a:spcPct val="0"/>
        </a:spcAft>
        <a:defRPr sz="4200">
          <a:solidFill>
            <a:srgbClr val="000066"/>
          </a:solidFill>
          <a:latin typeface="Arial Unicode MS" pitchFamily="34" charset="-128"/>
        </a:defRPr>
      </a:lvl7pPr>
      <a:lvl8pPr marL="1371600" algn="ctr" rtl="0" fontAlgn="base">
        <a:spcBef>
          <a:spcPct val="0"/>
        </a:spcBef>
        <a:spcAft>
          <a:spcPct val="0"/>
        </a:spcAft>
        <a:defRPr sz="4200">
          <a:solidFill>
            <a:srgbClr val="000066"/>
          </a:solidFill>
          <a:latin typeface="Arial Unicode MS" pitchFamily="34" charset="-128"/>
        </a:defRPr>
      </a:lvl8pPr>
      <a:lvl9pPr marL="1828800" algn="ctr" rtl="0" fontAlgn="base">
        <a:spcBef>
          <a:spcPct val="0"/>
        </a:spcBef>
        <a:spcAft>
          <a:spcPct val="0"/>
        </a:spcAft>
        <a:defRPr sz="4200">
          <a:solidFill>
            <a:srgbClr val="000066"/>
          </a:solidFill>
          <a:latin typeface="Arial Unicode MS" pitchFamily="34" charset="-128"/>
        </a:defRPr>
      </a:lvl9pPr>
    </p:titleStyle>
    <p:bodyStyle>
      <a:lvl1pPr marL="342900" indent="-342900" algn="l" rtl="0" eaLnBrk="0" fontAlgn="base" hangingPunct="0">
        <a:spcBef>
          <a:spcPct val="20000"/>
        </a:spcBef>
        <a:spcAft>
          <a:spcPct val="0"/>
        </a:spcAft>
        <a:buClr>
          <a:srgbClr val="003300"/>
        </a:buClr>
        <a:buFont typeface="Wingdings" pitchFamily="2" charset="2"/>
        <a:buChar char="§"/>
        <a:defRPr sz="3000">
          <a:solidFill>
            <a:schemeClr val="tx1"/>
          </a:solidFill>
          <a:latin typeface="+mn-lt"/>
          <a:ea typeface="+mn-ea"/>
          <a:cs typeface="+mn-cs"/>
        </a:defRPr>
      </a:lvl1pPr>
      <a:lvl2pPr marL="742950" indent="-285750" algn="l" rtl="0" eaLnBrk="0" fontAlgn="base" hangingPunct="0">
        <a:spcBef>
          <a:spcPct val="20000"/>
        </a:spcBef>
        <a:spcAft>
          <a:spcPct val="0"/>
        </a:spcAft>
        <a:buClr>
          <a:srgbClr val="003300"/>
        </a:buClr>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rgbClr val="003300"/>
        </a:buClr>
        <a:buChar char="•"/>
        <a:defRPr sz="2800">
          <a:solidFill>
            <a:schemeClr val="tx1"/>
          </a:solidFill>
          <a:latin typeface="+mn-lt"/>
        </a:defRPr>
      </a:lvl3pPr>
      <a:lvl4pPr marL="1600200" indent="-228600" algn="l" rtl="0" eaLnBrk="0" fontAlgn="base" hangingPunct="0">
        <a:spcBef>
          <a:spcPct val="20000"/>
        </a:spcBef>
        <a:spcAft>
          <a:spcPct val="0"/>
        </a:spcAft>
        <a:buClr>
          <a:srgbClr val="003300"/>
        </a:buClr>
        <a:buChar char="–"/>
        <a:defRPr sz="2000">
          <a:solidFill>
            <a:schemeClr val="tx1"/>
          </a:solidFill>
          <a:latin typeface="+mn-lt"/>
        </a:defRPr>
      </a:lvl4pPr>
      <a:lvl5pPr marL="2057400" indent="-228600" algn="l" rtl="0" eaLnBrk="0" fontAlgn="base" hangingPunct="0">
        <a:spcBef>
          <a:spcPct val="20000"/>
        </a:spcBef>
        <a:spcAft>
          <a:spcPct val="0"/>
        </a:spcAft>
        <a:buClr>
          <a:srgbClr val="003300"/>
        </a:buClr>
        <a:buChar char="»"/>
        <a:defRPr sz="2000">
          <a:solidFill>
            <a:schemeClr val="tx1"/>
          </a:solidFill>
          <a:latin typeface="+mn-lt"/>
        </a:defRPr>
      </a:lvl5pPr>
      <a:lvl6pPr marL="2514600" indent="-228600" algn="l" rtl="0" fontAlgn="base">
        <a:spcBef>
          <a:spcPct val="20000"/>
        </a:spcBef>
        <a:spcAft>
          <a:spcPct val="0"/>
        </a:spcAft>
        <a:buClr>
          <a:srgbClr val="003300"/>
        </a:buClr>
        <a:buChar char="»"/>
        <a:defRPr sz="2000">
          <a:solidFill>
            <a:schemeClr val="tx1"/>
          </a:solidFill>
          <a:latin typeface="+mn-lt"/>
        </a:defRPr>
      </a:lvl6pPr>
      <a:lvl7pPr marL="2971800" indent="-228600" algn="l" rtl="0" fontAlgn="base">
        <a:spcBef>
          <a:spcPct val="20000"/>
        </a:spcBef>
        <a:spcAft>
          <a:spcPct val="0"/>
        </a:spcAft>
        <a:buClr>
          <a:srgbClr val="003300"/>
        </a:buClr>
        <a:buChar char="»"/>
        <a:defRPr sz="2000">
          <a:solidFill>
            <a:schemeClr val="tx1"/>
          </a:solidFill>
          <a:latin typeface="+mn-lt"/>
        </a:defRPr>
      </a:lvl7pPr>
      <a:lvl8pPr marL="3429000" indent="-228600" algn="l" rtl="0" fontAlgn="base">
        <a:spcBef>
          <a:spcPct val="20000"/>
        </a:spcBef>
        <a:spcAft>
          <a:spcPct val="0"/>
        </a:spcAft>
        <a:buClr>
          <a:srgbClr val="003300"/>
        </a:buClr>
        <a:buChar char="»"/>
        <a:defRPr sz="2000">
          <a:solidFill>
            <a:schemeClr val="tx1"/>
          </a:solidFill>
          <a:latin typeface="+mn-lt"/>
        </a:defRPr>
      </a:lvl8pPr>
      <a:lvl9pPr marL="3886200" indent="-228600" algn="l" rtl="0" fontAlgn="base">
        <a:spcBef>
          <a:spcPct val="20000"/>
        </a:spcBef>
        <a:spcAft>
          <a:spcPct val="0"/>
        </a:spcAft>
        <a:buClr>
          <a:srgbClr val="00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09600" y="76200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171" name="Rectangle 3"/>
          <p:cNvSpPr>
            <a:spLocks noGrp="1" noChangeArrowheads="1"/>
          </p:cNvSpPr>
          <p:nvPr>
            <p:ph type="body" idx="1"/>
          </p:nvPr>
        </p:nvSpPr>
        <p:spPr bwMode="auto">
          <a:xfrm>
            <a:off x="609600" y="1828800"/>
            <a:ext cx="109728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85796" name="Rectangle 4"/>
          <p:cNvSpPr>
            <a:spLocks noGrp="1" noChangeArrowheads="1"/>
          </p:cNvSpPr>
          <p:nvPr>
            <p:ph type="ftr" sz="quarter" idx="3"/>
          </p:nvPr>
        </p:nvSpPr>
        <p:spPr bwMode="auto">
          <a:xfrm>
            <a:off x="2743200" y="5943601"/>
            <a:ext cx="5181600" cy="777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pPr fontAlgn="base">
              <a:spcBef>
                <a:spcPct val="0"/>
              </a:spcBef>
              <a:spcAft>
                <a:spcPct val="0"/>
              </a:spcAft>
              <a:defRPr/>
            </a:pPr>
            <a:endParaRPr lang="en-US">
              <a:solidFill>
                <a:srgbClr val="000000"/>
              </a:solidFill>
              <a:ea typeface="Arial Unicode MS" pitchFamily="34" charset="-128"/>
              <a:cs typeface="Arial Unicode MS" pitchFamily="34" charset="-128"/>
            </a:endParaRPr>
          </a:p>
        </p:txBody>
      </p:sp>
      <p:sp>
        <p:nvSpPr>
          <p:cNvPr id="1185797" name="Rectangle 5"/>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fontAlgn="base">
              <a:spcBef>
                <a:spcPct val="0"/>
              </a:spcBef>
              <a:spcAft>
                <a:spcPct val="0"/>
              </a:spcAft>
              <a:defRPr/>
            </a:pPr>
            <a:fld id="{7986C1EC-8BBD-4368-81A4-149F3A16F5DC}" type="slidenum">
              <a:rPr lang="en-US">
                <a:solidFill>
                  <a:srgbClr val="000000"/>
                </a:solidFill>
                <a:ea typeface="Arial Unicode MS" pitchFamily="34" charset="-128"/>
                <a:cs typeface="Arial Unicode MS" pitchFamily="34" charset="-128"/>
              </a:rPr>
              <a:pPr fontAlgn="base">
                <a:spcBef>
                  <a:spcPct val="0"/>
                </a:spcBef>
                <a:spcAft>
                  <a:spcPct val="0"/>
                </a:spcAft>
                <a:defRPr/>
              </a:pPr>
              <a:t>‹#›</a:t>
            </a:fld>
            <a:endParaRPr lang="en-US">
              <a:solidFill>
                <a:srgbClr val="000000"/>
              </a:solidFill>
              <a:ea typeface="Arial Unicode MS" pitchFamily="34" charset="-128"/>
              <a:cs typeface="Arial Unicode MS" pitchFamily="34" charset="-128"/>
            </a:endParaRPr>
          </a:p>
        </p:txBody>
      </p:sp>
      <p:sp>
        <p:nvSpPr>
          <p:cNvPr id="1185798" name="Rectangle 6"/>
          <p:cNvSpPr>
            <a:spLocks noChangeArrowheads="1"/>
          </p:cNvSpPr>
          <p:nvPr userDrawn="1"/>
        </p:nvSpPr>
        <p:spPr bwMode="auto">
          <a:xfrm>
            <a:off x="0" y="0"/>
            <a:ext cx="9448800" cy="533400"/>
          </a:xfrm>
          <a:prstGeom prst="rect">
            <a:avLst/>
          </a:prstGeom>
          <a:solidFill>
            <a:srgbClr val="092C77"/>
          </a:solidFill>
          <a:ln w="9525">
            <a:noFill/>
            <a:miter lim="800000"/>
            <a:headEnd/>
            <a:tailEnd/>
          </a:ln>
          <a:effectLst/>
        </p:spPr>
        <p:txBody>
          <a:bodyPr wrap="none" anchor="ctr"/>
          <a:lstStyle/>
          <a:p>
            <a:pPr fontAlgn="base">
              <a:spcBef>
                <a:spcPct val="0"/>
              </a:spcBef>
              <a:spcAft>
                <a:spcPct val="0"/>
              </a:spcAft>
              <a:defRPr/>
            </a:pPr>
            <a:endParaRPr lang="en-US" sz="4400" b="1">
              <a:solidFill>
                <a:srgbClr val="000000"/>
              </a:solidFill>
              <a:ea typeface="Arial Unicode MS" pitchFamily="34" charset="-128"/>
              <a:cs typeface="Arial Unicode MS" pitchFamily="34" charset="-128"/>
            </a:endParaRPr>
          </a:p>
        </p:txBody>
      </p:sp>
      <p:sp>
        <p:nvSpPr>
          <p:cNvPr id="1185799" name="Rectangle 7"/>
          <p:cNvSpPr>
            <a:spLocks noChangeArrowheads="1"/>
          </p:cNvSpPr>
          <p:nvPr userDrawn="1"/>
        </p:nvSpPr>
        <p:spPr bwMode="auto">
          <a:xfrm>
            <a:off x="9448800" y="0"/>
            <a:ext cx="1422400" cy="533400"/>
          </a:xfrm>
          <a:prstGeom prst="rect">
            <a:avLst/>
          </a:prstGeom>
          <a:gradFill rotWithShape="0">
            <a:gsLst>
              <a:gs pos="0">
                <a:srgbClr val="092C77"/>
              </a:gs>
              <a:gs pos="100000">
                <a:srgbClr val="FFFFFF"/>
              </a:gs>
            </a:gsLst>
            <a:lin ang="0" scaled="1"/>
          </a:gradFill>
          <a:ln w="9525">
            <a:noFill/>
            <a:miter lim="800000"/>
            <a:headEnd/>
            <a:tailEnd/>
          </a:ln>
          <a:effectLst/>
        </p:spPr>
        <p:txBody>
          <a:bodyPr wrap="none" anchor="ctr"/>
          <a:lstStyle/>
          <a:p>
            <a:pPr fontAlgn="base">
              <a:spcBef>
                <a:spcPct val="0"/>
              </a:spcBef>
              <a:spcAft>
                <a:spcPct val="0"/>
              </a:spcAft>
              <a:defRPr/>
            </a:pPr>
            <a:endParaRPr lang="en-US" sz="4400" b="1">
              <a:solidFill>
                <a:srgbClr val="000000"/>
              </a:solidFill>
              <a:ea typeface="Arial Unicode MS" pitchFamily="34" charset="-128"/>
              <a:cs typeface="Arial Unicode MS" pitchFamily="34" charset="-128"/>
            </a:endParaRPr>
          </a:p>
        </p:txBody>
      </p:sp>
      <p:pic>
        <p:nvPicPr>
          <p:cNvPr id="7176" name="Picture 8"/>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1053234" y="79376"/>
            <a:ext cx="84243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03200" y="6248401"/>
            <a:ext cx="9144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948668"/>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 id="2147483981" r:id="rId12"/>
  </p:sldLayoutIdLst>
  <p:hf sldNum="0" hdr="0" ftr="0" dt="0"/>
  <p:txStyles>
    <p:titleStyle>
      <a:lvl1pPr algn="ctr" rtl="0" eaLnBrk="0" fontAlgn="base" hangingPunct="0">
        <a:spcBef>
          <a:spcPct val="0"/>
        </a:spcBef>
        <a:spcAft>
          <a:spcPct val="0"/>
        </a:spcAft>
        <a:defRPr sz="4200">
          <a:solidFill>
            <a:srgbClr val="000066"/>
          </a:solidFill>
          <a:latin typeface="+mj-lt"/>
          <a:ea typeface="+mj-ea"/>
          <a:cs typeface="+mj-cs"/>
        </a:defRPr>
      </a:lvl1pPr>
      <a:lvl2pPr algn="ctr" rtl="0" eaLnBrk="0" fontAlgn="base" hangingPunct="0">
        <a:spcBef>
          <a:spcPct val="0"/>
        </a:spcBef>
        <a:spcAft>
          <a:spcPct val="0"/>
        </a:spcAft>
        <a:defRPr sz="4200">
          <a:solidFill>
            <a:srgbClr val="000066"/>
          </a:solidFill>
          <a:latin typeface="Arial Unicode MS" pitchFamily="34" charset="-128"/>
        </a:defRPr>
      </a:lvl2pPr>
      <a:lvl3pPr algn="ctr" rtl="0" eaLnBrk="0" fontAlgn="base" hangingPunct="0">
        <a:spcBef>
          <a:spcPct val="0"/>
        </a:spcBef>
        <a:spcAft>
          <a:spcPct val="0"/>
        </a:spcAft>
        <a:defRPr sz="4200">
          <a:solidFill>
            <a:srgbClr val="000066"/>
          </a:solidFill>
          <a:latin typeface="Arial Unicode MS" pitchFamily="34" charset="-128"/>
        </a:defRPr>
      </a:lvl3pPr>
      <a:lvl4pPr algn="ctr" rtl="0" eaLnBrk="0" fontAlgn="base" hangingPunct="0">
        <a:spcBef>
          <a:spcPct val="0"/>
        </a:spcBef>
        <a:spcAft>
          <a:spcPct val="0"/>
        </a:spcAft>
        <a:defRPr sz="4200">
          <a:solidFill>
            <a:srgbClr val="000066"/>
          </a:solidFill>
          <a:latin typeface="Arial Unicode MS" pitchFamily="34" charset="-128"/>
        </a:defRPr>
      </a:lvl4pPr>
      <a:lvl5pPr algn="ctr" rtl="0" eaLnBrk="0" fontAlgn="base" hangingPunct="0">
        <a:spcBef>
          <a:spcPct val="0"/>
        </a:spcBef>
        <a:spcAft>
          <a:spcPct val="0"/>
        </a:spcAft>
        <a:defRPr sz="4200">
          <a:solidFill>
            <a:srgbClr val="000066"/>
          </a:solidFill>
          <a:latin typeface="Arial Unicode MS" pitchFamily="34" charset="-128"/>
        </a:defRPr>
      </a:lvl5pPr>
      <a:lvl6pPr marL="457200" algn="ctr" rtl="0" fontAlgn="base">
        <a:spcBef>
          <a:spcPct val="0"/>
        </a:spcBef>
        <a:spcAft>
          <a:spcPct val="0"/>
        </a:spcAft>
        <a:defRPr sz="4200">
          <a:solidFill>
            <a:srgbClr val="000066"/>
          </a:solidFill>
          <a:latin typeface="Arial Unicode MS" pitchFamily="34" charset="-128"/>
        </a:defRPr>
      </a:lvl6pPr>
      <a:lvl7pPr marL="914400" algn="ctr" rtl="0" fontAlgn="base">
        <a:spcBef>
          <a:spcPct val="0"/>
        </a:spcBef>
        <a:spcAft>
          <a:spcPct val="0"/>
        </a:spcAft>
        <a:defRPr sz="4200">
          <a:solidFill>
            <a:srgbClr val="000066"/>
          </a:solidFill>
          <a:latin typeface="Arial Unicode MS" pitchFamily="34" charset="-128"/>
        </a:defRPr>
      </a:lvl7pPr>
      <a:lvl8pPr marL="1371600" algn="ctr" rtl="0" fontAlgn="base">
        <a:spcBef>
          <a:spcPct val="0"/>
        </a:spcBef>
        <a:spcAft>
          <a:spcPct val="0"/>
        </a:spcAft>
        <a:defRPr sz="4200">
          <a:solidFill>
            <a:srgbClr val="000066"/>
          </a:solidFill>
          <a:latin typeface="Arial Unicode MS" pitchFamily="34" charset="-128"/>
        </a:defRPr>
      </a:lvl8pPr>
      <a:lvl9pPr marL="1828800" algn="ctr" rtl="0" fontAlgn="base">
        <a:spcBef>
          <a:spcPct val="0"/>
        </a:spcBef>
        <a:spcAft>
          <a:spcPct val="0"/>
        </a:spcAft>
        <a:defRPr sz="4200">
          <a:solidFill>
            <a:srgbClr val="000066"/>
          </a:solidFill>
          <a:latin typeface="Arial Unicode MS" pitchFamily="34" charset="-128"/>
        </a:defRPr>
      </a:lvl9pPr>
    </p:titleStyle>
    <p:bodyStyle>
      <a:lvl1pPr marL="342900" indent="-342900" algn="l" rtl="0" eaLnBrk="0" fontAlgn="base" hangingPunct="0">
        <a:spcBef>
          <a:spcPct val="20000"/>
        </a:spcBef>
        <a:spcAft>
          <a:spcPct val="0"/>
        </a:spcAft>
        <a:buClr>
          <a:srgbClr val="003300"/>
        </a:buClr>
        <a:buFont typeface="Wingdings" pitchFamily="2" charset="2"/>
        <a:buChar char="§"/>
        <a:defRPr sz="3000">
          <a:solidFill>
            <a:schemeClr val="tx1"/>
          </a:solidFill>
          <a:latin typeface="+mn-lt"/>
          <a:ea typeface="+mn-ea"/>
          <a:cs typeface="+mn-cs"/>
        </a:defRPr>
      </a:lvl1pPr>
      <a:lvl2pPr marL="742950" indent="-285750" algn="l" rtl="0" eaLnBrk="0" fontAlgn="base" hangingPunct="0">
        <a:spcBef>
          <a:spcPct val="20000"/>
        </a:spcBef>
        <a:spcAft>
          <a:spcPct val="0"/>
        </a:spcAft>
        <a:buClr>
          <a:srgbClr val="003300"/>
        </a:buClr>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rgbClr val="003300"/>
        </a:buClr>
        <a:buChar char="•"/>
        <a:defRPr sz="2800">
          <a:solidFill>
            <a:schemeClr val="tx1"/>
          </a:solidFill>
          <a:latin typeface="+mn-lt"/>
        </a:defRPr>
      </a:lvl3pPr>
      <a:lvl4pPr marL="1600200" indent="-228600" algn="l" rtl="0" eaLnBrk="0" fontAlgn="base" hangingPunct="0">
        <a:spcBef>
          <a:spcPct val="20000"/>
        </a:spcBef>
        <a:spcAft>
          <a:spcPct val="0"/>
        </a:spcAft>
        <a:buClr>
          <a:srgbClr val="003300"/>
        </a:buClr>
        <a:buChar char="–"/>
        <a:defRPr sz="2000">
          <a:solidFill>
            <a:schemeClr val="tx1"/>
          </a:solidFill>
          <a:latin typeface="+mn-lt"/>
        </a:defRPr>
      </a:lvl4pPr>
      <a:lvl5pPr marL="2057400" indent="-228600" algn="l" rtl="0" eaLnBrk="0" fontAlgn="base" hangingPunct="0">
        <a:spcBef>
          <a:spcPct val="20000"/>
        </a:spcBef>
        <a:spcAft>
          <a:spcPct val="0"/>
        </a:spcAft>
        <a:buClr>
          <a:srgbClr val="003300"/>
        </a:buClr>
        <a:buChar char="»"/>
        <a:defRPr sz="2000">
          <a:solidFill>
            <a:schemeClr val="tx1"/>
          </a:solidFill>
          <a:latin typeface="+mn-lt"/>
        </a:defRPr>
      </a:lvl5pPr>
      <a:lvl6pPr marL="2514600" indent="-228600" algn="l" rtl="0" fontAlgn="base">
        <a:spcBef>
          <a:spcPct val="20000"/>
        </a:spcBef>
        <a:spcAft>
          <a:spcPct val="0"/>
        </a:spcAft>
        <a:buClr>
          <a:srgbClr val="003300"/>
        </a:buClr>
        <a:buChar char="»"/>
        <a:defRPr sz="2000">
          <a:solidFill>
            <a:schemeClr val="tx1"/>
          </a:solidFill>
          <a:latin typeface="+mn-lt"/>
        </a:defRPr>
      </a:lvl6pPr>
      <a:lvl7pPr marL="2971800" indent="-228600" algn="l" rtl="0" fontAlgn="base">
        <a:spcBef>
          <a:spcPct val="20000"/>
        </a:spcBef>
        <a:spcAft>
          <a:spcPct val="0"/>
        </a:spcAft>
        <a:buClr>
          <a:srgbClr val="003300"/>
        </a:buClr>
        <a:buChar char="»"/>
        <a:defRPr sz="2000">
          <a:solidFill>
            <a:schemeClr val="tx1"/>
          </a:solidFill>
          <a:latin typeface="+mn-lt"/>
        </a:defRPr>
      </a:lvl7pPr>
      <a:lvl8pPr marL="3429000" indent="-228600" algn="l" rtl="0" fontAlgn="base">
        <a:spcBef>
          <a:spcPct val="20000"/>
        </a:spcBef>
        <a:spcAft>
          <a:spcPct val="0"/>
        </a:spcAft>
        <a:buClr>
          <a:srgbClr val="003300"/>
        </a:buClr>
        <a:buChar char="»"/>
        <a:defRPr sz="2000">
          <a:solidFill>
            <a:schemeClr val="tx1"/>
          </a:solidFill>
          <a:latin typeface="+mn-lt"/>
        </a:defRPr>
      </a:lvl8pPr>
      <a:lvl9pPr marL="3886200" indent="-228600" algn="l" rtl="0" fontAlgn="base">
        <a:spcBef>
          <a:spcPct val="20000"/>
        </a:spcBef>
        <a:spcAft>
          <a:spcPct val="0"/>
        </a:spcAft>
        <a:buClr>
          <a:srgbClr val="00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oleObject" Target="../embeddings/oleObject2.bin"/><Relationship Id="rId1" Type="http://schemas.openxmlformats.org/officeDocument/2006/relationships/slideLayout" Target="../slideLayouts/slideLayout5.xml"/><Relationship Id="rId5" Type="http://schemas.openxmlformats.org/officeDocument/2006/relationships/image" Target="../media/image34.wmf"/><Relationship Id="rId4" Type="http://schemas.openxmlformats.org/officeDocument/2006/relationships/oleObject" Target="../embeddings/oleObject3.bin"/></Relationships>
</file>

<file path=ppt/slides/_rels/slide1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6.wmf"/></Relationships>
</file>

<file path=ppt/slides/_rels/slide1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3.jpeg"/><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5.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hyperlink" Target="https://datcp.wi.gov/Pages/Programs_Services/SwineMovement.aspx" TargetMode="External"/><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hyperlink" Target="https://datcp.wi.gov/Pages/Homepage.aspx" TargetMode="External"/><Relationship Id="rId2" Type="http://schemas.openxmlformats.org/officeDocument/2006/relationships/hyperlink" Target="https://datcp.wi.gov/Pages/Programs_Services/AnimalMovement.aspx" TargetMode="External"/><Relationship Id="rId1" Type="http://schemas.openxmlformats.org/officeDocument/2006/relationships/slideLayout" Target="../slideLayouts/slideLayout7.xml"/><Relationship Id="rId4" Type="http://schemas.openxmlformats.org/officeDocument/2006/relationships/hyperlink" Target="https://datcp.wi.gov/Documents/AHContactAcrossUS.pdf"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www.aphis.usda.gov/" TargetMode="External"/><Relationship Id="rId2" Type="http://schemas.openxmlformats.org/officeDocument/2006/relationships/hyperlink" Target="http://www.aphis.usda.gov/regulations/vs/iregs/animals/" TargetMode="External"/><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72.xml.rels><?xml version="1.0" encoding="UTF-8" standalone="yes"?>
<Relationships xmlns="http://schemas.openxmlformats.org/package/2006/relationships"><Relationship Id="rId3" Type="http://schemas.openxmlformats.org/officeDocument/2006/relationships/hyperlink" Target="mailto:VSPSWI@usda.gov" TargetMode="External"/><Relationship Id="rId2" Type="http://schemas.openxmlformats.org/officeDocument/2006/relationships/hyperlink" Target="https://datcp.wi.gov/Pages/Programs_Services/AnimalMovement.aspx" TargetMode="External"/><Relationship Id="rId1" Type="http://schemas.openxmlformats.org/officeDocument/2006/relationships/slideLayout" Target="../slideLayouts/slideLayout7.xml"/><Relationship Id="rId5" Type="http://schemas.openxmlformats.org/officeDocument/2006/relationships/hyperlink" Target="mailto:VSWI@usda.gov" TargetMode="External"/><Relationship Id="rId4" Type="http://schemas.openxmlformats.org/officeDocument/2006/relationships/hyperlink" Target="mailto:SCGLproducts@usda.gov"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ecfr.gov/" TargetMode="External"/><Relationship Id="rId2" Type="http://schemas.openxmlformats.org/officeDocument/2006/relationships/hyperlink" Target="ecfr.gov" TargetMode="External"/><Relationship Id="rId1" Type="http://schemas.openxmlformats.org/officeDocument/2006/relationships/slideLayout" Target="../slideLayouts/slideLayout7.xml"/><Relationship Id="rId4" Type="http://schemas.openxmlformats.org/officeDocument/2006/relationships/hyperlink" Target="https://docs.legis.wisconsin.gov/statutes/prefaces/toc" TargetMode="External"/></Relationships>
</file>

<file path=ppt/slides/_rels/slide74.xml.rels><?xml version="1.0" encoding="UTF-8" standalone="yes"?>
<Relationships xmlns="http://schemas.openxmlformats.org/package/2006/relationships"><Relationship Id="rId2" Type="http://schemas.openxmlformats.org/officeDocument/2006/relationships/hyperlink" Target="https://docs.legis.wisconsin.gov/code/admin_code/atcp/010" TargetMode="Externa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hyperlink" Target="http://www.aphis.usda.gov/nvap/" TargetMode="Externa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hyperlink" Target="https://datcp.wi.gov/Pages/Programs_Services/VeterinarianTraining.aspx" TargetMode="Externa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atcp.wi.gov/" TargetMode="Externa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18.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hyperlink" Target="https://datcpservices.wisconsin.gov/vetcatalog/index.jsp" TargetMode="External"/><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Placeholder 42"/>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t="2395" b="2395"/>
          <a:stretch>
            <a:fillRect/>
          </a:stretch>
        </p:blipFill>
        <p:spPr/>
      </p:pic>
      <p:sp>
        <p:nvSpPr>
          <p:cNvPr id="4" name="Text Placeholder 3"/>
          <p:cNvSpPr>
            <a:spLocks noGrp="1"/>
          </p:cNvSpPr>
          <p:nvPr>
            <p:ph type="body" sz="quarter" idx="12"/>
          </p:nvPr>
        </p:nvSpPr>
        <p:spPr>
          <a:xfrm>
            <a:off x="2552038" y="5290474"/>
            <a:ext cx="7087924" cy="1388670"/>
          </a:xfrm>
        </p:spPr>
        <p:txBody>
          <a:bodyPr>
            <a:normAutofit/>
          </a:bodyPr>
          <a:lstStyle/>
          <a:p>
            <a:r>
              <a:rPr lang="en-US" dirty="0">
                <a:solidFill>
                  <a:schemeClr val="bg1"/>
                </a:solidFill>
              </a:rPr>
              <a:t>Division of Animal Health</a:t>
            </a:r>
          </a:p>
        </p:txBody>
      </p:sp>
      <p:sp>
        <p:nvSpPr>
          <p:cNvPr id="3" name="Text Placeholder 2"/>
          <p:cNvSpPr>
            <a:spLocks noGrp="1"/>
          </p:cNvSpPr>
          <p:nvPr>
            <p:ph type="body" sz="quarter" idx="10"/>
          </p:nvPr>
        </p:nvSpPr>
        <p:spPr>
          <a:xfrm>
            <a:off x="1516412" y="4474532"/>
            <a:ext cx="9159176" cy="731520"/>
          </a:xfrm>
        </p:spPr>
        <p:txBody>
          <a:bodyPr>
            <a:noAutofit/>
          </a:bodyPr>
          <a:lstStyle/>
          <a:p>
            <a:pPr algn="ctr"/>
            <a:r>
              <a:rPr lang="en-US" sz="4000" dirty="0"/>
              <a:t>State Accreditation and Certification</a:t>
            </a:r>
          </a:p>
        </p:txBody>
      </p:sp>
      <p:pic>
        <p:nvPicPr>
          <p:cNvPr id="31" name="Picture Placeholder 30"/>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37" r="37"/>
          <a:stretch>
            <a:fillRect/>
          </a:stretch>
        </p:blipFill>
        <p:spPr>
          <a:prstGeom prst="ellipse">
            <a:avLst/>
          </a:prstGeom>
          <a:solidFill>
            <a:schemeClr val="bg1"/>
          </a:solidFill>
        </p:spPr>
      </p:pic>
    </p:spTree>
    <p:extLst>
      <p:ext uri="{BB962C8B-B14F-4D97-AF65-F5344CB8AC3E}">
        <p14:creationId xmlns:p14="http://schemas.microsoft.com/office/powerpoint/2010/main" val="3061188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A1FA83D-9719-4978-BCAE-1FE240AB9F66}"/>
              </a:ext>
            </a:extLst>
          </p:cNvPr>
          <p:cNvSpPr txBox="1"/>
          <p:nvPr/>
        </p:nvSpPr>
        <p:spPr>
          <a:xfrm>
            <a:off x="634181" y="693174"/>
            <a:ext cx="5518969" cy="3847207"/>
          </a:xfrm>
          <a:prstGeom prst="rect">
            <a:avLst/>
          </a:prstGeom>
          <a:noFill/>
        </p:spPr>
        <p:txBody>
          <a:bodyPr wrap="square" rtlCol="0">
            <a:spAutoFit/>
          </a:bodyPr>
          <a:lstStyle/>
          <a:p>
            <a:pPr algn="ctr"/>
            <a:r>
              <a:rPr lang="en-US" sz="3200" dirty="0">
                <a:solidFill>
                  <a:schemeClr val="tx2"/>
                </a:solidFill>
                <a:latin typeface="+mj-lt"/>
              </a:rPr>
              <a:t>Animal Identification Numbers</a:t>
            </a:r>
          </a:p>
          <a:p>
            <a:pPr algn="ctr"/>
            <a:r>
              <a:rPr lang="en-US" sz="3200" dirty="0">
                <a:solidFill>
                  <a:schemeClr val="tx2"/>
                </a:solidFill>
                <a:latin typeface="+mj-lt"/>
              </a:rPr>
              <a:t>Manufacturer Coded Tags </a:t>
            </a:r>
          </a:p>
          <a:p>
            <a:endParaRPr lang="en-US" dirty="0">
              <a:solidFill>
                <a:schemeClr val="tx2"/>
              </a:solidFill>
            </a:endParaRPr>
          </a:p>
          <a:p>
            <a:pPr marL="285750" indent="-285750">
              <a:buFont typeface="Arial" panose="020B0604020202020204" pitchFamily="34" charset="0"/>
              <a:buChar char="•"/>
            </a:pPr>
            <a:r>
              <a:rPr lang="en-US" sz="2400" dirty="0">
                <a:solidFill>
                  <a:schemeClr val="tx2"/>
                </a:solidFill>
              </a:rPr>
              <a:t>15-digit number </a:t>
            </a:r>
          </a:p>
          <a:p>
            <a:pPr marL="285750" indent="-285750">
              <a:buFont typeface="Arial" panose="020B0604020202020204" pitchFamily="34" charset="0"/>
              <a:buChar char="•"/>
            </a:pPr>
            <a:r>
              <a:rPr lang="en-US" sz="2400" dirty="0">
                <a:solidFill>
                  <a:schemeClr val="tx2"/>
                </a:solidFill>
              </a:rPr>
              <a:t>Starts in “900” series</a:t>
            </a:r>
          </a:p>
          <a:p>
            <a:pPr marL="285750" indent="-285750">
              <a:buFont typeface="Arial" panose="020B0604020202020204" pitchFamily="34" charset="0"/>
              <a:buChar char="•"/>
            </a:pPr>
            <a:r>
              <a:rPr lang="en-US" sz="2400" dirty="0">
                <a:solidFill>
                  <a:schemeClr val="tx2"/>
                </a:solidFill>
              </a:rPr>
              <a:t>RFID</a:t>
            </a:r>
          </a:p>
          <a:p>
            <a:pPr marL="285750" indent="-285750">
              <a:buFont typeface="Arial" panose="020B0604020202020204" pitchFamily="34" charset="0"/>
              <a:buChar char="•"/>
            </a:pPr>
            <a:r>
              <a:rPr lang="en-US" sz="2400" dirty="0">
                <a:solidFill>
                  <a:schemeClr val="tx2"/>
                </a:solidFill>
              </a:rPr>
              <a:t>Will not have US Shield </a:t>
            </a:r>
          </a:p>
          <a:p>
            <a:pPr marL="285750" indent="-285750">
              <a:buFont typeface="Arial" panose="020B0604020202020204" pitchFamily="34" charset="0"/>
              <a:buChar char="•"/>
            </a:pPr>
            <a:r>
              <a:rPr lang="en-US" sz="2400" dirty="0">
                <a:solidFill>
                  <a:schemeClr val="tx2"/>
                </a:solidFill>
              </a:rPr>
              <a:t>Only approved in animals tagged prior to March 11, 2015</a:t>
            </a:r>
          </a:p>
          <a:p>
            <a:endParaRPr lang="en-US" dirty="0">
              <a:solidFill>
                <a:schemeClr val="tx2"/>
              </a:solidFill>
            </a:endParaRPr>
          </a:p>
        </p:txBody>
      </p:sp>
      <p:grpSp>
        <p:nvGrpSpPr>
          <p:cNvPr id="3" name="Group 2"/>
          <p:cNvGrpSpPr/>
          <p:nvPr/>
        </p:nvGrpSpPr>
        <p:grpSpPr>
          <a:xfrm>
            <a:off x="6442893" y="1305299"/>
            <a:ext cx="4387645" cy="4788243"/>
            <a:chOff x="6442893" y="1305299"/>
            <a:chExt cx="4387645" cy="4788243"/>
          </a:xfrm>
        </p:grpSpPr>
        <p:pic>
          <p:nvPicPr>
            <p:cNvPr id="7" name="Content Placeholder 6">
              <a:extLst>
                <a:ext uri="{FF2B5EF4-FFF2-40B4-BE49-F238E27FC236}">
                  <a16:creationId xmlns:a16="http://schemas.microsoft.com/office/drawing/2014/main" id="{4AB9AF7B-9482-4FD4-AF74-CAF0B5F0EAD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442893" y="1305299"/>
              <a:ext cx="4387645" cy="4788243"/>
            </a:xfrm>
            <a:prstGeom prst="rect">
              <a:avLst/>
            </a:prstGeom>
          </p:spPr>
        </p:pic>
        <p:sp>
          <p:nvSpPr>
            <p:cNvPr id="2" name="Oval 1"/>
            <p:cNvSpPr/>
            <p:nvPr/>
          </p:nvSpPr>
          <p:spPr>
            <a:xfrm>
              <a:off x="6810375" y="3067050"/>
              <a:ext cx="2676525" cy="79622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7543800" y="1986150"/>
              <a:ext cx="1190625" cy="6618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57280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A1FA83D-9719-4978-BCAE-1FE240AB9F66}"/>
              </a:ext>
            </a:extLst>
          </p:cNvPr>
          <p:cNvSpPr txBox="1"/>
          <p:nvPr/>
        </p:nvSpPr>
        <p:spPr>
          <a:xfrm>
            <a:off x="634181" y="693174"/>
            <a:ext cx="6238909" cy="4154984"/>
          </a:xfrm>
          <a:prstGeom prst="rect">
            <a:avLst/>
          </a:prstGeom>
          <a:noFill/>
        </p:spPr>
        <p:txBody>
          <a:bodyPr wrap="square" rtlCol="0">
            <a:spAutoFit/>
          </a:bodyPr>
          <a:lstStyle/>
          <a:p>
            <a:pPr algn="ctr"/>
            <a:r>
              <a:rPr lang="en-US" sz="3200" dirty="0">
                <a:solidFill>
                  <a:schemeClr val="tx2"/>
                </a:solidFill>
                <a:latin typeface="+mj-lt"/>
              </a:rPr>
              <a:t>Animal Identification Numbers</a:t>
            </a:r>
          </a:p>
          <a:p>
            <a:pPr algn="ctr"/>
            <a:r>
              <a:rPr lang="en-US" sz="3200" dirty="0">
                <a:solidFill>
                  <a:schemeClr val="tx2"/>
                </a:solidFill>
                <a:latin typeface="+mj-lt"/>
              </a:rPr>
              <a:t>American ID </a:t>
            </a:r>
          </a:p>
          <a:p>
            <a:endParaRPr lang="en-US" dirty="0">
              <a:solidFill>
                <a:schemeClr val="tx2"/>
              </a:solidFill>
            </a:endParaRPr>
          </a:p>
          <a:p>
            <a:pPr marL="285750" indent="-285750">
              <a:buFont typeface="Arial" panose="020B0604020202020204" pitchFamily="34" charset="0"/>
              <a:buChar char="•"/>
            </a:pPr>
            <a:r>
              <a:rPr lang="en-US" sz="2400" dirty="0">
                <a:solidFill>
                  <a:schemeClr val="tx2"/>
                </a:solidFill>
              </a:rPr>
              <a:t>8- to 12-digit number </a:t>
            </a:r>
          </a:p>
          <a:p>
            <a:pPr marL="285750" indent="-285750">
              <a:buFont typeface="Arial" panose="020B0604020202020204" pitchFamily="34" charset="0"/>
              <a:buChar char="•"/>
            </a:pPr>
            <a:r>
              <a:rPr lang="en-US" sz="2400" dirty="0">
                <a:solidFill>
                  <a:schemeClr val="tx2"/>
                </a:solidFill>
              </a:rPr>
              <a:t>Preceded by “USA”</a:t>
            </a:r>
          </a:p>
          <a:p>
            <a:pPr marL="285750" indent="-285750">
              <a:buFont typeface="Arial" panose="020B0604020202020204" pitchFamily="34" charset="0"/>
              <a:buChar char="•"/>
            </a:pPr>
            <a:r>
              <a:rPr lang="en-US" sz="2400" dirty="0">
                <a:solidFill>
                  <a:schemeClr val="tx2"/>
                </a:solidFill>
              </a:rPr>
              <a:t>Visual only</a:t>
            </a:r>
          </a:p>
          <a:p>
            <a:pPr marL="285750" indent="-285750">
              <a:buFont typeface="Arial" panose="020B0604020202020204" pitchFamily="34" charset="0"/>
              <a:buChar char="•"/>
            </a:pPr>
            <a:r>
              <a:rPr lang="en-US" sz="2400" dirty="0">
                <a:solidFill>
                  <a:schemeClr val="tx2"/>
                </a:solidFill>
              </a:rPr>
              <a:t>Will not have US Shield </a:t>
            </a:r>
          </a:p>
          <a:p>
            <a:pPr marL="285750" indent="-285750">
              <a:buFont typeface="Arial" panose="020B0604020202020204" pitchFamily="34" charset="0"/>
              <a:buChar char="•"/>
            </a:pPr>
            <a:r>
              <a:rPr lang="en-US" sz="2400" dirty="0">
                <a:solidFill>
                  <a:schemeClr val="tx2"/>
                </a:solidFill>
              </a:rPr>
              <a:t>Only approved in animals tagged prior to March 11, 2015</a:t>
            </a:r>
          </a:p>
          <a:p>
            <a:pPr marL="285750" indent="-285750">
              <a:buFont typeface="Arial" panose="020B0604020202020204" pitchFamily="34" charset="0"/>
              <a:buChar char="•"/>
            </a:pPr>
            <a:endParaRPr lang="en-US" sz="2000" dirty="0">
              <a:solidFill>
                <a:schemeClr val="tx2"/>
              </a:solidFill>
            </a:endParaRPr>
          </a:p>
          <a:p>
            <a:endParaRPr lang="en-US" dirty="0">
              <a:solidFill>
                <a:schemeClr val="tx2"/>
              </a:solidFill>
            </a:endParaRPr>
          </a:p>
        </p:txBody>
      </p:sp>
      <p:grpSp>
        <p:nvGrpSpPr>
          <p:cNvPr id="2" name="Group 1"/>
          <p:cNvGrpSpPr/>
          <p:nvPr/>
        </p:nvGrpSpPr>
        <p:grpSpPr>
          <a:xfrm>
            <a:off x="7332509" y="3838882"/>
            <a:ext cx="3431458" cy="2573594"/>
            <a:chOff x="2895600" y="3610282"/>
            <a:chExt cx="3431458" cy="2573594"/>
          </a:xfrm>
        </p:grpSpPr>
        <p:pic>
          <p:nvPicPr>
            <p:cNvPr id="5" name="Content Placeholder 4">
              <a:extLst>
                <a:ext uri="{FF2B5EF4-FFF2-40B4-BE49-F238E27FC236}">
                  <a16:creationId xmlns:a16="http://schemas.microsoft.com/office/drawing/2014/main" id="{3688D00F-FBF8-4408-8CA1-D24A439066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895600" y="3610282"/>
              <a:ext cx="3431458" cy="2573594"/>
            </a:xfrm>
            <a:prstGeom prst="rect">
              <a:avLst/>
            </a:prstGeom>
          </p:spPr>
        </p:pic>
        <p:sp>
          <p:nvSpPr>
            <p:cNvPr id="3" name="Freeform 2"/>
            <p:cNvSpPr/>
            <p:nvPr/>
          </p:nvSpPr>
          <p:spPr>
            <a:xfrm>
              <a:off x="3695700" y="3971925"/>
              <a:ext cx="1590675" cy="400050"/>
            </a:xfrm>
            <a:custGeom>
              <a:avLst/>
              <a:gdLst>
                <a:gd name="connsiteX0" fmla="*/ 990600 w 1590675"/>
                <a:gd name="connsiteY0" fmla="*/ 0 h 400050"/>
                <a:gd name="connsiteX1" fmla="*/ 1590675 w 1590675"/>
                <a:gd name="connsiteY1" fmla="*/ 0 h 400050"/>
                <a:gd name="connsiteX2" fmla="*/ 1590675 w 1590675"/>
                <a:gd name="connsiteY2" fmla="*/ 390525 h 400050"/>
                <a:gd name="connsiteX3" fmla="*/ 0 w 1590675"/>
                <a:gd name="connsiteY3" fmla="*/ 400050 h 400050"/>
                <a:gd name="connsiteX4" fmla="*/ 0 w 1590675"/>
                <a:gd name="connsiteY4" fmla="*/ 133350 h 400050"/>
                <a:gd name="connsiteX5" fmla="*/ 1000125 w 1590675"/>
                <a:gd name="connsiteY5" fmla="*/ 133350 h 400050"/>
                <a:gd name="connsiteX6" fmla="*/ 990600 w 1590675"/>
                <a:gd name="connsiteY6"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0675" h="400050">
                  <a:moveTo>
                    <a:pt x="990600" y="0"/>
                  </a:moveTo>
                  <a:lnTo>
                    <a:pt x="1590675" y="0"/>
                  </a:lnTo>
                  <a:lnTo>
                    <a:pt x="1590675" y="390525"/>
                  </a:lnTo>
                  <a:lnTo>
                    <a:pt x="0" y="400050"/>
                  </a:lnTo>
                  <a:lnTo>
                    <a:pt x="0" y="133350"/>
                  </a:lnTo>
                  <a:lnTo>
                    <a:pt x="1000125" y="133350"/>
                  </a:lnTo>
                  <a:lnTo>
                    <a:pt x="990600" y="0"/>
                  </a:ln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7972424" y="693175"/>
            <a:ext cx="4062873" cy="2926326"/>
            <a:chOff x="6918632" y="1162664"/>
            <a:chExt cx="4526116" cy="3394587"/>
          </a:xfrm>
        </p:grpSpPr>
        <p:pic>
          <p:nvPicPr>
            <p:cNvPr id="4" name="Picture 5">
              <a:extLst>
                <a:ext uri="{FF2B5EF4-FFF2-40B4-BE49-F238E27FC236}">
                  <a16:creationId xmlns:a16="http://schemas.microsoft.com/office/drawing/2014/main" id="{4A1ADF0C-40E6-42C4-8B36-6AF26D455D3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18632" y="1162664"/>
              <a:ext cx="4526116" cy="339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6"/>
            <p:cNvSpPr/>
            <p:nvPr/>
          </p:nvSpPr>
          <p:spPr>
            <a:xfrm>
              <a:off x="8620125" y="2659932"/>
              <a:ext cx="1209675" cy="400050"/>
            </a:xfrm>
            <a:custGeom>
              <a:avLst/>
              <a:gdLst>
                <a:gd name="connsiteX0" fmla="*/ 990600 w 1590675"/>
                <a:gd name="connsiteY0" fmla="*/ 0 h 400050"/>
                <a:gd name="connsiteX1" fmla="*/ 1590675 w 1590675"/>
                <a:gd name="connsiteY1" fmla="*/ 0 h 400050"/>
                <a:gd name="connsiteX2" fmla="*/ 1590675 w 1590675"/>
                <a:gd name="connsiteY2" fmla="*/ 390525 h 400050"/>
                <a:gd name="connsiteX3" fmla="*/ 0 w 1590675"/>
                <a:gd name="connsiteY3" fmla="*/ 400050 h 400050"/>
                <a:gd name="connsiteX4" fmla="*/ 0 w 1590675"/>
                <a:gd name="connsiteY4" fmla="*/ 133350 h 400050"/>
                <a:gd name="connsiteX5" fmla="*/ 1000125 w 1590675"/>
                <a:gd name="connsiteY5" fmla="*/ 133350 h 400050"/>
                <a:gd name="connsiteX6" fmla="*/ 990600 w 1590675"/>
                <a:gd name="connsiteY6"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0675" h="400050">
                  <a:moveTo>
                    <a:pt x="990600" y="0"/>
                  </a:moveTo>
                  <a:lnTo>
                    <a:pt x="1590675" y="0"/>
                  </a:lnTo>
                  <a:lnTo>
                    <a:pt x="1590675" y="390525"/>
                  </a:lnTo>
                  <a:lnTo>
                    <a:pt x="0" y="400050"/>
                  </a:lnTo>
                  <a:lnTo>
                    <a:pt x="0" y="133350"/>
                  </a:lnTo>
                  <a:lnTo>
                    <a:pt x="1000125" y="133350"/>
                  </a:lnTo>
                  <a:lnTo>
                    <a:pt x="990600" y="0"/>
                  </a:ln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9925050" y="2571750"/>
              <a:ext cx="923925" cy="3714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829550" y="1847850"/>
              <a:ext cx="923925" cy="3714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776446" y="2219326"/>
              <a:ext cx="923925" cy="47394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69711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29E61-1037-475B-8113-70B4F9413CE2}"/>
              </a:ext>
            </a:extLst>
          </p:cNvPr>
          <p:cNvSpPr>
            <a:spLocks noGrp="1"/>
          </p:cNvSpPr>
          <p:nvPr>
            <p:ph type="title"/>
          </p:nvPr>
        </p:nvSpPr>
        <p:spPr/>
        <p:txBody>
          <a:bodyPr/>
          <a:lstStyle/>
          <a:p>
            <a:r>
              <a:rPr lang="en-US" dirty="0"/>
              <a:t>Scrapie tags – sheep and goats</a:t>
            </a:r>
          </a:p>
        </p:txBody>
      </p:sp>
      <p:pic>
        <p:nvPicPr>
          <p:cNvPr id="6" name="Picture 12" descr="C:\Users\maygm\Desktop\Scrapie serial plastic Side 2.jpg">
            <a:extLst>
              <a:ext uri="{FF2B5EF4-FFF2-40B4-BE49-F238E27FC236}">
                <a16:creationId xmlns:a16="http://schemas.microsoft.com/office/drawing/2014/main" id="{3095A099-A993-4B7C-B199-ADE933F60BD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10626" y="4398679"/>
            <a:ext cx="2574657" cy="1930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
            <a:extLst>
              <a:ext uri="{FF2B5EF4-FFF2-40B4-BE49-F238E27FC236}">
                <a16:creationId xmlns:a16="http://schemas.microsoft.com/office/drawing/2014/main" id="{D26053B6-3761-4121-9156-EE4C0C430E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03415" y="2286255"/>
            <a:ext cx="2994270" cy="399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C:\Users\maygm\Desktop\Scrapie serial metal Side 2.jpg">
            <a:extLst>
              <a:ext uri="{FF2B5EF4-FFF2-40B4-BE49-F238E27FC236}">
                <a16:creationId xmlns:a16="http://schemas.microsoft.com/office/drawing/2014/main" id="{4323B04A-7437-42F7-875E-C123F6F73160}"/>
              </a:ext>
            </a:extLst>
          </p:cNvPr>
          <p:cNvPicPr>
            <a:picLocks noGrp="1" noChangeAspect="1" noChangeArrowheads="1"/>
          </p:cNvPicPr>
          <p:nvPr>
            <p:ph sz="half" idx="2"/>
          </p:nvPr>
        </p:nvPicPr>
        <p:blipFill rotWithShape="1">
          <a:blip r:embed="rId4">
            <a:extLst>
              <a:ext uri="{28A0092B-C50C-407E-A947-70E740481C1C}">
                <a14:useLocalDpi xmlns:a14="http://schemas.microsoft.com/office/drawing/2010/main" val="0"/>
              </a:ext>
            </a:extLst>
          </a:blip>
          <a:srcRect b="19161"/>
          <a:stretch/>
        </p:blipFill>
        <p:spPr bwMode="auto">
          <a:xfrm>
            <a:off x="6061222" y="4979163"/>
            <a:ext cx="2103120" cy="127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6015816" y="1964670"/>
            <a:ext cx="2436690" cy="1508105"/>
          </a:xfrm>
          <a:prstGeom prst="rect">
            <a:avLst/>
          </a:prstGeom>
          <a:noFill/>
        </p:spPr>
        <p:txBody>
          <a:bodyPr wrap="square" rtlCol="0">
            <a:spAutoFit/>
          </a:bodyPr>
          <a:lstStyle/>
          <a:p>
            <a:r>
              <a:rPr lang="en-US" sz="3200" dirty="0"/>
              <a:t>Serial Tags</a:t>
            </a:r>
          </a:p>
          <a:p>
            <a:pPr marL="457200" indent="-457200">
              <a:buFont typeface="Arial" panose="020B0604020202020204" pitchFamily="34" charset="0"/>
              <a:buChar char="•"/>
            </a:pPr>
            <a:r>
              <a:rPr lang="en-US" sz="2000" dirty="0"/>
              <a:t>8 digits</a:t>
            </a:r>
          </a:p>
          <a:p>
            <a:pPr marL="457200" indent="-457200">
              <a:buFont typeface="Arial" panose="020B0604020202020204" pitchFamily="34" charset="0"/>
              <a:buChar char="•"/>
            </a:pPr>
            <a:r>
              <a:rPr lang="en-US" sz="2000" dirty="0"/>
              <a:t>Start with state’s postal code</a:t>
            </a:r>
          </a:p>
        </p:txBody>
      </p:sp>
      <p:sp>
        <p:nvSpPr>
          <p:cNvPr id="11" name="TextBox 10"/>
          <p:cNvSpPr txBox="1"/>
          <p:nvPr/>
        </p:nvSpPr>
        <p:spPr>
          <a:xfrm>
            <a:off x="8667750" y="4525534"/>
            <a:ext cx="3313624" cy="1200329"/>
          </a:xfrm>
          <a:prstGeom prst="rect">
            <a:avLst/>
          </a:prstGeom>
          <a:noFill/>
        </p:spPr>
        <p:txBody>
          <a:bodyPr wrap="square" rtlCol="0">
            <a:spAutoFit/>
          </a:bodyPr>
          <a:lstStyle/>
          <a:p>
            <a:r>
              <a:rPr lang="en-US" sz="3200" dirty="0"/>
              <a:t>Flock Tags</a:t>
            </a:r>
          </a:p>
          <a:p>
            <a:pPr marL="457200" indent="-457200">
              <a:buFont typeface="Arial" panose="020B0604020202020204" pitchFamily="34" charset="0"/>
              <a:buChar char="•"/>
            </a:pPr>
            <a:r>
              <a:rPr lang="en-US" sz="2000" dirty="0"/>
              <a:t>Flock number</a:t>
            </a:r>
          </a:p>
          <a:p>
            <a:pPr marL="457200" indent="-457200">
              <a:buFont typeface="Arial" panose="020B0604020202020204" pitchFamily="34" charset="0"/>
              <a:buChar char="•"/>
            </a:pPr>
            <a:r>
              <a:rPr lang="en-US" sz="2000" dirty="0"/>
              <a:t>Individual animal number</a:t>
            </a:r>
          </a:p>
        </p:txBody>
      </p:sp>
      <p:grpSp>
        <p:nvGrpSpPr>
          <p:cNvPr id="26" name="Group 25"/>
          <p:cNvGrpSpPr/>
          <p:nvPr/>
        </p:nvGrpSpPr>
        <p:grpSpPr>
          <a:xfrm>
            <a:off x="6061222" y="3607802"/>
            <a:ext cx="2103120" cy="1304682"/>
            <a:chOff x="6061222" y="3607802"/>
            <a:chExt cx="2103120" cy="1304682"/>
          </a:xfrm>
        </p:grpSpPr>
        <p:pic>
          <p:nvPicPr>
            <p:cNvPr id="10" name="Picture 11" descr="C:\Users\maygm\Desktop\Scrapie serial metal Side 1.jpg">
              <a:extLst>
                <a:ext uri="{FF2B5EF4-FFF2-40B4-BE49-F238E27FC236}">
                  <a16:creationId xmlns:a16="http://schemas.microsoft.com/office/drawing/2014/main" id="{D00CB5AE-BA05-464B-9754-82A9980A6CC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7242"/>
            <a:stretch/>
          </p:blipFill>
          <p:spPr bwMode="auto">
            <a:xfrm>
              <a:off x="6061222" y="3607802"/>
              <a:ext cx="2103120" cy="130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2"/>
            <p:cNvSpPr/>
            <p:nvPr/>
          </p:nvSpPr>
          <p:spPr>
            <a:xfrm>
              <a:off x="6186086" y="4015874"/>
              <a:ext cx="1775038" cy="7383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grpSp>
      <p:sp>
        <p:nvSpPr>
          <p:cNvPr id="14" name="Oval 13"/>
          <p:cNvSpPr/>
          <p:nvPr/>
        </p:nvSpPr>
        <p:spPr>
          <a:xfrm>
            <a:off x="3695700" y="3257550"/>
            <a:ext cx="552450" cy="382374"/>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grpSp>
        <p:nvGrpSpPr>
          <p:cNvPr id="21" name="Group 20"/>
          <p:cNvGrpSpPr/>
          <p:nvPr/>
        </p:nvGrpSpPr>
        <p:grpSpPr>
          <a:xfrm>
            <a:off x="210627" y="2254557"/>
            <a:ext cx="2574657" cy="2060620"/>
            <a:chOff x="210627" y="2254557"/>
            <a:chExt cx="2574657" cy="2060620"/>
          </a:xfrm>
        </p:grpSpPr>
        <p:pic>
          <p:nvPicPr>
            <p:cNvPr id="5" name="Picture 13" descr="C:\Users\maygm\Desktop\Scrapie serial plastic Side 1.jpg">
              <a:extLst>
                <a:ext uri="{FF2B5EF4-FFF2-40B4-BE49-F238E27FC236}">
                  <a16:creationId xmlns:a16="http://schemas.microsoft.com/office/drawing/2014/main" id="{CEACD8D8-FF4B-4D6A-8C4B-A30A5C5008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2500" t="1875" r="4167" b="10938"/>
            <a:stretch>
              <a:fillRect/>
            </a:stretch>
          </p:blipFill>
          <p:spPr bwMode="auto">
            <a:xfrm>
              <a:off x="210627" y="2254557"/>
              <a:ext cx="2574657" cy="2060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al 11"/>
            <p:cNvSpPr/>
            <p:nvPr/>
          </p:nvSpPr>
          <p:spPr>
            <a:xfrm>
              <a:off x="781050" y="3607801"/>
              <a:ext cx="1447800" cy="50157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5" name="Oval 14"/>
            <p:cNvSpPr/>
            <p:nvPr/>
          </p:nvSpPr>
          <p:spPr>
            <a:xfrm>
              <a:off x="1333500" y="3257550"/>
              <a:ext cx="361950" cy="382374"/>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grpSp>
      <p:sp>
        <p:nvSpPr>
          <p:cNvPr id="16" name="Oval 15"/>
          <p:cNvSpPr/>
          <p:nvPr/>
        </p:nvSpPr>
        <p:spPr>
          <a:xfrm>
            <a:off x="1221729" y="5408006"/>
            <a:ext cx="552450" cy="668944"/>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7" name="Oval 16"/>
          <p:cNvSpPr/>
          <p:nvPr/>
        </p:nvSpPr>
        <p:spPr>
          <a:xfrm>
            <a:off x="3695700" y="4754236"/>
            <a:ext cx="1428749" cy="118117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8" name="Oval 17"/>
          <p:cNvSpPr/>
          <p:nvPr/>
        </p:nvSpPr>
        <p:spPr>
          <a:xfrm>
            <a:off x="6905625" y="5516313"/>
            <a:ext cx="552450" cy="419100"/>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grpSp>
        <p:nvGrpSpPr>
          <p:cNvPr id="27" name="Group 26"/>
          <p:cNvGrpSpPr/>
          <p:nvPr/>
        </p:nvGrpSpPr>
        <p:grpSpPr>
          <a:xfrm>
            <a:off x="9466691" y="1908741"/>
            <a:ext cx="2289854" cy="2574505"/>
            <a:chOff x="9292330" y="1938007"/>
            <a:chExt cx="2751124" cy="2693719"/>
          </a:xfrm>
        </p:grpSpPr>
        <p:pic>
          <p:nvPicPr>
            <p:cNvPr id="8" name="Picture 2">
              <a:extLst>
                <a:ext uri="{FF2B5EF4-FFF2-40B4-BE49-F238E27FC236}">
                  <a16:creationId xmlns:a16="http://schemas.microsoft.com/office/drawing/2014/main" id="{CDD9B156-5C20-4B31-85B8-394D60FED1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92330" y="1938007"/>
              <a:ext cx="2678067" cy="2693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9365387" y="3443513"/>
              <a:ext cx="2678067" cy="118821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9" name="Oval 18"/>
            <p:cNvSpPr/>
            <p:nvPr/>
          </p:nvSpPr>
          <p:spPr>
            <a:xfrm>
              <a:off x="9938912" y="3053018"/>
              <a:ext cx="552450" cy="419100"/>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grpSp>
      <p:sp>
        <p:nvSpPr>
          <p:cNvPr id="20" name="Freeform 19"/>
          <p:cNvSpPr/>
          <p:nvPr/>
        </p:nvSpPr>
        <p:spPr>
          <a:xfrm>
            <a:off x="3533775" y="3419475"/>
            <a:ext cx="1743075" cy="981075"/>
          </a:xfrm>
          <a:custGeom>
            <a:avLst/>
            <a:gdLst>
              <a:gd name="connsiteX0" fmla="*/ 819150 w 1743075"/>
              <a:gd name="connsiteY0" fmla="*/ 19050 h 981075"/>
              <a:gd name="connsiteX1" fmla="*/ 838200 w 1743075"/>
              <a:gd name="connsiteY1" fmla="*/ 342900 h 981075"/>
              <a:gd name="connsiteX2" fmla="*/ 0 w 1743075"/>
              <a:gd name="connsiteY2" fmla="*/ 419100 h 981075"/>
              <a:gd name="connsiteX3" fmla="*/ 66675 w 1743075"/>
              <a:gd name="connsiteY3" fmla="*/ 981075 h 981075"/>
              <a:gd name="connsiteX4" fmla="*/ 1743075 w 1743075"/>
              <a:gd name="connsiteY4" fmla="*/ 971550 h 981075"/>
              <a:gd name="connsiteX5" fmla="*/ 1581150 w 1743075"/>
              <a:gd name="connsiteY5" fmla="*/ 0 h 981075"/>
              <a:gd name="connsiteX6" fmla="*/ 819150 w 1743075"/>
              <a:gd name="connsiteY6" fmla="*/ 19050 h 98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3075" h="981075">
                <a:moveTo>
                  <a:pt x="819150" y="19050"/>
                </a:moveTo>
                <a:lnTo>
                  <a:pt x="838200" y="342900"/>
                </a:lnTo>
                <a:lnTo>
                  <a:pt x="0" y="419100"/>
                </a:lnTo>
                <a:lnTo>
                  <a:pt x="66675" y="981075"/>
                </a:lnTo>
                <a:lnTo>
                  <a:pt x="1743075" y="971550"/>
                </a:lnTo>
                <a:lnTo>
                  <a:pt x="1581150" y="0"/>
                </a:lnTo>
                <a:lnTo>
                  <a:pt x="819150" y="19050"/>
                </a:ln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2903415" y="2310293"/>
            <a:ext cx="2994270" cy="3991612"/>
            <a:chOff x="2903415" y="2310293"/>
            <a:chExt cx="2994270" cy="3991612"/>
          </a:xfrm>
        </p:grpSpPr>
        <p:pic>
          <p:nvPicPr>
            <p:cNvPr id="22" name="Picture 1">
              <a:extLst>
                <a:ext uri="{FF2B5EF4-FFF2-40B4-BE49-F238E27FC236}">
                  <a16:creationId xmlns:a16="http://schemas.microsoft.com/office/drawing/2014/main" id="{D26053B6-3761-4121-9156-EE4C0C430E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03415" y="2310293"/>
              <a:ext cx="2994270" cy="399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Oval 22"/>
            <p:cNvSpPr/>
            <p:nvPr/>
          </p:nvSpPr>
          <p:spPr>
            <a:xfrm>
              <a:off x="3695700" y="3281588"/>
              <a:ext cx="552450" cy="382374"/>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24" name="Freeform 23"/>
            <p:cNvSpPr/>
            <p:nvPr/>
          </p:nvSpPr>
          <p:spPr>
            <a:xfrm>
              <a:off x="3533775" y="3443513"/>
              <a:ext cx="1743075" cy="981075"/>
            </a:xfrm>
            <a:custGeom>
              <a:avLst/>
              <a:gdLst>
                <a:gd name="connsiteX0" fmla="*/ 819150 w 1743075"/>
                <a:gd name="connsiteY0" fmla="*/ 19050 h 981075"/>
                <a:gd name="connsiteX1" fmla="*/ 838200 w 1743075"/>
                <a:gd name="connsiteY1" fmla="*/ 342900 h 981075"/>
                <a:gd name="connsiteX2" fmla="*/ 0 w 1743075"/>
                <a:gd name="connsiteY2" fmla="*/ 419100 h 981075"/>
                <a:gd name="connsiteX3" fmla="*/ 66675 w 1743075"/>
                <a:gd name="connsiteY3" fmla="*/ 981075 h 981075"/>
                <a:gd name="connsiteX4" fmla="*/ 1743075 w 1743075"/>
                <a:gd name="connsiteY4" fmla="*/ 971550 h 981075"/>
                <a:gd name="connsiteX5" fmla="*/ 1581150 w 1743075"/>
                <a:gd name="connsiteY5" fmla="*/ 0 h 981075"/>
                <a:gd name="connsiteX6" fmla="*/ 819150 w 1743075"/>
                <a:gd name="connsiteY6" fmla="*/ 19050 h 98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3075" h="981075">
                  <a:moveTo>
                    <a:pt x="819150" y="19050"/>
                  </a:moveTo>
                  <a:lnTo>
                    <a:pt x="838200" y="342900"/>
                  </a:lnTo>
                  <a:lnTo>
                    <a:pt x="0" y="419100"/>
                  </a:lnTo>
                  <a:lnTo>
                    <a:pt x="66675" y="981075"/>
                  </a:lnTo>
                  <a:lnTo>
                    <a:pt x="1743075" y="971550"/>
                  </a:lnTo>
                  <a:lnTo>
                    <a:pt x="1581150" y="0"/>
                  </a:lnTo>
                  <a:lnTo>
                    <a:pt x="819150" y="19050"/>
                  </a:ln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07595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557C2-1F98-4997-80D3-FD7C52B2ABEE}"/>
              </a:ext>
            </a:extLst>
          </p:cNvPr>
          <p:cNvSpPr>
            <a:spLocks noGrp="1"/>
          </p:cNvSpPr>
          <p:nvPr>
            <p:ph type="title"/>
          </p:nvPr>
        </p:nvSpPr>
        <p:spPr/>
        <p:txBody>
          <a:bodyPr/>
          <a:lstStyle/>
          <a:p>
            <a:r>
              <a:rPr lang="en-US" dirty="0"/>
              <a:t>Premises tags - swine </a:t>
            </a:r>
          </a:p>
        </p:txBody>
      </p:sp>
      <p:pic>
        <p:nvPicPr>
          <p:cNvPr id="5" name="Picture 15">
            <a:extLst>
              <a:ext uri="{FF2B5EF4-FFF2-40B4-BE49-F238E27FC236}">
                <a16:creationId xmlns:a16="http://schemas.microsoft.com/office/drawing/2014/main" id="{26B1D9C8-A67F-4868-A55D-C702A845875F}"/>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876" t="1718" r="67949" b="19783"/>
          <a:stretch/>
        </p:blipFill>
        <p:spPr bwMode="auto">
          <a:xfrm>
            <a:off x="1095158" y="1894305"/>
            <a:ext cx="3257452" cy="2467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 name="Picture 15">
            <a:extLst>
              <a:ext uri="{FF2B5EF4-FFF2-40B4-BE49-F238E27FC236}">
                <a16:creationId xmlns:a16="http://schemas.microsoft.com/office/drawing/2014/main" id="{5511A6B2-D02C-4A79-A5F1-DD00407B1A00}"/>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39866" t="3141" r="32738" b="21501"/>
          <a:stretch/>
        </p:blipFill>
        <p:spPr bwMode="auto">
          <a:xfrm>
            <a:off x="7534906" y="1993035"/>
            <a:ext cx="2862587" cy="2368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8" name="TextBox 7"/>
          <p:cNvSpPr txBox="1"/>
          <p:nvPr/>
        </p:nvSpPr>
        <p:spPr>
          <a:xfrm>
            <a:off x="2324101" y="4520615"/>
            <a:ext cx="9277183" cy="1415772"/>
          </a:xfrm>
          <a:prstGeom prst="rect">
            <a:avLst/>
          </a:prstGeom>
          <a:noFill/>
        </p:spPr>
        <p:txBody>
          <a:bodyPr wrap="square" rtlCol="0">
            <a:spAutoFit/>
          </a:bodyPr>
          <a:lstStyle/>
          <a:p>
            <a:r>
              <a:rPr lang="en-US" sz="3200" dirty="0"/>
              <a:t>Premises Tags</a:t>
            </a:r>
          </a:p>
          <a:p>
            <a:pPr marL="457200" indent="-457200">
              <a:buFont typeface="Arial" panose="020B0604020202020204" pitchFamily="34" charset="0"/>
              <a:buChar char="•"/>
            </a:pPr>
            <a:r>
              <a:rPr lang="en-US" dirty="0"/>
              <a:t>Premises number</a:t>
            </a:r>
          </a:p>
          <a:p>
            <a:pPr marL="457200" indent="-457200">
              <a:buFont typeface="Arial" panose="020B0604020202020204" pitchFamily="34" charset="0"/>
              <a:buChar char="•"/>
            </a:pPr>
            <a:r>
              <a:rPr lang="en-US" dirty="0"/>
              <a:t>Individual animal number</a:t>
            </a:r>
          </a:p>
          <a:p>
            <a:pPr marL="457200" indent="-457200">
              <a:buFont typeface="Arial" panose="020B0604020202020204" pitchFamily="34" charset="0"/>
              <a:buChar char="•"/>
            </a:pPr>
            <a:r>
              <a:rPr lang="en-US" dirty="0"/>
              <a:t>For feeder pigs and slaughter swine can just have premises number</a:t>
            </a:r>
          </a:p>
        </p:txBody>
      </p:sp>
      <p:grpSp>
        <p:nvGrpSpPr>
          <p:cNvPr id="12" name="Group 11"/>
          <p:cNvGrpSpPr/>
          <p:nvPr/>
        </p:nvGrpSpPr>
        <p:grpSpPr>
          <a:xfrm>
            <a:off x="5001439" y="1928087"/>
            <a:ext cx="1524000" cy="1905001"/>
            <a:chOff x="4991100" y="2050186"/>
            <a:chExt cx="1524000" cy="1905001"/>
          </a:xfrm>
        </p:grpSpPr>
        <p:pic>
          <p:nvPicPr>
            <p:cNvPr id="7" name="Picture 15">
              <a:extLst>
                <a:ext uri="{FF2B5EF4-FFF2-40B4-BE49-F238E27FC236}">
                  <a16:creationId xmlns:a16="http://schemas.microsoft.com/office/drawing/2014/main" id="{93DD0ADB-1B8F-48B2-9922-D2BC02BF20C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451" t="2433" r="4655" b="19069"/>
            <a:stretch/>
          </p:blipFill>
          <p:spPr bwMode="auto">
            <a:xfrm>
              <a:off x="4991100" y="2050186"/>
              <a:ext cx="1524000" cy="190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 name="Oval 10"/>
            <p:cNvSpPr/>
            <p:nvPr/>
          </p:nvSpPr>
          <p:spPr>
            <a:xfrm>
              <a:off x="5505450" y="2495549"/>
              <a:ext cx="409575" cy="400049"/>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819966" y="2133600"/>
            <a:ext cx="3314699" cy="2019299"/>
            <a:chOff x="1496241" y="3028950"/>
            <a:chExt cx="3314699" cy="2019299"/>
          </a:xfrm>
        </p:grpSpPr>
        <p:sp>
          <p:nvSpPr>
            <p:cNvPr id="3" name="Oval 2"/>
            <p:cNvSpPr/>
            <p:nvPr/>
          </p:nvSpPr>
          <p:spPr>
            <a:xfrm>
              <a:off x="2809875" y="3028950"/>
              <a:ext cx="1743075" cy="537708"/>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496241" y="3705224"/>
              <a:ext cx="3314699" cy="1343025"/>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276476" y="3135838"/>
              <a:ext cx="723900" cy="537708"/>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lus 3"/>
            <p:cNvSpPr/>
            <p:nvPr/>
          </p:nvSpPr>
          <p:spPr>
            <a:xfrm>
              <a:off x="3292475" y="3313681"/>
              <a:ext cx="616290" cy="655139"/>
            </a:xfrm>
            <a:prstGeom prst="mathPlus">
              <a:avLst>
                <a:gd name="adj1" fmla="val 20429"/>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50758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10D0E-DDD5-4171-AC91-81763C505E88}"/>
              </a:ext>
            </a:extLst>
          </p:cNvPr>
          <p:cNvSpPr>
            <a:spLocks noGrp="1"/>
          </p:cNvSpPr>
          <p:nvPr>
            <p:ph type="title"/>
          </p:nvPr>
        </p:nvSpPr>
        <p:spPr/>
        <p:txBody>
          <a:bodyPr/>
          <a:lstStyle/>
          <a:p>
            <a:r>
              <a:rPr lang="en-US" dirty="0"/>
              <a:t>Cattle registration numbers &amp; tattoos</a:t>
            </a:r>
          </a:p>
        </p:txBody>
      </p:sp>
      <p:sp>
        <p:nvSpPr>
          <p:cNvPr id="3" name="Text Placeholder 2">
            <a:extLst>
              <a:ext uri="{FF2B5EF4-FFF2-40B4-BE49-F238E27FC236}">
                <a16:creationId xmlns:a16="http://schemas.microsoft.com/office/drawing/2014/main" id="{E20ABE31-D85D-4F91-9DB9-1FEA6A70BE37}"/>
              </a:ext>
            </a:extLst>
          </p:cNvPr>
          <p:cNvSpPr>
            <a:spLocks noGrp="1"/>
          </p:cNvSpPr>
          <p:nvPr>
            <p:ph type="body" idx="1"/>
          </p:nvPr>
        </p:nvSpPr>
        <p:spPr>
          <a:xfrm>
            <a:off x="581192" y="2250894"/>
            <a:ext cx="5393103" cy="988332"/>
          </a:xfrm>
        </p:spPr>
        <p:txBody>
          <a:bodyPr/>
          <a:lstStyle/>
          <a:p>
            <a:r>
              <a:rPr lang="en-US" dirty="0"/>
              <a:t>Vaccination Tattoo</a:t>
            </a:r>
          </a:p>
          <a:p>
            <a:pPr marL="342900" indent="-342900">
              <a:buFont typeface="Arial" panose="020B0604020202020204" pitchFamily="34" charset="0"/>
              <a:buChar char="•"/>
            </a:pPr>
            <a:r>
              <a:rPr lang="en-US" dirty="0">
                <a:solidFill>
                  <a:schemeClr val="tx2"/>
                </a:solidFill>
              </a:rPr>
              <a:t>Right ear</a:t>
            </a:r>
          </a:p>
        </p:txBody>
      </p:sp>
      <p:sp>
        <p:nvSpPr>
          <p:cNvPr id="5" name="Text Placeholder 4">
            <a:extLst>
              <a:ext uri="{FF2B5EF4-FFF2-40B4-BE49-F238E27FC236}">
                <a16:creationId xmlns:a16="http://schemas.microsoft.com/office/drawing/2014/main" id="{F6843BBB-845F-4EA2-9AC6-99FA581B690E}"/>
              </a:ext>
            </a:extLst>
          </p:cNvPr>
          <p:cNvSpPr>
            <a:spLocks noGrp="1"/>
          </p:cNvSpPr>
          <p:nvPr>
            <p:ph type="body" sz="quarter" idx="3"/>
          </p:nvPr>
        </p:nvSpPr>
        <p:spPr>
          <a:xfrm>
            <a:off x="6217709" y="2250894"/>
            <a:ext cx="5393101" cy="988332"/>
          </a:xfrm>
        </p:spPr>
        <p:txBody>
          <a:bodyPr/>
          <a:lstStyle/>
          <a:p>
            <a:r>
              <a:rPr lang="en-US" dirty="0"/>
              <a:t>Registration Tattoo</a:t>
            </a:r>
          </a:p>
          <a:p>
            <a:pPr marL="342900" indent="-342900">
              <a:buFont typeface="Arial" panose="020B0604020202020204" pitchFamily="34" charset="0"/>
              <a:buChar char="•"/>
            </a:pPr>
            <a:r>
              <a:rPr lang="en-US" dirty="0">
                <a:solidFill>
                  <a:schemeClr val="tx2"/>
                </a:solidFill>
              </a:rPr>
              <a:t>Left ear</a:t>
            </a:r>
          </a:p>
        </p:txBody>
      </p:sp>
      <p:pic>
        <p:nvPicPr>
          <p:cNvPr id="7" name="Picture 5" descr="RTEAR">
            <a:extLst>
              <a:ext uri="{FF2B5EF4-FFF2-40B4-BE49-F238E27FC236}">
                <a16:creationId xmlns:a16="http://schemas.microsoft.com/office/drawing/2014/main" id="{E7901630-962A-4AEE-95B1-8BD1747312B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9608" b="48754"/>
          <a:stretch/>
        </p:blipFill>
        <p:spPr bwMode="auto">
          <a:xfrm>
            <a:off x="581192" y="3287669"/>
            <a:ext cx="4887155" cy="2145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LFTEAR">
            <a:extLst>
              <a:ext uri="{FF2B5EF4-FFF2-40B4-BE49-F238E27FC236}">
                <a16:creationId xmlns:a16="http://schemas.microsoft.com/office/drawing/2014/main" id="{F8F44AF2-1933-489D-B4F9-3E7580FA9462}"/>
              </a:ext>
            </a:extLst>
          </p:cNvPr>
          <p:cNvPicPr>
            <a:picLocks noGrp="1" noChangeAspect="1" noChangeArrowheads="1"/>
          </p:cNvPicPr>
          <p:nvPr>
            <p:ph sz="quarter" idx="4"/>
          </p:nvPr>
        </p:nvPicPr>
        <p:blipFill rotWithShape="1">
          <a:blip r:embed="rId3">
            <a:extLst>
              <a:ext uri="{28A0092B-C50C-407E-A947-70E740481C1C}">
                <a14:useLocalDpi xmlns:a14="http://schemas.microsoft.com/office/drawing/2010/main" val="0"/>
              </a:ext>
            </a:extLst>
          </a:blip>
          <a:srcRect l="3802" t="8432" r="20152" b="41889"/>
          <a:stretch/>
        </p:blipFill>
        <p:spPr bwMode="auto">
          <a:xfrm>
            <a:off x="6217709" y="3353285"/>
            <a:ext cx="4622955" cy="2080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1EB65746-D4D3-4865-8CCC-9F51A3179961}"/>
              </a:ext>
            </a:extLst>
          </p:cNvPr>
          <p:cNvSpPr txBox="1"/>
          <p:nvPr/>
        </p:nvSpPr>
        <p:spPr>
          <a:xfrm>
            <a:off x="0" y="5707626"/>
            <a:ext cx="12192000" cy="461665"/>
          </a:xfrm>
          <a:prstGeom prst="rect">
            <a:avLst/>
          </a:prstGeom>
          <a:noFill/>
        </p:spPr>
        <p:txBody>
          <a:bodyPr wrap="square" rtlCol="0">
            <a:spAutoFit/>
          </a:bodyPr>
          <a:lstStyle/>
          <a:p>
            <a:pPr algn="ctr"/>
            <a:r>
              <a:rPr lang="en-US" sz="2400" dirty="0"/>
              <a:t>No longer accepted as official ID!</a:t>
            </a:r>
          </a:p>
        </p:txBody>
      </p:sp>
    </p:spTree>
    <p:extLst>
      <p:ext uri="{BB962C8B-B14F-4D97-AF65-F5344CB8AC3E}">
        <p14:creationId xmlns:p14="http://schemas.microsoft.com/office/powerpoint/2010/main" val="3532985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BB0AF31-9C97-42C9-8270-062404394ADA}"/>
              </a:ext>
            </a:extLst>
          </p:cNvPr>
          <p:cNvSpPr>
            <a:spLocks noGrp="1"/>
          </p:cNvSpPr>
          <p:nvPr>
            <p:ph type="title"/>
          </p:nvPr>
        </p:nvSpPr>
        <p:spPr/>
        <p:txBody>
          <a:bodyPr/>
          <a:lstStyle/>
          <a:p>
            <a:r>
              <a:rPr lang="en-US" dirty="0"/>
              <a:t>Legible tattoos</a:t>
            </a:r>
          </a:p>
        </p:txBody>
      </p:sp>
      <p:graphicFrame>
        <p:nvGraphicFramePr>
          <p:cNvPr id="10" name="Object 2">
            <a:extLst>
              <a:ext uri="{FF2B5EF4-FFF2-40B4-BE49-F238E27FC236}">
                <a16:creationId xmlns:a16="http://schemas.microsoft.com/office/drawing/2014/main" id="{CE3AC97D-3F6F-4B0E-8F78-E18519BF540E}"/>
              </a:ext>
            </a:extLst>
          </p:cNvPr>
          <p:cNvGraphicFramePr>
            <a:graphicFrameLocks noGrp="1" noChangeAspect="1"/>
          </p:cNvGraphicFramePr>
          <p:nvPr>
            <p:ph sz="half" idx="1"/>
            <p:extLst>
              <p:ext uri="{D42A27DB-BD31-4B8C-83A1-F6EECF244321}">
                <p14:modId xmlns:p14="http://schemas.microsoft.com/office/powerpoint/2010/main" val="2488650644"/>
              </p:ext>
            </p:extLst>
          </p:nvPr>
        </p:nvGraphicFramePr>
        <p:xfrm>
          <a:off x="944970" y="2228004"/>
          <a:ext cx="4694052" cy="3633047"/>
        </p:xfrm>
        <a:graphic>
          <a:graphicData uri="http://schemas.openxmlformats.org/presentationml/2006/ole">
            <mc:AlternateContent xmlns:mc="http://schemas.openxmlformats.org/markup-compatibility/2006">
              <mc:Choice xmlns:v="urn:schemas-microsoft-com:vml" Requires="v">
                <p:oleObj name="Presentation" r:id="rId2" imgW="2500666" imgH="1934752" progId="FLW3Presentation">
                  <p:embed/>
                </p:oleObj>
              </mc:Choice>
              <mc:Fallback>
                <p:oleObj name="Presentation" r:id="rId2" imgW="2500666" imgH="1934752" progId="FLW3Presentation">
                  <p:embed/>
                  <p:pic>
                    <p:nvPicPr>
                      <p:cNvPr id="10" name="Object 2">
                        <a:extLst>
                          <a:ext uri="{FF2B5EF4-FFF2-40B4-BE49-F238E27FC236}">
                            <a16:creationId xmlns:a16="http://schemas.microsoft.com/office/drawing/2014/main" id="{CE3AC97D-3F6F-4B0E-8F78-E18519BF54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4492"/>
                      <a:stretch>
                        <a:fillRect/>
                      </a:stretch>
                    </p:blipFill>
                    <p:spPr bwMode="auto">
                      <a:xfrm>
                        <a:off x="944970" y="2228004"/>
                        <a:ext cx="4694052" cy="3633047"/>
                      </a:xfrm>
                      <a:prstGeom prst="rect">
                        <a:avLst/>
                      </a:prstGeom>
                      <a:noFill/>
                      <a:ln>
                        <a:noFill/>
                      </a:ln>
                    </p:spPr>
                  </p:pic>
                </p:oleObj>
              </mc:Fallback>
            </mc:AlternateContent>
          </a:graphicData>
        </a:graphic>
      </p:graphicFrame>
      <p:sp>
        <p:nvSpPr>
          <p:cNvPr id="2" name="Content Placeholder 1"/>
          <p:cNvSpPr>
            <a:spLocks noGrp="1"/>
          </p:cNvSpPr>
          <p:nvPr>
            <p:ph sz="half" idx="2"/>
          </p:nvPr>
        </p:nvSpPr>
        <p:spPr>
          <a:xfrm>
            <a:off x="5743575" y="1942254"/>
            <a:ext cx="5867234" cy="4649046"/>
          </a:xfrm>
        </p:spPr>
        <p:txBody>
          <a:bodyPr>
            <a:normAutofit/>
          </a:bodyPr>
          <a:lstStyle/>
          <a:p>
            <a:r>
              <a:rPr lang="en-US" dirty="0"/>
              <a:t>Legible Tattoos are accepted as official ID for:</a:t>
            </a:r>
          </a:p>
          <a:p>
            <a:pPr marL="342900" indent="-342900">
              <a:buFont typeface="Arial" panose="020B0604020202020204" pitchFamily="34" charset="0"/>
              <a:buChar char="•"/>
            </a:pPr>
            <a:r>
              <a:rPr lang="en-US" dirty="0"/>
              <a:t>Swine</a:t>
            </a:r>
          </a:p>
          <a:p>
            <a:pPr marL="653796" lvl="1" indent="-342900">
              <a:buFont typeface="Arial" panose="020B0604020202020204" pitchFamily="34" charset="0"/>
              <a:buChar char="•"/>
            </a:pPr>
            <a:r>
              <a:rPr lang="en-US" dirty="0"/>
              <a:t>Registered in breed registry</a:t>
            </a:r>
          </a:p>
          <a:p>
            <a:pPr marL="342900" indent="-342900">
              <a:buFont typeface="Arial" panose="020B0604020202020204" pitchFamily="34" charset="0"/>
              <a:buChar char="•"/>
            </a:pPr>
            <a:r>
              <a:rPr lang="en-US" dirty="0"/>
              <a:t>Sheep and Goats</a:t>
            </a:r>
          </a:p>
          <a:p>
            <a:pPr marL="653796" lvl="1" indent="-342900">
              <a:buFont typeface="Arial" panose="020B0604020202020204" pitchFamily="34" charset="0"/>
              <a:buChar char="•"/>
            </a:pPr>
            <a:r>
              <a:rPr lang="en-US" dirty="0"/>
              <a:t>Registered in breed registry -OR-</a:t>
            </a:r>
          </a:p>
          <a:p>
            <a:pPr marL="653796" lvl="1" indent="-342900">
              <a:buFont typeface="Arial" panose="020B0604020202020204" pitchFamily="34" charset="0"/>
              <a:buChar char="•"/>
            </a:pPr>
            <a:r>
              <a:rPr lang="en-US" dirty="0"/>
              <a:t>Flock ID + individual animal ID</a:t>
            </a:r>
          </a:p>
          <a:p>
            <a:pPr marL="653796" lvl="1" indent="-342900">
              <a:buFont typeface="Arial" panose="020B0604020202020204" pitchFamily="34" charset="0"/>
              <a:buChar char="•"/>
            </a:pPr>
            <a:r>
              <a:rPr lang="en-US" dirty="0"/>
              <a:t>Not for movement to markets or slaughter</a:t>
            </a:r>
          </a:p>
        </p:txBody>
      </p:sp>
      <p:sp>
        <p:nvSpPr>
          <p:cNvPr id="3" name="TextBox 2"/>
          <p:cNvSpPr txBox="1"/>
          <p:nvPr/>
        </p:nvSpPr>
        <p:spPr>
          <a:xfrm>
            <a:off x="1228505" y="5861051"/>
            <a:ext cx="5324475" cy="584775"/>
          </a:xfrm>
          <a:prstGeom prst="rect">
            <a:avLst/>
          </a:prstGeom>
          <a:noFill/>
        </p:spPr>
        <p:txBody>
          <a:bodyPr wrap="square" rtlCol="0">
            <a:spAutoFit/>
          </a:bodyPr>
          <a:lstStyle/>
          <a:p>
            <a:r>
              <a:rPr lang="en-US" sz="3200" dirty="0"/>
              <a:t>CHECK BOTH EARS</a:t>
            </a:r>
          </a:p>
        </p:txBody>
      </p:sp>
    </p:spTree>
    <p:extLst>
      <p:ext uri="{BB962C8B-B14F-4D97-AF65-F5344CB8AC3E}">
        <p14:creationId xmlns:p14="http://schemas.microsoft.com/office/powerpoint/2010/main" val="77353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52AEA-87F5-4A1B-8D5C-07E47510679F}"/>
              </a:ext>
            </a:extLst>
          </p:cNvPr>
          <p:cNvSpPr>
            <a:spLocks noGrp="1"/>
          </p:cNvSpPr>
          <p:nvPr>
            <p:ph type="title"/>
          </p:nvPr>
        </p:nvSpPr>
        <p:spPr/>
        <p:txBody>
          <a:bodyPr/>
          <a:lstStyle/>
          <a:p>
            <a:r>
              <a:rPr lang="en-US" dirty="0"/>
              <a:t>description – official identification for horses</a:t>
            </a:r>
          </a:p>
        </p:txBody>
      </p:sp>
      <p:graphicFrame>
        <p:nvGraphicFramePr>
          <p:cNvPr id="4" name="Object 2">
            <a:extLst>
              <a:ext uri="{FF2B5EF4-FFF2-40B4-BE49-F238E27FC236}">
                <a16:creationId xmlns:a16="http://schemas.microsoft.com/office/drawing/2014/main" id="{F5572376-7A67-4CFD-963A-EA20E8748307}"/>
              </a:ext>
            </a:extLst>
          </p:cNvPr>
          <p:cNvGraphicFramePr>
            <a:graphicFrameLocks noGrp="1" noChangeAspect="1"/>
          </p:cNvGraphicFramePr>
          <p:nvPr>
            <p:ph sz="quarter" idx="10"/>
            <p:extLst>
              <p:ext uri="{D42A27DB-BD31-4B8C-83A1-F6EECF244321}">
                <p14:modId xmlns:p14="http://schemas.microsoft.com/office/powerpoint/2010/main" val="3120073321"/>
              </p:ext>
            </p:extLst>
          </p:nvPr>
        </p:nvGraphicFramePr>
        <p:xfrm>
          <a:off x="5720378" y="2825866"/>
          <a:ext cx="4557098" cy="3527049"/>
        </p:xfrm>
        <a:graphic>
          <a:graphicData uri="http://schemas.openxmlformats.org/presentationml/2006/ole">
            <mc:AlternateContent xmlns:mc="http://schemas.openxmlformats.org/markup-compatibility/2006">
              <mc:Choice xmlns:v="urn:schemas-microsoft-com:vml" Requires="v">
                <p:oleObj name="Presentation" r:id="rId2" imgW="2500666" imgH="1934752" progId="FLW3Presentation">
                  <p:embed/>
                </p:oleObj>
              </mc:Choice>
              <mc:Fallback>
                <p:oleObj name="Presentation" r:id="rId2" imgW="2500666" imgH="1934752" progId="FLW3Presentation">
                  <p:embed/>
                  <p:pic>
                    <p:nvPicPr>
                      <p:cNvPr id="4" name="Object 2">
                        <a:extLst>
                          <a:ext uri="{FF2B5EF4-FFF2-40B4-BE49-F238E27FC236}">
                            <a16:creationId xmlns:a16="http://schemas.microsoft.com/office/drawing/2014/main" id="{F5572376-7A67-4CFD-963A-EA20E87483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63" b="7813"/>
                      <a:stretch>
                        <a:fillRect/>
                      </a:stretch>
                    </p:blipFill>
                    <p:spPr bwMode="auto">
                      <a:xfrm>
                        <a:off x="5720378" y="2825866"/>
                        <a:ext cx="4557098" cy="3527049"/>
                      </a:xfrm>
                      <a:prstGeom prst="rect">
                        <a:avLst/>
                      </a:prstGeom>
                      <a:noFill/>
                      <a:ln>
                        <a:noFill/>
                      </a:ln>
                      <a:effectLst/>
                    </p:spPr>
                  </p:pic>
                </p:oleObj>
              </mc:Fallback>
            </mc:AlternateContent>
          </a:graphicData>
        </a:graphic>
      </p:graphicFrame>
      <p:graphicFrame>
        <p:nvGraphicFramePr>
          <p:cNvPr id="5" name="Object 2">
            <a:extLst>
              <a:ext uri="{FF2B5EF4-FFF2-40B4-BE49-F238E27FC236}">
                <a16:creationId xmlns:a16="http://schemas.microsoft.com/office/drawing/2014/main" id="{7769D084-792F-42BF-9630-199B6F38BAA9}"/>
              </a:ext>
            </a:extLst>
          </p:cNvPr>
          <p:cNvGraphicFramePr>
            <a:graphicFrameLocks noChangeAspect="1"/>
          </p:cNvGraphicFramePr>
          <p:nvPr>
            <p:extLst>
              <p:ext uri="{D42A27DB-BD31-4B8C-83A1-F6EECF244321}">
                <p14:modId xmlns:p14="http://schemas.microsoft.com/office/powerpoint/2010/main" val="932795801"/>
              </p:ext>
            </p:extLst>
          </p:nvPr>
        </p:nvGraphicFramePr>
        <p:xfrm>
          <a:off x="8989027" y="2031898"/>
          <a:ext cx="2896180" cy="2241551"/>
        </p:xfrm>
        <a:graphic>
          <a:graphicData uri="http://schemas.openxmlformats.org/presentationml/2006/ole">
            <mc:AlternateContent xmlns:mc="http://schemas.openxmlformats.org/markup-compatibility/2006">
              <mc:Choice xmlns:v="urn:schemas-microsoft-com:vml" Requires="v">
                <p:oleObj name="Presentation" r:id="rId4" imgW="2500666" imgH="1934752" progId="FLW3Presentation">
                  <p:embed/>
                </p:oleObj>
              </mc:Choice>
              <mc:Fallback>
                <p:oleObj name="Presentation" r:id="rId4" imgW="2500666" imgH="1934752" progId="FLW3Presentation">
                  <p:embed/>
                  <p:pic>
                    <p:nvPicPr>
                      <p:cNvPr id="5" name="Object 2">
                        <a:extLst>
                          <a:ext uri="{FF2B5EF4-FFF2-40B4-BE49-F238E27FC236}">
                            <a16:creationId xmlns:a16="http://schemas.microsoft.com/office/drawing/2014/main" id="{7769D084-792F-42BF-9630-199B6F38BA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030" b="9091"/>
                      <a:stretch>
                        <a:fillRect/>
                      </a:stretch>
                    </p:blipFill>
                    <p:spPr bwMode="auto">
                      <a:xfrm>
                        <a:off x="8989027" y="2031898"/>
                        <a:ext cx="2896180" cy="2241551"/>
                      </a:xfrm>
                      <a:prstGeom prst="rect">
                        <a:avLst/>
                      </a:prstGeom>
                      <a:noFill/>
                      <a:ln>
                        <a:noFill/>
                      </a:ln>
                    </p:spPr>
                  </p:pic>
                </p:oleObj>
              </mc:Fallback>
            </mc:AlternateContent>
          </a:graphicData>
        </a:graphic>
      </p:graphicFrame>
      <p:sp>
        <p:nvSpPr>
          <p:cNvPr id="3" name="TextBox 2"/>
          <p:cNvSpPr txBox="1"/>
          <p:nvPr/>
        </p:nvSpPr>
        <p:spPr>
          <a:xfrm>
            <a:off x="495300" y="1952625"/>
            <a:ext cx="5225078" cy="4370427"/>
          </a:xfrm>
          <a:prstGeom prst="rect">
            <a:avLst/>
          </a:prstGeom>
          <a:noFill/>
        </p:spPr>
        <p:txBody>
          <a:bodyPr wrap="square" rtlCol="0">
            <a:spAutoFit/>
          </a:bodyPr>
          <a:lstStyle/>
          <a:p>
            <a:r>
              <a:rPr lang="en-US" sz="2000" dirty="0"/>
              <a:t>For Horses:</a:t>
            </a:r>
          </a:p>
          <a:p>
            <a:pPr marL="342900" indent="-342900">
              <a:buFont typeface="Arial" panose="020B0604020202020204" pitchFamily="34" charset="0"/>
              <a:buChar char="•"/>
            </a:pPr>
            <a:r>
              <a:rPr lang="en-US" sz="2000" dirty="0"/>
              <a:t>Digital photographs</a:t>
            </a:r>
          </a:p>
          <a:p>
            <a:pPr marL="800100" lvl="1" indent="-342900">
              <a:buFont typeface="Arial" panose="020B0604020202020204" pitchFamily="34" charset="0"/>
              <a:buChar char="•"/>
            </a:pPr>
            <a:r>
              <a:rPr lang="en-US" sz="2000" dirty="0"/>
              <a:t>Incorporated into health certificates/Coggins paperwork</a:t>
            </a:r>
          </a:p>
          <a:p>
            <a:pPr marL="342900" indent="-342900">
              <a:buFont typeface="Arial" panose="020B0604020202020204" pitchFamily="34" charset="0"/>
              <a:buChar char="•"/>
            </a:pPr>
            <a:r>
              <a:rPr lang="en-US" sz="2000" dirty="0"/>
              <a:t>A written description which includes all identifying characteristics present including:</a:t>
            </a:r>
          </a:p>
          <a:p>
            <a:pPr marL="742950" lvl="1" indent="-285750">
              <a:buFont typeface="Arial" panose="020B0604020202020204" pitchFamily="34" charset="0"/>
              <a:buChar char="•"/>
            </a:pPr>
            <a:r>
              <a:rPr lang="en-US" sz="2000" dirty="0"/>
              <a:t>Color</a:t>
            </a:r>
          </a:p>
          <a:p>
            <a:pPr marL="742950" lvl="1" indent="-285750">
              <a:buFont typeface="Arial" panose="020B0604020202020204" pitchFamily="34" charset="0"/>
              <a:buChar char="•"/>
            </a:pPr>
            <a:r>
              <a:rPr lang="en-US" sz="2000" dirty="0"/>
              <a:t>Leg/Face/Body markings</a:t>
            </a:r>
          </a:p>
          <a:p>
            <a:pPr marL="742950" lvl="1" indent="-285750">
              <a:buFont typeface="Arial" panose="020B0604020202020204" pitchFamily="34" charset="0"/>
              <a:buChar char="•"/>
            </a:pPr>
            <a:r>
              <a:rPr lang="en-US" sz="2000" dirty="0"/>
              <a:t>Brands </a:t>
            </a:r>
          </a:p>
          <a:p>
            <a:pPr marL="742950" lvl="1" indent="-285750">
              <a:buFont typeface="Arial" panose="020B0604020202020204" pitchFamily="34" charset="0"/>
              <a:buChar char="•"/>
            </a:pPr>
            <a:r>
              <a:rPr lang="en-US" sz="2000" dirty="0"/>
              <a:t>Tattoos </a:t>
            </a:r>
          </a:p>
          <a:p>
            <a:pPr marL="742950" lvl="1" indent="-285750">
              <a:buFont typeface="Arial" panose="020B0604020202020204" pitchFamily="34" charset="0"/>
              <a:buChar char="•"/>
            </a:pPr>
            <a:r>
              <a:rPr lang="en-US" sz="2000" dirty="0"/>
              <a:t>Scars</a:t>
            </a:r>
          </a:p>
          <a:p>
            <a:pPr marL="742950" lvl="1" indent="-285750">
              <a:buFont typeface="Arial" panose="020B0604020202020204" pitchFamily="34" charset="0"/>
              <a:buChar char="•"/>
            </a:pPr>
            <a:r>
              <a:rPr lang="en-US" sz="2000" dirty="0"/>
              <a:t>Hair whorls (cowlicks)</a:t>
            </a:r>
          </a:p>
          <a:p>
            <a:pPr marL="742950" lvl="1" indent="-285750">
              <a:buFont typeface="Arial" panose="020B0604020202020204" pitchFamily="34" charset="0"/>
              <a:buChar char="•"/>
            </a:pPr>
            <a:r>
              <a:rPr lang="en-US" sz="2000" dirty="0"/>
              <a:t>Blemishes</a:t>
            </a:r>
          </a:p>
          <a:p>
            <a:endParaRPr lang="en-US" dirty="0"/>
          </a:p>
        </p:txBody>
      </p:sp>
    </p:spTree>
    <p:extLst>
      <p:ext uri="{BB962C8B-B14F-4D97-AF65-F5344CB8AC3E}">
        <p14:creationId xmlns:p14="http://schemas.microsoft.com/office/powerpoint/2010/main" val="1332469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52AEA-87F5-4A1B-8D5C-07E47510679F}"/>
              </a:ext>
            </a:extLst>
          </p:cNvPr>
          <p:cNvSpPr>
            <a:spLocks noGrp="1"/>
          </p:cNvSpPr>
          <p:nvPr>
            <p:ph type="title"/>
          </p:nvPr>
        </p:nvSpPr>
        <p:spPr/>
        <p:txBody>
          <a:bodyPr/>
          <a:lstStyle/>
          <a:p>
            <a:r>
              <a:rPr lang="en-US" dirty="0"/>
              <a:t>Microchips</a:t>
            </a:r>
          </a:p>
        </p:txBody>
      </p:sp>
      <p:sp>
        <p:nvSpPr>
          <p:cNvPr id="3" name="TextBox 2"/>
          <p:cNvSpPr txBox="1"/>
          <p:nvPr/>
        </p:nvSpPr>
        <p:spPr>
          <a:xfrm>
            <a:off x="419101" y="2238492"/>
            <a:ext cx="5225078" cy="3539430"/>
          </a:xfrm>
          <a:prstGeom prst="rect">
            <a:avLst/>
          </a:prstGeom>
          <a:noFill/>
        </p:spPr>
        <p:txBody>
          <a:bodyPr wrap="square" rtlCol="0">
            <a:spAutoFit/>
          </a:bodyPr>
          <a:lstStyle/>
          <a:p>
            <a:pPr marL="342900" indent="-342900">
              <a:buFont typeface="Arial" panose="020B0604020202020204" pitchFamily="34" charset="0"/>
              <a:buChar char="•"/>
            </a:pPr>
            <a:r>
              <a:rPr lang="en-US" sz="2800" dirty="0"/>
              <a:t>Conditions apply for most livestock species</a:t>
            </a:r>
          </a:p>
          <a:p>
            <a:pPr marL="342900" indent="-342900">
              <a:buFont typeface="Arial" panose="020B0604020202020204" pitchFamily="34" charset="0"/>
              <a:buChar char="•"/>
            </a:pPr>
            <a:r>
              <a:rPr lang="en-US" sz="2800" dirty="0"/>
              <a:t>When conditions met approved in:</a:t>
            </a:r>
          </a:p>
          <a:p>
            <a:pPr marL="800100" lvl="1" indent="-342900">
              <a:buFont typeface="Arial" panose="020B0604020202020204" pitchFamily="34" charset="0"/>
              <a:buChar char="•"/>
            </a:pPr>
            <a:r>
              <a:rPr lang="en-US" sz="2800" dirty="0"/>
              <a:t>Horses</a:t>
            </a:r>
          </a:p>
          <a:p>
            <a:pPr marL="800100" lvl="1" indent="-342900">
              <a:buFont typeface="Arial" panose="020B0604020202020204" pitchFamily="34" charset="0"/>
              <a:buChar char="•"/>
            </a:pPr>
            <a:r>
              <a:rPr lang="en-US" sz="2800" dirty="0" err="1"/>
              <a:t>Cervids</a:t>
            </a:r>
            <a:endParaRPr lang="en-US" sz="2800" dirty="0"/>
          </a:p>
          <a:p>
            <a:pPr marL="800100" lvl="1" indent="-342900">
              <a:buFont typeface="Arial" panose="020B0604020202020204" pitchFamily="34" charset="0"/>
              <a:buChar char="•"/>
            </a:pPr>
            <a:r>
              <a:rPr lang="en-US" sz="2800" dirty="0"/>
              <a:t>Sheep/Goats</a:t>
            </a:r>
          </a:p>
          <a:p>
            <a:pPr marL="800100" lvl="1" indent="-342900">
              <a:buFont typeface="Arial" panose="020B0604020202020204" pitchFamily="34" charset="0"/>
              <a:buChar char="•"/>
            </a:pPr>
            <a:r>
              <a:rPr lang="en-US" sz="2800" dirty="0"/>
              <a:t>Other</a:t>
            </a:r>
          </a:p>
        </p:txBody>
      </p:sp>
      <p:pic>
        <p:nvPicPr>
          <p:cNvPr id="8" name="Picture 7" descr="File:134 2khz rfid animal tag.jpg - Wikimedia Common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1788" y="3790512"/>
            <a:ext cx="6638611" cy="2631802"/>
          </a:xfrm>
          <a:prstGeom prst="rect">
            <a:avLst/>
          </a:prstGeom>
        </p:spPr>
      </p:pic>
    </p:spTree>
    <p:extLst>
      <p:ext uri="{BB962C8B-B14F-4D97-AF65-F5344CB8AC3E}">
        <p14:creationId xmlns:p14="http://schemas.microsoft.com/office/powerpoint/2010/main" val="2951055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499F183-99EE-4B1F-BA64-21A07922A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B783A767-5AFC-40D0-A72C-09036EA17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41262CAC-6BC8-43F9-9113-770A2772F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B3BACAB1-2B34-4A74-AD7B-BB0B9591DB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Title 7"/>
          <p:cNvSpPr>
            <a:spLocks noGrp="1"/>
          </p:cNvSpPr>
          <p:nvPr>
            <p:ph type="title"/>
          </p:nvPr>
        </p:nvSpPr>
        <p:spPr>
          <a:xfrm>
            <a:off x="581192" y="702156"/>
            <a:ext cx="11029616" cy="1013800"/>
          </a:xfrm>
        </p:spPr>
        <p:txBody>
          <a:bodyPr vert="horz" lIns="91440" tIns="45720" rIns="91440" bIns="45720" rtlCol="0" anchor="b">
            <a:normAutofit/>
          </a:bodyPr>
          <a:lstStyle/>
          <a:p>
            <a:pPr defTabSz="457200"/>
            <a:r>
              <a:rPr lang="en-US" dirty="0"/>
              <a:t>animal identification</a:t>
            </a:r>
          </a:p>
        </p:txBody>
      </p:sp>
      <p:sp>
        <p:nvSpPr>
          <p:cNvPr id="33" name="Rectangle 32">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p:cNvSpPr>
            <a:spLocks noGrp="1"/>
          </p:cNvSpPr>
          <p:nvPr>
            <p:ph sz="half" idx="1"/>
          </p:nvPr>
        </p:nvSpPr>
        <p:spPr>
          <a:xfrm>
            <a:off x="4958411" y="2859450"/>
            <a:ext cx="7382567" cy="3329850"/>
          </a:xfrm>
        </p:spPr>
        <p:txBody>
          <a:bodyPr vert="horz" lIns="91440" tIns="45720" rIns="91440" bIns="45720" rtlCol="0" anchor="ctr">
            <a:normAutofit fontScale="92500" lnSpcReduction="20000"/>
          </a:bodyPr>
          <a:lstStyle/>
          <a:p>
            <a:pPr marL="342900" indent="-342900">
              <a:lnSpc>
                <a:spcPct val="120000"/>
              </a:lnSpc>
              <a:spcBef>
                <a:spcPts val="0"/>
              </a:spcBef>
              <a:buFont typeface="Arial" panose="020B0604020202020204" pitchFamily="34" charset="0"/>
              <a:buChar char="•"/>
            </a:pPr>
            <a:r>
              <a:rPr lang="en-US" altLang="en-US" sz="2900" dirty="0"/>
              <a:t>Accountable property</a:t>
            </a:r>
          </a:p>
          <a:p>
            <a:pPr marL="342900" indent="-342900">
              <a:lnSpc>
                <a:spcPct val="120000"/>
              </a:lnSpc>
              <a:spcBef>
                <a:spcPts val="0"/>
              </a:spcBef>
              <a:buFont typeface="Arial" panose="020B0604020202020204" pitchFamily="34" charset="0"/>
              <a:buChar char="•"/>
            </a:pPr>
            <a:r>
              <a:rPr lang="en-US" altLang="en-US" sz="2900" dirty="0"/>
              <a:t>Keep records</a:t>
            </a:r>
          </a:p>
          <a:p>
            <a:pPr marL="653796" lvl="1" indent="-342900">
              <a:lnSpc>
                <a:spcPct val="120000"/>
              </a:lnSpc>
              <a:spcBef>
                <a:spcPts val="0"/>
              </a:spcBef>
              <a:buFont typeface="Arial" panose="020B0604020202020204" pitchFamily="34" charset="0"/>
              <a:buChar char="•"/>
            </a:pPr>
            <a:r>
              <a:rPr lang="en-US" altLang="en-US" sz="2300" dirty="0">
                <a:solidFill>
                  <a:schemeClr val="tx2"/>
                </a:solidFill>
              </a:rPr>
              <a:t>Date applied</a:t>
            </a:r>
          </a:p>
          <a:p>
            <a:pPr marL="653796" lvl="1" indent="-342900">
              <a:lnSpc>
                <a:spcPct val="120000"/>
              </a:lnSpc>
              <a:spcBef>
                <a:spcPts val="0"/>
              </a:spcBef>
              <a:buFont typeface="Arial" panose="020B0604020202020204" pitchFamily="34" charset="0"/>
              <a:buChar char="•"/>
            </a:pPr>
            <a:r>
              <a:rPr lang="en-US" altLang="en-US" sz="2300" dirty="0">
                <a:solidFill>
                  <a:schemeClr val="tx2"/>
                </a:solidFill>
              </a:rPr>
              <a:t>ID numbers applied</a:t>
            </a:r>
          </a:p>
          <a:p>
            <a:pPr marL="653796" lvl="1" indent="-342900">
              <a:lnSpc>
                <a:spcPct val="120000"/>
              </a:lnSpc>
              <a:spcBef>
                <a:spcPts val="0"/>
              </a:spcBef>
              <a:buFont typeface="Arial" panose="020B0604020202020204" pitchFamily="34" charset="0"/>
              <a:buChar char="•"/>
            </a:pPr>
            <a:r>
              <a:rPr lang="en-US" altLang="en-US" sz="2300" dirty="0">
                <a:solidFill>
                  <a:schemeClr val="tx2"/>
                </a:solidFill>
              </a:rPr>
              <a:t>Name/address where applied</a:t>
            </a:r>
          </a:p>
          <a:p>
            <a:pPr marL="653796" lvl="1" indent="-342900">
              <a:lnSpc>
                <a:spcPct val="120000"/>
              </a:lnSpc>
              <a:spcBef>
                <a:spcPts val="0"/>
              </a:spcBef>
              <a:buFont typeface="Arial" panose="020B0604020202020204" pitchFamily="34" charset="0"/>
              <a:buChar char="•"/>
            </a:pPr>
            <a:r>
              <a:rPr lang="en-US" altLang="en-US" sz="2300" dirty="0">
                <a:solidFill>
                  <a:schemeClr val="tx2"/>
                </a:solidFill>
              </a:rPr>
              <a:t>Keep for five years</a:t>
            </a:r>
          </a:p>
          <a:p>
            <a:pPr marL="342900" indent="-342900">
              <a:lnSpc>
                <a:spcPct val="120000"/>
              </a:lnSpc>
              <a:spcBef>
                <a:spcPts val="0"/>
              </a:spcBef>
              <a:buFont typeface="Arial" panose="020B0604020202020204" pitchFamily="34" charset="0"/>
              <a:buChar char="•"/>
            </a:pPr>
            <a:r>
              <a:rPr lang="en-US" altLang="en-US" sz="2900" dirty="0"/>
              <a:t>Only apply one official ID tag</a:t>
            </a:r>
          </a:p>
          <a:p>
            <a:pPr marL="342900" indent="-342900">
              <a:lnSpc>
                <a:spcPct val="150000"/>
              </a:lnSpc>
              <a:buFont typeface="Arial" panose="020B0604020202020204" pitchFamily="34" charset="0"/>
              <a:buChar char="•"/>
            </a:pPr>
            <a:endParaRPr lang="en-US" altLang="en-US" sz="2900" dirty="0"/>
          </a:p>
          <a:p>
            <a:pPr defTabSz="457200">
              <a:spcBef>
                <a:spcPct val="20000"/>
              </a:spcBef>
              <a:spcAft>
                <a:spcPts val="600"/>
              </a:spcAft>
              <a:buFont typeface="Wingdings 2" panose="05020102010507070707" pitchFamily="18" charset="2"/>
              <a:buChar char=""/>
            </a:pPr>
            <a:endParaRPr lang="en-US" dirty="0"/>
          </a:p>
        </p:txBody>
      </p:sp>
      <p:graphicFrame>
        <p:nvGraphicFramePr>
          <p:cNvPr id="11" name="Content Placeholder 9">
            <a:extLst>
              <a:ext uri="{FF2B5EF4-FFF2-40B4-BE49-F238E27FC236}">
                <a16:creationId xmlns:a16="http://schemas.microsoft.com/office/drawing/2014/main" id="{1EB97499-C3BB-44C0-9654-F0D2B7B1664C}"/>
              </a:ext>
            </a:extLst>
          </p:cNvPr>
          <p:cNvGraphicFramePr>
            <a:graphicFrameLocks noChangeAspect="1"/>
          </p:cNvGraphicFramePr>
          <p:nvPr>
            <p:extLst>
              <p:ext uri="{D42A27DB-BD31-4B8C-83A1-F6EECF244321}">
                <p14:modId xmlns:p14="http://schemas.microsoft.com/office/powerpoint/2010/main" val="2753414550"/>
              </p:ext>
            </p:extLst>
          </p:nvPr>
        </p:nvGraphicFramePr>
        <p:xfrm>
          <a:off x="334442" y="2551561"/>
          <a:ext cx="3927504" cy="3283043"/>
        </p:xfrm>
        <a:graphic>
          <a:graphicData uri="http://schemas.openxmlformats.org/presentationml/2006/ole">
            <mc:AlternateContent xmlns:mc="http://schemas.openxmlformats.org/markup-compatibility/2006">
              <mc:Choice xmlns:v="urn:schemas-microsoft-com:vml" Requires="v">
                <p:oleObj name="Presentation" r:id="rId3" imgW="2500666" imgH="1934752" progId="FLW3Presentation">
                  <p:embed/>
                </p:oleObj>
              </mc:Choice>
              <mc:Fallback>
                <p:oleObj name="Presentation" r:id="rId3" imgW="2500666" imgH="1934752" progId="FLW3Presentation">
                  <p:embed/>
                  <p:pic>
                    <p:nvPicPr>
                      <p:cNvPr id="11" name="Content Placeholder 9">
                        <a:extLst>
                          <a:ext uri="{FF2B5EF4-FFF2-40B4-BE49-F238E27FC236}">
                            <a16:creationId xmlns:a16="http://schemas.microsoft.com/office/drawing/2014/main" id="{1EB97499-C3BB-44C0-9654-F0D2B7B166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23" r="2248"/>
                      <a:stretch>
                        <a:fillRect/>
                      </a:stretch>
                    </p:blipFill>
                    <p:spPr bwMode="auto">
                      <a:xfrm>
                        <a:off x="334442" y="2551561"/>
                        <a:ext cx="3927504" cy="3283043"/>
                      </a:xfrm>
                      <a:prstGeom prst="rect">
                        <a:avLst/>
                      </a:prstGeom>
                      <a:noFill/>
                      <a:ln>
                        <a:noFill/>
                      </a:ln>
                    </p:spPr>
                  </p:pic>
                </p:oleObj>
              </mc:Fallback>
            </mc:AlternateContent>
          </a:graphicData>
        </a:graphic>
      </p:graphicFrame>
      <p:sp>
        <p:nvSpPr>
          <p:cNvPr id="6" name="Flowchart: Summing Junction 5"/>
          <p:cNvSpPr/>
          <p:nvPr/>
        </p:nvSpPr>
        <p:spPr>
          <a:xfrm>
            <a:off x="1142999" y="3362088"/>
            <a:ext cx="1285876" cy="1162287"/>
          </a:xfrm>
          <a:prstGeom prst="flowChartSummingJunction">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3505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81192" y="631821"/>
            <a:ext cx="11029616" cy="1013800"/>
          </a:xfrm>
        </p:spPr>
        <p:txBody>
          <a:bodyPr vert="horz" lIns="91440" tIns="45720" rIns="91440" bIns="45720" rtlCol="0" anchor="b">
            <a:normAutofit/>
          </a:bodyPr>
          <a:lstStyle/>
          <a:p>
            <a:pPr defTabSz="457200"/>
            <a:r>
              <a:rPr lang="en-US" dirty="0"/>
              <a:t>animal identification – Accountable property – Resource page</a:t>
            </a:r>
          </a:p>
        </p:txBody>
      </p:sp>
      <p:sp>
        <p:nvSpPr>
          <p:cNvPr id="9" name="Content Placeholder 8"/>
          <p:cNvSpPr>
            <a:spLocks noGrp="1"/>
          </p:cNvSpPr>
          <p:nvPr>
            <p:ph sz="half" idx="1"/>
          </p:nvPr>
        </p:nvSpPr>
        <p:spPr>
          <a:xfrm>
            <a:off x="581192" y="2180496"/>
            <a:ext cx="11225891" cy="4045683"/>
          </a:xfrm>
        </p:spPr>
        <p:txBody>
          <a:bodyPr vert="horz" lIns="91440" tIns="45720" rIns="91440" bIns="45720" rtlCol="0" anchor="ctr">
            <a:normAutofit/>
          </a:bodyPr>
          <a:lstStyle/>
          <a:p>
            <a:pPr defTabSz="457200">
              <a:spcBef>
                <a:spcPct val="20000"/>
              </a:spcBef>
              <a:spcAft>
                <a:spcPts val="600"/>
              </a:spcAft>
              <a:buFont typeface="Wingdings 2" panose="05020102010507070707" pitchFamily="18" charset="2"/>
              <a:buChar char=""/>
            </a:pPr>
            <a:r>
              <a:rPr lang="en-US" dirty="0"/>
              <a:t>9 CFR 161.4(j)</a:t>
            </a:r>
          </a:p>
          <a:p>
            <a:pPr defTabSz="457200">
              <a:spcBef>
                <a:spcPct val="20000"/>
              </a:spcBef>
              <a:spcAft>
                <a:spcPts val="600"/>
              </a:spcAft>
              <a:buFont typeface="Wingdings 2" panose="05020102010507070707" pitchFamily="18" charset="2"/>
              <a:buChar char=""/>
            </a:pPr>
            <a:r>
              <a:rPr lang="en-US" dirty="0"/>
              <a:t>(j) </a:t>
            </a:r>
            <a:r>
              <a:rPr lang="en-US" b="1" dirty="0"/>
              <a:t>An accredited veterinarian shall be responsible for the security and proper use of all official certificates, forms, records, and reports; tags, bands, or other identification devices; and approved digital signature capabilities used in his or her work as an accredited veterinarian and shall take reasonable care to prevent the misuse thereof. </a:t>
            </a:r>
            <a:r>
              <a:rPr lang="en-US" dirty="0"/>
              <a:t>An accredited veterinarian shall immediately report to the Veterinary Official the loss, theft, or deliberate or accidental misuse of any such certificate, form, record, or report; tag, band, or other identification device; or approved digital signature capability. </a:t>
            </a:r>
          </a:p>
        </p:txBody>
      </p:sp>
      <p:pic>
        <p:nvPicPr>
          <p:cNvPr id="3" name="Graphic 2" descr="Judge female with solid fill">
            <a:extLst>
              <a:ext uri="{FF2B5EF4-FFF2-40B4-BE49-F238E27FC236}">
                <a16:creationId xmlns:a16="http://schemas.microsoft.com/office/drawing/2014/main" id="{CEBF38E6-5BB2-32A0-D92D-633D35A2F49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59358" y="1133032"/>
            <a:ext cx="762443" cy="762443"/>
          </a:xfrm>
          <a:prstGeom prst="rect">
            <a:avLst/>
          </a:prstGeom>
        </p:spPr>
      </p:pic>
    </p:spTree>
    <p:extLst>
      <p:ext uri="{BB962C8B-B14F-4D97-AF65-F5344CB8AC3E}">
        <p14:creationId xmlns:p14="http://schemas.microsoft.com/office/powerpoint/2010/main" val="3749571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AGENDA</a:t>
            </a:r>
          </a:p>
        </p:txBody>
      </p:sp>
      <p:sp>
        <p:nvSpPr>
          <p:cNvPr id="9" name="Content Placeholder 8"/>
          <p:cNvSpPr>
            <a:spLocks noGrp="1"/>
          </p:cNvSpPr>
          <p:nvPr>
            <p:ph sz="quarter" idx="10"/>
          </p:nvPr>
        </p:nvSpPr>
        <p:spPr>
          <a:xfrm>
            <a:off x="458724" y="1715956"/>
            <a:ext cx="11274552" cy="3957637"/>
          </a:xfrm>
        </p:spPr>
        <p:txBody>
          <a:bodyPr>
            <a:normAutofit fontScale="85000" lnSpcReduction="20000"/>
          </a:bodyPr>
          <a:lstStyle/>
          <a:p>
            <a:pPr>
              <a:lnSpc>
                <a:spcPct val="150000"/>
              </a:lnSpc>
            </a:pPr>
            <a:endParaRPr lang="en-US" altLang="en-US" sz="2800" dirty="0"/>
          </a:p>
          <a:p>
            <a:pPr marL="457200" indent="-457200">
              <a:lnSpc>
                <a:spcPct val="150000"/>
              </a:lnSpc>
              <a:buFont typeface="Wingdings" panose="05000000000000000000" pitchFamily="2" charset="2"/>
              <a:buChar char="ü"/>
            </a:pPr>
            <a:r>
              <a:rPr lang="en-US" altLang="en-US" sz="2800" dirty="0"/>
              <a:t>Division Overview</a:t>
            </a:r>
          </a:p>
          <a:p>
            <a:pPr marL="457200" indent="-457200">
              <a:lnSpc>
                <a:spcPct val="150000"/>
              </a:lnSpc>
              <a:buFont typeface="Wingdings" panose="05000000000000000000" pitchFamily="2" charset="2"/>
              <a:buChar char="ü"/>
            </a:pPr>
            <a:r>
              <a:rPr lang="en-US" altLang="en-US" sz="2800" dirty="0"/>
              <a:t>Official Identification</a:t>
            </a:r>
          </a:p>
          <a:p>
            <a:pPr marL="457200" indent="-457200">
              <a:lnSpc>
                <a:spcPct val="150000"/>
              </a:lnSpc>
              <a:buFont typeface="Wingdings" panose="05000000000000000000" pitchFamily="2" charset="2"/>
              <a:buChar char="ü"/>
            </a:pPr>
            <a:r>
              <a:rPr lang="en-US" altLang="en-US" sz="2800" dirty="0"/>
              <a:t>Interstate Movement</a:t>
            </a:r>
          </a:p>
          <a:p>
            <a:pPr marL="457200" indent="-457200">
              <a:lnSpc>
                <a:spcPct val="150000"/>
              </a:lnSpc>
              <a:buFont typeface="Wingdings" panose="05000000000000000000" pitchFamily="2" charset="2"/>
              <a:buChar char="ü"/>
            </a:pPr>
            <a:r>
              <a:rPr lang="en-US" altLang="en-US" sz="2800" dirty="0"/>
              <a:t>Intrastate Movement</a:t>
            </a:r>
          </a:p>
          <a:p>
            <a:pPr marL="457200" indent="-457200">
              <a:lnSpc>
                <a:spcPct val="150000"/>
              </a:lnSpc>
              <a:buFont typeface="Wingdings" panose="05000000000000000000" pitchFamily="2" charset="2"/>
              <a:buChar char="ü"/>
            </a:pPr>
            <a:r>
              <a:rPr lang="en-US" altLang="en-US" sz="2800" dirty="0"/>
              <a:t>Rabies Control</a:t>
            </a:r>
          </a:p>
          <a:p>
            <a:pPr marL="457200" indent="-457200">
              <a:lnSpc>
                <a:spcPct val="150000"/>
              </a:lnSpc>
              <a:buFont typeface="Wingdings" panose="05000000000000000000" pitchFamily="2" charset="2"/>
              <a:buChar char="ü"/>
            </a:pPr>
            <a:r>
              <a:rPr lang="en-US" altLang="en-US" sz="2800" dirty="0"/>
              <a:t>Resources</a:t>
            </a:r>
          </a:p>
          <a:p>
            <a:endParaRPr lang="en-US" dirty="0"/>
          </a:p>
        </p:txBody>
      </p:sp>
      <p:pic>
        <p:nvPicPr>
          <p:cNvPr id="2" name="Picture 1" descr="La Gestión del Tiemp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9449" y="2214562"/>
            <a:ext cx="4171669" cy="3414713"/>
          </a:xfrm>
          <a:prstGeom prst="rect">
            <a:avLst/>
          </a:prstGeom>
        </p:spPr>
      </p:pic>
    </p:spTree>
    <p:extLst>
      <p:ext uri="{BB962C8B-B14F-4D97-AF65-F5344CB8AC3E}">
        <p14:creationId xmlns:p14="http://schemas.microsoft.com/office/powerpoint/2010/main" val="26059537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E0C5F-804E-49E9-906D-DB51EED131D1}"/>
              </a:ext>
            </a:extLst>
          </p:cNvPr>
          <p:cNvSpPr>
            <a:spLocks noGrp="1"/>
          </p:cNvSpPr>
          <p:nvPr>
            <p:ph type="title"/>
          </p:nvPr>
        </p:nvSpPr>
        <p:spPr/>
        <p:txBody>
          <a:bodyPr/>
          <a:lstStyle/>
          <a:p>
            <a:r>
              <a:rPr lang="en-US" dirty="0"/>
              <a:t>Electronic records and tags (RFID)</a:t>
            </a:r>
          </a:p>
        </p:txBody>
      </p:sp>
      <p:pic>
        <p:nvPicPr>
          <p:cNvPr id="6" name="Content Placeholder 5" descr="IMG_0602">
            <a:extLst>
              <a:ext uri="{FF2B5EF4-FFF2-40B4-BE49-F238E27FC236}">
                <a16:creationId xmlns:a16="http://schemas.microsoft.com/office/drawing/2014/main" id="{D0B04EEC-8AF2-4114-BF71-1DF276127C47}"/>
              </a:ext>
            </a:extLst>
          </p:cNvPr>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7813118" y="1223824"/>
            <a:ext cx="4252516" cy="2835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IMG_0592">
            <a:extLst>
              <a:ext uri="{FF2B5EF4-FFF2-40B4-BE49-F238E27FC236}">
                <a16:creationId xmlns:a16="http://schemas.microsoft.com/office/drawing/2014/main" id="{BBDCC6EB-2479-411F-B530-E17A70C259E9}"/>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l="16251"/>
          <a:stretch>
            <a:fillRect/>
          </a:stretch>
        </p:blipFill>
        <p:spPr bwMode="auto">
          <a:xfrm>
            <a:off x="6709676" y="3751704"/>
            <a:ext cx="3477673" cy="276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04800" y="2228850"/>
            <a:ext cx="6315075" cy="3970318"/>
          </a:xfrm>
          <a:prstGeom prst="rect">
            <a:avLst/>
          </a:prstGeom>
          <a:noFill/>
        </p:spPr>
        <p:txBody>
          <a:bodyPr wrap="square" rtlCol="0">
            <a:spAutoFit/>
          </a:bodyPr>
          <a:lstStyle/>
          <a:p>
            <a:r>
              <a:rPr lang="en-US" sz="2800" dirty="0"/>
              <a:t>Electronic Records</a:t>
            </a:r>
          </a:p>
          <a:p>
            <a:endParaRPr lang="en-US" sz="2800" dirty="0"/>
          </a:p>
          <a:p>
            <a:pPr marL="285750" indent="-285750">
              <a:buFont typeface="Arial" panose="020B0604020202020204" pitchFamily="34" charset="0"/>
              <a:buChar char="•"/>
            </a:pPr>
            <a:r>
              <a:rPr lang="en-US" sz="2800" dirty="0"/>
              <a:t>MIM</a:t>
            </a:r>
          </a:p>
          <a:p>
            <a:pPr marL="742950" lvl="1" indent="-285750">
              <a:buFont typeface="Arial" panose="020B0604020202020204" pitchFamily="34" charset="0"/>
              <a:buChar char="•"/>
            </a:pPr>
            <a:r>
              <a:rPr lang="en-US" sz="2800" dirty="0"/>
              <a:t>Brucellosis Vaccination</a:t>
            </a:r>
          </a:p>
          <a:p>
            <a:pPr marL="742950" lvl="1" indent="-285750">
              <a:buFont typeface="Arial" panose="020B0604020202020204" pitchFamily="34" charset="0"/>
              <a:buChar char="•"/>
            </a:pPr>
            <a:r>
              <a:rPr lang="en-US" sz="2800" dirty="0"/>
              <a:t>Tuberculosis testing</a:t>
            </a:r>
          </a:p>
          <a:p>
            <a:pPr marL="742950" lvl="1"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Certificates of Veterinary Inspection</a:t>
            </a:r>
          </a:p>
          <a:p>
            <a:pPr marL="742950" lvl="1" indent="-285750">
              <a:buFont typeface="Arial" panose="020B0604020202020204" pitchFamily="34" charset="0"/>
              <a:buChar char="•"/>
            </a:pPr>
            <a:r>
              <a:rPr lang="en-US" sz="2800" dirty="0"/>
              <a:t>Some states are transitioning to only accept electronic CVIs</a:t>
            </a:r>
          </a:p>
        </p:txBody>
      </p:sp>
    </p:spTree>
    <p:extLst>
      <p:ext uri="{BB962C8B-B14F-4D97-AF65-F5344CB8AC3E}">
        <p14:creationId xmlns:p14="http://schemas.microsoft.com/office/powerpoint/2010/main" val="1208118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F40DF-FB5B-4BB2-A319-E311C40B1013}"/>
              </a:ext>
            </a:extLst>
          </p:cNvPr>
          <p:cNvSpPr>
            <a:spLocks noGrp="1"/>
          </p:cNvSpPr>
          <p:nvPr>
            <p:ph type="title"/>
          </p:nvPr>
        </p:nvSpPr>
        <p:spPr/>
        <p:txBody>
          <a:bodyPr/>
          <a:lstStyle/>
          <a:p>
            <a:r>
              <a:rPr lang="en-US" dirty="0"/>
              <a:t>Animal movement</a:t>
            </a:r>
          </a:p>
        </p:txBody>
      </p:sp>
      <p:sp>
        <p:nvSpPr>
          <p:cNvPr id="3" name="Text Placeholder 2">
            <a:extLst>
              <a:ext uri="{FF2B5EF4-FFF2-40B4-BE49-F238E27FC236}">
                <a16:creationId xmlns:a16="http://schemas.microsoft.com/office/drawing/2014/main" id="{1F9A5ED2-343C-46E3-8424-FD8B6F5048BA}"/>
              </a:ext>
            </a:extLst>
          </p:cNvPr>
          <p:cNvSpPr>
            <a:spLocks noGrp="1"/>
          </p:cNvSpPr>
          <p:nvPr>
            <p:ph type="body" idx="1"/>
          </p:nvPr>
        </p:nvSpPr>
        <p:spPr/>
        <p:txBody>
          <a:bodyPr/>
          <a:lstStyle/>
          <a:p>
            <a:r>
              <a:rPr lang="en-US" dirty="0"/>
              <a:t>Certificate of veterinary inspection</a:t>
            </a:r>
          </a:p>
        </p:txBody>
      </p:sp>
    </p:spTree>
    <p:extLst>
      <p:ext uri="{BB962C8B-B14F-4D97-AF65-F5344CB8AC3E}">
        <p14:creationId xmlns:p14="http://schemas.microsoft.com/office/powerpoint/2010/main" val="13326573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03EB6-86FD-4F4C-B7EF-902AD644B215}"/>
              </a:ext>
            </a:extLst>
          </p:cNvPr>
          <p:cNvSpPr>
            <a:spLocks noGrp="1"/>
          </p:cNvSpPr>
          <p:nvPr>
            <p:ph type="title"/>
          </p:nvPr>
        </p:nvSpPr>
        <p:spPr/>
        <p:txBody>
          <a:bodyPr/>
          <a:lstStyle/>
          <a:p>
            <a:r>
              <a:rPr lang="en-US" dirty="0"/>
              <a:t>Certificate of veterinary inspection (CVI)</a:t>
            </a:r>
          </a:p>
        </p:txBody>
      </p:sp>
      <p:sp>
        <p:nvSpPr>
          <p:cNvPr id="3" name="Content Placeholder 2">
            <a:extLst>
              <a:ext uri="{FF2B5EF4-FFF2-40B4-BE49-F238E27FC236}">
                <a16:creationId xmlns:a16="http://schemas.microsoft.com/office/drawing/2014/main" id="{A191AC0C-9083-4F4C-A939-0B47479D3A59}"/>
              </a:ext>
            </a:extLst>
          </p:cNvPr>
          <p:cNvSpPr>
            <a:spLocks noGrp="1"/>
          </p:cNvSpPr>
          <p:nvPr>
            <p:ph sz="quarter" idx="10"/>
          </p:nvPr>
        </p:nvSpPr>
        <p:spPr/>
        <p:txBody>
          <a:bodyPr/>
          <a:lstStyle/>
          <a:p>
            <a:pPr marL="342900" indent="-342900">
              <a:lnSpc>
                <a:spcPct val="150000"/>
              </a:lnSpc>
              <a:buFont typeface="Arial" panose="020B0604020202020204" pitchFamily="34" charset="0"/>
              <a:buChar char="•"/>
            </a:pPr>
            <a:r>
              <a:rPr lang="en-US" altLang="en-US" dirty="0"/>
              <a:t>Important tool for disease protection</a:t>
            </a:r>
          </a:p>
          <a:p>
            <a:pPr marL="342900" indent="-342900">
              <a:lnSpc>
                <a:spcPct val="150000"/>
              </a:lnSpc>
              <a:buFont typeface="Arial" panose="020B0604020202020204" pitchFamily="34" charset="0"/>
              <a:buChar char="•"/>
            </a:pPr>
            <a:r>
              <a:rPr lang="en-US" altLang="en-US" dirty="0"/>
              <a:t>Establish documentation for monitoring shipments and more rapid tracing if necessary</a:t>
            </a:r>
          </a:p>
          <a:p>
            <a:pPr marL="342900" indent="-342900">
              <a:lnSpc>
                <a:spcPct val="150000"/>
              </a:lnSpc>
              <a:buFont typeface="Arial" panose="020B0604020202020204" pitchFamily="34" charset="0"/>
              <a:buChar char="•"/>
            </a:pPr>
            <a:r>
              <a:rPr lang="en-US" altLang="en-US" dirty="0"/>
              <a:t>Certifies animals have been inspected and are not showing signs of contagious or infectious disease</a:t>
            </a:r>
          </a:p>
          <a:p>
            <a:endParaRPr lang="en-US" dirty="0"/>
          </a:p>
        </p:txBody>
      </p:sp>
    </p:spTree>
    <p:extLst>
      <p:ext uri="{BB962C8B-B14F-4D97-AF65-F5344CB8AC3E}">
        <p14:creationId xmlns:p14="http://schemas.microsoft.com/office/powerpoint/2010/main" val="1029144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499F183-99EE-4B1F-BA64-21A07922A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B783A767-5AFC-40D0-A72C-09036EA17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41262CAC-6BC8-43F9-9113-770A2772F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B3BACAB1-2B34-4A74-AD7B-BB0B9591DB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Title 7"/>
          <p:cNvSpPr>
            <a:spLocks noGrp="1"/>
          </p:cNvSpPr>
          <p:nvPr>
            <p:ph type="title"/>
          </p:nvPr>
        </p:nvSpPr>
        <p:spPr>
          <a:xfrm>
            <a:off x="581192" y="702156"/>
            <a:ext cx="11029616" cy="1013800"/>
          </a:xfrm>
        </p:spPr>
        <p:txBody>
          <a:bodyPr vert="horz" lIns="91440" tIns="45720" rIns="91440" bIns="45720" rtlCol="0" anchor="b">
            <a:normAutofit/>
          </a:bodyPr>
          <a:lstStyle/>
          <a:p>
            <a:pPr defTabSz="457200"/>
            <a:r>
              <a:rPr lang="en-US" dirty="0"/>
              <a:t>animal identification</a:t>
            </a:r>
          </a:p>
        </p:txBody>
      </p:sp>
      <p:sp>
        <p:nvSpPr>
          <p:cNvPr id="33" name="Rectangle 32">
            <a:extLst>
              <a:ext uri="{FF2B5EF4-FFF2-40B4-BE49-F238E27FC236}">
                <a16:creationId xmlns:a16="http://schemas.microsoft.com/office/drawing/2014/main" id="{E83CCD68-169B-401E-9352-6930D4A6E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993693" y="2180496"/>
            <a:ext cx="6096908" cy="3785652"/>
          </a:xfrm>
          <a:prstGeom prst="rect">
            <a:avLst/>
          </a:prstGeom>
          <a:noFill/>
        </p:spPr>
        <p:txBody>
          <a:bodyPr wrap="square" rtlCol="0">
            <a:spAutoFit/>
          </a:bodyPr>
          <a:lstStyle/>
          <a:p>
            <a:r>
              <a:rPr lang="en-US" sz="4000" dirty="0"/>
              <a:t>Accredited veterinarians are responsible for the materials (for example forms, identification, digital signatures) used for accredited veterinary work.</a:t>
            </a:r>
          </a:p>
        </p:txBody>
      </p:sp>
      <p:pic>
        <p:nvPicPr>
          <p:cNvPr id="6" name="Picture 5" descr="Folders PNG Transparent Images | PNG Al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385" y="2706528"/>
            <a:ext cx="2993618" cy="2993618"/>
          </a:xfrm>
          <a:prstGeom prst="rect">
            <a:avLst/>
          </a:prstGeom>
        </p:spPr>
      </p:pic>
    </p:spTree>
    <p:extLst>
      <p:ext uri="{BB962C8B-B14F-4D97-AF65-F5344CB8AC3E}">
        <p14:creationId xmlns:p14="http://schemas.microsoft.com/office/powerpoint/2010/main" val="2596167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81192" y="702156"/>
            <a:ext cx="11029616" cy="1013800"/>
          </a:xfrm>
        </p:spPr>
        <p:txBody>
          <a:bodyPr vert="horz" lIns="91440" tIns="45720" rIns="91440" bIns="45720" rtlCol="0" anchor="b">
            <a:normAutofit/>
          </a:bodyPr>
          <a:lstStyle/>
          <a:p>
            <a:pPr defTabSz="457200"/>
            <a:r>
              <a:rPr lang="en-US" dirty="0"/>
              <a:t>CVIs – Accountable Property – Resource page</a:t>
            </a:r>
          </a:p>
        </p:txBody>
      </p:sp>
      <p:sp>
        <p:nvSpPr>
          <p:cNvPr id="9" name="Content Placeholder 8"/>
          <p:cNvSpPr>
            <a:spLocks noGrp="1"/>
          </p:cNvSpPr>
          <p:nvPr>
            <p:ph sz="half" idx="1"/>
          </p:nvPr>
        </p:nvSpPr>
        <p:spPr>
          <a:xfrm>
            <a:off x="581192" y="2180496"/>
            <a:ext cx="11225891" cy="4045683"/>
          </a:xfrm>
        </p:spPr>
        <p:txBody>
          <a:bodyPr vert="horz" lIns="91440" tIns="45720" rIns="91440" bIns="45720" rtlCol="0" anchor="ctr">
            <a:normAutofit/>
          </a:bodyPr>
          <a:lstStyle/>
          <a:p>
            <a:pPr defTabSz="457200">
              <a:spcBef>
                <a:spcPct val="20000"/>
              </a:spcBef>
              <a:spcAft>
                <a:spcPts val="600"/>
              </a:spcAft>
              <a:buFont typeface="Wingdings 2" panose="05020102010507070707" pitchFamily="18" charset="2"/>
              <a:buChar char=""/>
            </a:pPr>
            <a:r>
              <a:rPr lang="en-US" dirty="0"/>
              <a:t>9 CFR 161.4(j)</a:t>
            </a:r>
          </a:p>
          <a:p>
            <a:pPr defTabSz="457200">
              <a:spcBef>
                <a:spcPct val="20000"/>
              </a:spcBef>
              <a:spcAft>
                <a:spcPts val="600"/>
              </a:spcAft>
              <a:buFont typeface="Wingdings 2" panose="05020102010507070707" pitchFamily="18" charset="2"/>
              <a:buChar char=""/>
            </a:pPr>
            <a:r>
              <a:rPr lang="en-US" dirty="0"/>
              <a:t>(j) </a:t>
            </a:r>
            <a:r>
              <a:rPr lang="en-US" b="1" dirty="0"/>
              <a:t>An accredited veterinarian shall be responsible for the security and proper use of all official certificates, forms, records, and reports; tags, bands, or other identification devices; and approved digital signature capabilities used in his or her work as an accredited veterinarian and shall take reasonable care to prevent the misuse thereof. </a:t>
            </a:r>
            <a:r>
              <a:rPr lang="en-US" dirty="0"/>
              <a:t>An accredited veterinarian shall immediately report to the Veterinary Official the loss, theft, or deliberate or accidental misuse of any such certificate, form, record, or report; tag, band, or other identification device; or approved digital signature capability. </a:t>
            </a:r>
          </a:p>
        </p:txBody>
      </p:sp>
      <p:pic>
        <p:nvPicPr>
          <p:cNvPr id="2" name="Graphic 1" descr="Judge female with solid fill">
            <a:extLst>
              <a:ext uri="{FF2B5EF4-FFF2-40B4-BE49-F238E27FC236}">
                <a16:creationId xmlns:a16="http://schemas.microsoft.com/office/drawing/2014/main" id="{CA0F9BD5-8E24-7608-9A40-1B50B025CB1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24239" y="801556"/>
            <a:ext cx="914400" cy="914400"/>
          </a:xfrm>
          <a:prstGeom prst="rect">
            <a:avLst/>
          </a:prstGeom>
        </p:spPr>
      </p:pic>
    </p:spTree>
    <p:extLst>
      <p:ext uri="{BB962C8B-B14F-4D97-AF65-F5344CB8AC3E}">
        <p14:creationId xmlns:p14="http://schemas.microsoft.com/office/powerpoint/2010/main" val="37515328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03EB6-86FD-4F4C-B7EF-902AD644B215}"/>
              </a:ext>
            </a:extLst>
          </p:cNvPr>
          <p:cNvSpPr>
            <a:spLocks noGrp="1"/>
          </p:cNvSpPr>
          <p:nvPr>
            <p:ph type="title"/>
          </p:nvPr>
        </p:nvSpPr>
        <p:spPr/>
        <p:txBody>
          <a:bodyPr/>
          <a:lstStyle/>
          <a:p>
            <a:r>
              <a:rPr lang="en-US" dirty="0"/>
              <a:t>Issuing CVIs</a:t>
            </a:r>
          </a:p>
        </p:txBody>
      </p:sp>
      <p:sp>
        <p:nvSpPr>
          <p:cNvPr id="3" name="Content Placeholder 2">
            <a:extLst>
              <a:ext uri="{FF2B5EF4-FFF2-40B4-BE49-F238E27FC236}">
                <a16:creationId xmlns:a16="http://schemas.microsoft.com/office/drawing/2014/main" id="{A191AC0C-9083-4F4C-A939-0B47479D3A59}"/>
              </a:ext>
            </a:extLst>
          </p:cNvPr>
          <p:cNvSpPr>
            <a:spLocks noGrp="1"/>
          </p:cNvSpPr>
          <p:nvPr>
            <p:ph sz="quarter" idx="10"/>
          </p:nvPr>
        </p:nvSpPr>
        <p:spPr/>
        <p:txBody>
          <a:bodyPr>
            <a:normAutofit/>
          </a:bodyPr>
          <a:lstStyle/>
          <a:p>
            <a:pPr marL="342900" indent="-342900">
              <a:lnSpc>
                <a:spcPct val="150000"/>
              </a:lnSpc>
              <a:buFont typeface="Arial" panose="020B0604020202020204" pitchFamily="34" charset="0"/>
              <a:buChar char="•"/>
            </a:pPr>
            <a:r>
              <a:rPr lang="en-US" dirty="0"/>
              <a:t>9CFR161.4(a) and (b) – see Resource Page</a:t>
            </a:r>
          </a:p>
          <a:p>
            <a:pPr marL="653796" lvl="1" indent="-342900">
              <a:lnSpc>
                <a:spcPct val="150000"/>
              </a:lnSpc>
              <a:buFont typeface="Arial" panose="020B0604020202020204" pitchFamily="34" charset="0"/>
              <a:buChar char="•"/>
            </a:pPr>
            <a:r>
              <a:rPr lang="en-US" dirty="0"/>
              <a:t>CVIs can be issued up to 10 days after the date of inspection.</a:t>
            </a:r>
          </a:p>
          <a:p>
            <a:pPr marL="653796" lvl="1" indent="-342900">
              <a:lnSpc>
                <a:spcPct val="150000"/>
              </a:lnSpc>
              <a:buFont typeface="Arial" panose="020B0604020202020204" pitchFamily="34" charset="0"/>
              <a:buChar char="•"/>
            </a:pPr>
            <a:r>
              <a:rPr lang="en-US" dirty="0"/>
              <a:t>For herds/flocks in a regular health maintenance program (after third inspection):</a:t>
            </a:r>
          </a:p>
          <a:p>
            <a:pPr marL="855663" lvl="2" indent="-342900">
              <a:lnSpc>
                <a:spcPct val="150000"/>
              </a:lnSpc>
              <a:buFont typeface="Arial" panose="020B0604020202020204" pitchFamily="34" charset="0"/>
              <a:buChar char="•"/>
            </a:pPr>
            <a:r>
              <a:rPr lang="en-US" dirty="0"/>
              <a:t>CVIs can be issued up to 30 days after the date of inspection.</a:t>
            </a:r>
          </a:p>
          <a:p>
            <a:pPr marL="855663" lvl="2" indent="-342900">
              <a:lnSpc>
                <a:spcPct val="150000"/>
              </a:lnSpc>
              <a:buFont typeface="Arial" panose="020B0604020202020204" pitchFamily="34" charset="0"/>
              <a:buChar char="•"/>
            </a:pPr>
            <a:r>
              <a:rPr lang="en-US" dirty="0"/>
              <a:t>CVIs are current for 30 days from the </a:t>
            </a:r>
            <a:r>
              <a:rPr lang="en-US" b="1" dirty="0"/>
              <a:t>date of inspection</a:t>
            </a:r>
            <a:r>
              <a:rPr lang="en-US" dirty="0"/>
              <a:t>.</a:t>
            </a:r>
          </a:p>
        </p:txBody>
      </p:sp>
    </p:spTree>
    <p:extLst>
      <p:ext uri="{BB962C8B-B14F-4D97-AF65-F5344CB8AC3E}">
        <p14:creationId xmlns:p14="http://schemas.microsoft.com/office/powerpoint/2010/main" val="7810950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03EB6-86FD-4F4C-B7EF-902AD644B215}"/>
              </a:ext>
            </a:extLst>
          </p:cNvPr>
          <p:cNvSpPr>
            <a:spLocks noGrp="1"/>
          </p:cNvSpPr>
          <p:nvPr>
            <p:ph type="title"/>
          </p:nvPr>
        </p:nvSpPr>
        <p:spPr/>
        <p:txBody>
          <a:bodyPr/>
          <a:lstStyle/>
          <a:p>
            <a:r>
              <a:rPr lang="en-US" dirty="0"/>
              <a:t>Issuing CVIs</a:t>
            </a:r>
          </a:p>
        </p:txBody>
      </p:sp>
      <p:sp>
        <p:nvSpPr>
          <p:cNvPr id="3" name="Content Placeholder 2">
            <a:extLst>
              <a:ext uri="{FF2B5EF4-FFF2-40B4-BE49-F238E27FC236}">
                <a16:creationId xmlns:a16="http://schemas.microsoft.com/office/drawing/2014/main" id="{A191AC0C-9083-4F4C-A939-0B47479D3A59}"/>
              </a:ext>
            </a:extLst>
          </p:cNvPr>
          <p:cNvSpPr>
            <a:spLocks noGrp="1"/>
          </p:cNvSpPr>
          <p:nvPr>
            <p:ph sz="quarter" idx="10"/>
          </p:nvPr>
        </p:nvSpPr>
        <p:spPr/>
        <p:txBody>
          <a:bodyPr>
            <a:normAutofit/>
          </a:bodyPr>
          <a:lstStyle/>
          <a:p>
            <a:pPr marL="342900" indent="-342900">
              <a:lnSpc>
                <a:spcPct val="150000"/>
              </a:lnSpc>
              <a:buFont typeface="Arial" panose="020B0604020202020204" pitchFamily="34" charset="0"/>
              <a:buChar char="•"/>
            </a:pPr>
            <a:r>
              <a:rPr lang="en-US" dirty="0"/>
              <a:t>9CFR160.1 </a:t>
            </a:r>
          </a:p>
          <a:p>
            <a:pPr marL="342900" indent="-342900">
              <a:lnSpc>
                <a:spcPct val="150000"/>
              </a:lnSpc>
              <a:buFont typeface="Arial" panose="020B0604020202020204" pitchFamily="34" charset="0"/>
              <a:buChar char="•"/>
            </a:pPr>
            <a:r>
              <a:rPr lang="en-US" i="1" dirty="0"/>
              <a:t>Regular health maintenance program.</a:t>
            </a:r>
            <a:r>
              <a:rPr lang="en-US" dirty="0"/>
              <a:t> An arrangement between an accredited veterinarian and a livestock producer whereby the veterinarian inspects every animal on the premises of the producer at least once every 30 days. </a:t>
            </a:r>
            <a:endParaRPr lang="en-US" b="1" u="sng" dirty="0"/>
          </a:p>
        </p:txBody>
      </p:sp>
    </p:spTree>
    <p:extLst>
      <p:ext uri="{BB962C8B-B14F-4D97-AF65-F5344CB8AC3E}">
        <p14:creationId xmlns:p14="http://schemas.microsoft.com/office/powerpoint/2010/main" val="1220822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03EB6-86FD-4F4C-B7EF-902AD644B215}"/>
              </a:ext>
            </a:extLst>
          </p:cNvPr>
          <p:cNvSpPr>
            <a:spLocks noGrp="1"/>
          </p:cNvSpPr>
          <p:nvPr>
            <p:ph type="title"/>
          </p:nvPr>
        </p:nvSpPr>
        <p:spPr/>
        <p:txBody>
          <a:bodyPr/>
          <a:lstStyle/>
          <a:p>
            <a:r>
              <a:rPr lang="en-US" dirty="0"/>
              <a:t>Issuing CVIs – Resource Page</a:t>
            </a:r>
          </a:p>
        </p:txBody>
      </p:sp>
      <p:sp>
        <p:nvSpPr>
          <p:cNvPr id="3" name="Content Placeholder 2">
            <a:extLst>
              <a:ext uri="{FF2B5EF4-FFF2-40B4-BE49-F238E27FC236}">
                <a16:creationId xmlns:a16="http://schemas.microsoft.com/office/drawing/2014/main" id="{A191AC0C-9083-4F4C-A939-0B47479D3A59}"/>
              </a:ext>
            </a:extLst>
          </p:cNvPr>
          <p:cNvSpPr>
            <a:spLocks noGrp="1"/>
          </p:cNvSpPr>
          <p:nvPr>
            <p:ph sz="quarter" idx="10"/>
          </p:nvPr>
        </p:nvSpPr>
        <p:spPr/>
        <p:txBody>
          <a:bodyPr>
            <a:normAutofit fontScale="77500" lnSpcReduction="20000"/>
          </a:bodyPr>
          <a:lstStyle/>
          <a:p>
            <a:pPr marL="342900" indent="-342900">
              <a:lnSpc>
                <a:spcPct val="150000"/>
              </a:lnSpc>
              <a:buFont typeface="Arial" panose="020B0604020202020204" pitchFamily="34" charset="0"/>
              <a:buChar char="•"/>
            </a:pPr>
            <a:r>
              <a:rPr lang="en-US" dirty="0"/>
              <a:t>9CFR161.4(a)</a:t>
            </a:r>
          </a:p>
          <a:p>
            <a:pPr marL="342900" indent="-342900">
              <a:lnSpc>
                <a:spcPct val="150000"/>
              </a:lnSpc>
              <a:buFont typeface="Arial" panose="020B0604020202020204" pitchFamily="34" charset="0"/>
              <a:buChar char="•"/>
            </a:pPr>
            <a:r>
              <a:rPr lang="en-US" dirty="0"/>
              <a:t>(a) </a:t>
            </a:r>
            <a:r>
              <a:rPr lang="en-US" b="1" u="sng" dirty="0"/>
              <a:t>An accredited veterinarian shall not issue a certificate</a:t>
            </a:r>
            <a:r>
              <a:rPr lang="en-US" dirty="0"/>
              <a:t>, form, record or report </a:t>
            </a:r>
            <a:r>
              <a:rPr lang="en-US" b="1" u="sng" dirty="0"/>
              <a:t>which reflects the results of any inspection, test, vaccination or treatment performed by him or her with respect to any animal</a:t>
            </a:r>
            <a:r>
              <a:rPr lang="en-US" dirty="0"/>
              <a:t>, other than those in regular health maintenance programs, </a:t>
            </a:r>
            <a:r>
              <a:rPr lang="en-US" b="1" u="sng" dirty="0"/>
              <a:t>unless he or she has personally inspected that animal within 10 days prior to issuance.</a:t>
            </a:r>
            <a:r>
              <a:rPr lang="en-US" dirty="0"/>
              <a:t> </a:t>
            </a:r>
            <a:r>
              <a:rPr lang="en-US" dirty="0">
                <a:highlight>
                  <a:srgbClr val="FFFF00"/>
                </a:highlight>
              </a:rPr>
              <a:t>Inspections under this paragraph must be conducted in a location that allows the accredited veterinarian sufficient space to observe the animal in such a manner as to detect abnormalities related to areas such as, but not limited to, locomotion, body excretion, respiration, and skin conditions. An accredited veterinarian shall examine such an animal showing abnormalities, in order to determine whether or not there is clinical evidence compatible with the presence or absence of a communicable disease.</a:t>
            </a:r>
          </a:p>
        </p:txBody>
      </p:sp>
      <p:pic>
        <p:nvPicPr>
          <p:cNvPr id="5" name="Graphic 4" descr="Judge female with solid fill">
            <a:extLst>
              <a:ext uri="{FF2B5EF4-FFF2-40B4-BE49-F238E27FC236}">
                <a16:creationId xmlns:a16="http://schemas.microsoft.com/office/drawing/2014/main" id="{2F062FC8-9069-BABF-B750-8FE4891B848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24239" y="801556"/>
            <a:ext cx="914400" cy="914400"/>
          </a:xfrm>
          <a:prstGeom prst="rect">
            <a:avLst/>
          </a:prstGeom>
        </p:spPr>
      </p:pic>
    </p:spTree>
    <p:extLst>
      <p:ext uri="{BB962C8B-B14F-4D97-AF65-F5344CB8AC3E}">
        <p14:creationId xmlns:p14="http://schemas.microsoft.com/office/powerpoint/2010/main" val="1662845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09BAE-7C52-20A5-14D2-02FBFBB60F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C7F039-6447-02C9-08E8-3FF21A8C0A4A}"/>
              </a:ext>
            </a:extLst>
          </p:cNvPr>
          <p:cNvSpPr>
            <a:spLocks noGrp="1"/>
          </p:cNvSpPr>
          <p:nvPr>
            <p:ph type="title"/>
          </p:nvPr>
        </p:nvSpPr>
        <p:spPr/>
        <p:txBody>
          <a:bodyPr/>
          <a:lstStyle/>
          <a:p>
            <a:r>
              <a:rPr lang="en-US" dirty="0"/>
              <a:t>Issuing CVIs – Resource Page</a:t>
            </a:r>
          </a:p>
        </p:txBody>
      </p:sp>
      <p:sp>
        <p:nvSpPr>
          <p:cNvPr id="3" name="Content Placeholder 2">
            <a:extLst>
              <a:ext uri="{FF2B5EF4-FFF2-40B4-BE49-F238E27FC236}">
                <a16:creationId xmlns:a16="http://schemas.microsoft.com/office/drawing/2014/main" id="{2F8ADE5A-A107-9418-E8A2-9A60A383C10E}"/>
              </a:ext>
            </a:extLst>
          </p:cNvPr>
          <p:cNvSpPr>
            <a:spLocks noGrp="1"/>
          </p:cNvSpPr>
          <p:nvPr>
            <p:ph sz="quarter" idx="10"/>
          </p:nvPr>
        </p:nvSpPr>
        <p:spPr>
          <a:xfrm>
            <a:off x="458724" y="1765656"/>
            <a:ext cx="11274552" cy="4546460"/>
          </a:xfrm>
        </p:spPr>
        <p:txBody>
          <a:bodyPr>
            <a:normAutofit lnSpcReduction="10000"/>
          </a:bodyPr>
          <a:lstStyle/>
          <a:p>
            <a:pPr marL="342900" indent="-342900">
              <a:lnSpc>
                <a:spcPct val="150000"/>
              </a:lnSpc>
              <a:buFont typeface="Arial" panose="020B0604020202020204" pitchFamily="34" charset="0"/>
              <a:buChar char="•"/>
            </a:pPr>
            <a:r>
              <a:rPr lang="en-US" b="1" u="sng" dirty="0"/>
              <a:t>9CFR160.1 Definitions </a:t>
            </a:r>
          </a:p>
          <a:p>
            <a:pPr marL="342900" indent="-342900">
              <a:lnSpc>
                <a:spcPct val="150000"/>
              </a:lnSpc>
              <a:buFont typeface="Arial" panose="020B0604020202020204" pitchFamily="34" charset="0"/>
              <a:buChar char="•"/>
            </a:pPr>
            <a:r>
              <a:rPr lang="en-US" b="1" i="1" dirty="0"/>
              <a:t>Inspect, inspection.</a:t>
            </a:r>
            <a:r>
              <a:rPr lang="en-US" b="1" dirty="0"/>
              <a:t> </a:t>
            </a:r>
            <a:r>
              <a:rPr lang="en-US" dirty="0"/>
              <a:t>Visual study of the physical appearance, physical condition, and behavior of animals (singly or in groups) that enables an accredited veterinarian to determine whether any abnormality in physical condition or bodily function is evident.</a:t>
            </a:r>
          </a:p>
          <a:p>
            <a:pPr>
              <a:lnSpc>
                <a:spcPct val="150000"/>
              </a:lnSpc>
            </a:pPr>
            <a:endParaRPr lang="en-US" dirty="0"/>
          </a:p>
          <a:p>
            <a:pPr marL="342900" indent="-342900">
              <a:lnSpc>
                <a:spcPct val="150000"/>
              </a:lnSpc>
              <a:buFont typeface="Arial" panose="020B0604020202020204" pitchFamily="34" charset="0"/>
              <a:buChar char="•"/>
            </a:pPr>
            <a:r>
              <a:rPr lang="en-US" b="1" i="1" dirty="0"/>
              <a:t>Examine, examination.</a:t>
            </a:r>
            <a:r>
              <a:rPr lang="en-US" b="1" dirty="0"/>
              <a:t> </a:t>
            </a:r>
            <a:r>
              <a:rPr lang="en-US" dirty="0"/>
              <a:t>Physical study of an individual animal that enables an accredited veterinarian to determine if any abnormality in physical condition or bodily function is suggestive of clinical signs of communicable disease.</a:t>
            </a:r>
            <a:endParaRPr lang="en-US" dirty="0">
              <a:highlight>
                <a:srgbClr val="FFFF00"/>
              </a:highlight>
            </a:endParaRPr>
          </a:p>
        </p:txBody>
      </p:sp>
      <p:pic>
        <p:nvPicPr>
          <p:cNvPr id="6" name="Graphic 5" descr="Judge female with solid fill">
            <a:extLst>
              <a:ext uri="{FF2B5EF4-FFF2-40B4-BE49-F238E27FC236}">
                <a16:creationId xmlns:a16="http://schemas.microsoft.com/office/drawing/2014/main" id="{110AF8AE-8959-00D9-CB30-053D5F9135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24239" y="801556"/>
            <a:ext cx="914400" cy="914400"/>
          </a:xfrm>
          <a:prstGeom prst="rect">
            <a:avLst/>
          </a:prstGeom>
        </p:spPr>
      </p:pic>
    </p:spTree>
    <p:extLst>
      <p:ext uri="{BB962C8B-B14F-4D97-AF65-F5344CB8AC3E}">
        <p14:creationId xmlns:p14="http://schemas.microsoft.com/office/powerpoint/2010/main" val="5532416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03EB6-86FD-4F4C-B7EF-902AD644B215}"/>
              </a:ext>
            </a:extLst>
          </p:cNvPr>
          <p:cNvSpPr>
            <a:spLocks noGrp="1"/>
          </p:cNvSpPr>
          <p:nvPr>
            <p:ph type="title"/>
          </p:nvPr>
        </p:nvSpPr>
        <p:spPr/>
        <p:txBody>
          <a:bodyPr/>
          <a:lstStyle/>
          <a:p>
            <a:r>
              <a:rPr lang="en-US" dirty="0"/>
              <a:t>Issuing CVIs - Resource Page</a:t>
            </a:r>
          </a:p>
        </p:txBody>
      </p:sp>
      <p:sp>
        <p:nvSpPr>
          <p:cNvPr id="3" name="Content Placeholder 2">
            <a:extLst>
              <a:ext uri="{FF2B5EF4-FFF2-40B4-BE49-F238E27FC236}">
                <a16:creationId xmlns:a16="http://schemas.microsoft.com/office/drawing/2014/main" id="{A191AC0C-9083-4F4C-A939-0B47479D3A59}"/>
              </a:ext>
            </a:extLst>
          </p:cNvPr>
          <p:cNvSpPr>
            <a:spLocks noGrp="1"/>
          </p:cNvSpPr>
          <p:nvPr>
            <p:ph sz="quarter" idx="10"/>
          </p:nvPr>
        </p:nvSpPr>
        <p:spPr/>
        <p:txBody>
          <a:bodyPr>
            <a:normAutofit/>
          </a:bodyPr>
          <a:lstStyle/>
          <a:p>
            <a:pPr marL="342900" indent="-342900">
              <a:lnSpc>
                <a:spcPct val="150000"/>
              </a:lnSpc>
              <a:buFont typeface="Arial" panose="020B0604020202020204" pitchFamily="34" charset="0"/>
              <a:buChar char="•"/>
            </a:pPr>
            <a:r>
              <a:rPr lang="en-US" dirty="0"/>
              <a:t>9CFR161.4(a)(2)</a:t>
            </a:r>
          </a:p>
          <a:p>
            <a:pPr marL="342900" indent="-342900">
              <a:lnSpc>
                <a:spcPct val="150000"/>
              </a:lnSpc>
              <a:buFont typeface="Arial" panose="020B0604020202020204" pitchFamily="34" charset="0"/>
              <a:buChar char="•"/>
            </a:pPr>
            <a:r>
              <a:rPr lang="en-US" dirty="0"/>
              <a:t>(2) </a:t>
            </a:r>
            <a:r>
              <a:rPr lang="en-US" b="1" u="sng" dirty="0"/>
              <a:t>Following the third and subsequent inspections </a:t>
            </a:r>
            <a:r>
              <a:rPr lang="en-US" dirty="0"/>
              <a:t>of a herd or flock in a </a:t>
            </a:r>
            <a:r>
              <a:rPr lang="en-US" b="1" u="sng" dirty="0"/>
              <a:t>regular health maintenance program</a:t>
            </a:r>
            <a:r>
              <a:rPr lang="en-US" dirty="0"/>
              <a:t>, an accredited veterinarian shall not issue a certificate, form, record or report which reflects the results of any inspection, test, vaccination or treatment performed by him or her with respect to any animal in that program, </a:t>
            </a:r>
            <a:r>
              <a:rPr lang="en-US" b="1" u="sng" dirty="0"/>
              <a:t>unless he or she has personally inspected that animal within 30 days prior to issuance. </a:t>
            </a:r>
          </a:p>
        </p:txBody>
      </p:sp>
      <p:pic>
        <p:nvPicPr>
          <p:cNvPr id="5" name="Graphic 4" descr="Judge female with solid fill">
            <a:extLst>
              <a:ext uri="{FF2B5EF4-FFF2-40B4-BE49-F238E27FC236}">
                <a16:creationId xmlns:a16="http://schemas.microsoft.com/office/drawing/2014/main" id="{8183827A-4DAA-34E7-5747-57881C43140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24239" y="801556"/>
            <a:ext cx="914400" cy="914400"/>
          </a:xfrm>
          <a:prstGeom prst="rect">
            <a:avLst/>
          </a:prstGeom>
        </p:spPr>
      </p:pic>
    </p:spTree>
    <p:extLst>
      <p:ext uri="{BB962C8B-B14F-4D97-AF65-F5344CB8AC3E}">
        <p14:creationId xmlns:p14="http://schemas.microsoft.com/office/powerpoint/2010/main" val="633465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Division of animal Health</a:t>
            </a:r>
          </a:p>
        </p:txBody>
      </p:sp>
      <p:sp>
        <p:nvSpPr>
          <p:cNvPr id="9" name="Content Placeholder 8"/>
          <p:cNvSpPr>
            <a:spLocks noGrp="1"/>
          </p:cNvSpPr>
          <p:nvPr>
            <p:ph sz="quarter" idx="10"/>
          </p:nvPr>
        </p:nvSpPr>
        <p:spPr/>
        <p:txBody>
          <a:bodyPr>
            <a:normAutofit fontScale="85000" lnSpcReduction="20000"/>
          </a:bodyPr>
          <a:lstStyle/>
          <a:p>
            <a:pPr marL="457200" indent="-457200">
              <a:lnSpc>
                <a:spcPct val="150000"/>
              </a:lnSpc>
              <a:buFont typeface="Wingdings" panose="05000000000000000000" pitchFamily="2" charset="2"/>
              <a:buChar char="ü"/>
            </a:pPr>
            <a:r>
              <a:rPr lang="en-US" altLang="en-US" sz="2800" dirty="0"/>
              <a:t>Certification/ Accreditation of private veterinarians</a:t>
            </a:r>
          </a:p>
          <a:p>
            <a:pPr marL="457200" indent="-457200">
              <a:lnSpc>
                <a:spcPct val="150000"/>
              </a:lnSpc>
              <a:buFont typeface="Wingdings" panose="05000000000000000000" pitchFamily="2" charset="2"/>
              <a:buChar char="ü"/>
            </a:pPr>
            <a:r>
              <a:rPr lang="en-US" altLang="en-US" sz="2800" dirty="0"/>
              <a:t>Disease monitoring, surveillance and response</a:t>
            </a:r>
          </a:p>
          <a:p>
            <a:pPr marL="457200" indent="-457200">
              <a:lnSpc>
                <a:spcPct val="150000"/>
              </a:lnSpc>
              <a:buFont typeface="Wingdings" panose="05000000000000000000" pitchFamily="2" charset="2"/>
              <a:buChar char="ü"/>
            </a:pPr>
            <a:r>
              <a:rPr lang="en-US" altLang="en-US" sz="2800" dirty="0"/>
              <a:t>Animal disease traceability</a:t>
            </a:r>
          </a:p>
          <a:p>
            <a:pPr marL="457200" indent="-457200">
              <a:lnSpc>
                <a:spcPct val="150000"/>
              </a:lnSpc>
              <a:buFont typeface="Wingdings" panose="05000000000000000000" pitchFamily="2" charset="2"/>
              <a:buChar char="ü"/>
            </a:pPr>
            <a:r>
              <a:rPr lang="en-US" altLang="en-US" sz="2800" dirty="0"/>
              <a:t>Licensing</a:t>
            </a:r>
          </a:p>
          <a:p>
            <a:pPr marL="457200" indent="-457200">
              <a:lnSpc>
                <a:spcPct val="150000"/>
              </a:lnSpc>
              <a:buFont typeface="Wingdings" panose="05000000000000000000" pitchFamily="2" charset="2"/>
              <a:buChar char="ü"/>
            </a:pPr>
            <a:r>
              <a:rPr lang="en-US" altLang="en-US" sz="2800" dirty="0"/>
              <a:t>Inspections and Investigations</a:t>
            </a:r>
          </a:p>
          <a:p>
            <a:pPr marL="457200" indent="-457200">
              <a:lnSpc>
                <a:spcPct val="150000"/>
              </a:lnSpc>
              <a:buFont typeface="Wingdings" panose="05000000000000000000" pitchFamily="2" charset="2"/>
              <a:buChar char="ü"/>
            </a:pPr>
            <a:r>
              <a:rPr lang="en-US" altLang="en-US" sz="2800" dirty="0"/>
              <a:t>Premises registration</a:t>
            </a:r>
          </a:p>
          <a:p>
            <a:pPr marL="457200" indent="-457200">
              <a:lnSpc>
                <a:spcPct val="150000"/>
              </a:lnSpc>
              <a:buFont typeface="Wingdings" panose="05000000000000000000" pitchFamily="2" charset="2"/>
              <a:buChar char="ü"/>
            </a:pPr>
            <a:r>
              <a:rPr lang="en-US" altLang="en-US" sz="2800" dirty="0"/>
              <a:t>Emergency preparedness</a:t>
            </a:r>
          </a:p>
          <a:p>
            <a:endParaRPr lang="en-US" dirty="0"/>
          </a:p>
        </p:txBody>
      </p:sp>
    </p:spTree>
    <p:extLst>
      <p:ext uri="{BB962C8B-B14F-4D97-AF65-F5344CB8AC3E}">
        <p14:creationId xmlns:p14="http://schemas.microsoft.com/office/powerpoint/2010/main" val="606003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03EB6-86FD-4F4C-B7EF-902AD644B215}"/>
              </a:ext>
            </a:extLst>
          </p:cNvPr>
          <p:cNvSpPr>
            <a:spLocks noGrp="1"/>
          </p:cNvSpPr>
          <p:nvPr>
            <p:ph type="title"/>
          </p:nvPr>
        </p:nvSpPr>
        <p:spPr/>
        <p:txBody>
          <a:bodyPr/>
          <a:lstStyle/>
          <a:p>
            <a:r>
              <a:rPr lang="en-US" dirty="0"/>
              <a:t>Issuing </a:t>
            </a:r>
            <a:r>
              <a:rPr lang="en-US" dirty="0" err="1"/>
              <a:t>cvis</a:t>
            </a:r>
            <a:r>
              <a:rPr lang="en-US" dirty="0"/>
              <a:t> Resource Page</a:t>
            </a:r>
          </a:p>
        </p:txBody>
      </p:sp>
      <p:sp>
        <p:nvSpPr>
          <p:cNvPr id="3" name="Content Placeholder 2">
            <a:extLst>
              <a:ext uri="{FF2B5EF4-FFF2-40B4-BE49-F238E27FC236}">
                <a16:creationId xmlns:a16="http://schemas.microsoft.com/office/drawing/2014/main" id="{A191AC0C-9083-4F4C-A939-0B47479D3A59}"/>
              </a:ext>
            </a:extLst>
          </p:cNvPr>
          <p:cNvSpPr>
            <a:spLocks noGrp="1"/>
          </p:cNvSpPr>
          <p:nvPr>
            <p:ph sz="quarter" idx="10"/>
          </p:nvPr>
        </p:nvSpPr>
        <p:spPr>
          <a:xfrm>
            <a:off x="439738" y="2044840"/>
            <a:ext cx="11274552" cy="4327385"/>
          </a:xfrm>
        </p:spPr>
        <p:txBody>
          <a:bodyPr>
            <a:normAutofit fontScale="85000" lnSpcReduction="20000"/>
          </a:bodyPr>
          <a:lstStyle/>
          <a:p>
            <a:pPr marL="342900" indent="-342900">
              <a:lnSpc>
                <a:spcPct val="150000"/>
              </a:lnSpc>
              <a:buFont typeface="Arial" panose="020B0604020202020204" pitchFamily="34" charset="0"/>
              <a:buChar char="•"/>
            </a:pPr>
            <a:r>
              <a:rPr lang="en-US" dirty="0"/>
              <a:t>9CFR161.4(b)</a:t>
            </a:r>
          </a:p>
          <a:p>
            <a:pPr marL="342900" indent="-342900">
              <a:lnSpc>
                <a:spcPct val="150000"/>
              </a:lnSpc>
              <a:buFont typeface="Arial" panose="020B0604020202020204" pitchFamily="34" charset="0"/>
              <a:buChar char="•"/>
            </a:pPr>
            <a:r>
              <a:rPr lang="en-US" dirty="0"/>
              <a:t>(b) </a:t>
            </a:r>
            <a:r>
              <a:rPr lang="en-US" b="1" dirty="0"/>
              <a:t>An accredited veterinarian shall not issue</a:t>
            </a:r>
            <a:r>
              <a:rPr lang="en-US" dirty="0"/>
              <a:t>, or allow to be used, </a:t>
            </a:r>
            <a:r>
              <a:rPr lang="en-US" b="1" dirty="0"/>
              <a:t>any certificate</a:t>
            </a:r>
            <a:r>
              <a:rPr lang="en-US" dirty="0"/>
              <a:t>, form, record or report, until, and </a:t>
            </a:r>
            <a:r>
              <a:rPr lang="en-US" b="1" dirty="0"/>
              <a:t>unless, it has been accurately and fully completed</a:t>
            </a:r>
            <a:r>
              <a:rPr lang="en-US" dirty="0"/>
              <a:t>, clearly identifying the animals to which it applies, and showing the dates and results of any inspection, test, vaccination, or treatment the accredited veterinarian has conducted, except as provided in paragraph (c) of this section, and the dates of issuance and expiration of the document. Certificates, forms, records, and reports </a:t>
            </a:r>
            <a:r>
              <a:rPr lang="en-US" b="1" dirty="0"/>
              <a:t>shall be valid for 30 days following the date of inspection</a:t>
            </a:r>
            <a:r>
              <a:rPr lang="en-US" dirty="0"/>
              <a:t> of the animal identified on the document, except that origin health certificates may be valid for a longer period of time as provided in §91.3(a) of this chapter. The accredited veterinarian must distribute copies of certificates, forms, records, and reports according to instructions issued to him or her by the Veterinary Official. </a:t>
            </a:r>
          </a:p>
        </p:txBody>
      </p:sp>
      <p:pic>
        <p:nvPicPr>
          <p:cNvPr id="5" name="Graphic 4" descr="Judge female with solid fill">
            <a:extLst>
              <a:ext uri="{FF2B5EF4-FFF2-40B4-BE49-F238E27FC236}">
                <a16:creationId xmlns:a16="http://schemas.microsoft.com/office/drawing/2014/main" id="{6EB161C9-5421-F540-C9F0-7FE36644234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24239" y="801556"/>
            <a:ext cx="914400" cy="914400"/>
          </a:xfrm>
          <a:prstGeom prst="rect">
            <a:avLst/>
          </a:prstGeom>
        </p:spPr>
      </p:pic>
    </p:spTree>
    <p:extLst>
      <p:ext uri="{BB962C8B-B14F-4D97-AF65-F5344CB8AC3E}">
        <p14:creationId xmlns:p14="http://schemas.microsoft.com/office/powerpoint/2010/main" val="25684170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03EB6-86FD-4F4C-B7EF-902AD644B215}"/>
              </a:ext>
            </a:extLst>
          </p:cNvPr>
          <p:cNvSpPr>
            <a:spLocks noGrp="1"/>
          </p:cNvSpPr>
          <p:nvPr>
            <p:ph type="title"/>
          </p:nvPr>
        </p:nvSpPr>
        <p:spPr/>
        <p:txBody>
          <a:bodyPr/>
          <a:lstStyle/>
          <a:p>
            <a:r>
              <a:rPr lang="en-US" dirty="0"/>
              <a:t>Basic CVI requirements</a:t>
            </a:r>
          </a:p>
        </p:txBody>
      </p:sp>
      <p:sp>
        <p:nvSpPr>
          <p:cNvPr id="3" name="Content Placeholder 2">
            <a:extLst>
              <a:ext uri="{FF2B5EF4-FFF2-40B4-BE49-F238E27FC236}">
                <a16:creationId xmlns:a16="http://schemas.microsoft.com/office/drawing/2014/main" id="{A191AC0C-9083-4F4C-A939-0B47479D3A59}"/>
              </a:ext>
            </a:extLst>
          </p:cNvPr>
          <p:cNvSpPr>
            <a:spLocks noGrp="1"/>
          </p:cNvSpPr>
          <p:nvPr>
            <p:ph sz="quarter" idx="10"/>
          </p:nvPr>
        </p:nvSpPr>
        <p:spPr>
          <a:xfrm>
            <a:off x="439737" y="2044841"/>
            <a:ext cx="5551487" cy="3670160"/>
          </a:xfrm>
          <a:ln w="38100">
            <a:solidFill>
              <a:srgbClr val="688A26"/>
            </a:solidFill>
          </a:ln>
        </p:spPr>
        <p:txBody>
          <a:bodyPr>
            <a:normAutofit fontScale="62500" lnSpcReduction="20000"/>
          </a:bodyPr>
          <a:lstStyle/>
          <a:p>
            <a:pPr marL="342900" indent="-342900">
              <a:lnSpc>
                <a:spcPct val="150000"/>
              </a:lnSpc>
              <a:buFont typeface="Arial" panose="020B0604020202020204" pitchFamily="34" charset="0"/>
              <a:buChar char="•"/>
            </a:pPr>
            <a:r>
              <a:rPr lang="en-US" sz="2600" u="sng" dirty="0"/>
              <a:t>CHECK WITH STATE OF DESTINATION</a:t>
            </a:r>
          </a:p>
          <a:p>
            <a:pPr marL="342900" indent="-342900">
              <a:lnSpc>
                <a:spcPct val="150000"/>
              </a:lnSpc>
              <a:buFont typeface="Arial" panose="020B0604020202020204" pitchFamily="34" charset="0"/>
              <a:buChar char="•"/>
            </a:pPr>
            <a:r>
              <a:rPr lang="en-US" sz="2600" dirty="0"/>
              <a:t>Origin and destination name/address</a:t>
            </a:r>
          </a:p>
          <a:p>
            <a:pPr marL="653796" lvl="1" indent="-342900">
              <a:lnSpc>
                <a:spcPct val="150000"/>
              </a:lnSpc>
              <a:buFont typeface="Arial" panose="020B0604020202020204" pitchFamily="34" charset="0"/>
              <a:buChar char="•"/>
            </a:pPr>
            <a:r>
              <a:rPr lang="en-US" sz="2600" dirty="0"/>
              <a:t>Phone number/mailing address and premises ID if available</a:t>
            </a:r>
          </a:p>
          <a:p>
            <a:pPr marL="653796" lvl="1" indent="-342900">
              <a:lnSpc>
                <a:spcPct val="150000"/>
              </a:lnSpc>
              <a:buFont typeface="Arial" panose="020B0604020202020204" pitchFamily="34" charset="0"/>
              <a:buChar char="•"/>
            </a:pPr>
            <a:r>
              <a:rPr lang="en-US" sz="2600" dirty="0"/>
              <a:t>The address should be ANIMAL LOCATION</a:t>
            </a:r>
          </a:p>
          <a:p>
            <a:pPr marL="342900" indent="-342900">
              <a:lnSpc>
                <a:spcPct val="150000"/>
              </a:lnSpc>
              <a:buFont typeface="Arial" panose="020B0604020202020204" pitchFamily="34" charset="0"/>
              <a:buChar char="•"/>
            </a:pPr>
            <a:r>
              <a:rPr lang="en-US" sz="2600" dirty="0"/>
              <a:t>Number of animals</a:t>
            </a:r>
          </a:p>
          <a:p>
            <a:pPr marL="342900" indent="-342900">
              <a:lnSpc>
                <a:spcPct val="150000"/>
              </a:lnSpc>
              <a:buFont typeface="Arial" panose="020B0604020202020204" pitchFamily="34" charset="0"/>
              <a:buChar char="•"/>
            </a:pPr>
            <a:r>
              <a:rPr lang="en-US" sz="2600" dirty="0"/>
              <a:t>Species</a:t>
            </a:r>
          </a:p>
          <a:p>
            <a:pPr marL="342900" indent="-342900">
              <a:lnSpc>
                <a:spcPct val="150000"/>
              </a:lnSpc>
              <a:buFont typeface="Arial" panose="020B0604020202020204" pitchFamily="34" charset="0"/>
              <a:buChar char="•"/>
            </a:pPr>
            <a:r>
              <a:rPr lang="en-US" sz="2600" dirty="0"/>
              <a:t>Breed/sex/age</a:t>
            </a:r>
          </a:p>
          <a:p>
            <a:pPr marL="342900" indent="-342900">
              <a:lnSpc>
                <a:spcPct val="150000"/>
              </a:lnSpc>
              <a:buFont typeface="Arial" panose="020B0604020202020204" pitchFamily="34" charset="0"/>
              <a:buChar char="•"/>
            </a:pPr>
            <a:r>
              <a:rPr lang="en-US" sz="2600" dirty="0"/>
              <a:t>Purpose of movement</a:t>
            </a:r>
          </a:p>
          <a:p>
            <a:pPr marL="653796" lvl="1" indent="-342900">
              <a:lnSpc>
                <a:spcPct val="150000"/>
              </a:lnSpc>
              <a:buFont typeface="Arial" panose="020B0604020202020204" pitchFamily="34" charset="0"/>
              <a:buChar char="•"/>
            </a:pPr>
            <a:endParaRPr lang="en-US" dirty="0"/>
          </a:p>
          <a:p>
            <a:pPr marL="653796" lvl="1" indent="-342900">
              <a:lnSpc>
                <a:spcPct val="150000"/>
              </a:lnSpc>
              <a:buFont typeface="Arial" panose="020B0604020202020204" pitchFamily="34" charset="0"/>
              <a:buChar char="•"/>
            </a:pPr>
            <a:endParaRPr lang="en-US" dirty="0"/>
          </a:p>
        </p:txBody>
      </p:sp>
      <p:sp>
        <p:nvSpPr>
          <p:cNvPr id="4" name="Content Placeholder 2">
            <a:extLst>
              <a:ext uri="{FF2B5EF4-FFF2-40B4-BE49-F238E27FC236}">
                <a16:creationId xmlns:a16="http://schemas.microsoft.com/office/drawing/2014/main" id="{A191AC0C-9083-4F4C-A939-0B47479D3A59}"/>
              </a:ext>
            </a:extLst>
          </p:cNvPr>
          <p:cNvSpPr txBox="1">
            <a:spLocks/>
          </p:cNvSpPr>
          <p:nvPr/>
        </p:nvSpPr>
        <p:spPr>
          <a:xfrm>
            <a:off x="6421438" y="2038769"/>
            <a:ext cx="5313362" cy="3676231"/>
          </a:xfrm>
          <a:prstGeom prst="rect">
            <a:avLst/>
          </a:prstGeom>
          <a:ln w="38100">
            <a:solidFill>
              <a:srgbClr val="688A26"/>
            </a:solidFill>
          </a:ln>
        </p:spPr>
        <p:txBody>
          <a:bodyPr vert="horz" lIns="91440" tIns="45720" rIns="91440" bIns="45720" rtlCol="0" anchor="t">
            <a:normAutofit fontScale="85000" lnSpcReduction="10000"/>
          </a:bodyPr>
          <a:lstStyle>
            <a:lvl1pPr marL="0" indent="0" algn="l" defTabSz="457189" rtl="0" eaLnBrk="1" latinLnBrk="0" hangingPunct="1">
              <a:lnSpc>
                <a:spcPts val="2700"/>
              </a:lnSpc>
              <a:spcBef>
                <a:spcPts val="300"/>
              </a:spcBef>
              <a:spcAft>
                <a:spcPts val="300"/>
              </a:spcAft>
              <a:buClr>
                <a:schemeClr val="accent2"/>
              </a:buClr>
              <a:buSzPct val="92000"/>
              <a:buFont typeface="Wingdings 2" panose="05020102010507070707" pitchFamily="18" charset="2"/>
              <a:buNone/>
              <a:defRPr sz="2400" kern="1200">
                <a:solidFill>
                  <a:schemeClr val="tx2"/>
                </a:solidFill>
                <a:latin typeface="+mn-lt"/>
                <a:ea typeface="+mn-ea"/>
                <a:cs typeface="+mn-cs"/>
              </a:defRPr>
            </a:lvl1pPr>
            <a:lvl2pPr marL="310896" indent="-228600" algn="l" defTabSz="457189" rtl="0" eaLnBrk="1" latinLnBrk="0" hangingPunct="1">
              <a:lnSpc>
                <a:spcPts val="2880"/>
              </a:lnSpc>
              <a:spcBef>
                <a:spcPts val="300"/>
              </a:spcBef>
              <a:spcAft>
                <a:spcPts val="900"/>
              </a:spcAft>
              <a:buClr>
                <a:schemeClr val="accent5">
                  <a:lumMod val="60000"/>
                  <a:lumOff val="40000"/>
                </a:schemeClr>
              </a:buClr>
              <a:buSzPct val="85000"/>
              <a:buFont typeface="Wingdings 2" panose="05020102010507070707" pitchFamily="18" charset="2"/>
              <a:buChar char=""/>
              <a:defRPr sz="2400" kern="1200">
                <a:solidFill>
                  <a:srgbClr val="000000"/>
                </a:solidFill>
                <a:latin typeface="+mn-lt"/>
                <a:ea typeface="+mn-ea"/>
                <a:cs typeface="+mn-cs"/>
              </a:defRPr>
            </a:lvl2pPr>
            <a:lvl3pPr marL="512763" indent="-200025" algn="l" defTabSz="457189" rtl="0" eaLnBrk="1" latinLnBrk="0" hangingPunct="1">
              <a:lnSpc>
                <a:spcPts val="2880"/>
              </a:lnSpc>
              <a:spcBef>
                <a:spcPts val="300"/>
              </a:spcBef>
              <a:spcAft>
                <a:spcPts val="900"/>
              </a:spcAft>
              <a:buClr>
                <a:schemeClr val="accent5">
                  <a:lumMod val="60000"/>
                  <a:lumOff val="40000"/>
                </a:schemeClr>
              </a:buClr>
              <a:buSzPct val="50000"/>
              <a:buFont typeface="Wingdings 2" panose="05020102010507070707" pitchFamily="18" charset="2"/>
              <a:buChar char=""/>
              <a:defRPr sz="2400" kern="1200">
                <a:solidFill>
                  <a:srgbClr val="000000"/>
                </a:solidFill>
                <a:latin typeface="+mn-lt"/>
                <a:ea typeface="+mn-ea"/>
                <a:cs typeface="+mn-cs"/>
              </a:defRPr>
            </a:lvl3pPr>
            <a:lvl4pPr marL="741363" indent="-182880" algn="l" defTabSz="457189" rtl="0" eaLnBrk="1" latinLnBrk="0" hangingPunct="1">
              <a:lnSpc>
                <a:spcPts val="2880"/>
              </a:lnSpc>
              <a:spcBef>
                <a:spcPts val="300"/>
              </a:spcBef>
              <a:spcAft>
                <a:spcPts val="900"/>
              </a:spcAft>
              <a:buClr>
                <a:schemeClr val="accent5">
                  <a:lumMod val="60000"/>
                  <a:lumOff val="40000"/>
                </a:schemeClr>
              </a:buClr>
              <a:buSzPct val="65000"/>
              <a:buFont typeface="Wingdings 2" panose="05020102010507070707" pitchFamily="18" charset="2"/>
              <a:buChar char=""/>
              <a:tabLst/>
              <a:defRPr sz="2400" kern="1200">
                <a:solidFill>
                  <a:srgbClr val="000000"/>
                </a:solidFill>
                <a:latin typeface="+mn-lt"/>
                <a:ea typeface="+mn-ea"/>
                <a:cs typeface="+mn-cs"/>
              </a:defRPr>
            </a:lvl4pPr>
            <a:lvl5pPr marL="969963" indent="-182563" algn="l" defTabSz="457189" rtl="0" eaLnBrk="1" latinLnBrk="0" hangingPunct="1">
              <a:lnSpc>
                <a:spcPts val="2700"/>
              </a:lnSpc>
              <a:spcBef>
                <a:spcPts val="0"/>
              </a:spcBef>
              <a:spcAft>
                <a:spcPts val="900"/>
              </a:spcAft>
              <a:buClr>
                <a:schemeClr val="accent5">
                  <a:lumMod val="60000"/>
                  <a:lumOff val="40000"/>
                </a:schemeClr>
              </a:buClr>
              <a:buSzPct val="65000"/>
              <a:buFont typeface="Courier New" panose="02070309020205020404" pitchFamily="49" charset="0"/>
              <a:buChar char="o"/>
              <a:defRPr sz="2400" kern="1200">
                <a:solidFill>
                  <a:srgbClr val="000000"/>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42900" indent="-342900">
              <a:lnSpc>
                <a:spcPct val="150000"/>
              </a:lnSpc>
              <a:buFont typeface="Arial" panose="020B0604020202020204" pitchFamily="34" charset="0"/>
              <a:buChar char="•"/>
            </a:pPr>
            <a:r>
              <a:rPr lang="en-US" u="sng" dirty="0"/>
              <a:t>CHECK WITH STATE OF DESTINATION</a:t>
            </a:r>
          </a:p>
          <a:p>
            <a:pPr marL="342900" indent="-342900">
              <a:lnSpc>
                <a:spcPct val="150000"/>
              </a:lnSpc>
              <a:buFont typeface="Arial" panose="020B0604020202020204" pitchFamily="34" charset="0"/>
              <a:buChar char="•"/>
            </a:pPr>
            <a:r>
              <a:rPr lang="en-US" dirty="0"/>
              <a:t>Official ID when required</a:t>
            </a:r>
          </a:p>
          <a:p>
            <a:pPr marL="342900" indent="-342900">
              <a:lnSpc>
                <a:spcPct val="150000"/>
              </a:lnSpc>
              <a:buFont typeface="Arial" panose="020B0604020202020204" pitchFamily="34" charset="0"/>
              <a:buChar char="•"/>
            </a:pPr>
            <a:r>
              <a:rPr lang="en-US" dirty="0"/>
              <a:t>Test results when required</a:t>
            </a:r>
          </a:p>
          <a:p>
            <a:pPr marL="342900" indent="-342900">
              <a:lnSpc>
                <a:spcPct val="150000"/>
              </a:lnSpc>
              <a:buFont typeface="Arial" panose="020B0604020202020204" pitchFamily="34" charset="0"/>
              <a:buChar char="•"/>
            </a:pPr>
            <a:r>
              <a:rPr lang="en-US" dirty="0"/>
              <a:t>Statements when required</a:t>
            </a:r>
          </a:p>
          <a:p>
            <a:pPr marL="342900" indent="-342900">
              <a:lnSpc>
                <a:spcPct val="150000"/>
              </a:lnSpc>
              <a:buFont typeface="Arial" panose="020B0604020202020204" pitchFamily="34" charset="0"/>
              <a:buChar char="•"/>
            </a:pPr>
            <a:r>
              <a:rPr lang="en-US" dirty="0"/>
              <a:t>Vaccination information when required</a:t>
            </a:r>
          </a:p>
          <a:p>
            <a:pPr marL="342900" indent="-342900">
              <a:lnSpc>
                <a:spcPct val="150000"/>
              </a:lnSpc>
              <a:buFont typeface="Arial" panose="020B0604020202020204" pitchFamily="34" charset="0"/>
              <a:buChar char="•"/>
            </a:pPr>
            <a:r>
              <a:rPr lang="en-US" dirty="0"/>
              <a:t>Permit numbers when required</a:t>
            </a:r>
          </a:p>
          <a:p>
            <a:pPr marL="342900" indent="-342900">
              <a:lnSpc>
                <a:spcPct val="150000"/>
              </a:lnSpc>
              <a:buFont typeface="Arial" panose="020B0604020202020204" pitchFamily="34" charset="0"/>
              <a:buChar char="•"/>
            </a:pPr>
            <a:r>
              <a:rPr lang="en-US" dirty="0"/>
              <a:t>Electronic CVI when required</a:t>
            </a:r>
          </a:p>
          <a:p>
            <a:pPr marL="653796" lvl="1" indent="-342900">
              <a:lnSpc>
                <a:spcPct val="150000"/>
              </a:lnSpc>
              <a:buFont typeface="Arial" panose="020B0604020202020204" pitchFamily="34" charset="0"/>
              <a:buChar char="•"/>
            </a:pPr>
            <a:endParaRPr lang="en-US" dirty="0"/>
          </a:p>
          <a:p>
            <a:pPr marL="653796" lvl="1" indent="-342900">
              <a:lnSpc>
                <a:spcPct val="150000"/>
              </a:lnSpc>
              <a:buFont typeface="Arial" panose="020B0604020202020204" pitchFamily="34" charset="0"/>
              <a:buChar char="•"/>
            </a:pPr>
            <a:endParaRPr lang="en-US" dirty="0"/>
          </a:p>
        </p:txBody>
      </p:sp>
    </p:spTree>
    <p:extLst>
      <p:ext uri="{BB962C8B-B14F-4D97-AF65-F5344CB8AC3E}">
        <p14:creationId xmlns:p14="http://schemas.microsoft.com/office/powerpoint/2010/main" val="37008182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5F217B-E024-CB01-B4E5-A8575B2DB3C7}"/>
              </a:ext>
            </a:extLst>
          </p:cNvPr>
          <p:cNvPicPr>
            <a:picLocks noChangeAspect="1"/>
          </p:cNvPicPr>
          <p:nvPr/>
        </p:nvPicPr>
        <p:blipFill>
          <a:blip r:embed="rId2"/>
          <a:srcRect l="846" r="1128"/>
          <a:stretch/>
        </p:blipFill>
        <p:spPr>
          <a:xfrm>
            <a:off x="1907999" y="561887"/>
            <a:ext cx="7568936" cy="6030685"/>
          </a:xfrm>
          <a:prstGeom prst="rect">
            <a:avLst/>
          </a:prstGeom>
        </p:spPr>
      </p:pic>
      <p:pic>
        <p:nvPicPr>
          <p:cNvPr id="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6696" y="1389793"/>
            <a:ext cx="1755129"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3404" y="3498143"/>
            <a:ext cx="1144429" cy="1215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4695" y="4403696"/>
            <a:ext cx="2600324" cy="744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0411" y="3802466"/>
            <a:ext cx="3001803" cy="607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0087" y="1447073"/>
            <a:ext cx="2600324" cy="932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793" y="1423404"/>
            <a:ext cx="2600326" cy="962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4019" y="5775085"/>
            <a:ext cx="1632745" cy="693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3067" y="5695208"/>
            <a:ext cx="976313" cy="853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itle 1">
            <a:extLst>
              <a:ext uri="{FF2B5EF4-FFF2-40B4-BE49-F238E27FC236}">
                <a16:creationId xmlns:a16="http://schemas.microsoft.com/office/drawing/2014/main" id="{F3708E9C-9D77-4842-86BD-49474A1F8E91}"/>
              </a:ext>
            </a:extLst>
          </p:cNvPr>
          <p:cNvSpPr txBox="1">
            <a:spLocks/>
          </p:cNvSpPr>
          <p:nvPr/>
        </p:nvSpPr>
        <p:spPr>
          <a:xfrm>
            <a:off x="10085976" y="2741996"/>
            <a:ext cx="2362200" cy="1006823"/>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en-US" dirty="0"/>
              <a:t>Cattle</a:t>
            </a:r>
            <a:endParaRPr lang="en-US" sz="2800" dirty="0"/>
          </a:p>
        </p:txBody>
      </p:sp>
    </p:spTree>
    <p:extLst>
      <p:ext uri="{BB962C8B-B14F-4D97-AF65-F5344CB8AC3E}">
        <p14:creationId xmlns:p14="http://schemas.microsoft.com/office/powerpoint/2010/main" val="290004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par>
                                <p:cTn id="13" presetID="21" presetClass="entr" presetSubtype="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heel(1)">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heel(1)">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heel(1)">
                                      <p:cBhvr>
                                        <p:cTn id="25" dur="20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heel(1)">
                                      <p:cBhvr>
                                        <p:cTn id="30" dur="20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heel(1)">
                                      <p:cBhvr>
                                        <p:cTn id="35" dur="20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heel(1)">
                                      <p:cBhvr>
                                        <p:cTn id="4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USERS\KONKLDM\201402251221-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51" b="1814"/>
          <a:stretch/>
        </p:blipFill>
        <p:spPr bwMode="auto">
          <a:xfrm>
            <a:off x="1752601" y="573087"/>
            <a:ext cx="7888111" cy="594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p:cNvSpPr>
            <a:spLocks noChangeArrowheads="1"/>
          </p:cNvSpPr>
          <p:nvPr/>
        </p:nvSpPr>
        <p:spPr bwMode="auto">
          <a:xfrm>
            <a:off x="7571659" y="1439334"/>
            <a:ext cx="2069053" cy="389466"/>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FFFF00"/>
                </a:solidFill>
                <a:latin typeface="Arial" panose="020B0604020202020204" pitchFamily="34" charset="0"/>
              </a:defRPr>
            </a:lvl1pPr>
            <a:lvl2pPr marL="742950" indent="-285750">
              <a:defRPr sz="2400">
                <a:solidFill>
                  <a:srgbClr val="FFFF00"/>
                </a:solidFill>
                <a:latin typeface="Arial" panose="020B0604020202020204" pitchFamily="34" charset="0"/>
              </a:defRPr>
            </a:lvl2pPr>
            <a:lvl3pPr marL="1143000" indent="-228600">
              <a:defRPr sz="2400">
                <a:solidFill>
                  <a:srgbClr val="FFFF00"/>
                </a:solidFill>
                <a:latin typeface="Arial" panose="020B0604020202020204" pitchFamily="34" charset="0"/>
              </a:defRPr>
            </a:lvl3pPr>
            <a:lvl4pPr marL="1600200" indent="-228600">
              <a:defRPr sz="2400">
                <a:solidFill>
                  <a:srgbClr val="FFFF00"/>
                </a:solidFill>
                <a:latin typeface="Arial" panose="020B0604020202020204" pitchFamily="34" charset="0"/>
              </a:defRPr>
            </a:lvl4pPr>
            <a:lvl5pPr marL="2057400" indent="-228600">
              <a:defRPr sz="2400">
                <a:solidFill>
                  <a:srgbClr val="FFFF00"/>
                </a:solidFill>
                <a:latin typeface="Arial" panose="020B0604020202020204" pitchFamily="34" charset="0"/>
              </a:defRPr>
            </a:lvl5pPr>
            <a:lvl6pPr marL="2514600" indent="-228600" algn="ctr" eaLnBrk="0" fontAlgn="base" hangingPunct="0">
              <a:spcBef>
                <a:spcPct val="50000"/>
              </a:spcBef>
              <a:spcAft>
                <a:spcPct val="0"/>
              </a:spcAft>
              <a:defRPr sz="2400">
                <a:solidFill>
                  <a:srgbClr val="FFFF00"/>
                </a:solidFill>
                <a:latin typeface="Arial" panose="020B0604020202020204" pitchFamily="34" charset="0"/>
              </a:defRPr>
            </a:lvl6pPr>
            <a:lvl7pPr marL="2971800" indent="-228600" algn="ctr" eaLnBrk="0" fontAlgn="base" hangingPunct="0">
              <a:spcBef>
                <a:spcPct val="50000"/>
              </a:spcBef>
              <a:spcAft>
                <a:spcPct val="0"/>
              </a:spcAft>
              <a:defRPr sz="2400">
                <a:solidFill>
                  <a:srgbClr val="FFFF00"/>
                </a:solidFill>
                <a:latin typeface="Arial" panose="020B0604020202020204" pitchFamily="34" charset="0"/>
              </a:defRPr>
            </a:lvl7pPr>
            <a:lvl8pPr marL="3429000" indent="-228600" algn="ctr" eaLnBrk="0" fontAlgn="base" hangingPunct="0">
              <a:spcBef>
                <a:spcPct val="50000"/>
              </a:spcBef>
              <a:spcAft>
                <a:spcPct val="0"/>
              </a:spcAft>
              <a:defRPr sz="2400">
                <a:solidFill>
                  <a:srgbClr val="FFFF00"/>
                </a:solidFill>
                <a:latin typeface="Arial" panose="020B0604020202020204" pitchFamily="34" charset="0"/>
              </a:defRPr>
            </a:lvl8pPr>
            <a:lvl9pPr marL="3886200" indent="-228600" algn="ctr" eaLnBrk="0" fontAlgn="base" hangingPunct="0">
              <a:spcBef>
                <a:spcPct val="50000"/>
              </a:spcBef>
              <a:spcAft>
                <a:spcPct val="0"/>
              </a:spcAft>
              <a:defRPr sz="2400">
                <a:solidFill>
                  <a:srgbClr val="FFFF00"/>
                </a:solidFill>
                <a:latin typeface="Arial" panose="020B0604020202020204" pitchFamily="34" charset="0"/>
              </a:defRPr>
            </a:lvl9pPr>
          </a:lstStyle>
          <a:p>
            <a:endParaRPr lang="en-US" altLang="en-US"/>
          </a:p>
        </p:txBody>
      </p:sp>
      <p:sp>
        <p:nvSpPr>
          <p:cNvPr id="4" name="Oval 3"/>
          <p:cNvSpPr>
            <a:spLocks noChangeArrowheads="1"/>
          </p:cNvSpPr>
          <p:nvPr/>
        </p:nvSpPr>
        <p:spPr bwMode="auto">
          <a:xfrm>
            <a:off x="4758908" y="3035205"/>
            <a:ext cx="2264721" cy="96802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FFFF00"/>
                </a:solidFill>
                <a:latin typeface="Arial" panose="020B0604020202020204" pitchFamily="34" charset="0"/>
              </a:defRPr>
            </a:lvl1pPr>
            <a:lvl2pPr marL="742950" indent="-285750">
              <a:defRPr sz="2400">
                <a:solidFill>
                  <a:srgbClr val="FFFF00"/>
                </a:solidFill>
                <a:latin typeface="Arial" panose="020B0604020202020204" pitchFamily="34" charset="0"/>
              </a:defRPr>
            </a:lvl2pPr>
            <a:lvl3pPr marL="1143000" indent="-228600">
              <a:defRPr sz="2400">
                <a:solidFill>
                  <a:srgbClr val="FFFF00"/>
                </a:solidFill>
                <a:latin typeface="Arial" panose="020B0604020202020204" pitchFamily="34" charset="0"/>
              </a:defRPr>
            </a:lvl3pPr>
            <a:lvl4pPr marL="1600200" indent="-228600">
              <a:defRPr sz="2400">
                <a:solidFill>
                  <a:srgbClr val="FFFF00"/>
                </a:solidFill>
                <a:latin typeface="Arial" panose="020B0604020202020204" pitchFamily="34" charset="0"/>
              </a:defRPr>
            </a:lvl4pPr>
            <a:lvl5pPr marL="2057400" indent="-228600">
              <a:defRPr sz="2400">
                <a:solidFill>
                  <a:srgbClr val="FFFF00"/>
                </a:solidFill>
                <a:latin typeface="Arial" panose="020B0604020202020204" pitchFamily="34" charset="0"/>
              </a:defRPr>
            </a:lvl5pPr>
            <a:lvl6pPr marL="2514600" indent="-228600" algn="ctr" eaLnBrk="0" fontAlgn="base" hangingPunct="0">
              <a:spcBef>
                <a:spcPct val="50000"/>
              </a:spcBef>
              <a:spcAft>
                <a:spcPct val="0"/>
              </a:spcAft>
              <a:defRPr sz="2400">
                <a:solidFill>
                  <a:srgbClr val="FFFF00"/>
                </a:solidFill>
                <a:latin typeface="Arial" panose="020B0604020202020204" pitchFamily="34" charset="0"/>
              </a:defRPr>
            </a:lvl6pPr>
            <a:lvl7pPr marL="2971800" indent="-228600" algn="ctr" eaLnBrk="0" fontAlgn="base" hangingPunct="0">
              <a:spcBef>
                <a:spcPct val="50000"/>
              </a:spcBef>
              <a:spcAft>
                <a:spcPct val="0"/>
              </a:spcAft>
              <a:defRPr sz="2400">
                <a:solidFill>
                  <a:srgbClr val="FFFF00"/>
                </a:solidFill>
                <a:latin typeface="Arial" panose="020B0604020202020204" pitchFamily="34" charset="0"/>
              </a:defRPr>
            </a:lvl7pPr>
            <a:lvl8pPr marL="3429000" indent="-228600" algn="ctr" eaLnBrk="0" fontAlgn="base" hangingPunct="0">
              <a:spcBef>
                <a:spcPct val="50000"/>
              </a:spcBef>
              <a:spcAft>
                <a:spcPct val="0"/>
              </a:spcAft>
              <a:defRPr sz="2400">
                <a:solidFill>
                  <a:srgbClr val="FFFF00"/>
                </a:solidFill>
                <a:latin typeface="Arial" panose="020B0604020202020204" pitchFamily="34" charset="0"/>
              </a:defRPr>
            </a:lvl8pPr>
            <a:lvl9pPr marL="3886200" indent="-228600" algn="ctr" eaLnBrk="0" fontAlgn="base" hangingPunct="0">
              <a:spcBef>
                <a:spcPct val="50000"/>
              </a:spcBef>
              <a:spcAft>
                <a:spcPct val="0"/>
              </a:spcAft>
              <a:defRPr sz="2400">
                <a:solidFill>
                  <a:srgbClr val="FFFF00"/>
                </a:solidFill>
                <a:latin typeface="Arial" panose="020B0604020202020204" pitchFamily="34" charset="0"/>
              </a:defRPr>
            </a:lvl9pPr>
          </a:lstStyle>
          <a:p>
            <a:endParaRPr lang="en-US" altLang="en-US"/>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3043" y="5514358"/>
            <a:ext cx="2568224" cy="625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9421" y="5503157"/>
            <a:ext cx="1281290" cy="781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8325" y="2763838"/>
            <a:ext cx="2568222" cy="22606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8303" y="1598084"/>
            <a:ext cx="2568222" cy="848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0342" y="1449399"/>
            <a:ext cx="2568221"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3389" y="4671660"/>
            <a:ext cx="2568224" cy="352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Title 1">
            <a:extLst>
              <a:ext uri="{FF2B5EF4-FFF2-40B4-BE49-F238E27FC236}">
                <a16:creationId xmlns:a16="http://schemas.microsoft.com/office/drawing/2014/main" id="{95B2915C-110E-4B7B-8145-30D1671B33B3}"/>
              </a:ext>
            </a:extLst>
          </p:cNvPr>
          <p:cNvSpPr txBox="1">
            <a:spLocks/>
          </p:cNvSpPr>
          <p:nvPr/>
        </p:nvSpPr>
        <p:spPr>
          <a:xfrm>
            <a:off x="9895594" y="2751138"/>
            <a:ext cx="23622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en-US" dirty="0"/>
              <a:t>Equine</a:t>
            </a:r>
            <a:endParaRPr lang="en-US" sz="2800" dirty="0"/>
          </a:p>
        </p:txBody>
      </p:sp>
    </p:spTree>
    <p:extLst>
      <p:ext uri="{BB962C8B-B14F-4D97-AF65-F5344CB8AC3E}">
        <p14:creationId xmlns:p14="http://schemas.microsoft.com/office/powerpoint/2010/main" val="38001018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USERS\KONKLDM\cervid cvi ex.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693" b="402"/>
          <a:stretch/>
        </p:blipFill>
        <p:spPr bwMode="auto">
          <a:xfrm>
            <a:off x="1752601" y="560439"/>
            <a:ext cx="7888111" cy="5968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671" y="1332530"/>
            <a:ext cx="1756041" cy="352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9364" y="2609320"/>
            <a:ext cx="2568223" cy="992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944" y="4199510"/>
            <a:ext cx="4059768" cy="1594556"/>
          </a:xfrm>
          <a:prstGeom prst="rect">
            <a:avLst/>
          </a:prstGeom>
          <a:noFill/>
          <a:ln w="3175" algn="ctr">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3475" y="5662260"/>
            <a:ext cx="1539347" cy="866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0722" y="5638031"/>
            <a:ext cx="1096433" cy="78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5963" y="3693407"/>
            <a:ext cx="2937935"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414120"/>
            <a:ext cx="2209800" cy="1083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3092" y="1332531"/>
            <a:ext cx="2195778" cy="1151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itle 1">
            <a:extLst>
              <a:ext uri="{FF2B5EF4-FFF2-40B4-BE49-F238E27FC236}">
                <a16:creationId xmlns:a16="http://schemas.microsoft.com/office/drawing/2014/main" id="{95C782E4-B611-4ABB-8391-5282B82D9A0A}"/>
              </a:ext>
            </a:extLst>
          </p:cNvPr>
          <p:cNvSpPr txBox="1">
            <a:spLocks/>
          </p:cNvSpPr>
          <p:nvPr/>
        </p:nvSpPr>
        <p:spPr>
          <a:xfrm>
            <a:off x="9933615" y="2593523"/>
            <a:ext cx="2362200" cy="911677"/>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en-US" dirty="0"/>
              <a:t>Cervids</a:t>
            </a:r>
            <a:endParaRPr lang="en-US" sz="2800" dirty="0"/>
          </a:p>
        </p:txBody>
      </p:sp>
    </p:spTree>
    <p:extLst>
      <p:ext uri="{BB962C8B-B14F-4D97-AF65-F5344CB8AC3E}">
        <p14:creationId xmlns:p14="http://schemas.microsoft.com/office/powerpoint/2010/main" val="22475413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AAE1B5F-CE69-4760-B747-66CF02F4EECE}"/>
              </a:ext>
            </a:extLst>
          </p:cNvPr>
          <p:cNvPicPr>
            <a:picLocks noChangeAspect="1"/>
          </p:cNvPicPr>
          <p:nvPr/>
        </p:nvPicPr>
        <p:blipFill rotWithShape="1">
          <a:blip r:embed="rId2"/>
          <a:srcRect l="12580" t="19341" r="31169" b="8151"/>
          <a:stretch/>
        </p:blipFill>
        <p:spPr>
          <a:xfrm>
            <a:off x="1686231" y="551572"/>
            <a:ext cx="8298427" cy="6014128"/>
          </a:xfrm>
          <a:prstGeom prst="rect">
            <a:avLst/>
          </a:prstGeom>
        </p:spPr>
      </p:pic>
      <p:sp>
        <p:nvSpPr>
          <p:cNvPr id="3" name="Oval 2"/>
          <p:cNvSpPr>
            <a:spLocks noChangeArrowheads="1"/>
          </p:cNvSpPr>
          <p:nvPr/>
        </p:nvSpPr>
        <p:spPr bwMode="auto">
          <a:xfrm>
            <a:off x="4235246" y="1523497"/>
            <a:ext cx="2069053" cy="389466"/>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FFFF00"/>
                </a:solidFill>
                <a:latin typeface="Arial" panose="020B0604020202020204" pitchFamily="34" charset="0"/>
              </a:defRPr>
            </a:lvl1pPr>
            <a:lvl2pPr marL="742950" indent="-285750">
              <a:defRPr sz="2400">
                <a:solidFill>
                  <a:srgbClr val="FFFF00"/>
                </a:solidFill>
                <a:latin typeface="Arial" panose="020B0604020202020204" pitchFamily="34" charset="0"/>
              </a:defRPr>
            </a:lvl2pPr>
            <a:lvl3pPr marL="1143000" indent="-228600">
              <a:defRPr sz="2400">
                <a:solidFill>
                  <a:srgbClr val="FFFF00"/>
                </a:solidFill>
                <a:latin typeface="Arial" panose="020B0604020202020204" pitchFamily="34" charset="0"/>
              </a:defRPr>
            </a:lvl3pPr>
            <a:lvl4pPr marL="1600200" indent="-228600">
              <a:defRPr sz="2400">
                <a:solidFill>
                  <a:srgbClr val="FFFF00"/>
                </a:solidFill>
                <a:latin typeface="Arial" panose="020B0604020202020204" pitchFamily="34" charset="0"/>
              </a:defRPr>
            </a:lvl4pPr>
            <a:lvl5pPr marL="2057400" indent="-228600">
              <a:defRPr sz="2400">
                <a:solidFill>
                  <a:srgbClr val="FFFF00"/>
                </a:solidFill>
                <a:latin typeface="Arial" panose="020B0604020202020204" pitchFamily="34" charset="0"/>
              </a:defRPr>
            </a:lvl5pPr>
            <a:lvl6pPr marL="2514600" indent="-228600" algn="ctr" eaLnBrk="0" fontAlgn="base" hangingPunct="0">
              <a:spcBef>
                <a:spcPct val="50000"/>
              </a:spcBef>
              <a:spcAft>
                <a:spcPct val="0"/>
              </a:spcAft>
              <a:defRPr sz="2400">
                <a:solidFill>
                  <a:srgbClr val="FFFF00"/>
                </a:solidFill>
                <a:latin typeface="Arial" panose="020B0604020202020204" pitchFamily="34" charset="0"/>
              </a:defRPr>
            </a:lvl6pPr>
            <a:lvl7pPr marL="2971800" indent="-228600" algn="ctr" eaLnBrk="0" fontAlgn="base" hangingPunct="0">
              <a:spcBef>
                <a:spcPct val="50000"/>
              </a:spcBef>
              <a:spcAft>
                <a:spcPct val="0"/>
              </a:spcAft>
              <a:defRPr sz="2400">
                <a:solidFill>
                  <a:srgbClr val="FFFF00"/>
                </a:solidFill>
                <a:latin typeface="Arial" panose="020B0604020202020204" pitchFamily="34" charset="0"/>
              </a:defRPr>
            </a:lvl7pPr>
            <a:lvl8pPr marL="3429000" indent="-228600" algn="ctr" eaLnBrk="0" fontAlgn="base" hangingPunct="0">
              <a:spcBef>
                <a:spcPct val="50000"/>
              </a:spcBef>
              <a:spcAft>
                <a:spcPct val="0"/>
              </a:spcAft>
              <a:defRPr sz="2400">
                <a:solidFill>
                  <a:srgbClr val="FFFF00"/>
                </a:solidFill>
                <a:latin typeface="Arial" panose="020B0604020202020204" pitchFamily="34" charset="0"/>
              </a:defRPr>
            </a:lvl8pPr>
            <a:lvl9pPr marL="3886200" indent="-228600" algn="ctr" eaLnBrk="0" fontAlgn="base" hangingPunct="0">
              <a:spcBef>
                <a:spcPct val="50000"/>
              </a:spcBef>
              <a:spcAft>
                <a:spcPct val="0"/>
              </a:spcAft>
              <a:defRPr sz="2400">
                <a:solidFill>
                  <a:srgbClr val="FFFF00"/>
                </a:solidFill>
                <a:latin typeface="Arial" panose="020B0604020202020204" pitchFamily="34" charset="0"/>
              </a:defRPr>
            </a:lvl9pPr>
          </a:lstStyle>
          <a:p>
            <a:endParaRPr lang="en-US" altLang="en-US"/>
          </a:p>
        </p:txBody>
      </p:sp>
      <p:sp>
        <p:nvSpPr>
          <p:cNvPr id="4" name="Oval 3"/>
          <p:cNvSpPr>
            <a:spLocks noChangeArrowheads="1"/>
          </p:cNvSpPr>
          <p:nvPr/>
        </p:nvSpPr>
        <p:spPr bwMode="auto">
          <a:xfrm>
            <a:off x="4897923" y="3035204"/>
            <a:ext cx="2812751" cy="968022"/>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FFFF00"/>
                </a:solidFill>
                <a:latin typeface="Arial" panose="020B0604020202020204" pitchFamily="34" charset="0"/>
              </a:defRPr>
            </a:lvl1pPr>
            <a:lvl2pPr marL="742950" indent="-285750">
              <a:defRPr sz="2400">
                <a:solidFill>
                  <a:srgbClr val="FFFF00"/>
                </a:solidFill>
                <a:latin typeface="Arial" panose="020B0604020202020204" pitchFamily="34" charset="0"/>
              </a:defRPr>
            </a:lvl2pPr>
            <a:lvl3pPr marL="1143000" indent="-228600">
              <a:defRPr sz="2400">
                <a:solidFill>
                  <a:srgbClr val="FFFF00"/>
                </a:solidFill>
                <a:latin typeface="Arial" panose="020B0604020202020204" pitchFamily="34" charset="0"/>
              </a:defRPr>
            </a:lvl3pPr>
            <a:lvl4pPr marL="1600200" indent="-228600">
              <a:defRPr sz="2400">
                <a:solidFill>
                  <a:srgbClr val="FFFF00"/>
                </a:solidFill>
                <a:latin typeface="Arial" panose="020B0604020202020204" pitchFamily="34" charset="0"/>
              </a:defRPr>
            </a:lvl4pPr>
            <a:lvl5pPr marL="2057400" indent="-228600">
              <a:defRPr sz="2400">
                <a:solidFill>
                  <a:srgbClr val="FFFF00"/>
                </a:solidFill>
                <a:latin typeface="Arial" panose="020B0604020202020204" pitchFamily="34" charset="0"/>
              </a:defRPr>
            </a:lvl5pPr>
            <a:lvl6pPr marL="2514600" indent="-228600" algn="ctr" eaLnBrk="0" fontAlgn="base" hangingPunct="0">
              <a:spcBef>
                <a:spcPct val="50000"/>
              </a:spcBef>
              <a:spcAft>
                <a:spcPct val="0"/>
              </a:spcAft>
              <a:defRPr sz="2400">
                <a:solidFill>
                  <a:srgbClr val="FFFF00"/>
                </a:solidFill>
                <a:latin typeface="Arial" panose="020B0604020202020204" pitchFamily="34" charset="0"/>
              </a:defRPr>
            </a:lvl6pPr>
            <a:lvl7pPr marL="2971800" indent="-228600" algn="ctr" eaLnBrk="0" fontAlgn="base" hangingPunct="0">
              <a:spcBef>
                <a:spcPct val="50000"/>
              </a:spcBef>
              <a:spcAft>
                <a:spcPct val="0"/>
              </a:spcAft>
              <a:defRPr sz="2400">
                <a:solidFill>
                  <a:srgbClr val="FFFF00"/>
                </a:solidFill>
                <a:latin typeface="Arial" panose="020B0604020202020204" pitchFamily="34" charset="0"/>
              </a:defRPr>
            </a:lvl7pPr>
            <a:lvl8pPr marL="3429000" indent="-228600" algn="ctr" eaLnBrk="0" fontAlgn="base" hangingPunct="0">
              <a:spcBef>
                <a:spcPct val="50000"/>
              </a:spcBef>
              <a:spcAft>
                <a:spcPct val="0"/>
              </a:spcAft>
              <a:defRPr sz="2400">
                <a:solidFill>
                  <a:srgbClr val="FFFF00"/>
                </a:solidFill>
                <a:latin typeface="Arial" panose="020B0604020202020204" pitchFamily="34" charset="0"/>
              </a:defRPr>
            </a:lvl8pPr>
            <a:lvl9pPr marL="3886200" indent="-228600" algn="ctr" eaLnBrk="0" fontAlgn="base" hangingPunct="0">
              <a:spcBef>
                <a:spcPct val="50000"/>
              </a:spcBef>
              <a:spcAft>
                <a:spcPct val="0"/>
              </a:spcAft>
              <a:defRPr sz="2400">
                <a:solidFill>
                  <a:srgbClr val="FFFF00"/>
                </a:solidFill>
                <a:latin typeface="Arial" panose="020B0604020202020204" pitchFamily="34" charset="0"/>
              </a:defRPr>
            </a:lvl9pPr>
          </a:lstStyle>
          <a:p>
            <a:endParaRPr lang="en-US" altLang="en-US"/>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0221" y="5615967"/>
            <a:ext cx="2568224" cy="625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8355" y="5459334"/>
            <a:ext cx="1281290" cy="781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763838"/>
            <a:ext cx="2091907" cy="22606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2037" y="1859234"/>
            <a:ext cx="2568222" cy="848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6428" y="1878310"/>
            <a:ext cx="2568221" cy="102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 name="Title 1">
            <a:extLst>
              <a:ext uri="{FF2B5EF4-FFF2-40B4-BE49-F238E27FC236}">
                <a16:creationId xmlns:a16="http://schemas.microsoft.com/office/drawing/2014/main" id="{15BF398C-334E-41F7-A53A-010E2D2323E8}"/>
              </a:ext>
            </a:extLst>
          </p:cNvPr>
          <p:cNvSpPr txBox="1">
            <a:spLocks/>
          </p:cNvSpPr>
          <p:nvPr/>
        </p:nvSpPr>
        <p:spPr>
          <a:xfrm>
            <a:off x="9525000" y="1781647"/>
            <a:ext cx="2596442" cy="2507115"/>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en-US" dirty="0"/>
              <a:t>Small Animals</a:t>
            </a:r>
            <a:endParaRPr lang="en-US" sz="2800" dirty="0"/>
          </a:p>
        </p:txBody>
      </p:sp>
    </p:spTree>
    <p:extLst>
      <p:ext uri="{BB962C8B-B14F-4D97-AF65-F5344CB8AC3E}">
        <p14:creationId xmlns:p14="http://schemas.microsoft.com/office/powerpoint/2010/main" val="1210522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1656729-8957-4A97-4719-BFD9901A8E96}"/>
              </a:ext>
            </a:extLst>
          </p:cNvPr>
          <p:cNvSpPr>
            <a:spLocks noGrp="1"/>
          </p:cNvSpPr>
          <p:nvPr>
            <p:ph type="title"/>
          </p:nvPr>
        </p:nvSpPr>
        <p:spPr/>
        <p:txBody>
          <a:bodyPr/>
          <a:lstStyle/>
          <a:p>
            <a:r>
              <a:rPr lang="en-US" dirty="0"/>
              <a:t>No Online aphis 7001 form for intra/interstate movement</a:t>
            </a:r>
          </a:p>
        </p:txBody>
      </p:sp>
      <p:pic>
        <p:nvPicPr>
          <p:cNvPr id="4" name="Content Placeholder 3">
            <a:extLst>
              <a:ext uri="{FF2B5EF4-FFF2-40B4-BE49-F238E27FC236}">
                <a16:creationId xmlns:a16="http://schemas.microsoft.com/office/drawing/2014/main" id="{4C8C0ADD-6861-C200-2494-2BD621602A69}"/>
              </a:ext>
            </a:extLst>
          </p:cNvPr>
          <p:cNvPicPr>
            <a:picLocks noGrp="1" noChangeAspect="1"/>
          </p:cNvPicPr>
          <p:nvPr>
            <p:ph sz="quarter" idx="10"/>
          </p:nvPr>
        </p:nvPicPr>
        <p:blipFill>
          <a:blip r:embed="rId2"/>
          <a:stretch>
            <a:fillRect/>
          </a:stretch>
        </p:blipFill>
        <p:spPr>
          <a:xfrm>
            <a:off x="3418950" y="2044700"/>
            <a:ext cx="5316001" cy="3957638"/>
          </a:xfrm>
        </p:spPr>
      </p:pic>
      <p:sp>
        <p:nvSpPr>
          <p:cNvPr id="6" name="Flowchart: Summing Junction 5">
            <a:extLst>
              <a:ext uri="{FF2B5EF4-FFF2-40B4-BE49-F238E27FC236}">
                <a16:creationId xmlns:a16="http://schemas.microsoft.com/office/drawing/2014/main" id="{E0849FB1-4C6A-F3CB-E57E-901A4B4219C2}"/>
              </a:ext>
            </a:extLst>
          </p:cNvPr>
          <p:cNvSpPr/>
          <p:nvPr/>
        </p:nvSpPr>
        <p:spPr>
          <a:xfrm>
            <a:off x="3623388" y="2031715"/>
            <a:ext cx="4945224" cy="4124129"/>
          </a:xfrm>
          <a:prstGeom prst="flowChartSummingJunction">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4532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Be Cautious with vaccination and testing information!</a:t>
            </a:r>
          </a:p>
        </p:txBody>
      </p:sp>
      <p:sp>
        <p:nvSpPr>
          <p:cNvPr id="3" name="Content Placeholder 2"/>
          <p:cNvSpPr>
            <a:spLocks noGrp="1"/>
          </p:cNvSpPr>
          <p:nvPr>
            <p:ph sz="quarter" idx="10"/>
          </p:nvPr>
        </p:nvSpPr>
        <p:spPr/>
        <p:txBody>
          <a:bodyPr>
            <a:normAutofit/>
          </a:bodyPr>
          <a:lstStyle/>
          <a:p>
            <a:pPr marL="342900" indent="-342900">
              <a:lnSpc>
                <a:spcPct val="150000"/>
              </a:lnSpc>
              <a:buFont typeface="Wingdings" panose="05000000000000000000" pitchFamily="2" charset="2"/>
              <a:buChar char="ü"/>
            </a:pPr>
            <a:r>
              <a:rPr lang="en-US" altLang="en-US" dirty="0"/>
              <a:t>Contact destination state for their import requirements.</a:t>
            </a:r>
          </a:p>
          <a:p>
            <a:pPr marL="653796" lvl="1" indent="-342900">
              <a:lnSpc>
                <a:spcPct val="150000"/>
              </a:lnSpc>
              <a:buFont typeface="Wingdings" panose="05000000000000000000" pitchFamily="2" charset="2"/>
              <a:buChar char="ü"/>
            </a:pPr>
            <a:r>
              <a:rPr lang="en-US" altLang="en-US" dirty="0"/>
              <a:t>Do not assume that if a pet is current on their rabies vaccination for Wisconsin that it will meet other states’ requirements.</a:t>
            </a:r>
          </a:p>
          <a:p>
            <a:pPr marL="653796" lvl="1" indent="-342900">
              <a:lnSpc>
                <a:spcPct val="150000"/>
              </a:lnSpc>
              <a:buFont typeface="Wingdings" panose="05000000000000000000" pitchFamily="2" charset="2"/>
              <a:buChar char="ü"/>
            </a:pPr>
            <a:endParaRPr lang="en-US" altLang="en-US" dirty="0"/>
          </a:p>
          <a:p>
            <a:pPr marL="342900" indent="-342900">
              <a:lnSpc>
                <a:spcPct val="150000"/>
              </a:lnSpc>
              <a:buFont typeface="Wingdings" panose="05000000000000000000" pitchFamily="2" charset="2"/>
              <a:buChar char="ü"/>
            </a:pPr>
            <a:r>
              <a:rPr lang="en-US" altLang="en-US" dirty="0"/>
              <a:t>If no rabies immunization data because too young, write:</a:t>
            </a:r>
          </a:p>
          <a:p>
            <a:pPr marL="653796" lvl="1" indent="-342900">
              <a:lnSpc>
                <a:spcPct val="150000"/>
              </a:lnSpc>
              <a:buFont typeface="Wingdings" panose="05000000000000000000" pitchFamily="2" charset="2"/>
              <a:buChar char="ü"/>
            </a:pPr>
            <a:r>
              <a:rPr lang="en-US" altLang="en-US" dirty="0"/>
              <a:t>“Too young for rabies vaccination” and include animal’s age.</a:t>
            </a:r>
          </a:p>
          <a:p>
            <a:pPr>
              <a:lnSpc>
                <a:spcPct val="90000"/>
              </a:lnSpc>
            </a:pPr>
            <a:endParaRPr lang="en-US" altLang="en-US" dirty="0"/>
          </a:p>
          <a:p>
            <a:endParaRPr lang="en-US" dirty="0"/>
          </a:p>
        </p:txBody>
      </p:sp>
    </p:spTree>
    <p:extLst>
      <p:ext uri="{BB962C8B-B14F-4D97-AF65-F5344CB8AC3E}">
        <p14:creationId xmlns:p14="http://schemas.microsoft.com/office/powerpoint/2010/main" val="22199133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Be Cautious with vaccination and testing information!</a:t>
            </a:r>
          </a:p>
        </p:txBody>
      </p:sp>
      <p:sp>
        <p:nvSpPr>
          <p:cNvPr id="3" name="Content Placeholder 2"/>
          <p:cNvSpPr>
            <a:spLocks noGrp="1"/>
          </p:cNvSpPr>
          <p:nvPr>
            <p:ph sz="quarter" idx="10"/>
          </p:nvPr>
        </p:nvSpPr>
        <p:spPr>
          <a:xfrm>
            <a:off x="458724" y="1579891"/>
            <a:ext cx="11274552" cy="4727919"/>
          </a:xfrm>
        </p:spPr>
        <p:txBody>
          <a:bodyPr>
            <a:normAutofit fontScale="25000" lnSpcReduction="20000"/>
          </a:bodyPr>
          <a:lstStyle/>
          <a:p>
            <a:pPr lvl="1" indent="0">
              <a:lnSpc>
                <a:spcPct val="150000"/>
              </a:lnSpc>
              <a:buNone/>
            </a:pPr>
            <a:endParaRPr lang="en-US" altLang="en-US" sz="8800" dirty="0"/>
          </a:p>
          <a:p>
            <a:pPr marL="342900" indent="-342900">
              <a:lnSpc>
                <a:spcPct val="150000"/>
              </a:lnSpc>
              <a:buFont typeface="Wingdings" panose="05000000000000000000" pitchFamily="2" charset="2"/>
              <a:buChar char="ü"/>
            </a:pPr>
            <a:r>
              <a:rPr lang="en-US" altLang="en-US" sz="9600" dirty="0"/>
              <a:t>When using test or vaccine information provided by another veterinarian (See Resource Page 9 CFR 161.4(c)):</a:t>
            </a:r>
          </a:p>
          <a:p>
            <a:pPr marL="653796" lvl="1" indent="-342900">
              <a:lnSpc>
                <a:spcPct val="150000"/>
              </a:lnSpc>
              <a:buFont typeface="Wingdings" panose="05000000000000000000" pitchFamily="2" charset="2"/>
              <a:buChar char="ü"/>
            </a:pPr>
            <a:r>
              <a:rPr lang="en-US" altLang="en-US" sz="9600" dirty="0"/>
              <a:t>Do not accept owner’s word alone.</a:t>
            </a:r>
          </a:p>
          <a:p>
            <a:pPr marL="653796" lvl="1" indent="-342900">
              <a:lnSpc>
                <a:spcPct val="150000"/>
              </a:lnSpc>
              <a:buFont typeface="Wingdings" panose="05000000000000000000" pitchFamily="2" charset="2"/>
              <a:buChar char="ü"/>
            </a:pPr>
            <a:r>
              <a:rPr lang="en-US" altLang="en-US" sz="9600" dirty="0"/>
              <a:t>Demand copies of test report/valid rabies certificate issued by veterinarian who tested/vaccinated animal </a:t>
            </a:r>
          </a:p>
          <a:p>
            <a:pPr marL="653796" lvl="1" indent="-342900">
              <a:lnSpc>
                <a:spcPct val="150000"/>
              </a:lnSpc>
              <a:buFont typeface="Wingdings" panose="05000000000000000000" pitchFamily="2" charset="2"/>
              <a:buChar char="ü"/>
            </a:pPr>
            <a:r>
              <a:rPr lang="en-US" altLang="en-US" sz="9600" dirty="0"/>
              <a:t>Add the other veterinarian’s name and date and place of test/vaccination on CVI.</a:t>
            </a:r>
          </a:p>
          <a:p>
            <a:pPr marL="653796" lvl="1" indent="-342900">
              <a:lnSpc>
                <a:spcPct val="150000"/>
              </a:lnSpc>
              <a:buFont typeface="Wingdings" panose="05000000000000000000" pitchFamily="2" charset="2"/>
              <a:buChar char="ü"/>
            </a:pPr>
            <a:r>
              <a:rPr lang="en-US" altLang="en-US" sz="9600" dirty="0"/>
              <a:t>Keep copies of these documents in your records with the CVI.</a:t>
            </a:r>
          </a:p>
          <a:p>
            <a:pPr>
              <a:lnSpc>
                <a:spcPct val="90000"/>
              </a:lnSpc>
            </a:pPr>
            <a:endParaRPr lang="en-US" altLang="en-US" dirty="0"/>
          </a:p>
          <a:p>
            <a:endParaRPr lang="en-US" dirty="0"/>
          </a:p>
        </p:txBody>
      </p:sp>
    </p:spTree>
    <p:extLst>
      <p:ext uri="{BB962C8B-B14F-4D97-AF65-F5344CB8AC3E}">
        <p14:creationId xmlns:p14="http://schemas.microsoft.com/office/powerpoint/2010/main" val="10758700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03EB6-86FD-4F4C-B7EF-902AD644B215}"/>
              </a:ext>
            </a:extLst>
          </p:cNvPr>
          <p:cNvSpPr>
            <a:spLocks noGrp="1"/>
          </p:cNvSpPr>
          <p:nvPr>
            <p:ph type="title"/>
          </p:nvPr>
        </p:nvSpPr>
        <p:spPr/>
        <p:txBody>
          <a:bodyPr/>
          <a:lstStyle/>
          <a:p>
            <a:r>
              <a:rPr lang="en-US" dirty="0"/>
              <a:t>Using results from another veterinarian    </a:t>
            </a:r>
            <a:br>
              <a:rPr lang="en-US" dirty="0"/>
            </a:br>
            <a:r>
              <a:rPr lang="en-US" dirty="0"/>
              <a:t>9CFR161.4(c) – RESOURCE PAGE</a:t>
            </a:r>
          </a:p>
        </p:txBody>
      </p:sp>
      <p:sp>
        <p:nvSpPr>
          <p:cNvPr id="3" name="Content Placeholder 2">
            <a:extLst>
              <a:ext uri="{FF2B5EF4-FFF2-40B4-BE49-F238E27FC236}">
                <a16:creationId xmlns:a16="http://schemas.microsoft.com/office/drawing/2014/main" id="{A191AC0C-9083-4F4C-A939-0B47479D3A59}"/>
              </a:ext>
            </a:extLst>
          </p:cNvPr>
          <p:cNvSpPr>
            <a:spLocks noGrp="1"/>
          </p:cNvSpPr>
          <p:nvPr>
            <p:ph sz="quarter" idx="10"/>
          </p:nvPr>
        </p:nvSpPr>
        <p:spPr>
          <a:xfrm>
            <a:off x="458724" y="1815356"/>
            <a:ext cx="11274552" cy="3957637"/>
          </a:xfrm>
        </p:spPr>
        <p:txBody>
          <a:bodyPr>
            <a:noAutofit/>
          </a:bodyPr>
          <a:lstStyle/>
          <a:p>
            <a:r>
              <a:rPr lang="en-US" sz="1600" dirty="0"/>
              <a:t>(c) An accredited veterinarian shall not issue any certificate, form, record, or report which reflects the results of any inspection, test, vaccination, or treatment performed by another accredited veterinarian, unless:</a:t>
            </a:r>
          </a:p>
          <a:p>
            <a:r>
              <a:rPr lang="en-US" sz="1600" dirty="0"/>
              <a:t>(1) The signing accredited veterinarian has exercised reasonable care, that is, a standard of care that a reasonably prudent person would use under the circumstances in the course of performing professional duties, to determine that the certificate, form, or report is accurate;</a:t>
            </a:r>
          </a:p>
          <a:p>
            <a:r>
              <a:rPr lang="en-US" sz="1600" dirty="0"/>
              <a:t>(2) The certificate, form, or report indicates that the inspection, test, vaccination, or treatment was performed by the other accredited veterinarian; identifies the other accredited veterinarian by name; and includes the date and the place where such inspection, test, or vaccination was performed; and,</a:t>
            </a:r>
          </a:p>
          <a:p>
            <a:r>
              <a:rPr lang="en-US" sz="1600" dirty="0"/>
              <a:t>(3) For a certificate, form, or report indicating results of a laboratory test, the signing accredited veterinarian shall keep a copy of the certificate, form, or report and shall attach to it either a copy of the test results issued by the laboratory, or a written record (including date and participants' names) of a conversation between the signing accredited veterinarian and the laboratory confirming the test results.</a:t>
            </a:r>
          </a:p>
        </p:txBody>
      </p:sp>
      <p:pic>
        <p:nvPicPr>
          <p:cNvPr id="5" name="Graphic 4" descr="Judge female with solid fill">
            <a:extLst>
              <a:ext uri="{FF2B5EF4-FFF2-40B4-BE49-F238E27FC236}">
                <a16:creationId xmlns:a16="http://schemas.microsoft.com/office/drawing/2014/main" id="{26E8B661-794E-AF67-0D7A-1C91ABE6E1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24239" y="801556"/>
            <a:ext cx="914400" cy="914400"/>
          </a:xfrm>
          <a:prstGeom prst="rect">
            <a:avLst/>
          </a:prstGeom>
        </p:spPr>
      </p:pic>
    </p:spTree>
    <p:extLst>
      <p:ext uri="{BB962C8B-B14F-4D97-AF65-F5344CB8AC3E}">
        <p14:creationId xmlns:p14="http://schemas.microsoft.com/office/powerpoint/2010/main" val="2371185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Wisconsin  veterinary certification</a:t>
            </a:r>
          </a:p>
        </p:txBody>
      </p:sp>
      <p:sp>
        <p:nvSpPr>
          <p:cNvPr id="9" name="Content Placeholder 8"/>
          <p:cNvSpPr>
            <a:spLocks noGrp="1"/>
          </p:cNvSpPr>
          <p:nvPr>
            <p:ph sz="quarter" idx="10"/>
          </p:nvPr>
        </p:nvSpPr>
        <p:spPr/>
        <p:txBody>
          <a:bodyPr/>
          <a:lstStyle/>
          <a:p>
            <a:endParaRPr lang="en-US" altLang="en-US" sz="4000" dirty="0"/>
          </a:p>
          <a:p>
            <a:endParaRPr lang="en-US" altLang="en-US" sz="4000" dirty="0"/>
          </a:p>
          <a:p>
            <a:r>
              <a:rPr lang="en-US" altLang="en-US" sz="4000" dirty="0"/>
              <a:t>Covers areas that federal accreditation does not:</a:t>
            </a:r>
          </a:p>
          <a:p>
            <a:endParaRPr lang="en-US" altLang="en-US" sz="4000" dirty="0"/>
          </a:p>
          <a:p>
            <a:pPr lvl="1">
              <a:buClr>
                <a:srgbClr val="688A26"/>
              </a:buClr>
              <a:buFont typeface="Arial" panose="020B0604020202020204" pitchFamily="34" charset="0"/>
              <a:buChar char="•"/>
            </a:pPr>
            <a:r>
              <a:rPr lang="en-US" altLang="en-US" sz="3200" dirty="0">
                <a:solidFill>
                  <a:schemeClr val="tx2"/>
                </a:solidFill>
              </a:rPr>
              <a:t>Intrastate movement</a:t>
            </a:r>
          </a:p>
          <a:p>
            <a:pPr marL="82296" lvl="1" indent="0">
              <a:buClr>
                <a:srgbClr val="688A26"/>
              </a:buClr>
              <a:buNone/>
            </a:pPr>
            <a:endParaRPr lang="en-US" altLang="en-US" dirty="0">
              <a:solidFill>
                <a:schemeClr val="tx2"/>
              </a:solidFill>
            </a:endParaRPr>
          </a:p>
          <a:p>
            <a:endParaRPr lang="en-US" dirty="0"/>
          </a:p>
        </p:txBody>
      </p:sp>
    </p:spTree>
    <p:extLst>
      <p:ext uri="{BB962C8B-B14F-4D97-AF65-F5344CB8AC3E}">
        <p14:creationId xmlns:p14="http://schemas.microsoft.com/office/powerpoint/2010/main" val="5143565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CVI Mistakes</a:t>
            </a:r>
          </a:p>
        </p:txBody>
      </p:sp>
      <p:sp>
        <p:nvSpPr>
          <p:cNvPr id="3" name="Content Placeholder 2"/>
          <p:cNvSpPr>
            <a:spLocks noGrp="1"/>
          </p:cNvSpPr>
          <p:nvPr>
            <p:ph sz="half" idx="1"/>
          </p:nvPr>
        </p:nvSpPr>
        <p:spPr>
          <a:xfrm>
            <a:off x="581194" y="2050026"/>
            <a:ext cx="5422391" cy="4078316"/>
          </a:xfrm>
        </p:spPr>
        <p:txBody>
          <a:bodyPr>
            <a:noAutofit/>
          </a:bodyPr>
          <a:lstStyle/>
          <a:p>
            <a:pPr>
              <a:lnSpc>
                <a:spcPct val="80000"/>
              </a:lnSpc>
            </a:pPr>
            <a:r>
              <a:rPr lang="en-US" altLang="en-US" sz="2000" dirty="0">
                <a:solidFill>
                  <a:schemeClr val="tx1"/>
                </a:solidFill>
              </a:rPr>
              <a:t>Illegibility</a:t>
            </a:r>
          </a:p>
          <a:p>
            <a:pPr marL="342900" indent="-342900">
              <a:lnSpc>
                <a:spcPct val="80000"/>
              </a:lnSpc>
              <a:buFont typeface="Arial" panose="020B0604020202020204" pitchFamily="34" charset="0"/>
              <a:buChar char="•"/>
            </a:pPr>
            <a:r>
              <a:rPr lang="en-US" altLang="en-US" sz="2000" dirty="0"/>
              <a:t>May result in animal becoming “lost luggage”</a:t>
            </a:r>
          </a:p>
          <a:p>
            <a:pPr>
              <a:lnSpc>
                <a:spcPct val="80000"/>
              </a:lnSpc>
            </a:pPr>
            <a:r>
              <a:rPr lang="en-US" altLang="en-US" sz="2000" dirty="0">
                <a:solidFill>
                  <a:schemeClr val="tx1"/>
                </a:solidFill>
              </a:rPr>
              <a:t>No signature</a:t>
            </a:r>
          </a:p>
          <a:p>
            <a:pPr lvl="1">
              <a:lnSpc>
                <a:spcPct val="80000"/>
              </a:lnSpc>
              <a:buClr>
                <a:srgbClr val="688A26"/>
              </a:buClr>
              <a:buFont typeface="Arial" panose="020B0604020202020204" pitchFamily="34" charset="0"/>
              <a:buChar char="•"/>
            </a:pPr>
            <a:r>
              <a:rPr lang="en-US" altLang="en-US" sz="2000" dirty="0">
                <a:solidFill>
                  <a:schemeClr val="tx2"/>
                </a:solidFill>
              </a:rPr>
              <a:t>Signature stamps are</a:t>
            </a:r>
            <a:br>
              <a:rPr lang="en-US" altLang="en-US" sz="2000" dirty="0">
                <a:solidFill>
                  <a:schemeClr val="tx2"/>
                </a:solidFill>
              </a:rPr>
            </a:br>
            <a:r>
              <a:rPr lang="en-US" altLang="en-US" sz="2000" dirty="0">
                <a:solidFill>
                  <a:schemeClr val="tx2"/>
                </a:solidFill>
              </a:rPr>
              <a:t>unacceptable</a:t>
            </a:r>
          </a:p>
          <a:p>
            <a:pPr>
              <a:lnSpc>
                <a:spcPct val="80000"/>
              </a:lnSpc>
            </a:pPr>
            <a:r>
              <a:rPr lang="en-US" altLang="en-US" sz="2000" dirty="0">
                <a:solidFill>
                  <a:schemeClr val="tx1"/>
                </a:solidFill>
              </a:rPr>
              <a:t>No date</a:t>
            </a:r>
          </a:p>
          <a:p>
            <a:pPr lvl="1">
              <a:lnSpc>
                <a:spcPct val="80000"/>
              </a:lnSpc>
              <a:buClr>
                <a:srgbClr val="688A26"/>
              </a:buClr>
              <a:buFont typeface="Arial" panose="020B0604020202020204" pitchFamily="34" charset="0"/>
              <a:buChar char="•"/>
            </a:pPr>
            <a:r>
              <a:rPr lang="en-US" altLang="en-US" sz="2000" dirty="0">
                <a:solidFill>
                  <a:schemeClr val="tx2"/>
                </a:solidFill>
              </a:rPr>
              <a:t>Need to validate time of exam</a:t>
            </a:r>
          </a:p>
          <a:p>
            <a:pPr>
              <a:lnSpc>
                <a:spcPct val="80000"/>
              </a:lnSpc>
            </a:pPr>
            <a:r>
              <a:rPr lang="en-US" altLang="en-US" sz="2000" dirty="0">
                <a:solidFill>
                  <a:schemeClr val="tx1"/>
                </a:solidFill>
              </a:rPr>
              <a:t>No consignee information</a:t>
            </a:r>
          </a:p>
          <a:p>
            <a:pPr lvl="1">
              <a:lnSpc>
                <a:spcPct val="80000"/>
              </a:lnSpc>
              <a:buClr>
                <a:srgbClr val="688A26"/>
              </a:buClr>
              <a:buFont typeface="Arial" panose="020B0604020202020204" pitchFamily="34" charset="0"/>
              <a:buChar char="•"/>
            </a:pPr>
            <a:r>
              <a:rPr lang="en-US" altLang="en-US" sz="2000" dirty="0">
                <a:solidFill>
                  <a:schemeClr val="tx2"/>
                </a:solidFill>
              </a:rPr>
              <a:t>Need name and address to</a:t>
            </a:r>
            <a:br>
              <a:rPr lang="en-US" altLang="en-US" sz="2000" dirty="0">
                <a:solidFill>
                  <a:schemeClr val="tx2"/>
                </a:solidFill>
              </a:rPr>
            </a:br>
            <a:r>
              <a:rPr lang="en-US" altLang="en-US" sz="2000" dirty="0">
                <a:solidFill>
                  <a:schemeClr val="tx2"/>
                </a:solidFill>
              </a:rPr>
              <a:t>be sure health requirements</a:t>
            </a:r>
            <a:br>
              <a:rPr lang="en-US" altLang="en-US" sz="2000" dirty="0">
                <a:solidFill>
                  <a:schemeClr val="tx2"/>
                </a:solidFill>
              </a:rPr>
            </a:br>
            <a:r>
              <a:rPr lang="en-US" altLang="en-US" sz="2000" dirty="0">
                <a:solidFill>
                  <a:schemeClr val="tx2"/>
                </a:solidFill>
              </a:rPr>
              <a:t>are met and prevent “lost luggage”</a:t>
            </a:r>
          </a:p>
          <a:p>
            <a:pPr lvl="1">
              <a:lnSpc>
                <a:spcPct val="80000"/>
              </a:lnSpc>
              <a:buClr>
                <a:srgbClr val="688A26"/>
              </a:buClr>
              <a:buFont typeface="Arial" panose="020B0604020202020204" pitchFamily="34" charset="0"/>
              <a:buChar char="•"/>
            </a:pPr>
            <a:r>
              <a:rPr lang="en-US" altLang="en-US" sz="2000" dirty="0">
                <a:solidFill>
                  <a:schemeClr val="tx1"/>
                </a:solidFill>
              </a:rPr>
              <a:t>“Traveling with owner”</a:t>
            </a:r>
          </a:p>
          <a:p>
            <a:pPr lvl="1"/>
            <a:endParaRPr lang="en-US" altLang="en-US" sz="1600" dirty="0"/>
          </a:p>
        </p:txBody>
      </p:sp>
      <p:sp>
        <p:nvSpPr>
          <p:cNvPr id="5" name="Content Placeholder 4">
            <a:extLst>
              <a:ext uri="{FF2B5EF4-FFF2-40B4-BE49-F238E27FC236}">
                <a16:creationId xmlns:a16="http://schemas.microsoft.com/office/drawing/2014/main" id="{C70539FC-B84B-4E4D-9527-B10CE155AF9A}"/>
              </a:ext>
            </a:extLst>
          </p:cNvPr>
          <p:cNvSpPr>
            <a:spLocks noGrp="1"/>
          </p:cNvSpPr>
          <p:nvPr>
            <p:ph sz="half" idx="2"/>
          </p:nvPr>
        </p:nvSpPr>
        <p:spPr>
          <a:xfrm>
            <a:off x="6188417" y="1905864"/>
            <a:ext cx="5422392" cy="4365522"/>
          </a:xfrm>
        </p:spPr>
        <p:txBody>
          <a:bodyPr>
            <a:noAutofit/>
          </a:bodyPr>
          <a:lstStyle/>
          <a:p>
            <a:pPr>
              <a:lnSpc>
                <a:spcPct val="120000"/>
              </a:lnSpc>
            </a:pPr>
            <a:r>
              <a:rPr lang="en-US" altLang="en-US" sz="2000" dirty="0">
                <a:solidFill>
                  <a:schemeClr val="tx1"/>
                </a:solidFill>
              </a:rPr>
              <a:t>Insufficient animal identification</a:t>
            </a:r>
          </a:p>
          <a:p>
            <a:pPr lvl="1">
              <a:lnSpc>
                <a:spcPct val="100000"/>
              </a:lnSpc>
              <a:spcBef>
                <a:spcPts val="0"/>
              </a:spcBef>
              <a:spcAft>
                <a:spcPts val="0"/>
              </a:spcAft>
              <a:buClr>
                <a:srgbClr val="688A26"/>
              </a:buClr>
              <a:buFont typeface="Arial" panose="020B0604020202020204" pitchFamily="34" charset="0"/>
              <a:buChar char="•"/>
            </a:pPr>
            <a:r>
              <a:rPr lang="en-US" altLang="en-US" sz="2000" dirty="0">
                <a:solidFill>
                  <a:schemeClr val="tx2"/>
                </a:solidFill>
              </a:rPr>
              <a:t>Need individual ID</a:t>
            </a:r>
          </a:p>
          <a:p>
            <a:pPr lvl="1">
              <a:lnSpc>
                <a:spcPct val="100000"/>
              </a:lnSpc>
              <a:spcBef>
                <a:spcPts val="0"/>
              </a:spcBef>
              <a:spcAft>
                <a:spcPts val="0"/>
              </a:spcAft>
              <a:buClr>
                <a:srgbClr val="688A26"/>
              </a:buClr>
              <a:buFont typeface="Arial" panose="020B0604020202020204" pitchFamily="34" charset="0"/>
              <a:buChar char="•"/>
            </a:pPr>
            <a:r>
              <a:rPr lang="en-US" altLang="en-US" sz="2000" dirty="0">
                <a:solidFill>
                  <a:schemeClr val="tx2"/>
                </a:solidFill>
              </a:rPr>
              <a:t>Name, age, breed, color and markings, sex, spayed/neutered</a:t>
            </a:r>
          </a:p>
          <a:p>
            <a:pPr lvl="1">
              <a:lnSpc>
                <a:spcPct val="120000"/>
              </a:lnSpc>
              <a:spcBef>
                <a:spcPts val="0"/>
              </a:spcBef>
              <a:spcAft>
                <a:spcPts val="0"/>
              </a:spcAft>
              <a:buClr>
                <a:srgbClr val="688A26"/>
              </a:buClr>
              <a:buFont typeface="Arial" panose="020B0604020202020204" pitchFamily="34" charset="0"/>
              <a:buChar char="•"/>
            </a:pPr>
            <a:r>
              <a:rPr lang="en-US" altLang="en-US" sz="2000" dirty="0">
                <a:solidFill>
                  <a:schemeClr val="tx2"/>
                </a:solidFill>
              </a:rPr>
              <a:t>Animals not amenable to tagging, banding, tattooing, etc. (reptiles) require complete description</a:t>
            </a:r>
          </a:p>
          <a:p>
            <a:pPr>
              <a:lnSpc>
                <a:spcPct val="120000"/>
              </a:lnSpc>
            </a:pPr>
            <a:r>
              <a:rPr lang="en-US" altLang="en-US" sz="2000" dirty="0">
                <a:solidFill>
                  <a:schemeClr val="tx1"/>
                </a:solidFill>
              </a:rPr>
              <a:t>Outdated</a:t>
            </a:r>
          </a:p>
          <a:p>
            <a:pPr lvl="1">
              <a:lnSpc>
                <a:spcPct val="120000"/>
              </a:lnSpc>
              <a:spcBef>
                <a:spcPts val="0"/>
              </a:spcBef>
              <a:spcAft>
                <a:spcPts val="0"/>
              </a:spcAft>
              <a:buClr>
                <a:srgbClr val="688A26"/>
              </a:buClr>
              <a:buFont typeface="Arial" panose="020B0604020202020204" pitchFamily="34" charset="0"/>
              <a:buChar char="•"/>
            </a:pPr>
            <a:r>
              <a:rPr lang="en-US" altLang="en-US" sz="2000" dirty="0">
                <a:solidFill>
                  <a:schemeClr val="tx2"/>
                </a:solidFill>
              </a:rPr>
              <a:t>Valid for 30 days from date of inspection</a:t>
            </a:r>
          </a:p>
          <a:p>
            <a:pPr lvl="1">
              <a:lnSpc>
                <a:spcPct val="120000"/>
              </a:lnSpc>
              <a:spcBef>
                <a:spcPts val="0"/>
              </a:spcBef>
              <a:spcAft>
                <a:spcPts val="0"/>
              </a:spcAft>
              <a:buClr>
                <a:srgbClr val="688A26"/>
              </a:buClr>
              <a:buFont typeface="Arial" panose="020B0604020202020204" pitchFamily="34" charset="0"/>
              <a:buChar char="•"/>
            </a:pPr>
            <a:r>
              <a:rPr lang="en-US" altLang="en-US" sz="2000" dirty="0">
                <a:solidFill>
                  <a:schemeClr val="tx2"/>
                </a:solidFill>
              </a:rPr>
              <a:t>Commercial airlines require certificates be issued by veterinarian who examined animal within 10 days of transport</a:t>
            </a:r>
          </a:p>
          <a:p>
            <a:endParaRPr lang="en-US" sz="2000" dirty="0"/>
          </a:p>
        </p:txBody>
      </p:sp>
    </p:spTree>
    <p:extLst>
      <p:ext uri="{BB962C8B-B14F-4D97-AF65-F5344CB8AC3E}">
        <p14:creationId xmlns:p14="http://schemas.microsoft.com/office/powerpoint/2010/main" val="34101445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8A3946-72C9-7E89-A8CF-E9E187944E69}"/>
              </a:ext>
            </a:extLst>
          </p:cNvPr>
          <p:cNvPicPr>
            <a:picLocks noChangeAspect="1"/>
          </p:cNvPicPr>
          <p:nvPr/>
        </p:nvPicPr>
        <p:blipFill>
          <a:blip r:embed="rId2"/>
          <a:stretch>
            <a:fillRect/>
          </a:stretch>
        </p:blipFill>
        <p:spPr>
          <a:xfrm>
            <a:off x="-1216" y="205946"/>
            <a:ext cx="10835189" cy="6446109"/>
          </a:xfrm>
          <a:prstGeom prst="rect">
            <a:avLst/>
          </a:prstGeom>
        </p:spPr>
      </p:pic>
      <p:sp>
        <p:nvSpPr>
          <p:cNvPr id="5" name="TextBox 4">
            <a:extLst>
              <a:ext uri="{FF2B5EF4-FFF2-40B4-BE49-F238E27FC236}">
                <a16:creationId xmlns:a16="http://schemas.microsoft.com/office/drawing/2014/main" id="{78DC57AB-3F6E-A70E-15C8-995E8A419D12}"/>
              </a:ext>
            </a:extLst>
          </p:cNvPr>
          <p:cNvSpPr txBox="1"/>
          <p:nvPr/>
        </p:nvSpPr>
        <p:spPr>
          <a:xfrm>
            <a:off x="11074742" y="1421026"/>
            <a:ext cx="849527" cy="12665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10" name="Picture 9">
            <a:extLst>
              <a:ext uri="{FF2B5EF4-FFF2-40B4-BE49-F238E27FC236}">
                <a16:creationId xmlns:a16="http://schemas.microsoft.com/office/drawing/2014/main" id="{F91BCA76-5C57-D562-3913-FD30230D0607}"/>
              </a:ext>
            </a:extLst>
          </p:cNvPr>
          <p:cNvPicPr>
            <a:picLocks noChangeAspect="1"/>
          </p:cNvPicPr>
          <p:nvPr/>
        </p:nvPicPr>
        <p:blipFill>
          <a:blip r:embed="rId3"/>
          <a:stretch>
            <a:fillRect/>
          </a:stretch>
        </p:blipFill>
        <p:spPr>
          <a:xfrm rot="5400000">
            <a:off x="7285337" y="3770237"/>
            <a:ext cx="7702380" cy="1088661"/>
          </a:xfrm>
          <a:prstGeom prst="rect">
            <a:avLst/>
          </a:prstGeom>
        </p:spPr>
      </p:pic>
    </p:spTree>
    <p:extLst>
      <p:ext uri="{BB962C8B-B14F-4D97-AF65-F5344CB8AC3E}">
        <p14:creationId xmlns:p14="http://schemas.microsoft.com/office/powerpoint/2010/main" val="19649399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Intrastate Movement</a:t>
            </a:r>
          </a:p>
        </p:txBody>
      </p:sp>
      <p:sp>
        <p:nvSpPr>
          <p:cNvPr id="3" name="Content Placeholder 2"/>
          <p:cNvSpPr>
            <a:spLocks noGrp="1"/>
          </p:cNvSpPr>
          <p:nvPr>
            <p:ph sz="quarter" idx="10"/>
          </p:nvPr>
        </p:nvSpPr>
        <p:spPr>
          <a:xfrm>
            <a:off x="439737" y="1841887"/>
            <a:ext cx="8206728" cy="4231974"/>
          </a:xfrm>
        </p:spPr>
        <p:txBody>
          <a:bodyPr>
            <a:noAutofit/>
          </a:bodyPr>
          <a:lstStyle/>
          <a:p>
            <a:r>
              <a:rPr lang="en-US" sz="2800" dirty="0" err="1"/>
              <a:t>Cervid</a:t>
            </a:r>
            <a:r>
              <a:rPr lang="en-US" sz="2800" dirty="0"/>
              <a:t> Requirements (ATCP 10.45-10.58)</a:t>
            </a:r>
          </a:p>
          <a:p>
            <a:pPr lvl="1">
              <a:buClr>
                <a:srgbClr val="688A26"/>
              </a:buClr>
              <a:buFont typeface="Arial" panose="020B0604020202020204" pitchFamily="34" charset="0"/>
              <a:buChar char="•"/>
            </a:pPr>
            <a:r>
              <a:rPr lang="en-US" sz="2800" dirty="0">
                <a:solidFill>
                  <a:schemeClr val="tx2"/>
                </a:solidFill>
              </a:rPr>
              <a:t>CWD monitoring program (ATCP 10.52)</a:t>
            </a:r>
          </a:p>
          <a:p>
            <a:pPr lvl="1">
              <a:buClr>
                <a:srgbClr val="688A26"/>
              </a:buClr>
              <a:buFont typeface="Arial" panose="020B0604020202020204" pitchFamily="34" charset="0"/>
              <a:buChar char="•"/>
            </a:pPr>
            <a:r>
              <a:rPr lang="en-US" sz="2800" dirty="0">
                <a:solidFill>
                  <a:schemeClr val="tx2"/>
                </a:solidFill>
              </a:rPr>
              <a:t>TB testing (ATCP 10.055)</a:t>
            </a:r>
          </a:p>
          <a:p>
            <a:pPr lvl="1">
              <a:buClr>
                <a:srgbClr val="688A26"/>
              </a:buClr>
              <a:buFont typeface="Arial" panose="020B0604020202020204" pitchFamily="34" charset="0"/>
              <a:buChar char="•"/>
            </a:pPr>
            <a:r>
              <a:rPr lang="en-US" sz="2800" dirty="0">
                <a:solidFill>
                  <a:schemeClr val="tx2"/>
                </a:solidFill>
              </a:rPr>
              <a:t>Certificate of Veterinary Inspection (ATCP 10.56)</a:t>
            </a:r>
          </a:p>
          <a:p>
            <a:pPr lvl="1">
              <a:buClr>
                <a:srgbClr val="688A26"/>
              </a:buClr>
              <a:buFont typeface="Arial" panose="020B0604020202020204" pitchFamily="34" charset="0"/>
              <a:buChar char="•"/>
            </a:pPr>
            <a:endParaRPr lang="en-US" sz="2800" dirty="0">
              <a:solidFill>
                <a:schemeClr val="tx2"/>
              </a:solidFill>
            </a:endParaRPr>
          </a:p>
          <a:p>
            <a:r>
              <a:rPr lang="en-US" sz="2800" dirty="0"/>
              <a:t>Goat and Sheep Identification (ATCP 10.70 &amp; 10.77)</a:t>
            </a:r>
          </a:p>
          <a:p>
            <a:endParaRPr lang="en-US" sz="2800" dirty="0"/>
          </a:p>
          <a:p>
            <a:r>
              <a:rPr lang="en-US" sz="2800" dirty="0"/>
              <a:t>Aquaculture Requirements (ATCP 10.60-10.67)</a:t>
            </a:r>
          </a:p>
        </p:txBody>
      </p:sp>
      <p:pic>
        <p:nvPicPr>
          <p:cNvPr id="4" name="Picture 2" descr="sheepwm"/>
          <p:cNvPicPr>
            <a:picLocks noChangeAspect="1" noChangeArrowheads="1"/>
          </p:cNvPicPr>
          <p:nvPr/>
        </p:nvPicPr>
        <p:blipFill>
          <a:blip r:embed="rId2">
            <a:lum bright="-20000" contrast="46000"/>
            <a:extLst>
              <a:ext uri="{28A0092B-C50C-407E-A947-70E740481C1C}">
                <a14:useLocalDpi xmlns:a14="http://schemas.microsoft.com/office/drawing/2010/main" val="0"/>
              </a:ext>
            </a:extLst>
          </a:blip>
          <a:srcRect l="36798" r="12267"/>
          <a:stretch>
            <a:fillRect/>
          </a:stretch>
        </p:blipFill>
        <p:spPr bwMode="auto">
          <a:xfrm>
            <a:off x="8398815" y="2340109"/>
            <a:ext cx="1628391" cy="2088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4794" b="10770"/>
          <a:stretch/>
        </p:blipFill>
        <p:spPr bwMode="auto">
          <a:xfrm>
            <a:off x="10101743" y="1990664"/>
            <a:ext cx="1628391" cy="206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6" name="Picture 6" descr="ylperch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r="-305"/>
          <a:stretch>
            <a:fillRect/>
          </a:stretch>
        </p:blipFill>
        <p:spPr bwMode="auto">
          <a:xfrm>
            <a:off x="8858425" y="4491430"/>
            <a:ext cx="2486636" cy="1301230"/>
          </a:xfrm>
          <a:prstGeom prst="rect">
            <a:avLst/>
          </a:prstGeom>
          <a:solidFill>
            <a:srgbClr val="FFE6B3"/>
          </a:solidFill>
          <a:ln>
            <a:noFill/>
          </a:ln>
          <a:extLs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30137062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Intrastate Movement</a:t>
            </a:r>
          </a:p>
        </p:txBody>
      </p:sp>
      <p:pic>
        <p:nvPicPr>
          <p:cNvPr id="7"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l="4664" t="15969" r="44778" b="19456"/>
          <a:stretch/>
        </p:blipFill>
        <p:spPr bwMode="auto">
          <a:xfrm>
            <a:off x="8201069" y="1902259"/>
            <a:ext cx="2618705" cy="250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pic>
        <p:nvPicPr>
          <p:cNvPr id="8" name="Picture 7"/>
          <p:cNvPicPr>
            <a:picLocks noChangeAspect="1"/>
          </p:cNvPicPr>
          <p:nvPr/>
        </p:nvPicPr>
        <p:blipFill>
          <a:blip r:embed="rId4"/>
          <a:stretch>
            <a:fillRect/>
          </a:stretch>
        </p:blipFill>
        <p:spPr>
          <a:xfrm>
            <a:off x="8346937" y="4595224"/>
            <a:ext cx="2326970" cy="1869580"/>
          </a:xfrm>
          <a:prstGeom prst="rect">
            <a:avLst/>
          </a:prstGeom>
        </p:spPr>
      </p:pic>
      <p:sp>
        <p:nvSpPr>
          <p:cNvPr id="11" name="TextBox 10">
            <a:extLst>
              <a:ext uri="{FF2B5EF4-FFF2-40B4-BE49-F238E27FC236}">
                <a16:creationId xmlns:a16="http://schemas.microsoft.com/office/drawing/2014/main" id="{904A8CC3-E2A0-44D3-9A58-5A913BF56F89}"/>
              </a:ext>
            </a:extLst>
          </p:cNvPr>
          <p:cNvSpPr txBox="1"/>
          <p:nvPr/>
        </p:nvSpPr>
        <p:spPr>
          <a:xfrm>
            <a:off x="315327" y="1932290"/>
            <a:ext cx="7540199" cy="5601533"/>
          </a:xfrm>
          <a:prstGeom prst="rect">
            <a:avLst/>
          </a:prstGeom>
          <a:noFill/>
        </p:spPr>
        <p:txBody>
          <a:bodyPr wrap="square" rtlCol="0">
            <a:spAutoFit/>
          </a:bodyPr>
          <a:lstStyle/>
          <a:p>
            <a:r>
              <a:rPr lang="en-US" sz="2800" dirty="0">
                <a:solidFill>
                  <a:schemeClr val="tx2"/>
                </a:solidFill>
              </a:rPr>
              <a:t>Equine Requirements (ATCP 10.35 &amp;10.87)</a:t>
            </a:r>
          </a:p>
          <a:p>
            <a:pPr lvl="1">
              <a:spcBef>
                <a:spcPts val="300"/>
              </a:spcBef>
              <a:spcAft>
                <a:spcPts val="900"/>
              </a:spcAft>
              <a:buClr>
                <a:srgbClr val="688A26"/>
              </a:buClr>
              <a:buFont typeface="Arial" panose="020B0604020202020204" pitchFamily="34" charset="0"/>
              <a:buChar char="•"/>
            </a:pPr>
            <a:r>
              <a:rPr lang="en-US" sz="2800" dirty="0">
                <a:solidFill>
                  <a:schemeClr val="tx2"/>
                </a:solidFill>
              </a:rPr>
              <a:t> EIA tests</a:t>
            </a:r>
          </a:p>
          <a:p>
            <a:r>
              <a:rPr lang="en-US" sz="2800" dirty="0">
                <a:solidFill>
                  <a:schemeClr val="tx2"/>
                </a:solidFill>
              </a:rPr>
              <a:t>Swine Requirements (ATCP 10.291 &amp; 10.87)</a:t>
            </a:r>
          </a:p>
          <a:p>
            <a:pPr lvl="1">
              <a:spcBef>
                <a:spcPts val="300"/>
              </a:spcBef>
              <a:spcAft>
                <a:spcPts val="900"/>
              </a:spcAft>
              <a:buClr>
                <a:srgbClr val="688A26"/>
              </a:buClr>
              <a:buFont typeface="Arial" panose="020B0604020202020204" pitchFamily="34" charset="0"/>
              <a:buChar char="•"/>
            </a:pPr>
            <a:r>
              <a:rPr lang="en-US" sz="2800" dirty="0">
                <a:solidFill>
                  <a:schemeClr val="tx2"/>
                </a:solidFill>
              </a:rPr>
              <a:t> </a:t>
            </a:r>
            <a:r>
              <a:rPr lang="en-US" sz="2800" dirty="0">
                <a:solidFill>
                  <a:schemeClr val="tx2"/>
                </a:solidFill>
                <a:hlinkClick r:id="rId5"/>
              </a:rPr>
              <a:t>PRRS/</a:t>
            </a:r>
            <a:r>
              <a:rPr lang="en-US" sz="2800" dirty="0" err="1">
                <a:solidFill>
                  <a:schemeClr val="tx2"/>
                </a:solidFill>
                <a:hlinkClick r:id="rId5"/>
              </a:rPr>
              <a:t>PEDv</a:t>
            </a:r>
            <a:r>
              <a:rPr lang="en-US" sz="2800" dirty="0">
                <a:solidFill>
                  <a:schemeClr val="tx2"/>
                </a:solidFill>
                <a:hlinkClick r:id="rId5"/>
              </a:rPr>
              <a:t> testing waiver </a:t>
            </a:r>
            <a:endParaRPr lang="en-US" sz="2800" dirty="0">
              <a:solidFill>
                <a:schemeClr val="tx2"/>
              </a:solidFill>
            </a:endParaRPr>
          </a:p>
          <a:p>
            <a:pPr lvl="1">
              <a:spcBef>
                <a:spcPts val="300"/>
              </a:spcBef>
              <a:spcAft>
                <a:spcPts val="900"/>
              </a:spcAft>
              <a:buClr>
                <a:srgbClr val="688A26"/>
              </a:buClr>
              <a:buFont typeface="Arial" panose="020B0604020202020204" pitchFamily="34" charset="0"/>
              <a:buChar char="•"/>
            </a:pPr>
            <a:r>
              <a:rPr lang="en-US" sz="2800" dirty="0">
                <a:solidFill>
                  <a:schemeClr val="tx2"/>
                </a:solidFill>
              </a:rPr>
              <a:t>CVIs for movement to fairs/show/exhibitions</a:t>
            </a:r>
          </a:p>
          <a:p>
            <a:pPr lvl="2">
              <a:spcBef>
                <a:spcPts val="300"/>
              </a:spcBef>
              <a:spcAft>
                <a:spcPts val="900"/>
              </a:spcAft>
              <a:buClr>
                <a:srgbClr val="688A26"/>
              </a:buClr>
              <a:buFont typeface="Arial" panose="020B0604020202020204" pitchFamily="34" charset="0"/>
              <a:buChar char="•"/>
            </a:pPr>
            <a:r>
              <a:rPr lang="en-US" sz="2800" dirty="0">
                <a:solidFill>
                  <a:schemeClr val="tx2"/>
                </a:solidFill>
              </a:rPr>
              <a:t> ALL SWINE have been inspected and found to be free of infectious or contagious disease.</a:t>
            </a:r>
          </a:p>
          <a:p>
            <a:pPr lvl="1">
              <a:spcBef>
                <a:spcPts val="300"/>
              </a:spcBef>
              <a:spcAft>
                <a:spcPts val="900"/>
              </a:spcAft>
              <a:buClr>
                <a:srgbClr val="688A26"/>
              </a:buClr>
            </a:pPr>
            <a:endParaRPr lang="en-US" sz="2800" dirty="0">
              <a:solidFill>
                <a:schemeClr val="tx2"/>
              </a:solidFill>
            </a:endParaRPr>
          </a:p>
          <a:p>
            <a:pPr lvl="1">
              <a:spcBef>
                <a:spcPts val="300"/>
              </a:spcBef>
              <a:spcAft>
                <a:spcPts val="900"/>
              </a:spcAft>
              <a:buClr>
                <a:srgbClr val="688A26"/>
              </a:buClr>
              <a:buFont typeface="Arial" panose="020B0604020202020204" pitchFamily="34" charset="0"/>
              <a:buChar char="•"/>
            </a:pPr>
            <a:endParaRPr lang="en-US" sz="2800" dirty="0">
              <a:solidFill>
                <a:schemeClr val="tx2"/>
              </a:solidFill>
            </a:endParaRPr>
          </a:p>
          <a:p>
            <a:endParaRPr lang="en-US" dirty="0"/>
          </a:p>
        </p:txBody>
      </p:sp>
    </p:spTree>
    <p:extLst>
      <p:ext uri="{BB962C8B-B14F-4D97-AF65-F5344CB8AC3E}">
        <p14:creationId xmlns:p14="http://schemas.microsoft.com/office/powerpoint/2010/main" val="17819044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9EACF-963B-6727-9405-64A5E1FE5CFA}"/>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1819024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RABIES control</a:t>
            </a:r>
            <a:endParaRPr lang="en-US" dirty="0"/>
          </a:p>
        </p:txBody>
      </p:sp>
      <p:sp>
        <p:nvSpPr>
          <p:cNvPr id="3" name="Text Placeholder 2"/>
          <p:cNvSpPr>
            <a:spLocks noGrp="1"/>
          </p:cNvSpPr>
          <p:nvPr>
            <p:ph type="body" idx="1"/>
          </p:nvPr>
        </p:nvSpPr>
        <p:spPr/>
        <p:txBody>
          <a:bodyPr/>
          <a:lstStyle/>
          <a:p>
            <a:r>
              <a:rPr lang="en-US"/>
              <a:t>Dr. Yvonne Bellay,  Animal welfare programs manager/epidemiologist</a:t>
            </a:r>
            <a:endParaRPr lang="en-US" dirty="0"/>
          </a:p>
        </p:txBody>
      </p:sp>
    </p:spTree>
    <p:extLst>
      <p:ext uri="{BB962C8B-B14F-4D97-AF65-F5344CB8AC3E}">
        <p14:creationId xmlns:p14="http://schemas.microsoft.com/office/powerpoint/2010/main" val="10748515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Statutory Authority</a:t>
            </a:r>
            <a:endParaRPr lang="en-US" dirty="0"/>
          </a:p>
        </p:txBody>
      </p:sp>
      <p:sp>
        <p:nvSpPr>
          <p:cNvPr id="3" name="Content Placeholder 2"/>
          <p:cNvSpPr>
            <a:spLocks noGrp="1"/>
          </p:cNvSpPr>
          <p:nvPr>
            <p:ph sz="quarter" idx="10"/>
          </p:nvPr>
        </p:nvSpPr>
        <p:spPr/>
        <p:txBody>
          <a:bodyPr>
            <a:normAutofit/>
          </a:bodyPr>
          <a:lstStyle/>
          <a:p>
            <a:r>
              <a:rPr lang="en-US" dirty="0"/>
              <a:t>Wisconsin Statute Chapter 95—Animal Health</a:t>
            </a:r>
          </a:p>
          <a:p>
            <a:pPr lvl="1">
              <a:buClr>
                <a:srgbClr val="688A26"/>
              </a:buClr>
              <a:buFont typeface="Arial" panose="020B0604020202020204" pitchFamily="34" charset="0"/>
              <a:buChar char="•"/>
            </a:pPr>
            <a:r>
              <a:rPr lang="en-US" dirty="0">
                <a:solidFill>
                  <a:schemeClr val="tx2"/>
                </a:solidFill>
              </a:rPr>
              <a:t>S.95.21  Rabies Control Program</a:t>
            </a:r>
          </a:p>
          <a:p>
            <a:pPr lvl="1"/>
            <a:endParaRPr lang="en-US" dirty="0"/>
          </a:p>
          <a:p>
            <a:pPr lvl="1"/>
            <a:endParaRPr lang="en-US" altLang="en-US" dirty="0"/>
          </a:p>
          <a:p>
            <a:pPr marL="114300"/>
            <a:endParaRPr lang="en-US" dirty="0"/>
          </a:p>
        </p:txBody>
      </p:sp>
      <p:sp>
        <p:nvSpPr>
          <p:cNvPr id="4" name="Slide Number Placeholder 3">
            <a:extLst>
              <a:ext uri="{FF2B5EF4-FFF2-40B4-BE49-F238E27FC236}">
                <a16:creationId xmlns:a16="http://schemas.microsoft.com/office/drawing/2014/main" id="{E7180A96-1747-42F5-9E5A-FE438AEF37D4}"/>
              </a:ext>
            </a:extLst>
          </p:cNvPr>
          <p:cNvSpPr>
            <a:spLocks noGrp="1"/>
          </p:cNvSpPr>
          <p:nvPr>
            <p:ph type="sldNum" sz="quarter" idx="4294967295"/>
          </p:nvPr>
        </p:nvSpPr>
        <p:spPr>
          <a:xfrm>
            <a:off x="0" y="0"/>
            <a:ext cx="0" cy="0"/>
          </a:xfrm>
        </p:spPr>
        <p:txBody>
          <a:bodyPr/>
          <a:lstStyle/>
          <a:p>
            <a:fld id="{403E8F0C-AEAC-4CB4-9285-5B3C2C7A7B84}" type="slidenum">
              <a:rPr lang="en-US" smtClean="0"/>
              <a:t>46</a:t>
            </a:fld>
            <a:endParaRPr lang="en-US"/>
          </a:p>
        </p:txBody>
      </p:sp>
    </p:spTree>
    <p:extLst>
      <p:ext uri="{BB962C8B-B14F-4D97-AF65-F5344CB8AC3E}">
        <p14:creationId xmlns:p14="http://schemas.microsoft.com/office/powerpoint/2010/main" val="15361734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sz="quarter" idx="10"/>
          </p:nvPr>
        </p:nvSpPr>
        <p:spPr>
          <a:xfrm>
            <a:off x="439738" y="2044840"/>
            <a:ext cx="11274552" cy="4385457"/>
          </a:xfrm>
        </p:spPr>
        <p:txBody>
          <a:bodyPr>
            <a:normAutofit fontScale="25000" lnSpcReduction="20000"/>
          </a:bodyPr>
          <a:lstStyle/>
          <a:p>
            <a:pPr>
              <a:lnSpc>
                <a:spcPct val="80000"/>
              </a:lnSpc>
            </a:pPr>
            <a:r>
              <a:rPr lang="en-US" altLang="en-US" sz="8000" dirty="0">
                <a:solidFill>
                  <a:srgbClr val="457F46"/>
                </a:solidFill>
              </a:rPr>
              <a:t>Quarantine</a:t>
            </a:r>
          </a:p>
          <a:p>
            <a:pPr lvl="1">
              <a:buClr>
                <a:srgbClr val="688A26"/>
              </a:buClr>
              <a:buFont typeface="Arial" panose="020B0604020202020204" pitchFamily="34" charset="0"/>
              <a:buChar char="•"/>
            </a:pPr>
            <a:r>
              <a:rPr lang="en-US" altLang="en-US" sz="8000" dirty="0"/>
              <a:t>Means the </a:t>
            </a:r>
            <a:r>
              <a:rPr lang="en-US" altLang="en-US" sz="8000" i="1" dirty="0">
                <a:solidFill>
                  <a:srgbClr val="A50021"/>
                </a:solidFill>
              </a:rPr>
              <a:t>restriction of the activities</a:t>
            </a:r>
            <a:r>
              <a:rPr lang="en-US" altLang="en-US" sz="8000" dirty="0"/>
              <a:t> of well persons or animals who have been exposed to a case of communicable disease during its period of communicability </a:t>
            </a:r>
            <a:r>
              <a:rPr lang="en-US" altLang="en-US" sz="8000" dirty="0">
                <a:solidFill>
                  <a:srgbClr val="C00000"/>
                </a:solidFill>
              </a:rPr>
              <a:t>to prevent disease transmission </a:t>
            </a:r>
            <a:r>
              <a:rPr lang="en-US" altLang="en-US" sz="8000" dirty="0"/>
              <a:t>during the incubation period if infection should occur</a:t>
            </a:r>
          </a:p>
          <a:p>
            <a:pPr>
              <a:buClr>
                <a:srgbClr val="688A26"/>
              </a:buClr>
            </a:pPr>
            <a:r>
              <a:rPr lang="en-US" altLang="en-US" sz="8000" dirty="0">
                <a:solidFill>
                  <a:schemeClr val="accent1">
                    <a:lumMod val="75000"/>
                  </a:schemeClr>
                </a:solidFill>
              </a:rPr>
              <a:t>Isolation facility</a:t>
            </a:r>
          </a:p>
          <a:p>
            <a:pPr lvl="1">
              <a:buClr>
                <a:srgbClr val="688A26"/>
              </a:buClr>
              <a:buFont typeface="Arial" panose="020B0604020202020204" pitchFamily="34" charset="0"/>
              <a:buChar char="•"/>
            </a:pPr>
            <a:r>
              <a:rPr lang="en-US" altLang="en-US" sz="8000" dirty="0"/>
              <a:t>Means a humane society shelter, veterinary hospital, municipal pound or other place specified by an officer which is equipped with a pen or cage which isolates the animal from contact with other animals</a:t>
            </a:r>
          </a:p>
          <a:p>
            <a:pPr>
              <a:spcBef>
                <a:spcPct val="0"/>
              </a:spcBef>
              <a:buClr>
                <a:srgbClr val="688A26"/>
              </a:buClr>
            </a:pPr>
            <a:r>
              <a:rPr lang="en-US" altLang="en-US" sz="8000" dirty="0">
                <a:solidFill>
                  <a:schemeClr val="accent1">
                    <a:lumMod val="75000"/>
                  </a:schemeClr>
                </a:solidFill>
              </a:rPr>
              <a:t>Officer</a:t>
            </a:r>
          </a:p>
          <a:p>
            <a:pPr lvl="1">
              <a:spcBef>
                <a:spcPct val="0"/>
              </a:spcBef>
              <a:buClr>
                <a:srgbClr val="688A26"/>
              </a:buClr>
              <a:buFont typeface="Arial" panose="020B0604020202020204" pitchFamily="34" charset="0"/>
              <a:buChar char="•"/>
            </a:pPr>
            <a:r>
              <a:rPr lang="en-US" altLang="en-US" sz="8000" dirty="0"/>
              <a:t>Means a peace officer, local health officer, as defined in s.250.01(5), humane officer, warden, an employee designated by the department or other person designated by the governing body of the county, city, village or town</a:t>
            </a:r>
          </a:p>
          <a:p>
            <a:pPr lvl="1">
              <a:buClr>
                <a:srgbClr val="688A26"/>
              </a:buClr>
              <a:buFont typeface="Arial" panose="020B0604020202020204" pitchFamily="34" charset="0"/>
              <a:buChar char="•"/>
            </a:pPr>
            <a:endParaRPr lang="en-US" altLang="en-US" sz="8000" dirty="0"/>
          </a:p>
          <a:p>
            <a:pPr lvl="1"/>
            <a:endParaRPr lang="en-US" altLang="en-US" dirty="0"/>
          </a:p>
          <a:p>
            <a:pPr lvl="1">
              <a:spcBef>
                <a:spcPct val="0"/>
              </a:spcBef>
            </a:pPr>
            <a:endParaRPr lang="en-US" altLang="en-US" dirty="0"/>
          </a:p>
          <a:p>
            <a:pPr lvl="1">
              <a:spcBef>
                <a:spcPct val="0"/>
              </a:spcBef>
              <a:buFont typeface="Wingdings" panose="05000000000000000000" pitchFamily="2" charset="2"/>
              <a:buNone/>
            </a:pPr>
            <a:endParaRPr lang="en-US" altLang="en-US" dirty="0">
              <a:solidFill>
                <a:schemeClr val="hlink"/>
              </a:solidFill>
            </a:endParaRPr>
          </a:p>
        </p:txBody>
      </p:sp>
      <p:sp>
        <p:nvSpPr>
          <p:cNvPr id="4" name="Slide Number Placeholder 3">
            <a:extLst>
              <a:ext uri="{FF2B5EF4-FFF2-40B4-BE49-F238E27FC236}">
                <a16:creationId xmlns:a16="http://schemas.microsoft.com/office/drawing/2014/main" id="{D927D016-940D-4110-BB99-E15DABC3D766}"/>
              </a:ext>
            </a:extLst>
          </p:cNvPr>
          <p:cNvSpPr>
            <a:spLocks noGrp="1"/>
          </p:cNvSpPr>
          <p:nvPr>
            <p:ph type="sldNum" sz="quarter" idx="4294967295"/>
          </p:nvPr>
        </p:nvSpPr>
        <p:spPr>
          <a:xfrm>
            <a:off x="0" y="0"/>
            <a:ext cx="0" cy="0"/>
          </a:xfrm>
        </p:spPr>
        <p:txBody>
          <a:bodyPr/>
          <a:lstStyle/>
          <a:p>
            <a:fld id="{403E8F0C-AEAC-4CB4-9285-5B3C2C7A7B84}" type="slidenum">
              <a:rPr lang="en-US" smtClean="0"/>
              <a:t>47</a:t>
            </a:fld>
            <a:endParaRPr lang="en-US"/>
          </a:p>
        </p:txBody>
      </p:sp>
    </p:spTree>
    <p:extLst>
      <p:ext uri="{BB962C8B-B14F-4D97-AF65-F5344CB8AC3E}">
        <p14:creationId xmlns:p14="http://schemas.microsoft.com/office/powerpoint/2010/main" val="17474655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sz="quarter" idx="10"/>
          </p:nvPr>
        </p:nvSpPr>
        <p:spPr>
          <a:xfrm>
            <a:off x="458724" y="2198207"/>
            <a:ext cx="11274552" cy="3957637"/>
          </a:xfrm>
        </p:spPr>
        <p:txBody>
          <a:bodyPr>
            <a:normAutofit/>
          </a:bodyPr>
          <a:lstStyle/>
          <a:p>
            <a:r>
              <a:rPr lang="en-US" altLang="en-US" sz="2000" dirty="0">
                <a:solidFill>
                  <a:schemeClr val="accent1">
                    <a:lumMod val="75000"/>
                  </a:schemeClr>
                </a:solidFill>
              </a:rPr>
              <a:t>Owner</a:t>
            </a:r>
          </a:p>
          <a:p>
            <a:pPr lvl="1">
              <a:buClr>
                <a:srgbClr val="688A26"/>
              </a:buClr>
              <a:buFont typeface="Arial" panose="020B0604020202020204" pitchFamily="34" charset="0"/>
              <a:buChar char="•"/>
            </a:pPr>
            <a:r>
              <a:rPr lang="en-US" altLang="en-US" sz="2000" dirty="0"/>
              <a:t>Includes a person who owns, harbors, keeps or controls an animal</a:t>
            </a:r>
          </a:p>
          <a:p>
            <a:pPr>
              <a:buClr>
                <a:srgbClr val="688A26"/>
              </a:buClr>
            </a:pPr>
            <a:r>
              <a:rPr lang="en-US" altLang="en-US" sz="2000" dirty="0">
                <a:solidFill>
                  <a:schemeClr val="accent1">
                    <a:lumMod val="75000"/>
                  </a:schemeClr>
                </a:solidFill>
              </a:rPr>
              <a:t>Veterinarian</a:t>
            </a:r>
          </a:p>
          <a:p>
            <a:pPr lvl="1">
              <a:buClr>
                <a:srgbClr val="688A26"/>
              </a:buClr>
              <a:buFont typeface="Arial" panose="020B0604020202020204" pitchFamily="34" charset="0"/>
              <a:buChar char="•"/>
            </a:pPr>
            <a:r>
              <a:rPr lang="en-US" altLang="en-US" sz="2000" dirty="0"/>
              <a:t>Has the meaning designated under s.89.02(7)</a:t>
            </a:r>
          </a:p>
          <a:p>
            <a:pPr>
              <a:buClr>
                <a:srgbClr val="688A26"/>
              </a:buClr>
            </a:pPr>
            <a:r>
              <a:rPr lang="en-US" altLang="en-US" sz="2000" dirty="0">
                <a:solidFill>
                  <a:schemeClr val="accent1">
                    <a:lumMod val="75000"/>
                  </a:schemeClr>
                </a:solidFill>
              </a:rPr>
              <a:t>Veterinary Technician</a:t>
            </a:r>
          </a:p>
          <a:p>
            <a:pPr lvl="1">
              <a:buClr>
                <a:srgbClr val="688A26"/>
              </a:buClr>
              <a:buFont typeface="Arial" panose="020B0604020202020204" pitchFamily="34" charset="0"/>
              <a:buChar char="•"/>
            </a:pPr>
            <a:r>
              <a:rPr lang="en-US" altLang="en-US" sz="2000" dirty="0"/>
              <a:t>Has the meaning designated under s.89.02(12)</a:t>
            </a:r>
          </a:p>
          <a:p>
            <a:pPr lvl="1">
              <a:buClr>
                <a:srgbClr val="688A26"/>
              </a:buClr>
              <a:buFont typeface="Arial" panose="020B0604020202020204" pitchFamily="34" charset="0"/>
              <a:buChar char="•"/>
            </a:pPr>
            <a:r>
              <a:rPr lang="en-US" altLang="en-US" sz="2000" dirty="0"/>
              <a:t>Person duly certified by the examining board to work under the direct supervision of a licensed veterinarian</a:t>
            </a:r>
          </a:p>
          <a:p>
            <a:pPr lvl="1"/>
            <a:endParaRPr lang="en-US" altLang="en-US" dirty="0"/>
          </a:p>
          <a:p>
            <a:pPr lvl="1"/>
            <a:endParaRPr lang="en-US" altLang="en-US" dirty="0"/>
          </a:p>
          <a:p>
            <a:pPr lvl="1">
              <a:spcBef>
                <a:spcPct val="0"/>
              </a:spcBef>
            </a:pPr>
            <a:endParaRPr lang="en-US" altLang="en-US" dirty="0"/>
          </a:p>
          <a:p>
            <a:pPr lvl="1">
              <a:spcBef>
                <a:spcPct val="0"/>
              </a:spcBef>
              <a:buFont typeface="Wingdings" panose="05000000000000000000" pitchFamily="2" charset="2"/>
              <a:buNone/>
            </a:pPr>
            <a:endParaRPr lang="en-US" altLang="en-US" dirty="0">
              <a:solidFill>
                <a:schemeClr val="hlink"/>
              </a:solidFill>
            </a:endParaRPr>
          </a:p>
        </p:txBody>
      </p:sp>
      <p:sp>
        <p:nvSpPr>
          <p:cNvPr id="4" name="Slide Number Placeholder 3">
            <a:extLst>
              <a:ext uri="{FF2B5EF4-FFF2-40B4-BE49-F238E27FC236}">
                <a16:creationId xmlns:a16="http://schemas.microsoft.com/office/drawing/2014/main" id="{D927D016-940D-4110-BB99-E15DABC3D766}"/>
              </a:ext>
            </a:extLst>
          </p:cNvPr>
          <p:cNvSpPr>
            <a:spLocks noGrp="1"/>
          </p:cNvSpPr>
          <p:nvPr>
            <p:ph type="sldNum" sz="quarter" idx="4294967295"/>
          </p:nvPr>
        </p:nvSpPr>
        <p:spPr>
          <a:xfrm>
            <a:off x="0" y="0"/>
            <a:ext cx="0" cy="0"/>
          </a:xfrm>
        </p:spPr>
        <p:txBody>
          <a:bodyPr/>
          <a:lstStyle/>
          <a:p>
            <a:fld id="{403E8F0C-AEAC-4CB4-9285-5B3C2C7A7B84}" type="slidenum">
              <a:rPr lang="en-US" smtClean="0"/>
              <a:t>48</a:t>
            </a:fld>
            <a:endParaRPr lang="en-US"/>
          </a:p>
        </p:txBody>
      </p:sp>
    </p:spTree>
    <p:extLst>
      <p:ext uri="{BB962C8B-B14F-4D97-AF65-F5344CB8AC3E}">
        <p14:creationId xmlns:p14="http://schemas.microsoft.com/office/powerpoint/2010/main" val="24672132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Rabies Vaccination</a:t>
            </a:r>
          </a:p>
        </p:txBody>
      </p:sp>
      <p:sp>
        <p:nvSpPr>
          <p:cNvPr id="3" name="Content Placeholder 2"/>
          <p:cNvSpPr>
            <a:spLocks noGrp="1"/>
          </p:cNvSpPr>
          <p:nvPr>
            <p:ph sz="half" idx="1"/>
          </p:nvPr>
        </p:nvSpPr>
        <p:spPr/>
        <p:txBody>
          <a:bodyPr>
            <a:normAutofit/>
          </a:bodyPr>
          <a:lstStyle/>
          <a:p>
            <a:r>
              <a:rPr lang="en-US" altLang="en-US" dirty="0"/>
              <a:t>Required for dogs</a:t>
            </a:r>
          </a:p>
          <a:p>
            <a:pPr lvl="1"/>
            <a:r>
              <a:rPr lang="en-US" altLang="en-US" dirty="0"/>
              <a:t>Municipalities may require for cats</a:t>
            </a:r>
          </a:p>
          <a:p>
            <a:r>
              <a:rPr lang="en-US" altLang="en-US" dirty="0"/>
              <a:t>Administered by veterinarian or veterinary technician</a:t>
            </a:r>
          </a:p>
          <a:p>
            <a:r>
              <a:rPr lang="en-US" altLang="en-US" dirty="0"/>
              <a:t>No later than 5 months of age</a:t>
            </a:r>
          </a:p>
          <a:p>
            <a:pPr lvl="1"/>
            <a:r>
              <a:rPr lang="en-US" altLang="en-US" dirty="0"/>
              <a:t>Coincides with licensing requirement</a:t>
            </a:r>
          </a:p>
          <a:p>
            <a:r>
              <a:rPr lang="en-US" altLang="en-US" dirty="0"/>
              <a:t>Minimum age determined by vaccine licensing</a:t>
            </a:r>
          </a:p>
          <a:p>
            <a:endParaRPr lang="en-US" dirty="0"/>
          </a:p>
        </p:txBody>
      </p:sp>
      <p:pic>
        <p:nvPicPr>
          <p:cNvPr id="5" name="Content Placeholder 4" descr="060305-M-9226B-001low"/>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51678" y="2071764"/>
            <a:ext cx="28575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9160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Additional approvals required</a:t>
            </a:r>
          </a:p>
        </p:txBody>
      </p:sp>
      <p:sp>
        <p:nvSpPr>
          <p:cNvPr id="9" name="Content Placeholder 8"/>
          <p:cNvSpPr>
            <a:spLocks noGrp="1"/>
          </p:cNvSpPr>
          <p:nvPr>
            <p:ph sz="quarter" idx="10"/>
          </p:nvPr>
        </p:nvSpPr>
        <p:spPr/>
        <p:txBody>
          <a:bodyPr/>
          <a:lstStyle/>
          <a:p>
            <a:pPr lvl="1">
              <a:buClr>
                <a:srgbClr val="688A26"/>
              </a:buClr>
              <a:buFont typeface="Arial" panose="020B0604020202020204" pitchFamily="34" charset="0"/>
              <a:buChar char="•"/>
            </a:pPr>
            <a:r>
              <a:rPr lang="en-US" altLang="en-US" sz="2400" dirty="0">
                <a:solidFill>
                  <a:schemeClr val="tx2"/>
                </a:solidFill>
              </a:rPr>
              <a:t>Caudal fold TB testing for cattle and bison</a:t>
            </a:r>
          </a:p>
          <a:p>
            <a:pPr lvl="1">
              <a:buClr>
                <a:srgbClr val="688A26"/>
              </a:buClr>
              <a:buFont typeface="Arial" panose="020B0604020202020204" pitchFamily="34" charset="0"/>
              <a:buChar char="•"/>
            </a:pPr>
            <a:r>
              <a:rPr lang="en-US" altLang="en-US" sz="2400" dirty="0">
                <a:solidFill>
                  <a:schemeClr val="tx2"/>
                </a:solidFill>
              </a:rPr>
              <a:t>TB and CWD testing for cervids</a:t>
            </a:r>
          </a:p>
          <a:p>
            <a:pPr lvl="1">
              <a:buClr>
                <a:srgbClr val="688A26"/>
              </a:buClr>
              <a:buFont typeface="Arial" panose="020B0604020202020204" pitchFamily="34" charset="0"/>
              <a:buChar char="•"/>
            </a:pPr>
            <a:r>
              <a:rPr lang="en-US" altLang="en-US" sz="2400" dirty="0">
                <a:solidFill>
                  <a:schemeClr val="tx2"/>
                </a:solidFill>
              </a:rPr>
              <a:t>Aquaculture health certificates</a:t>
            </a:r>
          </a:p>
          <a:p>
            <a:pPr lvl="1">
              <a:buClr>
                <a:srgbClr val="688A26"/>
              </a:buClr>
              <a:buFont typeface="Arial" panose="020B0604020202020204" pitchFamily="34" charset="0"/>
              <a:buChar char="•"/>
            </a:pPr>
            <a:r>
              <a:rPr lang="en-US" altLang="en-US" sz="2400" dirty="0" err="1">
                <a:solidFill>
                  <a:schemeClr val="tx2"/>
                </a:solidFill>
              </a:rPr>
              <a:t>Johne’s</a:t>
            </a:r>
            <a:r>
              <a:rPr lang="en-US" altLang="en-US" sz="2400" dirty="0">
                <a:solidFill>
                  <a:schemeClr val="tx2"/>
                </a:solidFill>
              </a:rPr>
              <a:t> herd health plans</a:t>
            </a:r>
          </a:p>
          <a:p>
            <a:endParaRPr lang="en-US" dirty="0"/>
          </a:p>
        </p:txBody>
      </p:sp>
    </p:spTree>
    <p:extLst>
      <p:ext uri="{BB962C8B-B14F-4D97-AF65-F5344CB8AC3E}">
        <p14:creationId xmlns:p14="http://schemas.microsoft.com/office/powerpoint/2010/main" val="21884296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Rabies Vaccination</a:t>
            </a:r>
          </a:p>
        </p:txBody>
      </p:sp>
      <p:sp>
        <p:nvSpPr>
          <p:cNvPr id="3" name="Content Placeholder 2"/>
          <p:cNvSpPr>
            <a:spLocks noGrp="1"/>
          </p:cNvSpPr>
          <p:nvPr>
            <p:ph sz="half" idx="1"/>
          </p:nvPr>
        </p:nvSpPr>
        <p:spPr>
          <a:xfrm>
            <a:off x="581194" y="2228004"/>
            <a:ext cx="7199227" cy="4289834"/>
          </a:xfrm>
        </p:spPr>
        <p:txBody>
          <a:bodyPr>
            <a:normAutofit/>
          </a:bodyPr>
          <a:lstStyle/>
          <a:p>
            <a:r>
              <a:rPr lang="en-US" altLang="en-US" dirty="0"/>
              <a:t>Revaccinate within one (1) year of initial vaccination</a:t>
            </a:r>
          </a:p>
          <a:p>
            <a:pPr lvl="1"/>
            <a:r>
              <a:rPr lang="en-US" altLang="en-US" dirty="0"/>
              <a:t>Regardless of age of initial vaccination or vaccine used</a:t>
            </a:r>
          </a:p>
          <a:p>
            <a:r>
              <a:rPr lang="en-US" altLang="en-US" dirty="0"/>
              <a:t>Subsequent vaccinations per manufacturer licensing recommendations</a:t>
            </a:r>
          </a:p>
          <a:p>
            <a:pPr lvl="1"/>
            <a:r>
              <a:rPr lang="en-US" altLang="en-US" dirty="0"/>
              <a:t>One or three-year licensed products</a:t>
            </a:r>
          </a:p>
          <a:p>
            <a:pPr lvl="1"/>
            <a:r>
              <a:rPr lang="en-US" altLang="en-US" dirty="0"/>
              <a:t>No two-year products</a:t>
            </a:r>
          </a:p>
          <a:p>
            <a:pPr lvl="1"/>
            <a:r>
              <a:rPr lang="en-US" altLang="en-US" dirty="0"/>
              <a:t>Titers not acceptable in lieu of vaccination</a:t>
            </a:r>
          </a:p>
          <a:p>
            <a:endParaRPr lang="en-US" dirty="0"/>
          </a:p>
        </p:txBody>
      </p:sp>
      <p:pic>
        <p:nvPicPr>
          <p:cNvPr id="5" name="Content Placeholder 4" descr="419H83PZ4QL"/>
          <p:cNvPicPr>
            <a:picLocks noGrp="1" noChangeAspect="1" noChangeArrowheads="1"/>
          </p:cNvPicPr>
          <p:nvPr>
            <p:ph sz="half" idx="2"/>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95680" y="2107486"/>
            <a:ext cx="4020856" cy="4020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68357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Rabies Re-vaccination</a:t>
            </a:r>
          </a:p>
        </p:txBody>
      </p:sp>
      <p:sp>
        <p:nvSpPr>
          <p:cNvPr id="3" name="Content Placeholder 2"/>
          <p:cNvSpPr>
            <a:spLocks noGrp="1"/>
          </p:cNvSpPr>
          <p:nvPr>
            <p:ph sz="quarter" idx="10"/>
          </p:nvPr>
        </p:nvSpPr>
        <p:spPr/>
        <p:txBody>
          <a:bodyPr>
            <a:normAutofit/>
          </a:bodyPr>
          <a:lstStyle/>
          <a:p>
            <a:r>
              <a:rPr lang="en-US" altLang="en-US" dirty="0"/>
              <a:t>If a previously vaccinated animal is overdue for a booster it should be revaccinated with a single dose of vaccine</a:t>
            </a:r>
          </a:p>
          <a:p>
            <a:r>
              <a:rPr lang="en-US" altLang="en-US" dirty="0"/>
              <a:t>Immediately following the booster, the animal is considered currently vaccinated</a:t>
            </a:r>
          </a:p>
          <a:p>
            <a:pPr lvl="1"/>
            <a:r>
              <a:rPr lang="en-US" altLang="en-US" dirty="0"/>
              <a:t>Rapid, strong anamnestic response</a:t>
            </a:r>
          </a:p>
          <a:p>
            <a:r>
              <a:rPr lang="en-US" altLang="en-US" dirty="0"/>
              <a:t>Current for duration of vaccine approval</a:t>
            </a:r>
          </a:p>
          <a:p>
            <a:r>
              <a:rPr lang="en-US" altLang="en-US" dirty="0"/>
              <a:t>No need to “start over”</a:t>
            </a:r>
          </a:p>
          <a:p>
            <a:endParaRPr lang="en-US" dirty="0"/>
          </a:p>
        </p:txBody>
      </p:sp>
      <p:sp>
        <p:nvSpPr>
          <p:cNvPr id="4" name="Slide Number Placeholder 3">
            <a:extLst>
              <a:ext uri="{FF2B5EF4-FFF2-40B4-BE49-F238E27FC236}">
                <a16:creationId xmlns:a16="http://schemas.microsoft.com/office/drawing/2014/main" id="{CC5C7773-869B-4D31-97AF-BF7CF13B1CA2}"/>
              </a:ext>
            </a:extLst>
          </p:cNvPr>
          <p:cNvSpPr>
            <a:spLocks noGrp="1"/>
          </p:cNvSpPr>
          <p:nvPr>
            <p:ph type="sldNum" sz="quarter" idx="4294967295"/>
          </p:nvPr>
        </p:nvSpPr>
        <p:spPr>
          <a:xfrm>
            <a:off x="0" y="0"/>
            <a:ext cx="0" cy="0"/>
          </a:xfrm>
        </p:spPr>
        <p:txBody>
          <a:bodyPr/>
          <a:lstStyle/>
          <a:p>
            <a:fld id="{403E8F0C-AEAC-4CB4-9285-5B3C2C7A7B84}" type="slidenum">
              <a:rPr lang="en-US" smtClean="0"/>
              <a:t>51</a:t>
            </a:fld>
            <a:endParaRPr lang="en-US"/>
          </a:p>
        </p:txBody>
      </p:sp>
    </p:spTree>
    <p:extLst>
      <p:ext uri="{BB962C8B-B14F-4D97-AF65-F5344CB8AC3E}">
        <p14:creationId xmlns:p14="http://schemas.microsoft.com/office/powerpoint/2010/main" val="32102123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133601"/>
            <a:ext cx="6934200" cy="2554545"/>
          </a:xfrm>
          <a:prstGeom prst="rect">
            <a:avLst/>
          </a:prstGeom>
        </p:spPr>
        <p:txBody>
          <a:bodyPr wrap="square">
            <a:spAutoFit/>
          </a:bodyPr>
          <a:lstStyle/>
          <a:p>
            <a:pPr algn="ctr"/>
            <a:r>
              <a:rPr kumimoji="1" lang="en-US" altLang="en-US" sz="3200" dirty="0"/>
              <a:t>Currently, a non-veterinarian may buy rabies vaccine and administer the vaccine.  However, the vaccination </a:t>
            </a:r>
            <a:r>
              <a:rPr kumimoji="1" lang="en-US" altLang="en-US" sz="3200" i="1" dirty="0">
                <a:solidFill>
                  <a:srgbClr val="A50021"/>
                </a:solidFill>
              </a:rPr>
              <a:t>is not valid</a:t>
            </a:r>
            <a:r>
              <a:rPr kumimoji="1" lang="en-US" altLang="en-US" sz="3200" dirty="0">
                <a:solidFill>
                  <a:srgbClr val="000099"/>
                </a:solidFill>
              </a:rPr>
              <a:t> </a:t>
            </a:r>
            <a:r>
              <a:rPr kumimoji="1" lang="en-US" altLang="en-US" sz="3200" i="1" dirty="0">
                <a:solidFill>
                  <a:srgbClr val="A50021"/>
                </a:solidFill>
              </a:rPr>
              <a:t>or recognized</a:t>
            </a:r>
            <a:r>
              <a:rPr kumimoji="1" lang="en-US" altLang="en-US" sz="3200" dirty="0">
                <a:solidFill>
                  <a:srgbClr val="000099"/>
                </a:solidFill>
              </a:rPr>
              <a:t> </a:t>
            </a:r>
            <a:r>
              <a:rPr kumimoji="1" lang="en-US" altLang="en-US" sz="3200" dirty="0"/>
              <a:t>for purposes of rabies control or licensing.</a:t>
            </a:r>
          </a:p>
        </p:txBody>
      </p:sp>
      <p:sp>
        <p:nvSpPr>
          <p:cNvPr id="3" name="Slide Number Placeholder 2">
            <a:extLst>
              <a:ext uri="{FF2B5EF4-FFF2-40B4-BE49-F238E27FC236}">
                <a16:creationId xmlns:a16="http://schemas.microsoft.com/office/drawing/2014/main" id="{FD69F611-8F15-45A3-928B-E7BC67B69F16}"/>
              </a:ext>
            </a:extLst>
          </p:cNvPr>
          <p:cNvSpPr>
            <a:spLocks noGrp="1"/>
          </p:cNvSpPr>
          <p:nvPr>
            <p:ph type="sldNum" sz="quarter" idx="4294967295"/>
          </p:nvPr>
        </p:nvSpPr>
        <p:spPr>
          <a:xfrm>
            <a:off x="0" y="0"/>
            <a:ext cx="0" cy="0"/>
          </a:xfrm>
        </p:spPr>
        <p:txBody>
          <a:bodyPr/>
          <a:lstStyle/>
          <a:p>
            <a:fld id="{403E8F0C-AEAC-4CB4-9285-5B3C2C7A7B84}" type="slidenum">
              <a:rPr lang="en-US" smtClean="0"/>
              <a:t>52</a:t>
            </a:fld>
            <a:endParaRPr lang="en-US"/>
          </a:p>
        </p:txBody>
      </p:sp>
    </p:spTree>
    <p:extLst>
      <p:ext uri="{BB962C8B-B14F-4D97-AF65-F5344CB8AC3E}">
        <p14:creationId xmlns:p14="http://schemas.microsoft.com/office/powerpoint/2010/main" val="21588154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Quarantine for Dog or Cat </a:t>
            </a:r>
            <a:r>
              <a:rPr lang="en-US"/>
              <a:t>(Ferret)</a:t>
            </a:r>
            <a:endParaRPr lang="en-US" dirty="0"/>
          </a:p>
        </p:txBody>
      </p:sp>
      <p:sp>
        <p:nvSpPr>
          <p:cNvPr id="3" name="Content Placeholder 2"/>
          <p:cNvSpPr>
            <a:spLocks noGrp="1"/>
          </p:cNvSpPr>
          <p:nvPr>
            <p:ph sz="half" idx="1"/>
          </p:nvPr>
        </p:nvSpPr>
        <p:spPr/>
        <p:txBody>
          <a:bodyPr>
            <a:normAutofit/>
          </a:bodyPr>
          <a:lstStyle/>
          <a:p>
            <a:r>
              <a:rPr lang="en-US" altLang="en-US"/>
              <a:t>Officer shall order, not veterinarian or</a:t>
            </a:r>
            <a:br>
              <a:rPr lang="en-US" altLang="en-US"/>
            </a:br>
            <a:r>
              <a:rPr lang="en-US" altLang="en-US"/>
              <a:t>humane society</a:t>
            </a:r>
          </a:p>
          <a:p>
            <a:r>
              <a:rPr lang="en-US" altLang="en-US"/>
              <a:t>Reason to believe animal:</a:t>
            </a:r>
          </a:p>
          <a:p>
            <a:pPr lvl="1"/>
            <a:r>
              <a:rPr lang="en-US" altLang="en-US"/>
              <a:t>Bit a person</a:t>
            </a:r>
          </a:p>
          <a:p>
            <a:pPr lvl="1"/>
            <a:r>
              <a:rPr lang="en-US" altLang="en-US"/>
              <a:t>Infected with rabies or</a:t>
            </a:r>
          </a:p>
          <a:p>
            <a:pPr lvl="1"/>
            <a:r>
              <a:rPr lang="en-US" altLang="en-US"/>
              <a:t>In contact with a rabid animal</a:t>
            </a:r>
          </a:p>
          <a:p>
            <a:r>
              <a:rPr lang="en-US" altLang="en-US"/>
              <a:t>Owner shall deliver within 24 hours of original order</a:t>
            </a:r>
          </a:p>
          <a:p>
            <a:endParaRPr lang="en-US" dirty="0"/>
          </a:p>
        </p:txBody>
      </p:sp>
      <p:pic>
        <p:nvPicPr>
          <p:cNvPr id="5" name="Picture 2" descr="arteditorial"/>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32271" y="2057615"/>
            <a:ext cx="3698077" cy="4297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68972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Sacrificing an Animal</a:t>
            </a:r>
          </a:p>
        </p:txBody>
      </p:sp>
      <p:sp>
        <p:nvSpPr>
          <p:cNvPr id="5" name="Text Placeholder 4"/>
          <p:cNvSpPr>
            <a:spLocks noGrp="1"/>
          </p:cNvSpPr>
          <p:nvPr>
            <p:ph type="body" idx="1"/>
          </p:nvPr>
        </p:nvSpPr>
        <p:spPr/>
        <p:txBody>
          <a:bodyPr/>
          <a:lstStyle/>
          <a:p>
            <a:r>
              <a:rPr lang="en-US" dirty="0"/>
              <a:t>Dog, Cat, or Ferret</a:t>
            </a:r>
          </a:p>
        </p:txBody>
      </p:sp>
      <p:sp>
        <p:nvSpPr>
          <p:cNvPr id="3" name="Content Placeholder 2"/>
          <p:cNvSpPr>
            <a:spLocks noGrp="1"/>
          </p:cNvSpPr>
          <p:nvPr>
            <p:ph sz="half" idx="2"/>
          </p:nvPr>
        </p:nvSpPr>
        <p:spPr/>
        <p:txBody>
          <a:bodyPr/>
          <a:lstStyle/>
          <a:p>
            <a:r>
              <a:rPr lang="en-US" altLang="en-US" dirty="0"/>
              <a:t>Cannot be captured</a:t>
            </a:r>
          </a:p>
          <a:p>
            <a:pPr lvl="1"/>
            <a:r>
              <a:rPr lang="en-US" altLang="en-US" dirty="0"/>
              <a:t>Last resort or</a:t>
            </a:r>
          </a:p>
          <a:p>
            <a:pPr lvl="1"/>
            <a:r>
              <a:rPr lang="en-US" altLang="en-US" dirty="0"/>
              <a:t>Owner agrees</a:t>
            </a:r>
          </a:p>
          <a:p>
            <a:r>
              <a:rPr lang="en-US" altLang="en-US" dirty="0"/>
              <a:t>Owner violates quarantine</a:t>
            </a:r>
          </a:p>
          <a:p>
            <a:endParaRPr lang="en-US" dirty="0"/>
          </a:p>
        </p:txBody>
      </p:sp>
      <p:sp>
        <p:nvSpPr>
          <p:cNvPr id="6" name="Text Placeholder 5"/>
          <p:cNvSpPr>
            <a:spLocks noGrp="1"/>
          </p:cNvSpPr>
          <p:nvPr>
            <p:ph type="body" sz="quarter" idx="3"/>
          </p:nvPr>
        </p:nvSpPr>
        <p:spPr/>
        <p:txBody>
          <a:bodyPr/>
          <a:lstStyle/>
          <a:p>
            <a:r>
              <a:rPr lang="en-US" dirty="0"/>
              <a:t>Other Animals</a:t>
            </a:r>
          </a:p>
        </p:txBody>
      </p:sp>
      <p:sp>
        <p:nvSpPr>
          <p:cNvPr id="7" name="Content Placeholder 6"/>
          <p:cNvSpPr>
            <a:spLocks noGrp="1"/>
          </p:cNvSpPr>
          <p:nvPr>
            <p:ph sz="quarter" idx="4"/>
          </p:nvPr>
        </p:nvSpPr>
        <p:spPr/>
        <p:txBody>
          <a:bodyPr/>
          <a:lstStyle/>
          <a:p>
            <a:r>
              <a:rPr lang="en-US" altLang="en-US" dirty="0"/>
              <a:t>Reason to believe that animal	</a:t>
            </a:r>
          </a:p>
          <a:p>
            <a:pPr lvl="1"/>
            <a:r>
              <a:rPr lang="en-US" altLang="en-US" dirty="0"/>
              <a:t>Bit a person or </a:t>
            </a:r>
          </a:p>
          <a:p>
            <a:pPr lvl="1"/>
            <a:r>
              <a:rPr lang="en-US" altLang="en-US" dirty="0"/>
              <a:t>Is infected with rabies</a:t>
            </a:r>
          </a:p>
          <a:p>
            <a:r>
              <a:rPr lang="en-US" altLang="en-US" i="1" dirty="0">
                <a:solidFill>
                  <a:srgbClr val="A50021"/>
                </a:solidFill>
              </a:rPr>
              <a:t>Note: there is no provision for quarantine</a:t>
            </a:r>
          </a:p>
          <a:p>
            <a:r>
              <a:rPr lang="en-US" altLang="en-US" i="1" dirty="0"/>
              <a:t>Livestock cases dealt with on a case-by-case basis</a:t>
            </a:r>
          </a:p>
          <a:p>
            <a:endParaRPr lang="en-US" dirty="0"/>
          </a:p>
        </p:txBody>
      </p:sp>
      <p:sp>
        <p:nvSpPr>
          <p:cNvPr id="4" name="Slide Number Placeholder 3">
            <a:extLst>
              <a:ext uri="{FF2B5EF4-FFF2-40B4-BE49-F238E27FC236}">
                <a16:creationId xmlns:a16="http://schemas.microsoft.com/office/drawing/2014/main" id="{8573268A-7B10-415B-B55D-E55EB9B5556B}"/>
              </a:ext>
            </a:extLst>
          </p:cNvPr>
          <p:cNvSpPr>
            <a:spLocks noGrp="1"/>
          </p:cNvSpPr>
          <p:nvPr>
            <p:ph type="sldNum" sz="quarter" idx="12"/>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8F0C-AEAC-4CB4-9285-5B3C2C7A7B84}" type="slidenum">
              <a:rPr lang="en-US" smtClean="0"/>
              <a:pPr/>
              <a:t>54</a:t>
            </a:fld>
            <a:endParaRPr lang="en-US"/>
          </a:p>
        </p:txBody>
      </p:sp>
    </p:spTree>
    <p:extLst>
      <p:ext uri="{BB962C8B-B14F-4D97-AF65-F5344CB8AC3E}">
        <p14:creationId xmlns:p14="http://schemas.microsoft.com/office/powerpoint/2010/main" val="3704228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Bite Reporting</a:t>
            </a:r>
          </a:p>
        </p:txBody>
      </p:sp>
      <p:sp>
        <p:nvSpPr>
          <p:cNvPr id="3" name="Content Placeholder 2"/>
          <p:cNvSpPr>
            <a:spLocks noGrp="1"/>
          </p:cNvSpPr>
          <p:nvPr>
            <p:ph sz="quarter" idx="10"/>
          </p:nvPr>
        </p:nvSpPr>
        <p:spPr/>
        <p:txBody>
          <a:bodyPr/>
          <a:lstStyle/>
          <a:p>
            <a:pPr marL="342900" indent="-342900">
              <a:lnSpc>
                <a:spcPct val="200000"/>
              </a:lnSpc>
              <a:buFont typeface="Wingdings" panose="05000000000000000000" pitchFamily="2" charset="2"/>
              <a:buChar char="ü"/>
            </a:pPr>
            <a:r>
              <a:rPr lang="en-US" altLang="en-US" dirty="0"/>
              <a:t>State law does not mandate</a:t>
            </a:r>
          </a:p>
          <a:p>
            <a:pPr marL="342900" indent="-342900">
              <a:lnSpc>
                <a:spcPct val="200000"/>
              </a:lnSpc>
              <a:buFont typeface="Wingdings" panose="05000000000000000000" pitchFamily="2" charset="2"/>
              <a:buChar char="ü"/>
            </a:pPr>
            <a:r>
              <a:rPr lang="en-US" altLang="en-US" dirty="0"/>
              <a:t>Reporting may be required by local ordinance</a:t>
            </a:r>
          </a:p>
          <a:p>
            <a:pPr marL="342900" indent="-342900">
              <a:lnSpc>
                <a:spcPct val="200000"/>
              </a:lnSpc>
              <a:buFont typeface="Wingdings" panose="05000000000000000000" pitchFamily="2" charset="2"/>
              <a:buChar char="ü"/>
            </a:pPr>
            <a:r>
              <a:rPr lang="en-US" altLang="en-US" dirty="0"/>
              <a:t>Failure to report may make case management difficult</a:t>
            </a:r>
          </a:p>
          <a:p>
            <a:endParaRPr lang="en-US" dirty="0"/>
          </a:p>
        </p:txBody>
      </p:sp>
      <p:sp>
        <p:nvSpPr>
          <p:cNvPr id="4" name="Slide Number Placeholder 3">
            <a:extLst>
              <a:ext uri="{FF2B5EF4-FFF2-40B4-BE49-F238E27FC236}">
                <a16:creationId xmlns:a16="http://schemas.microsoft.com/office/drawing/2014/main" id="{97AB93B4-5120-4698-ABD4-F6FF6F77B407}"/>
              </a:ext>
            </a:extLst>
          </p:cNvPr>
          <p:cNvSpPr>
            <a:spLocks noGrp="1"/>
          </p:cNvSpPr>
          <p:nvPr>
            <p:ph type="sldNum" sz="quarter" idx="4294967295"/>
          </p:nvPr>
        </p:nvSpPr>
        <p:spPr>
          <a:xfrm>
            <a:off x="0" y="0"/>
            <a:ext cx="0" cy="0"/>
          </a:xfrm>
        </p:spPr>
        <p:txBody>
          <a:bodyPr/>
          <a:lstStyle/>
          <a:p>
            <a:fld id="{403E8F0C-AEAC-4CB4-9285-5B3C2C7A7B84}" type="slidenum">
              <a:rPr lang="en-US" smtClean="0"/>
              <a:t>55</a:t>
            </a:fld>
            <a:endParaRPr lang="en-US"/>
          </a:p>
        </p:txBody>
      </p:sp>
    </p:spTree>
    <p:extLst>
      <p:ext uri="{BB962C8B-B14F-4D97-AF65-F5344CB8AC3E}">
        <p14:creationId xmlns:p14="http://schemas.microsoft.com/office/powerpoint/2010/main" val="13318986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Quarantine:  Human Exposure</a:t>
            </a:r>
          </a:p>
        </p:txBody>
      </p:sp>
      <p:sp>
        <p:nvSpPr>
          <p:cNvPr id="3" name="Content Placeholder 2"/>
          <p:cNvSpPr>
            <a:spLocks noGrp="1"/>
          </p:cNvSpPr>
          <p:nvPr>
            <p:ph sz="half" idx="1"/>
          </p:nvPr>
        </p:nvSpPr>
        <p:spPr>
          <a:xfrm>
            <a:off x="581194" y="2228004"/>
            <a:ext cx="5422391" cy="4172796"/>
          </a:xfrm>
        </p:spPr>
        <p:txBody>
          <a:bodyPr>
            <a:normAutofit fontScale="77500" lnSpcReduction="20000"/>
          </a:bodyPr>
          <a:lstStyle/>
          <a:p>
            <a:r>
              <a:rPr lang="en-US" altLang="en-US" dirty="0"/>
              <a:t>Under strict isolation</a:t>
            </a:r>
          </a:p>
          <a:p>
            <a:r>
              <a:rPr lang="en-US" altLang="en-US" dirty="0"/>
              <a:t>Owner premises if currently immunized</a:t>
            </a:r>
          </a:p>
          <a:p>
            <a:pPr lvl="1"/>
            <a:r>
              <a:rPr lang="en-US" altLang="en-US" dirty="0"/>
              <a:t>Valid certificate of rabies vaccination</a:t>
            </a:r>
          </a:p>
          <a:p>
            <a:pPr lvl="2"/>
            <a:r>
              <a:rPr lang="en-US" altLang="en-US" dirty="0"/>
              <a:t>Not because the owner says so</a:t>
            </a:r>
          </a:p>
          <a:p>
            <a:r>
              <a:rPr lang="en-US" altLang="en-US" dirty="0"/>
              <a:t>Isolation facility if not currently immunized</a:t>
            </a:r>
          </a:p>
          <a:p>
            <a:r>
              <a:rPr lang="en-US" altLang="en-US" dirty="0"/>
              <a:t>At least 10 days</a:t>
            </a:r>
          </a:p>
          <a:p>
            <a:pPr lvl="1"/>
            <a:r>
              <a:rPr lang="en-US" altLang="en-US" dirty="0"/>
              <a:t>Veterinarian may extend if clinical signs warrant </a:t>
            </a:r>
          </a:p>
        </p:txBody>
      </p:sp>
      <p:sp>
        <p:nvSpPr>
          <p:cNvPr id="4" name="Content Placeholder 3"/>
          <p:cNvSpPr>
            <a:spLocks noGrp="1"/>
          </p:cNvSpPr>
          <p:nvPr>
            <p:ph sz="half" idx="2"/>
          </p:nvPr>
        </p:nvSpPr>
        <p:spPr/>
        <p:txBody>
          <a:bodyPr>
            <a:normAutofit fontScale="77500" lnSpcReduction="20000"/>
          </a:bodyPr>
          <a:lstStyle/>
          <a:p>
            <a:r>
              <a:rPr lang="en-US" altLang="en-US" dirty="0"/>
              <a:t>Veterinary supervision</a:t>
            </a:r>
          </a:p>
          <a:p>
            <a:pPr lvl="1"/>
            <a:r>
              <a:rPr lang="en-US" altLang="en-US" dirty="0"/>
              <a:t>Three (3) exams by veterinarian</a:t>
            </a:r>
          </a:p>
          <a:p>
            <a:pPr lvl="1"/>
            <a:r>
              <a:rPr lang="en-US" altLang="en-US" dirty="0"/>
              <a:t>Day one, day ten, &amp;  intervening day</a:t>
            </a:r>
          </a:p>
          <a:p>
            <a:pPr lvl="2"/>
            <a:r>
              <a:rPr lang="en-US" altLang="en-US" dirty="0"/>
              <a:t> Problems when not presented as ordered</a:t>
            </a:r>
          </a:p>
          <a:p>
            <a:pPr lvl="1"/>
            <a:r>
              <a:rPr lang="en-US" altLang="en-US" dirty="0"/>
              <a:t>No vaccinations during quarantine</a:t>
            </a:r>
          </a:p>
          <a:p>
            <a:r>
              <a:rPr lang="en-US" altLang="en-US" dirty="0"/>
              <a:t>Veterinarian certifies animal shows no signs of rabies</a:t>
            </a:r>
          </a:p>
          <a:p>
            <a:r>
              <a:rPr lang="en-US" altLang="en-US" dirty="0"/>
              <a:t>Quarantine released by officer who issued </a:t>
            </a:r>
          </a:p>
        </p:txBody>
      </p:sp>
      <p:sp>
        <p:nvSpPr>
          <p:cNvPr id="5" name="Slide Number Placeholder 4">
            <a:extLst>
              <a:ext uri="{FF2B5EF4-FFF2-40B4-BE49-F238E27FC236}">
                <a16:creationId xmlns:a16="http://schemas.microsoft.com/office/drawing/2014/main" id="{D47E43FC-EE36-436E-993C-7BB823509E69}"/>
              </a:ext>
            </a:extLst>
          </p:cNvPr>
          <p:cNvSpPr>
            <a:spLocks noGrp="1"/>
          </p:cNvSpPr>
          <p:nvPr>
            <p:ph type="sldNum" sz="quarter" idx="12"/>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8F0C-AEAC-4CB4-9285-5B3C2C7A7B84}" type="slidenum">
              <a:rPr lang="en-US" smtClean="0"/>
              <a:pPr/>
              <a:t>56</a:t>
            </a:fld>
            <a:endParaRPr lang="en-US"/>
          </a:p>
        </p:txBody>
      </p:sp>
    </p:spTree>
    <p:extLst>
      <p:ext uri="{BB962C8B-B14F-4D97-AF65-F5344CB8AC3E}">
        <p14:creationId xmlns:p14="http://schemas.microsoft.com/office/powerpoint/2010/main" val="39131435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10-Day Quarantine</a:t>
            </a:r>
          </a:p>
        </p:txBody>
      </p:sp>
      <p:sp>
        <p:nvSpPr>
          <p:cNvPr id="3" name="Content Placeholder 2"/>
          <p:cNvSpPr>
            <a:spLocks noGrp="1"/>
          </p:cNvSpPr>
          <p:nvPr>
            <p:ph sz="half" idx="1"/>
          </p:nvPr>
        </p:nvSpPr>
        <p:spPr/>
        <p:txBody>
          <a:bodyPr>
            <a:normAutofit fontScale="92500"/>
          </a:bodyPr>
          <a:lstStyle/>
          <a:p>
            <a:pPr>
              <a:spcAft>
                <a:spcPts val="1200"/>
              </a:spcAft>
            </a:pPr>
            <a:r>
              <a:rPr lang="en-US" altLang="en-US" sz="2000" dirty="0"/>
              <a:t>No method to diagnose ante-mortem</a:t>
            </a:r>
          </a:p>
          <a:p>
            <a:pPr>
              <a:spcAft>
                <a:spcPts val="1200"/>
              </a:spcAft>
            </a:pPr>
            <a:r>
              <a:rPr lang="en-US" altLang="en-US" sz="2000" dirty="0"/>
              <a:t>Applies only to dogs, cats, and ferrets</a:t>
            </a:r>
          </a:p>
          <a:p>
            <a:pPr lvl="1">
              <a:spcAft>
                <a:spcPts val="1200"/>
              </a:spcAft>
            </a:pPr>
            <a:r>
              <a:rPr lang="en-US" altLang="en-US" sz="2000" dirty="0"/>
              <a:t>Viral shedding period for dogs, cats, and ferrets is known </a:t>
            </a:r>
          </a:p>
          <a:p>
            <a:pPr>
              <a:spcAft>
                <a:spcPts val="1200"/>
              </a:spcAft>
            </a:pPr>
            <a:r>
              <a:rPr lang="en-US" altLang="en-US" sz="2000" dirty="0"/>
              <a:t>Concern about whether biting animal was shedding rabies virus in saliva at time of bite</a:t>
            </a:r>
          </a:p>
          <a:p>
            <a:pPr>
              <a:spcAft>
                <a:spcPts val="1200"/>
              </a:spcAft>
            </a:pPr>
            <a:r>
              <a:rPr lang="en-US" altLang="en-US" sz="2000" dirty="0"/>
              <a:t>Observation of normal animal to determine changes in health or behavior</a:t>
            </a:r>
          </a:p>
        </p:txBody>
      </p:sp>
      <p:sp>
        <p:nvSpPr>
          <p:cNvPr id="5" name="Content Placeholder 4">
            <a:extLst>
              <a:ext uri="{FF2B5EF4-FFF2-40B4-BE49-F238E27FC236}">
                <a16:creationId xmlns:a16="http://schemas.microsoft.com/office/drawing/2014/main" id="{4975A40B-299D-4E2B-93E7-93578683D3FE}"/>
              </a:ext>
            </a:extLst>
          </p:cNvPr>
          <p:cNvSpPr>
            <a:spLocks noGrp="1"/>
          </p:cNvSpPr>
          <p:nvPr>
            <p:ph sz="half" idx="2"/>
          </p:nvPr>
        </p:nvSpPr>
        <p:spPr>
          <a:xfrm>
            <a:off x="6188417" y="2228004"/>
            <a:ext cx="5422392" cy="3900338"/>
          </a:xfrm>
        </p:spPr>
        <p:txBody>
          <a:bodyPr>
            <a:normAutofit fontScale="92500"/>
          </a:bodyPr>
          <a:lstStyle/>
          <a:p>
            <a:pPr>
              <a:spcAft>
                <a:spcPts val="1200"/>
              </a:spcAft>
            </a:pPr>
            <a:r>
              <a:rPr lang="en-US" altLang="en-US" sz="2000" dirty="0"/>
              <a:t>Allows sufficient time to determine health of animal</a:t>
            </a:r>
          </a:p>
          <a:p>
            <a:pPr>
              <a:spcAft>
                <a:spcPts val="1200"/>
              </a:spcAft>
            </a:pPr>
            <a:r>
              <a:rPr lang="en-US" altLang="en-US" sz="2000" dirty="0"/>
              <a:t>Once virus enters brain, animal will show signs and die within few days</a:t>
            </a:r>
          </a:p>
          <a:p>
            <a:pPr>
              <a:spcAft>
                <a:spcPts val="1200"/>
              </a:spcAft>
            </a:pPr>
            <a:r>
              <a:rPr lang="en-US" altLang="en-US" sz="2000" dirty="0"/>
              <a:t>If animal is healthy after 10 days, it was not shedding virus at time of bite</a:t>
            </a:r>
          </a:p>
          <a:p>
            <a:pPr>
              <a:spcAft>
                <a:spcPts val="1200"/>
              </a:spcAft>
            </a:pPr>
            <a:r>
              <a:rPr lang="en-US" altLang="en-US" sz="2000" dirty="0"/>
              <a:t>Provides safe “window” in which to begin PEP if necessary</a:t>
            </a:r>
          </a:p>
          <a:p>
            <a:pPr>
              <a:spcAft>
                <a:spcPts val="1200"/>
              </a:spcAft>
            </a:pPr>
            <a:r>
              <a:rPr lang="en-US" altLang="en-US" sz="2000" dirty="0"/>
              <a:t>Has withstood test of time</a:t>
            </a:r>
          </a:p>
          <a:p>
            <a:endParaRPr lang="en-US" dirty="0"/>
          </a:p>
        </p:txBody>
      </p:sp>
      <p:sp>
        <p:nvSpPr>
          <p:cNvPr id="4" name="Slide Number Placeholder 3">
            <a:extLst>
              <a:ext uri="{FF2B5EF4-FFF2-40B4-BE49-F238E27FC236}">
                <a16:creationId xmlns:a16="http://schemas.microsoft.com/office/drawing/2014/main" id="{EB005088-A35D-456E-AC1C-C2FCC2209A7A}"/>
              </a:ext>
            </a:extLst>
          </p:cNvPr>
          <p:cNvSpPr>
            <a:spLocks noGrp="1"/>
          </p:cNvSpPr>
          <p:nvPr>
            <p:ph type="sldNum" sz="quarter" idx="4294967295"/>
          </p:nvPr>
        </p:nvSpPr>
        <p:spPr>
          <a:xfrm>
            <a:off x="0" y="0"/>
            <a:ext cx="0" cy="0"/>
          </a:xfrm>
        </p:spPr>
        <p:txBody>
          <a:bodyPr/>
          <a:lstStyle/>
          <a:p>
            <a:fld id="{403E8F0C-AEAC-4CB4-9285-5B3C2C7A7B84}" type="slidenum">
              <a:rPr lang="en-US" smtClean="0"/>
              <a:t>57</a:t>
            </a:fld>
            <a:endParaRPr lang="en-US"/>
          </a:p>
        </p:txBody>
      </p:sp>
    </p:spTree>
    <p:extLst>
      <p:ext uri="{BB962C8B-B14F-4D97-AF65-F5344CB8AC3E}">
        <p14:creationId xmlns:p14="http://schemas.microsoft.com/office/powerpoint/2010/main" val="6755710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10-Day Quarantine</a:t>
            </a:r>
          </a:p>
        </p:txBody>
      </p:sp>
      <p:sp>
        <p:nvSpPr>
          <p:cNvPr id="3" name="Content Placeholder 2"/>
          <p:cNvSpPr>
            <a:spLocks noGrp="1"/>
          </p:cNvSpPr>
          <p:nvPr>
            <p:ph sz="quarter" idx="10"/>
          </p:nvPr>
        </p:nvSpPr>
        <p:spPr>
          <a:xfrm>
            <a:off x="439738" y="2044840"/>
            <a:ext cx="7052443" cy="4385457"/>
          </a:xfrm>
        </p:spPr>
        <p:txBody>
          <a:bodyPr>
            <a:normAutofit/>
          </a:bodyPr>
          <a:lstStyle/>
          <a:p>
            <a:pPr marL="342900" indent="-342900">
              <a:lnSpc>
                <a:spcPct val="150000"/>
              </a:lnSpc>
              <a:buFont typeface="Wingdings" panose="05000000000000000000" pitchFamily="2" charset="2"/>
              <a:buChar char="ü"/>
            </a:pPr>
            <a:r>
              <a:rPr lang="en-US" altLang="en-US" dirty="0"/>
              <a:t>Puppies, kittens, kits</a:t>
            </a:r>
          </a:p>
          <a:p>
            <a:pPr marL="342900" indent="-342900">
              <a:lnSpc>
                <a:spcPct val="150000"/>
              </a:lnSpc>
              <a:buFont typeface="Wingdings" panose="05000000000000000000" pitchFamily="2" charset="2"/>
              <a:buChar char="ü"/>
            </a:pPr>
            <a:r>
              <a:rPr lang="en-US" altLang="en-US" dirty="0"/>
              <a:t>May bite before old enough to vaccinate </a:t>
            </a:r>
          </a:p>
          <a:p>
            <a:pPr marL="342900" indent="-342900">
              <a:lnSpc>
                <a:spcPct val="150000"/>
              </a:lnSpc>
              <a:buFont typeface="Wingdings" panose="05000000000000000000" pitchFamily="2" charset="2"/>
              <a:buChar char="ü"/>
            </a:pPr>
            <a:r>
              <a:rPr lang="en-US" altLang="en-US" dirty="0"/>
              <a:t>Quarantine provisions apply</a:t>
            </a:r>
          </a:p>
          <a:p>
            <a:pPr marL="342900" indent="-342900">
              <a:lnSpc>
                <a:spcPct val="150000"/>
              </a:lnSpc>
              <a:buFont typeface="Wingdings" panose="05000000000000000000" pitchFamily="2" charset="2"/>
              <a:buChar char="ü"/>
            </a:pPr>
            <a:r>
              <a:rPr lang="en-US" altLang="en-US" dirty="0"/>
              <a:t>Quarantine provisions due to public health concerns--not punitive</a:t>
            </a:r>
          </a:p>
          <a:p>
            <a:pPr marL="342900" indent="-342900">
              <a:lnSpc>
                <a:spcPct val="150000"/>
              </a:lnSpc>
              <a:buFont typeface="Wingdings" panose="05000000000000000000" pitchFamily="2" charset="2"/>
              <a:buChar char="ü"/>
            </a:pPr>
            <a:r>
              <a:rPr lang="en-US" altLang="en-US" dirty="0"/>
              <a:t>Positive cases have resulted in multiple human exposures</a:t>
            </a:r>
          </a:p>
          <a:p>
            <a:endParaRPr lang="en-US" dirty="0"/>
          </a:p>
        </p:txBody>
      </p:sp>
      <p:pic>
        <p:nvPicPr>
          <p:cNvPr id="5" name="Picture 2" descr="baby and kitten"/>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b="5576"/>
          <a:stretch>
            <a:fillRect/>
          </a:stretch>
        </p:blipFill>
        <p:spPr bwMode="auto">
          <a:xfrm>
            <a:off x="7913483" y="2088778"/>
            <a:ext cx="2305050"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D10205E-ECF7-4E1B-86F2-FC879FDA3CE2}"/>
              </a:ext>
            </a:extLst>
          </p:cNvPr>
          <p:cNvSpPr>
            <a:spLocks noGrp="1"/>
          </p:cNvSpPr>
          <p:nvPr>
            <p:ph type="sldNum" sz="quarter" idx="4294967295"/>
          </p:nvPr>
        </p:nvSpPr>
        <p:spPr>
          <a:xfrm>
            <a:off x="11642725" y="5648325"/>
            <a:ext cx="549275" cy="396875"/>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8F0C-AEAC-4CB4-9285-5B3C2C7A7B84}" type="slidenum">
              <a:rPr lang="en-US" smtClean="0"/>
              <a:pPr/>
              <a:t>58</a:t>
            </a:fld>
            <a:endParaRPr lang="en-US"/>
          </a:p>
        </p:txBody>
      </p:sp>
    </p:spTree>
    <p:extLst>
      <p:ext uri="{BB962C8B-B14F-4D97-AF65-F5344CB8AC3E}">
        <p14:creationId xmlns:p14="http://schemas.microsoft.com/office/powerpoint/2010/main" val="25443093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10-Day Quarantine</a:t>
            </a:r>
          </a:p>
        </p:txBody>
      </p:sp>
      <p:sp>
        <p:nvSpPr>
          <p:cNvPr id="4" name="Content Placeholder 3"/>
          <p:cNvSpPr>
            <a:spLocks noGrp="1"/>
          </p:cNvSpPr>
          <p:nvPr>
            <p:ph sz="half" idx="2"/>
          </p:nvPr>
        </p:nvSpPr>
        <p:spPr/>
        <p:txBody>
          <a:bodyPr/>
          <a:lstStyle/>
          <a:p>
            <a:r>
              <a:rPr lang="en-US" altLang="en-US" dirty="0"/>
              <a:t>Must take precautions when quarantining young</a:t>
            </a:r>
          </a:p>
          <a:p>
            <a:pPr lvl="1"/>
            <a:r>
              <a:rPr lang="en-US" altLang="en-US" dirty="0"/>
              <a:t>Not fully vaccinated</a:t>
            </a:r>
          </a:p>
          <a:p>
            <a:pPr lvl="1"/>
            <a:r>
              <a:rPr lang="en-US" altLang="en-US" dirty="0"/>
              <a:t>Socialization issues</a:t>
            </a:r>
          </a:p>
          <a:p>
            <a:endParaRPr lang="en-US" dirty="0"/>
          </a:p>
        </p:txBody>
      </p:sp>
      <p:pic>
        <p:nvPicPr>
          <p:cNvPr id="5" name="Picture 2" descr="ferret k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2984" y="4247422"/>
            <a:ext cx="3176352" cy="2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kitten and puppy"/>
          <p:cNvPicPr>
            <a:picLocks noChangeAspect="1" noChangeArrowheads="1"/>
          </p:cNvPicPr>
          <p:nvPr/>
        </p:nvPicPr>
        <p:blipFill>
          <a:blip r:embed="rId3">
            <a:extLst>
              <a:ext uri="{28A0092B-C50C-407E-A947-70E740481C1C}">
                <a14:useLocalDpi xmlns:a14="http://schemas.microsoft.com/office/drawing/2010/main" val="0"/>
              </a:ext>
            </a:extLst>
          </a:blip>
          <a:srcRect l="5392" t="2182" r="4428"/>
          <a:stretch>
            <a:fillRect/>
          </a:stretch>
        </p:blipFill>
        <p:spPr bwMode="auto">
          <a:xfrm>
            <a:off x="844092" y="2466997"/>
            <a:ext cx="4624926" cy="3394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4573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F68F5-A4C6-4789-BB1D-9370F301358D}"/>
              </a:ext>
            </a:extLst>
          </p:cNvPr>
          <p:cNvSpPr>
            <a:spLocks noGrp="1"/>
          </p:cNvSpPr>
          <p:nvPr>
            <p:ph type="title"/>
          </p:nvPr>
        </p:nvSpPr>
        <p:spPr/>
        <p:txBody>
          <a:bodyPr/>
          <a:lstStyle/>
          <a:p>
            <a:r>
              <a:rPr lang="en-US" dirty="0"/>
              <a:t>Animal identification</a:t>
            </a:r>
          </a:p>
        </p:txBody>
      </p:sp>
      <p:sp>
        <p:nvSpPr>
          <p:cNvPr id="3" name="Text Placeholder 2">
            <a:extLst>
              <a:ext uri="{FF2B5EF4-FFF2-40B4-BE49-F238E27FC236}">
                <a16:creationId xmlns:a16="http://schemas.microsoft.com/office/drawing/2014/main" id="{7081FBB0-DA8B-4FBE-9B29-5725918F3325}"/>
              </a:ext>
            </a:extLst>
          </p:cNvPr>
          <p:cNvSpPr>
            <a:spLocks noGrp="1"/>
          </p:cNvSpPr>
          <p:nvPr>
            <p:ph type="body" idx="1"/>
          </p:nvPr>
        </p:nvSpPr>
        <p:spPr/>
        <p:txBody>
          <a:bodyPr/>
          <a:lstStyle/>
          <a:p>
            <a:r>
              <a:rPr lang="en-US" dirty="0"/>
              <a:t>Official OR Not?</a:t>
            </a:r>
          </a:p>
        </p:txBody>
      </p:sp>
      <p:pic>
        <p:nvPicPr>
          <p:cNvPr id="5" name="Picture 21" descr="animal ID by gary larsen">
            <a:extLst>
              <a:ext uri="{FF2B5EF4-FFF2-40B4-BE49-F238E27FC236}">
                <a16:creationId xmlns:a16="http://schemas.microsoft.com/office/drawing/2014/main" id="{1D6F67BC-E1D2-4529-8D2B-72977FB458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422" r="3363" b="6054"/>
          <a:stretch/>
        </p:blipFill>
        <p:spPr bwMode="auto">
          <a:xfrm>
            <a:off x="7305675" y="629451"/>
            <a:ext cx="3773321" cy="444661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06551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Quarantine:  Animal Exposure</a:t>
            </a:r>
          </a:p>
        </p:txBody>
      </p:sp>
      <p:sp>
        <p:nvSpPr>
          <p:cNvPr id="8" name="Content Placeholder 7"/>
          <p:cNvSpPr>
            <a:spLocks noGrp="1"/>
          </p:cNvSpPr>
          <p:nvPr>
            <p:ph sz="half" idx="2"/>
          </p:nvPr>
        </p:nvSpPr>
        <p:spPr>
          <a:xfrm>
            <a:off x="6096001" y="2228004"/>
            <a:ext cx="5514806" cy="4046957"/>
          </a:xfrm>
        </p:spPr>
        <p:txBody>
          <a:bodyPr>
            <a:normAutofit/>
          </a:bodyPr>
          <a:lstStyle/>
          <a:p>
            <a:r>
              <a:rPr lang="en-US" altLang="en-US" dirty="0"/>
              <a:t>Not currently immunized</a:t>
            </a:r>
          </a:p>
          <a:p>
            <a:pPr lvl="1"/>
            <a:r>
              <a:rPr lang="en-US" altLang="en-US" dirty="0"/>
              <a:t>Recommend immediate euthanasia, but if owner refuses:</a:t>
            </a:r>
          </a:p>
          <a:p>
            <a:pPr lvl="2"/>
            <a:r>
              <a:rPr lang="en-US" altLang="en-US" dirty="0"/>
              <a:t>180 days</a:t>
            </a:r>
          </a:p>
          <a:p>
            <a:pPr lvl="2"/>
            <a:r>
              <a:rPr lang="en-US" altLang="en-US" dirty="0"/>
              <a:t>Vaccinate between 155-165 days of quarantine </a:t>
            </a:r>
          </a:p>
          <a:p>
            <a:pPr lvl="2"/>
            <a:r>
              <a:rPr lang="en-US" altLang="en-US" dirty="0"/>
              <a:t>Current recommendation is to vaccinate immediately</a:t>
            </a:r>
          </a:p>
          <a:p>
            <a:endParaRPr lang="en-US" dirty="0"/>
          </a:p>
        </p:txBody>
      </p:sp>
      <p:sp>
        <p:nvSpPr>
          <p:cNvPr id="5" name="TextBox 4">
            <a:extLst>
              <a:ext uri="{FF2B5EF4-FFF2-40B4-BE49-F238E27FC236}">
                <a16:creationId xmlns:a16="http://schemas.microsoft.com/office/drawing/2014/main" id="{18577AAA-BEC4-4FAF-A464-6FA83B97B176}"/>
              </a:ext>
            </a:extLst>
          </p:cNvPr>
          <p:cNvSpPr txBox="1"/>
          <p:nvPr/>
        </p:nvSpPr>
        <p:spPr>
          <a:xfrm>
            <a:off x="581193" y="2212258"/>
            <a:ext cx="4978949" cy="4524315"/>
          </a:xfrm>
          <a:prstGeom prst="rect">
            <a:avLst/>
          </a:prstGeom>
          <a:noFill/>
        </p:spPr>
        <p:txBody>
          <a:bodyPr wrap="square" lIns="91440" tIns="45720" rIns="91440" bIns="45720" rtlCol="0" anchor="t">
            <a:spAutoFit/>
          </a:bodyPr>
          <a:lstStyle/>
          <a:p>
            <a:pPr marL="342900" indent="-342900">
              <a:buClr>
                <a:srgbClr val="688A26"/>
              </a:buClr>
              <a:buFont typeface="Wingdings" panose="05000000000000000000" pitchFamily="2" charset="2"/>
              <a:buChar char="ü"/>
            </a:pPr>
            <a:r>
              <a:rPr lang="en-US" sz="2400" dirty="0"/>
              <a:t>May be kept on owner premises regardless of vaccination status, if quarantine provisions are met</a:t>
            </a:r>
          </a:p>
          <a:p>
            <a:pPr marL="342900" indent="-342900">
              <a:buClr>
                <a:srgbClr val="688A26"/>
              </a:buClr>
              <a:buFont typeface="Wingdings" panose="05000000000000000000" pitchFamily="2" charset="2"/>
              <a:buChar char="ü"/>
            </a:pPr>
            <a:endParaRPr lang="en-US" sz="2400" dirty="0"/>
          </a:p>
          <a:p>
            <a:pPr marL="342900" indent="-342900">
              <a:buClr>
                <a:srgbClr val="688A26"/>
              </a:buClr>
              <a:buFont typeface="Wingdings" panose="05000000000000000000" pitchFamily="2" charset="2"/>
              <a:buChar char="ü"/>
            </a:pPr>
            <a:r>
              <a:rPr lang="en-US" sz="2400"/>
              <a:t>Must be leashed or confined</a:t>
            </a:r>
          </a:p>
          <a:p>
            <a:endParaRPr lang="en-US" sz="2400" dirty="0"/>
          </a:p>
          <a:p>
            <a:r>
              <a:rPr lang="en-US" altLang="en-US" sz="2400" dirty="0">
                <a:solidFill>
                  <a:schemeClr val="tx2"/>
                </a:solidFill>
              </a:rPr>
              <a:t>Currently immunized</a:t>
            </a:r>
          </a:p>
          <a:p>
            <a:pPr marL="800100" lvl="1" indent="-342900">
              <a:buClr>
                <a:schemeClr val="accent4">
                  <a:lumMod val="40000"/>
                  <a:lumOff val="60000"/>
                </a:schemeClr>
              </a:buClr>
              <a:buFont typeface="Wingdings" panose="05000000000000000000" pitchFamily="2" charset="2"/>
              <a:buChar char="§"/>
            </a:pPr>
            <a:r>
              <a:rPr lang="en-US" altLang="en-US" sz="2400" dirty="0"/>
              <a:t>60 days </a:t>
            </a:r>
          </a:p>
          <a:p>
            <a:pPr marL="800100" lvl="1" indent="-342900">
              <a:buClr>
                <a:schemeClr val="accent4">
                  <a:lumMod val="40000"/>
                  <a:lumOff val="60000"/>
                </a:schemeClr>
              </a:buClr>
              <a:buFont typeface="Wingdings" panose="05000000000000000000" pitchFamily="2" charset="2"/>
              <a:buChar char="§"/>
            </a:pPr>
            <a:r>
              <a:rPr lang="en-US" altLang="en-US" sz="2400" dirty="0"/>
              <a:t>Revaccinate immediately after exposure</a:t>
            </a:r>
          </a:p>
          <a:p>
            <a:pPr marL="800100" lvl="1" indent="-342900">
              <a:buClr>
                <a:schemeClr val="accent4">
                  <a:lumMod val="40000"/>
                  <a:lumOff val="60000"/>
                </a:schemeClr>
              </a:buClr>
              <a:buFont typeface="Wingdings" panose="05000000000000000000" pitchFamily="2" charset="2"/>
              <a:buChar char="q"/>
            </a:pPr>
            <a:endParaRPr lang="en-US" altLang="en-US" sz="2400" dirty="0"/>
          </a:p>
          <a:p>
            <a:pPr marL="285750" indent="-285750">
              <a:buFont typeface="Wingdings" panose="05000000000000000000" pitchFamily="2" charset="2"/>
              <a:buChar char="ü"/>
            </a:pPr>
            <a:endParaRPr lang="en-US" sz="2400" dirty="0"/>
          </a:p>
        </p:txBody>
      </p:sp>
    </p:spTree>
    <p:extLst>
      <p:ext uri="{BB962C8B-B14F-4D97-AF65-F5344CB8AC3E}">
        <p14:creationId xmlns:p14="http://schemas.microsoft.com/office/powerpoint/2010/main" val="40107374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60-Day Quarantine</a:t>
            </a:r>
          </a:p>
        </p:txBody>
      </p:sp>
      <p:sp>
        <p:nvSpPr>
          <p:cNvPr id="3" name="Content Placeholder 2"/>
          <p:cNvSpPr>
            <a:spLocks noGrp="1"/>
          </p:cNvSpPr>
          <p:nvPr>
            <p:ph sz="quarter" idx="10"/>
          </p:nvPr>
        </p:nvSpPr>
        <p:spPr/>
        <p:txBody>
          <a:bodyPr/>
          <a:lstStyle/>
          <a:p>
            <a:pPr marL="342900" indent="-342900">
              <a:lnSpc>
                <a:spcPct val="150000"/>
              </a:lnSpc>
              <a:buFont typeface="Wingdings" panose="05000000000000000000" pitchFamily="2" charset="2"/>
              <a:buChar char="ü"/>
            </a:pPr>
            <a:r>
              <a:rPr lang="en-US" altLang="en-US" dirty="0"/>
              <a:t>Owner can provide proof animal is currently immunized</a:t>
            </a:r>
          </a:p>
          <a:p>
            <a:pPr lvl="2">
              <a:lnSpc>
                <a:spcPct val="150000"/>
              </a:lnSpc>
            </a:pPr>
            <a:r>
              <a:rPr lang="en-US" altLang="en-US" dirty="0"/>
              <a:t> 	Certificate of rabies vaccination</a:t>
            </a:r>
          </a:p>
          <a:p>
            <a:pPr marL="342900" indent="-342900">
              <a:lnSpc>
                <a:spcPct val="150000"/>
              </a:lnSpc>
              <a:buFont typeface="Wingdings" panose="05000000000000000000" pitchFamily="2" charset="2"/>
              <a:buChar char="ü"/>
            </a:pPr>
            <a:r>
              <a:rPr lang="en-US" altLang="en-US" dirty="0"/>
              <a:t>Rabies vaccine provides excellent protection; however, no vaccine is 100% effective</a:t>
            </a:r>
          </a:p>
          <a:p>
            <a:pPr marL="342900" indent="-342900">
              <a:lnSpc>
                <a:spcPct val="150000"/>
              </a:lnSpc>
              <a:buFont typeface="Wingdings" panose="05000000000000000000" pitchFamily="2" charset="2"/>
              <a:buChar char="ü"/>
            </a:pPr>
            <a:r>
              <a:rPr lang="en-US" altLang="en-US" dirty="0"/>
              <a:t>Rabies is always fatal once signs are evident</a:t>
            </a:r>
          </a:p>
          <a:p>
            <a:pPr marL="342900" indent="-342900">
              <a:lnSpc>
                <a:spcPct val="150000"/>
              </a:lnSpc>
              <a:buFont typeface="Wingdings" panose="05000000000000000000" pitchFamily="2" charset="2"/>
              <a:buChar char="ü"/>
            </a:pPr>
            <a:r>
              <a:rPr lang="en-US" altLang="en-US" dirty="0"/>
              <a:t>Animal is boosted immediately after exposure to enhance immune response</a:t>
            </a:r>
          </a:p>
          <a:p>
            <a:pPr marL="342900" indent="-342900">
              <a:lnSpc>
                <a:spcPct val="150000"/>
              </a:lnSpc>
              <a:buFont typeface="Wingdings" panose="05000000000000000000" pitchFamily="2" charset="2"/>
              <a:buChar char="ü"/>
            </a:pPr>
            <a:r>
              <a:rPr lang="en-US" altLang="en-US" dirty="0"/>
              <a:t>Quarantine requirements less strict due to vaccination status </a:t>
            </a:r>
          </a:p>
          <a:p>
            <a:pPr marL="114300"/>
            <a:endParaRPr lang="en-US" dirty="0"/>
          </a:p>
        </p:txBody>
      </p:sp>
      <p:sp>
        <p:nvSpPr>
          <p:cNvPr id="4" name="Slide Number Placeholder 3">
            <a:extLst>
              <a:ext uri="{FF2B5EF4-FFF2-40B4-BE49-F238E27FC236}">
                <a16:creationId xmlns:a16="http://schemas.microsoft.com/office/drawing/2014/main" id="{2E1BA66E-F3FA-426A-B16D-401DC0224F9A}"/>
              </a:ext>
            </a:extLst>
          </p:cNvPr>
          <p:cNvSpPr>
            <a:spLocks noGrp="1"/>
          </p:cNvSpPr>
          <p:nvPr>
            <p:ph type="sldNum" sz="quarter" idx="4294967295"/>
          </p:nvPr>
        </p:nvSpPr>
        <p:spPr>
          <a:xfrm>
            <a:off x="0" y="0"/>
            <a:ext cx="0" cy="0"/>
          </a:xfrm>
        </p:spPr>
        <p:txBody>
          <a:bodyPr/>
          <a:lstStyle/>
          <a:p>
            <a:fld id="{403E8F0C-AEAC-4CB4-9285-5B3C2C7A7B84}" type="slidenum">
              <a:rPr lang="en-US" smtClean="0"/>
              <a:t>61</a:t>
            </a:fld>
            <a:endParaRPr lang="en-US"/>
          </a:p>
        </p:txBody>
      </p:sp>
    </p:spTree>
    <p:extLst>
      <p:ext uri="{BB962C8B-B14F-4D97-AF65-F5344CB8AC3E}">
        <p14:creationId xmlns:p14="http://schemas.microsoft.com/office/powerpoint/2010/main" val="18767073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180-Day Quarantine</a:t>
            </a:r>
          </a:p>
        </p:txBody>
      </p:sp>
      <p:sp>
        <p:nvSpPr>
          <p:cNvPr id="6" name="Content Placeholder 5"/>
          <p:cNvSpPr>
            <a:spLocks noGrp="1"/>
          </p:cNvSpPr>
          <p:nvPr>
            <p:ph sz="quarter" idx="10"/>
          </p:nvPr>
        </p:nvSpPr>
        <p:spPr/>
        <p:txBody>
          <a:bodyPr/>
          <a:lstStyle/>
          <a:p>
            <a:pPr marL="342900" indent="-342900">
              <a:lnSpc>
                <a:spcPct val="150000"/>
              </a:lnSpc>
              <a:buFont typeface="Wingdings" panose="05000000000000000000" pitchFamily="2" charset="2"/>
              <a:buChar char="ü"/>
            </a:pPr>
            <a:r>
              <a:rPr lang="en-US" altLang="en-US" dirty="0"/>
              <a:t>Exposed animal is not protected by immunization</a:t>
            </a:r>
          </a:p>
          <a:p>
            <a:pPr marL="342900" indent="-342900">
              <a:lnSpc>
                <a:spcPct val="150000"/>
              </a:lnSpc>
              <a:buFont typeface="Wingdings" panose="05000000000000000000" pitchFamily="2" charset="2"/>
              <a:buChar char="ü"/>
            </a:pPr>
            <a:r>
              <a:rPr lang="en-US" altLang="en-US" dirty="0"/>
              <a:t>Exposed, unprotected animal presents a significant public health risk</a:t>
            </a:r>
          </a:p>
          <a:p>
            <a:pPr marL="342900" indent="-342900">
              <a:lnSpc>
                <a:spcPct val="150000"/>
              </a:lnSpc>
              <a:buFont typeface="Wingdings" panose="05000000000000000000" pitchFamily="2" charset="2"/>
              <a:buChar char="ü"/>
            </a:pPr>
            <a:r>
              <a:rPr lang="en-US" altLang="en-US" dirty="0"/>
              <a:t>Quarantine requirements strict due to risk of exposure to people and other animals</a:t>
            </a:r>
          </a:p>
          <a:p>
            <a:pPr marL="342900" indent="-342900">
              <a:lnSpc>
                <a:spcPct val="150000"/>
              </a:lnSpc>
              <a:buFont typeface="Wingdings" panose="05000000000000000000" pitchFamily="2" charset="2"/>
              <a:buChar char="ü"/>
            </a:pPr>
            <a:r>
              <a:rPr lang="en-US" altLang="en-US" dirty="0"/>
              <a:t>Incubation period for animals may be as long as six months in animals</a:t>
            </a:r>
          </a:p>
          <a:p>
            <a:pPr marL="342900" indent="-342900">
              <a:lnSpc>
                <a:spcPct val="150000"/>
              </a:lnSpc>
              <a:buFont typeface="Wingdings" panose="05000000000000000000" pitchFamily="2" charset="2"/>
              <a:buChar char="ü"/>
            </a:pPr>
            <a:r>
              <a:rPr lang="en-US" altLang="en-US" dirty="0"/>
              <a:t>Euthanasia should be first recommendation</a:t>
            </a:r>
          </a:p>
          <a:p>
            <a:pPr marL="342900" indent="-342900">
              <a:lnSpc>
                <a:spcPct val="150000"/>
              </a:lnSpc>
              <a:buFont typeface="Wingdings" panose="05000000000000000000" pitchFamily="2" charset="2"/>
              <a:buChar char="ü"/>
            </a:pPr>
            <a:r>
              <a:rPr lang="en-US" altLang="en-US" dirty="0"/>
              <a:t>No acceptable protocol for PEP in animals</a:t>
            </a:r>
          </a:p>
        </p:txBody>
      </p:sp>
      <p:sp>
        <p:nvSpPr>
          <p:cNvPr id="2" name="Slide Number Placeholder 1">
            <a:extLst>
              <a:ext uri="{FF2B5EF4-FFF2-40B4-BE49-F238E27FC236}">
                <a16:creationId xmlns:a16="http://schemas.microsoft.com/office/drawing/2014/main" id="{67223E53-595E-4EC4-974E-A0AD23B8BF12}"/>
              </a:ext>
            </a:extLst>
          </p:cNvPr>
          <p:cNvSpPr>
            <a:spLocks noGrp="1"/>
          </p:cNvSpPr>
          <p:nvPr>
            <p:ph type="sldNum" sz="quarter" idx="4294967295"/>
          </p:nvPr>
        </p:nvSpPr>
        <p:spPr>
          <a:xfrm>
            <a:off x="0" y="0"/>
            <a:ext cx="0" cy="0"/>
          </a:xfrm>
        </p:spPr>
        <p:txBody>
          <a:bodyPr/>
          <a:lstStyle/>
          <a:p>
            <a:fld id="{403E8F0C-AEAC-4CB4-9285-5B3C2C7A7B84}" type="slidenum">
              <a:rPr lang="en-US" smtClean="0"/>
              <a:t>62</a:t>
            </a:fld>
            <a:endParaRPr lang="en-US"/>
          </a:p>
        </p:txBody>
      </p:sp>
    </p:spTree>
    <p:extLst>
      <p:ext uri="{BB962C8B-B14F-4D97-AF65-F5344CB8AC3E}">
        <p14:creationId xmlns:p14="http://schemas.microsoft.com/office/powerpoint/2010/main" val="36869277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 for Rabies Exposure</a:t>
            </a:r>
          </a:p>
        </p:txBody>
      </p:sp>
      <p:sp>
        <p:nvSpPr>
          <p:cNvPr id="4" name="Slide Number Placeholder 3">
            <a:extLst>
              <a:ext uri="{FF2B5EF4-FFF2-40B4-BE49-F238E27FC236}">
                <a16:creationId xmlns:a16="http://schemas.microsoft.com/office/drawing/2014/main" id="{724E171A-5FC5-42B6-AB23-0F91848EF61A}"/>
              </a:ext>
            </a:extLst>
          </p:cNvPr>
          <p:cNvSpPr>
            <a:spLocks noGrp="1"/>
          </p:cNvSpPr>
          <p:nvPr>
            <p:ph type="sldNum" sz="quarter" idx="4294967295"/>
          </p:nvPr>
        </p:nvSpPr>
        <p:spPr>
          <a:xfrm>
            <a:off x="0" y="0"/>
            <a:ext cx="0" cy="0"/>
          </a:xfrm>
        </p:spPr>
        <p:txBody>
          <a:bodyPr/>
          <a:lstStyle/>
          <a:p>
            <a:fld id="{403E8F0C-AEAC-4CB4-9285-5B3C2C7A7B84}" type="slidenum">
              <a:rPr lang="en-US" smtClean="0"/>
              <a:t>63</a:t>
            </a:fld>
            <a:endParaRPr lang="en-US"/>
          </a:p>
        </p:txBody>
      </p:sp>
      <p:pic>
        <p:nvPicPr>
          <p:cNvPr id="5" name="Picture 4">
            <a:extLst>
              <a:ext uri="{FF2B5EF4-FFF2-40B4-BE49-F238E27FC236}">
                <a16:creationId xmlns:a16="http://schemas.microsoft.com/office/drawing/2014/main" id="{44042C74-9D99-4900-809B-F43B8F50B19E}"/>
              </a:ext>
            </a:extLst>
          </p:cNvPr>
          <p:cNvPicPr>
            <a:picLocks noChangeAspect="1"/>
          </p:cNvPicPr>
          <p:nvPr/>
        </p:nvPicPr>
        <p:blipFill rotWithShape="1">
          <a:blip r:embed="rId2"/>
          <a:srcRect l="-156" t="12260" r="156" b="71111"/>
          <a:stretch/>
        </p:blipFill>
        <p:spPr>
          <a:xfrm>
            <a:off x="0" y="1824553"/>
            <a:ext cx="12192000" cy="1139873"/>
          </a:xfrm>
          <a:prstGeom prst="rect">
            <a:avLst/>
          </a:prstGeom>
        </p:spPr>
      </p:pic>
      <p:pic>
        <p:nvPicPr>
          <p:cNvPr id="6" name="Picture 5">
            <a:extLst>
              <a:ext uri="{FF2B5EF4-FFF2-40B4-BE49-F238E27FC236}">
                <a16:creationId xmlns:a16="http://schemas.microsoft.com/office/drawing/2014/main" id="{89929A62-A62E-411B-8BAC-46D624697CFB}"/>
              </a:ext>
            </a:extLst>
          </p:cNvPr>
          <p:cNvPicPr>
            <a:picLocks noChangeAspect="1"/>
          </p:cNvPicPr>
          <p:nvPr/>
        </p:nvPicPr>
        <p:blipFill rotWithShape="1">
          <a:blip r:embed="rId3"/>
          <a:srcRect l="9885" t="18264" r="11782" b="48285"/>
          <a:stretch/>
        </p:blipFill>
        <p:spPr>
          <a:xfrm>
            <a:off x="206478" y="2964425"/>
            <a:ext cx="11548813" cy="2772697"/>
          </a:xfrm>
          <a:prstGeom prst="rect">
            <a:avLst/>
          </a:prstGeom>
        </p:spPr>
      </p:pic>
      <p:sp>
        <p:nvSpPr>
          <p:cNvPr id="3" name="Content Placeholder 2"/>
          <p:cNvSpPr>
            <a:spLocks noGrp="1"/>
          </p:cNvSpPr>
          <p:nvPr>
            <p:ph sz="quarter" idx="10"/>
          </p:nvPr>
        </p:nvSpPr>
        <p:spPr>
          <a:xfrm>
            <a:off x="1" y="5973097"/>
            <a:ext cx="10987548" cy="609868"/>
          </a:xfrm>
        </p:spPr>
        <p:txBody>
          <a:bodyPr>
            <a:normAutofit/>
          </a:bodyPr>
          <a:lstStyle/>
          <a:p>
            <a:pPr marL="114300" algn="ctr"/>
            <a:r>
              <a:rPr lang="en-US" altLang="en-US" i="1" dirty="0"/>
              <a:t>http://www.dhs.wisconsin.gov/communicable/Rabies/RabiesAlgorithm/AlgorithmCategories.htm</a:t>
            </a:r>
            <a:endParaRPr lang="en-US" dirty="0"/>
          </a:p>
        </p:txBody>
      </p:sp>
    </p:spTree>
    <p:extLst>
      <p:ext uri="{BB962C8B-B14F-4D97-AF65-F5344CB8AC3E}">
        <p14:creationId xmlns:p14="http://schemas.microsoft.com/office/powerpoint/2010/main" val="18237640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Animals Exhibiting Symptoms</a:t>
            </a:r>
          </a:p>
        </p:txBody>
      </p:sp>
      <p:sp>
        <p:nvSpPr>
          <p:cNvPr id="3" name="Content Placeholder 2"/>
          <p:cNvSpPr>
            <a:spLocks noGrp="1"/>
          </p:cNvSpPr>
          <p:nvPr>
            <p:ph sz="quarter" idx="10"/>
          </p:nvPr>
        </p:nvSpPr>
        <p:spPr/>
        <p:txBody>
          <a:bodyPr>
            <a:normAutofit/>
          </a:bodyPr>
          <a:lstStyle/>
          <a:p>
            <a:pPr marL="342900" indent="-342900">
              <a:lnSpc>
                <a:spcPct val="150000"/>
              </a:lnSpc>
              <a:buFont typeface="Wingdings" panose="05000000000000000000" pitchFamily="2" charset="2"/>
              <a:buChar char="ü"/>
            </a:pPr>
            <a:r>
              <a:rPr lang="en-US" altLang="en-US" dirty="0"/>
              <a:t>Veterinarian determines</a:t>
            </a:r>
          </a:p>
          <a:p>
            <a:pPr marL="342900" indent="-342900">
              <a:lnSpc>
                <a:spcPct val="150000"/>
              </a:lnSpc>
              <a:buFont typeface="Wingdings" panose="05000000000000000000" pitchFamily="2" charset="2"/>
              <a:buChar char="ü"/>
            </a:pPr>
            <a:r>
              <a:rPr lang="en-US" altLang="en-US" dirty="0"/>
              <a:t>Veterinarian notifies owner and officer that issued quarantine</a:t>
            </a:r>
          </a:p>
          <a:p>
            <a:pPr marL="342900" indent="-342900">
              <a:lnSpc>
                <a:spcPct val="150000"/>
              </a:lnSpc>
              <a:buFont typeface="Wingdings" panose="05000000000000000000" pitchFamily="2" charset="2"/>
              <a:buChar char="ü"/>
            </a:pPr>
            <a:r>
              <a:rPr lang="en-US" altLang="en-US" dirty="0"/>
              <a:t>Kill animal humanely</a:t>
            </a:r>
          </a:p>
          <a:p>
            <a:pPr marL="342900" indent="-342900">
              <a:lnSpc>
                <a:spcPct val="150000"/>
              </a:lnSpc>
              <a:buFont typeface="Wingdings" panose="05000000000000000000" pitchFamily="2" charset="2"/>
              <a:buChar char="ü"/>
            </a:pPr>
            <a:r>
              <a:rPr lang="en-US" altLang="en-US" dirty="0"/>
              <a:t>Avoid damage to head</a:t>
            </a:r>
          </a:p>
          <a:p>
            <a:pPr marL="342900" indent="-342900">
              <a:lnSpc>
                <a:spcPct val="150000"/>
              </a:lnSpc>
              <a:buFont typeface="Wingdings" panose="05000000000000000000" pitchFamily="2" charset="2"/>
              <a:buChar char="ü"/>
            </a:pPr>
            <a:r>
              <a:rPr lang="en-US" altLang="en-US" dirty="0"/>
              <a:t>Submit to State Laboratory of Hygiene </a:t>
            </a:r>
          </a:p>
          <a:p>
            <a:endParaRPr lang="en-US" dirty="0"/>
          </a:p>
        </p:txBody>
      </p:sp>
      <p:sp>
        <p:nvSpPr>
          <p:cNvPr id="4" name="Slide Number Placeholder 3">
            <a:extLst>
              <a:ext uri="{FF2B5EF4-FFF2-40B4-BE49-F238E27FC236}">
                <a16:creationId xmlns:a16="http://schemas.microsoft.com/office/drawing/2014/main" id="{7AB9196F-DE99-42D8-B7C5-F916EA04AD11}"/>
              </a:ext>
            </a:extLst>
          </p:cNvPr>
          <p:cNvSpPr>
            <a:spLocks noGrp="1"/>
          </p:cNvSpPr>
          <p:nvPr>
            <p:ph type="sldNum" sz="quarter" idx="4294967295"/>
          </p:nvPr>
        </p:nvSpPr>
        <p:spPr>
          <a:xfrm>
            <a:off x="0" y="0"/>
            <a:ext cx="0" cy="0"/>
          </a:xfrm>
        </p:spPr>
        <p:txBody>
          <a:bodyPr/>
          <a:lstStyle/>
          <a:p>
            <a:fld id="{403E8F0C-AEAC-4CB4-9285-5B3C2C7A7B84}" type="slidenum">
              <a:rPr lang="en-US" smtClean="0"/>
              <a:t>64</a:t>
            </a:fld>
            <a:endParaRPr lang="en-US"/>
          </a:p>
        </p:txBody>
      </p:sp>
    </p:spTree>
    <p:extLst>
      <p:ext uri="{BB962C8B-B14F-4D97-AF65-F5344CB8AC3E}">
        <p14:creationId xmlns:p14="http://schemas.microsoft.com/office/powerpoint/2010/main" val="22528305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Tissue Sampling</a:t>
            </a:r>
          </a:p>
        </p:txBody>
      </p:sp>
      <p:sp>
        <p:nvSpPr>
          <p:cNvPr id="3" name="Content Placeholder 2"/>
          <p:cNvSpPr>
            <a:spLocks noGrp="1"/>
          </p:cNvSpPr>
          <p:nvPr>
            <p:ph sz="quarter" idx="10"/>
          </p:nvPr>
        </p:nvSpPr>
        <p:spPr/>
        <p:txBody>
          <a:bodyPr>
            <a:normAutofit/>
          </a:bodyPr>
          <a:lstStyle/>
          <a:p>
            <a:r>
              <a:rPr lang="en-US" dirty="0"/>
              <a:t>Tissue sampling for diagnosis</a:t>
            </a:r>
          </a:p>
          <a:p>
            <a:pPr lvl="1"/>
            <a:r>
              <a:rPr lang="en-US" dirty="0"/>
              <a:t>Send the </a:t>
            </a:r>
            <a:r>
              <a:rPr lang="en-US" b="1" i="1" dirty="0">
                <a:solidFill>
                  <a:srgbClr val="C00000"/>
                </a:solidFill>
              </a:rPr>
              <a:t>full</a:t>
            </a:r>
            <a:r>
              <a:rPr lang="en-US" dirty="0">
                <a:solidFill>
                  <a:srgbClr val="C00000"/>
                </a:solidFill>
              </a:rPr>
              <a:t> </a:t>
            </a:r>
            <a:r>
              <a:rPr lang="en-US" dirty="0"/>
              <a:t>brain</a:t>
            </a:r>
          </a:p>
          <a:p>
            <a:r>
              <a:rPr lang="en-US" altLang="en-US" dirty="0"/>
              <a:t>Protect head when killing animal</a:t>
            </a:r>
          </a:p>
          <a:p>
            <a:pPr lvl="1"/>
            <a:r>
              <a:rPr lang="en-US" altLang="en-US" dirty="0"/>
              <a:t>Don’t smash bats</a:t>
            </a:r>
          </a:p>
          <a:p>
            <a:pPr lvl="1"/>
            <a:r>
              <a:rPr lang="en-US" altLang="en-US" dirty="0"/>
              <a:t>Don’t shoot other animals in head</a:t>
            </a:r>
          </a:p>
          <a:p>
            <a:endParaRPr lang="en-US" dirty="0"/>
          </a:p>
        </p:txBody>
      </p:sp>
      <p:sp>
        <p:nvSpPr>
          <p:cNvPr id="4" name="Slide Number Placeholder 3">
            <a:extLst>
              <a:ext uri="{FF2B5EF4-FFF2-40B4-BE49-F238E27FC236}">
                <a16:creationId xmlns:a16="http://schemas.microsoft.com/office/drawing/2014/main" id="{66467302-AAE4-403C-B7A4-B888DAE383DF}"/>
              </a:ext>
            </a:extLst>
          </p:cNvPr>
          <p:cNvSpPr>
            <a:spLocks noGrp="1"/>
          </p:cNvSpPr>
          <p:nvPr>
            <p:ph type="sldNum" sz="quarter" idx="4294967295"/>
          </p:nvPr>
        </p:nvSpPr>
        <p:spPr>
          <a:xfrm>
            <a:off x="11642725" y="5648325"/>
            <a:ext cx="549275" cy="396875"/>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3E8F0C-AEAC-4CB4-9285-5B3C2C7A7B84}" type="slidenum">
              <a:rPr lang="en-US" smtClean="0"/>
              <a:pPr/>
              <a:t>65</a:t>
            </a:fld>
            <a:endParaRPr lang="en-US" dirty="0"/>
          </a:p>
        </p:txBody>
      </p:sp>
      <p:sp>
        <p:nvSpPr>
          <p:cNvPr id="5" name="Text Box 3"/>
          <p:cNvSpPr txBox="1">
            <a:spLocks noChangeArrowheads="1"/>
          </p:cNvSpPr>
          <p:nvPr/>
        </p:nvSpPr>
        <p:spPr bwMode="auto">
          <a:xfrm>
            <a:off x="5803899" y="1948784"/>
            <a:ext cx="363378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FFFF00"/>
                </a:solidFill>
                <a:latin typeface="Arial" panose="020B0604020202020204" pitchFamily="34" charset="0"/>
              </a:defRPr>
            </a:lvl1pPr>
            <a:lvl2pPr marL="742950" indent="-285750">
              <a:defRPr sz="2400">
                <a:solidFill>
                  <a:srgbClr val="FFFF00"/>
                </a:solidFill>
                <a:latin typeface="Arial" panose="020B0604020202020204" pitchFamily="34" charset="0"/>
              </a:defRPr>
            </a:lvl2pPr>
            <a:lvl3pPr marL="1143000" indent="-228600">
              <a:defRPr sz="2400">
                <a:solidFill>
                  <a:srgbClr val="FFFF00"/>
                </a:solidFill>
                <a:latin typeface="Arial" panose="020B0604020202020204" pitchFamily="34" charset="0"/>
              </a:defRPr>
            </a:lvl3pPr>
            <a:lvl4pPr marL="1600200" indent="-228600">
              <a:defRPr sz="2400">
                <a:solidFill>
                  <a:srgbClr val="FFFF00"/>
                </a:solidFill>
                <a:latin typeface="Arial" panose="020B0604020202020204" pitchFamily="34" charset="0"/>
              </a:defRPr>
            </a:lvl4pPr>
            <a:lvl5pPr marL="2057400" indent="-228600">
              <a:defRPr sz="2400">
                <a:solidFill>
                  <a:srgbClr val="FFFF00"/>
                </a:solidFill>
                <a:latin typeface="Arial" panose="020B0604020202020204" pitchFamily="34" charset="0"/>
              </a:defRPr>
            </a:lvl5pPr>
            <a:lvl6pPr marL="2514600" indent="-228600" algn="ctr" eaLnBrk="0" fontAlgn="base" hangingPunct="0">
              <a:spcBef>
                <a:spcPct val="50000"/>
              </a:spcBef>
              <a:spcAft>
                <a:spcPct val="0"/>
              </a:spcAft>
              <a:defRPr sz="2400">
                <a:solidFill>
                  <a:srgbClr val="FFFF00"/>
                </a:solidFill>
                <a:latin typeface="Arial" panose="020B0604020202020204" pitchFamily="34" charset="0"/>
              </a:defRPr>
            </a:lvl6pPr>
            <a:lvl7pPr marL="2971800" indent="-228600" algn="ctr" eaLnBrk="0" fontAlgn="base" hangingPunct="0">
              <a:spcBef>
                <a:spcPct val="50000"/>
              </a:spcBef>
              <a:spcAft>
                <a:spcPct val="0"/>
              </a:spcAft>
              <a:defRPr sz="2400">
                <a:solidFill>
                  <a:srgbClr val="FFFF00"/>
                </a:solidFill>
                <a:latin typeface="Arial" panose="020B0604020202020204" pitchFamily="34" charset="0"/>
              </a:defRPr>
            </a:lvl7pPr>
            <a:lvl8pPr marL="3429000" indent="-228600" algn="ctr" eaLnBrk="0" fontAlgn="base" hangingPunct="0">
              <a:spcBef>
                <a:spcPct val="50000"/>
              </a:spcBef>
              <a:spcAft>
                <a:spcPct val="0"/>
              </a:spcAft>
              <a:defRPr sz="2400">
                <a:solidFill>
                  <a:srgbClr val="FFFF00"/>
                </a:solidFill>
                <a:latin typeface="Arial" panose="020B0604020202020204" pitchFamily="34" charset="0"/>
              </a:defRPr>
            </a:lvl8pPr>
            <a:lvl9pPr marL="3886200" indent="-228600" algn="ctr" eaLnBrk="0" fontAlgn="base" hangingPunct="0">
              <a:spcBef>
                <a:spcPct val="50000"/>
              </a:spcBef>
              <a:spcAft>
                <a:spcPct val="0"/>
              </a:spcAft>
              <a:defRPr sz="2400">
                <a:solidFill>
                  <a:srgbClr val="FFFF00"/>
                </a:solidFill>
                <a:latin typeface="Arial" panose="020B0604020202020204" pitchFamily="34" charset="0"/>
              </a:defRPr>
            </a:lvl9pPr>
          </a:lstStyle>
          <a:p>
            <a:r>
              <a:rPr lang="en-US" altLang="en-US" sz="3200" dirty="0">
                <a:solidFill>
                  <a:schemeClr val="hlink"/>
                </a:solidFill>
              </a:rPr>
              <a:t>Inadequate sample</a:t>
            </a:r>
          </a:p>
        </p:txBody>
      </p:sp>
      <p:sp>
        <p:nvSpPr>
          <p:cNvPr id="6" name="Text Box 4"/>
          <p:cNvSpPr txBox="1">
            <a:spLocks noChangeArrowheads="1"/>
          </p:cNvSpPr>
          <p:nvPr/>
        </p:nvSpPr>
        <p:spPr bwMode="auto">
          <a:xfrm>
            <a:off x="6096000" y="3029035"/>
            <a:ext cx="30495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FFFF00"/>
                </a:solidFill>
                <a:latin typeface="Arial" panose="020B0604020202020204" pitchFamily="34" charset="0"/>
              </a:defRPr>
            </a:lvl1pPr>
            <a:lvl2pPr marL="742950" indent="-285750">
              <a:defRPr sz="2400">
                <a:solidFill>
                  <a:srgbClr val="FFFF00"/>
                </a:solidFill>
                <a:latin typeface="Arial" panose="020B0604020202020204" pitchFamily="34" charset="0"/>
              </a:defRPr>
            </a:lvl2pPr>
            <a:lvl3pPr marL="1143000" indent="-228600">
              <a:defRPr sz="2400">
                <a:solidFill>
                  <a:srgbClr val="FFFF00"/>
                </a:solidFill>
                <a:latin typeface="Arial" panose="020B0604020202020204" pitchFamily="34" charset="0"/>
              </a:defRPr>
            </a:lvl3pPr>
            <a:lvl4pPr marL="1600200" indent="-228600">
              <a:defRPr sz="2400">
                <a:solidFill>
                  <a:srgbClr val="FFFF00"/>
                </a:solidFill>
                <a:latin typeface="Arial" panose="020B0604020202020204" pitchFamily="34" charset="0"/>
              </a:defRPr>
            </a:lvl4pPr>
            <a:lvl5pPr marL="2057400" indent="-228600">
              <a:defRPr sz="2400">
                <a:solidFill>
                  <a:srgbClr val="FFFF00"/>
                </a:solidFill>
                <a:latin typeface="Arial" panose="020B0604020202020204" pitchFamily="34" charset="0"/>
              </a:defRPr>
            </a:lvl5pPr>
            <a:lvl6pPr marL="2514600" indent="-228600" algn="ctr" eaLnBrk="0" fontAlgn="base" hangingPunct="0">
              <a:spcBef>
                <a:spcPct val="50000"/>
              </a:spcBef>
              <a:spcAft>
                <a:spcPct val="0"/>
              </a:spcAft>
              <a:defRPr sz="2400">
                <a:solidFill>
                  <a:srgbClr val="FFFF00"/>
                </a:solidFill>
                <a:latin typeface="Arial" panose="020B0604020202020204" pitchFamily="34" charset="0"/>
              </a:defRPr>
            </a:lvl6pPr>
            <a:lvl7pPr marL="2971800" indent="-228600" algn="ctr" eaLnBrk="0" fontAlgn="base" hangingPunct="0">
              <a:spcBef>
                <a:spcPct val="50000"/>
              </a:spcBef>
              <a:spcAft>
                <a:spcPct val="0"/>
              </a:spcAft>
              <a:defRPr sz="2400">
                <a:solidFill>
                  <a:srgbClr val="FFFF00"/>
                </a:solidFill>
                <a:latin typeface="Arial" panose="020B0604020202020204" pitchFamily="34" charset="0"/>
              </a:defRPr>
            </a:lvl7pPr>
            <a:lvl8pPr marL="3429000" indent="-228600" algn="ctr" eaLnBrk="0" fontAlgn="base" hangingPunct="0">
              <a:spcBef>
                <a:spcPct val="50000"/>
              </a:spcBef>
              <a:spcAft>
                <a:spcPct val="0"/>
              </a:spcAft>
              <a:defRPr sz="2400">
                <a:solidFill>
                  <a:srgbClr val="FFFF00"/>
                </a:solidFill>
                <a:latin typeface="Arial" panose="020B0604020202020204" pitchFamily="34" charset="0"/>
              </a:defRPr>
            </a:lvl8pPr>
            <a:lvl9pPr marL="3886200" indent="-228600" algn="ctr" eaLnBrk="0" fontAlgn="base" hangingPunct="0">
              <a:spcBef>
                <a:spcPct val="50000"/>
              </a:spcBef>
              <a:spcAft>
                <a:spcPct val="0"/>
              </a:spcAft>
              <a:defRPr sz="2400">
                <a:solidFill>
                  <a:srgbClr val="FFFF00"/>
                </a:solidFill>
                <a:latin typeface="Arial" panose="020B0604020202020204" pitchFamily="34" charset="0"/>
              </a:defRPr>
            </a:lvl9pPr>
          </a:lstStyle>
          <a:p>
            <a:r>
              <a:rPr lang="en-US" altLang="en-US" sz="3200" dirty="0">
                <a:solidFill>
                  <a:schemeClr val="hlink"/>
                </a:solidFill>
              </a:rPr>
              <a:t>Equivocal result</a:t>
            </a:r>
          </a:p>
        </p:txBody>
      </p:sp>
      <p:sp>
        <p:nvSpPr>
          <p:cNvPr id="7" name="Line 5"/>
          <p:cNvSpPr>
            <a:spLocks noChangeShapeType="1"/>
          </p:cNvSpPr>
          <p:nvPr/>
        </p:nvSpPr>
        <p:spPr bwMode="auto">
          <a:xfrm>
            <a:off x="7655462" y="2490582"/>
            <a:ext cx="0" cy="674688"/>
          </a:xfrm>
          <a:prstGeom prst="line">
            <a:avLst/>
          </a:prstGeom>
          <a:noFill/>
          <a:ln w="28575">
            <a:solidFill>
              <a:srgbClr val="A50021"/>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 name="Line 6"/>
          <p:cNvSpPr>
            <a:spLocks noChangeShapeType="1"/>
          </p:cNvSpPr>
          <p:nvPr/>
        </p:nvSpPr>
        <p:spPr bwMode="auto">
          <a:xfrm rot="2631254">
            <a:off x="6547209" y="3575348"/>
            <a:ext cx="0" cy="674688"/>
          </a:xfrm>
          <a:prstGeom prst="line">
            <a:avLst/>
          </a:prstGeom>
          <a:noFill/>
          <a:ln w="28575">
            <a:solidFill>
              <a:srgbClr val="A50021"/>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9" name="Picture 7" descr="do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4489" y="4280834"/>
            <a:ext cx="1601787" cy="218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diog runs"/>
          <p:cNvPicPr>
            <a:picLocks noChangeAspect="1" noChangeArrowheads="1"/>
          </p:cNvPicPr>
          <p:nvPr/>
        </p:nvPicPr>
        <p:blipFill>
          <a:blip r:embed="rId3">
            <a:extLst>
              <a:ext uri="{28A0092B-C50C-407E-A947-70E740481C1C}">
                <a14:useLocalDpi xmlns:a14="http://schemas.microsoft.com/office/drawing/2010/main" val="0"/>
              </a:ext>
            </a:extLst>
          </a:blip>
          <a:srcRect l="56009" t="26566" r="4684"/>
          <a:stretch>
            <a:fillRect/>
          </a:stretch>
        </p:blipFill>
        <p:spPr bwMode="auto">
          <a:xfrm>
            <a:off x="8628920" y="4260196"/>
            <a:ext cx="1773237"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9"/>
          <p:cNvSpPr>
            <a:spLocks noChangeShapeType="1"/>
          </p:cNvSpPr>
          <p:nvPr/>
        </p:nvSpPr>
        <p:spPr bwMode="auto">
          <a:xfrm rot="18968746" flipH="1">
            <a:off x="9038867" y="3593969"/>
            <a:ext cx="0" cy="674688"/>
          </a:xfrm>
          <a:prstGeom prst="line">
            <a:avLst/>
          </a:prstGeom>
          <a:noFill/>
          <a:ln w="28575">
            <a:solidFill>
              <a:srgbClr val="A50021"/>
            </a:solidFill>
            <a:prstDash val="lg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 name="Text Box 10"/>
          <p:cNvSpPr txBox="1">
            <a:spLocks noChangeArrowheads="1"/>
          </p:cNvSpPr>
          <p:nvPr/>
        </p:nvSpPr>
        <p:spPr bwMode="auto">
          <a:xfrm>
            <a:off x="6313488" y="4610100"/>
            <a:ext cx="2959100" cy="579438"/>
          </a:xfrm>
          <a:prstGeom prst="rect">
            <a:avLst/>
          </a:prstGeom>
          <a:solidFill>
            <a:srgbClr val="FFFFFF">
              <a:alpha val="50195"/>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FFFF00"/>
                </a:solidFill>
                <a:latin typeface="Arial" panose="020B0604020202020204" pitchFamily="34" charset="0"/>
              </a:defRPr>
            </a:lvl1pPr>
            <a:lvl2pPr marL="742950" indent="-285750">
              <a:defRPr sz="2400">
                <a:solidFill>
                  <a:srgbClr val="FFFF00"/>
                </a:solidFill>
                <a:latin typeface="Arial" panose="020B0604020202020204" pitchFamily="34" charset="0"/>
              </a:defRPr>
            </a:lvl2pPr>
            <a:lvl3pPr marL="1143000" indent="-228600">
              <a:defRPr sz="2400">
                <a:solidFill>
                  <a:srgbClr val="FFFF00"/>
                </a:solidFill>
                <a:latin typeface="Arial" panose="020B0604020202020204" pitchFamily="34" charset="0"/>
              </a:defRPr>
            </a:lvl3pPr>
            <a:lvl4pPr marL="1600200" indent="-228600">
              <a:defRPr sz="2400">
                <a:solidFill>
                  <a:srgbClr val="FFFF00"/>
                </a:solidFill>
                <a:latin typeface="Arial" panose="020B0604020202020204" pitchFamily="34" charset="0"/>
              </a:defRPr>
            </a:lvl4pPr>
            <a:lvl5pPr marL="2057400" indent="-228600">
              <a:defRPr sz="2400">
                <a:solidFill>
                  <a:srgbClr val="FFFF00"/>
                </a:solidFill>
                <a:latin typeface="Arial" panose="020B0604020202020204" pitchFamily="34" charset="0"/>
              </a:defRPr>
            </a:lvl5pPr>
            <a:lvl6pPr marL="2514600" indent="-228600" algn="ctr" eaLnBrk="0" fontAlgn="base" hangingPunct="0">
              <a:spcBef>
                <a:spcPct val="50000"/>
              </a:spcBef>
              <a:spcAft>
                <a:spcPct val="0"/>
              </a:spcAft>
              <a:defRPr sz="2400">
                <a:solidFill>
                  <a:srgbClr val="FFFF00"/>
                </a:solidFill>
                <a:latin typeface="Arial" panose="020B0604020202020204" pitchFamily="34" charset="0"/>
              </a:defRPr>
            </a:lvl6pPr>
            <a:lvl7pPr marL="2971800" indent="-228600" algn="ctr" eaLnBrk="0" fontAlgn="base" hangingPunct="0">
              <a:spcBef>
                <a:spcPct val="50000"/>
              </a:spcBef>
              <a:spcAft>
                <a:spcPct val="0"/>
              </a:spcAft>
              <a:defRPr sz="2400">
                <a:solidFill>
                  <a:srgbClr val="FFFF00"/>
                </a:solidFill>
                <a:latin typeface="Arial" panose="020B0604020202020204" pitchFamily="34" charset="0"/>
              </a:defRPr>
            </a:lvl7pPr>
            <a:lvl8pPr marL="3429000" indent="-228600" algn="ctr" eaLnBrk="0" fontAlgn="base" hangingPunct="0">
              <a:spcBef>
                <a:spcPct val="50000"/>
              </a:spcBef>
              <a:spcAft>
                <a:spcPct val="0"/>
              </a:spcAft>
              <a:defRPr sz="2400">
                <a:solidFill>
                  <a:srgbClr val="FFFF00"/>
                </a:solidFill>
                <a:latin typeface="Arial" panose="020B0604020202020204" pitchFamily="34" charset="0"/>
              </a:defRPr>
            </a:lvl8pPr>
            <a:lvl9pPr marL="3886200" indent="-228600" algn="ctr" eaLnBrk="0" fontAlgn="base" hangingPunct="0">
              <a:spcBef>
                <a:spcPct val="50000"/>
              </a:spcBef>
              <a:spcAft>
                <a:spcPct val="0"/>
              </a:spcAft>
              <a:defRPr sz="2400">
                <a:solidFill>
                  <a:srgbClr val="FFFF00"/>
                </a:solidFill>
                <a:latin typeface="Arial" panose="020B0604020202020204" pitchFamily="34" charset="0"/>
              </a:defRPr>
            </a:lvl9pPr>
          </a:lstStyle>
          <a:p>
            <a:r>
              <a:rPr lang="en-US" altLang="en-US" sz="3200" i="1" dirty="0">
                <a:solidFill>
                  <a:srgbClr val="A50021"/>
                </a:solidFill>
              </a:rPr>
              <a:t>Unnecessarily?</a:t>
            </a:r>
          </a:p>
        </p:txBody>
      </p:sp>
    </p:spTree>
    <p:extLst>
      <p:ext uri="{BB962C8B-B14F-4D97-AF65-F5344CB8AC3E}">
        <p14:creationId xmlns:p14="http://schemas.microsoft.com/office/powerpoint/2010/main" val="13328750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Documentation Problems</a:t>
            </a:r>
          </a:p>
        </p:txBody>
      </p:sp>
      <p:sp>
        <p:nvSpPr>
          <p:cNvPr id="3" name="Content Placeholder 2"/>
          <p:cNvSpPr>
            <a:spLocks noGrp="1"/>
          </p:cNvSpPr>
          <p:nvPr>
            <p:ph sz="quarter" idx="10"/>
          </p:nvPr>
        </p:nvSpPr>
        <p:spPr/>
        <p:txBody>
          <a:bodyPr/>
          <a:lstStyle/>
          <a:p>
            <a:pPr marL="342900" indent="-342900">
              <a:lnSpc>
                <a:spcPct val="200000"/>
              </a:lnSpc>
              <a:buFont typeface="Wingdings" panose="05000000000000000000" pitchFamily="2" charset="2"/>
              <a:buChar char="ü"/>
            </a:pPr>
            <a:r>
              <a:rPr lang="en-US" altLang="en-US" dirty="0"/>
              <a:t>Multiple specimens in the same shipper with no indication on requisition</a:t>
            </a:r>
          </a:p>
          <a:p>
            <a:pPr marL="342900" indent="-342900">
              <a:lnSpc>
                <a:spcPct val="200000"/>
              </a:lnSpc>
              <a:buFont typeface="Wingdings" panose="05000000000000000000" pitchFamily="2" charset="2"/>
              <a:buChar char="ü"/>
            </a:pPr>
            <a:r>
              <a:rPr lang="en-US" altLang="en-US" dirty="0"/>
              <a:t>Multiple unassociated specimens in the same shipper </a:t>
            </a:r>
          </a:p>
          <a:p>
            <a:pPr marL="342900" indent="-342900">
              <a:lnSpc>
                <a:spcPct val="200000"/>
              </a:lnSpc>
              <a:buFont typeface="Wingdings" panose="05000000000000000000" pitchFamily="2" charset="2"/>
              <a:buChar char="ü"/>
            </a:pPr>
            <a:r>
              <a:rPr lang="en-US" altLang="en-US" dirty="0"/>
              <a:t>Submitter not indicated</a:t>
            </a:r>
          </a:p>
          <a:p>
            <a:pPr marL="342900" indent="-342900">
              <a:lnSpc>
                <a:spcPct val="200000"/>
              </a:lnSpc>
              <a:buFont typeface="Wingdings" panose="05000000000000000000" pitchFamily="2" charset="2"/>
              <a:buChar char="ü"/>
            </a:pPr>
            <a:r>
              <a:rPr lang="en-US" altLang="en-US" dirty="0"/>
              <a:t>Physician not indicated</a:t>
            </a:r>
          </a:p>
        </p:txBody>
      </p:sp>
      <p:sp>
        <p:nvSpPr>
          <p:cNvPr id="4" name="Slide Number Placeholder 3">
            <a:extLst>
              <a:ext uri="{FF2B5EF4-FFF2-40B4-BE49-F238E27FC236}">
                <a16:creationId xmlns:a16="http://schemas.microsoft.com/office/drawing/2014/main" id="{A212AB2D-A842-4543-B132-11ED66D9255F}"/>
              </a:ext>
            </a:extLst>
          </p:cNvPr>
          <p:cNvSpPr>
            <a:spLocks noGrp="1"/>
          </p:cNvSpPr>
          <p:nvPr>
            <p:ph type="sldNum" sz="quarter" idx="4294967295"/>
          </p:nvPr>
        </p:nvSpPr>
        <p:spPr>
          <a:xfrm>
            <a:off x="0" y="0"/>
            <a:ext cx="0" cy="0"/>
          </a:xfrm>
        </p:spPr>
        <p:txBody>
          <a:bodyPr/>
          <a:lstStyle/>
          <a:p>
            <a:fld id="{403E8F0C-AEAC-4CB4-9285-5B3C2C7A7B84}" type="slidenum">
              <a:rPr lang="en-US" smtClean="0"/>
              <a:t>66</a:t>
            </a:fld>
            <a:endParaRPr lang="en-US"/>
          </a:p>
        </p:txBody>
      </p:sp>
    </p:spTree>
    <p:extLst>
      <p:ext uri="{BB962C8B-B14F-4D97-AF65-F5344CB8AC3E}">
        <p14:creationId xmlns:p14="http://schemas.microsoft.com/office/powerpoint/2010/main" val="1695111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 of Shipment</a:t>
            </a:r>
          </a:p>
        </p:txBody>
      </p:sp>
      <p:sp>
        <p:nvSpPr>
          <p:cNvPr id="3" name="Content Placeholder 2"/>
          <p:cNvSpPr>
            <a:spLocks noGrp="1"/>
          </p:cNvSpPr>
          <p:nvPr>
            <p:ph sz="quarter" idx="10"/>
          </p:nvPr>
        </p:nvSpPr>
        <p:spPr/>
        <p:txBody>
          <a:bodyPr/>
          <a:lstStyle/>
          <a:p>
            <a:r>
              <a:rPr lang="en-US" altLang="en-US" dirty="0">
                <a:solidFill>
                  <a:srgbClr val="A50021"/>
                </a:solidFill>
              </a:rPr>
              <a:t>Hand delivery</a:t>
            </a:r>
            <a:r>
              <a:rPr lang="en-US" altLang="en-US" dirty="0"/>
              <a:t> </a:t>
            </a:r>
          </a:p>
          <a:p>
            <a:pPr lvl="1"/>
            <a:r>
              <a:rPr lang="en-US" altLang="en-US" dirty="0"/>
              <a:t>Ideal</a:t>
            </a:r>
          </a:p>
          <a:p>
            <a:pPr lvl="1"/>
            <a:r>
              <a:rPr lang="en-US" altLang="en-US" dirty="0"/>
              <a:t>Distance consideration</a:t>
            </a:r>
          </a:p>
          <a:p>
            <a:r>
              <a:rPr lang="en-US" altLang="en-US" dirty="0"/>
              <a:t>Priority mail</a:t>
            </a:r>
          </a:p>
          <a:p>
            <a:r>
              <a:rPr lang="en-US" altLang="en-US" dirty="0"/>
              <a:t>UPS</a:t>
            </a:r>
          </a:p>
          <a:p>
            <a:r>
              <a:rPr lang="en-US" altLang="en-US" dirty="0"/>
              <a:t>Guaranteed overnight delivery</a:t>
            </a:r>
          </a:p>
          <a:p>
            <a:r>
              <a:rPr lang="en-US" altLang="en-US" dirty="0"/>
              <a:t>Bus</a:t>
            </a:r>
          </a:p>
          <a:p>
            <a:endParaRPr lang="en-US" dirty="0"/>
          </a:p>
        </p:txBody>
      </p:sp>
      <p:sp>
        <p:nvSpPr>
          <p:cNvPr id="4" name="Slide Number Placeholder 3">
            <a:extLst>
              <a:ext uri="{FF2B5EF4-FFF2-40B4-BE49-F238E27FC236}">
                <a16:creationId xmlns:a16="http://schemas.microsoft.com/office/drawing/2014/main" id="{9735104D-128D-4B01-ADCE-773760AFBB79}"/>
              </a:ext>
            </a:extLst>
          </p:cNvPr>
          <p:cNvSpPr>
            <a:spLocks noGrp="1"/>
          </p:cNvSpPr>
          <p:nvPr>
            <p:ph type="sldNum" sz="quarter" idx="4294967295"/>
          </p:nvPr>
        </p:nvSpPr>
        <p:spPr>
          <a:xfrm>
            <a:off x="0" y="0"/>
            <a:ext cx="0" cy="0"/>
          </a:xfrm>
        </p:spPr>
        <p:txBody>
          <a:bodyPr/>
          <a:lstStyle/>
          <a:p>
            <a:fld id="{403E8F0C-AEAC-4CB4-9285-5B3C2C7A7B84}" type="slidenum">
              <a:rPr lang="en-US" smtClean="0"/>
              <a:t>67</a:t>
            </a:fld>
            <a:endParaRPr lang="en-US"/>
          </a:p>
        </p:txBody>
      </p:sp>
    </p:spTree>
    <p:extLst>
      <p:ext uri="{BB962C8B-B14F-4D97-AF65-F5344CB8AC3E}">
        <p14:creationId xmlns:p14="http://schemas.microsoft.com/office/powerpoint/2010/main" val="7884726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E39FA-7979-E969-3CBD-035719E58E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FF4D33-BFC3-28B5-8877-3B9CA533029B}"/>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40983240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994" y="3548737"/>
            <a:ext cx="11029615" cy="1497507"/>
          </a:xfrm>
        </p:spPr>
        <p:txBody>
          <a:bodyPr/>
          <a:lstStyle/>
          <a:p>
            <a:r>
              <a:rPr lang="en-US" dirty="0"/>
              <a:t>Information resources</a:t>
            </a:r>
          </a:p>
        </p:txBody>
      </p:sp>
    </p:spTree>
    <p:extLst>
      <p:ext uri="{BB962C8B-B14F-4D97-AF65-F5344CB8AC3E}">
        <p14:creationId xmlns:p14="http://schemas.microsoft.com/office/powerpoint/2010/main" val="4278373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15DA606A-EF87-49B6-BAAB-CD19CEBD9F16}"/>
              </a:ext>
            </a:extLst>
          </p:cNvPr>
          <p:cNvSpPr txBox="1"/>
          <p:nvPr/>
        </p:nvSpPr>
        <p:spPr>
          <a:xfrm>
            <a:off x="709897" y="647707"/>
            <a:ext cx="6592529" cy="3354765"/>
          </a:xfrm>
          <a:prstGeom prst="rect">
            <a:avLst/>
          </a:prstGeom>
          <a:noFill/>
        </p:spPr>
        <p:txBody>
          <a:bodyPr wrap="square" rtlCol="0">
            <a:spAutoFit/>
          </a:bodyPr>
          <a:lstStyle/>
          <a:p>
            <a:r>
              <a:rPr lang="en-US" altLang="en-US" sz="3200" dirty="0">
                <a:solidFill>
                  <a:schemeClr val="tx2"/>
                </a:solidFill>
                <a:latin typeface="+mj-lt"/>
              </a:rPr>
              <a:t>NUES Tags</a:t>
            </a:r>
            <a:endParaRPr lang="en-US" altLang="en-US" sz="1800" dirty="0">
              <a:solidFill>
                <a:schemeClr val="tx2"/>
              </a:solidFill>
              <a:latin typeface="+mj-lt"/>
            </a:endParaRP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r>
              <a:rPr lang="en-US" sz="2400" dirty="0">
                <a:solidFill>
                  <a:schemeClr val="tx2"/>
                </a:solidFill>
              </a:rPr>
              <a:t>9-characters (e.g., 35ABC1234)</a:t>
            </a:r>
          </a:p>
          <a:p>
            <a:pPr marL="285750" indent="-285750">
              <a:buFont typeface="Arial" panose="020B0604020202020204" pitchFamily="34" charset="0"/>
              <a:buChar char="•"/>
            </a:pPr>
            <a:r>
              <a:rPr lang="en-US" sz="2400" dirty="0">
                <a:solidFill>
                  <a:schemeClr val="tx2"/>
                </a:solidFill>
              </a:rPr>
              <a:t>8-characters (e.g., 35AB1234)</a:t>
            </a:r>
          </a:p>
          <a:p>
            <a:pPr marL="742950" lvl="1" indent="-285750">
              <a:buFont typeface="Arial" panose="020B0604020202020204" pitchFamily="34" charset="0"/>
              <a:buChar char="•"/>
            </a:pPr>
            <a:r>
              <a:rPr lang="en-US" sz="2400" dirty="0">
                <a:solidFill>
                  <a:schemeClr val="tx2"/>
                </a:solidFill>
              </a:rPr>
              <a:t>Mostly seen for cervids</a:t>
            </a:r>
          </a:p>
          <a:p>
            <a:pPr marL="742950" lvl="1" indent="-285750">
              <a:buFont typeface="Arial" panose="020B0604020202020204" pitchFamily="34" charset="0"/>
              <a:buChar char="•"/>
            </a:pPr>
            <a:r>
              <a:rPr lang="en-US" sz="2400" dirty="0">
                <a:solidFill>
                  <a:schemeClr val="tx2"/>
                </a:solidFill>
              </a:rPr>
              <a:t>Not approved for cattle</a:t>
            </a:r>
          </a:p>
          <a:p>
            <a:pPr marL="285750" indent="-285750">
              <a:buFont typeface="Arial" panose="020B0604020202020204" pitchFamily="34" charset="0"/>
              <a:buChar char="•"/>
            </a:pPr>
            <a:r>
              <a:rPr lang="en-US" sz="2400" dirty="0">
                <a:solidFill>
                  <a:schemeClr val="tx2"/>
                </a:solidFill>
              </a:rPr>
              <a:t>Starts with two-digit state code (35=WI)</a:t>
            </a:r>
          </a:p>
          <a:p>
            <a:pPr marL="285750" indent="-285750">
              <a:buFont typeface="Arial" panose="020B0604020202020204" pitchFamily="34" charset="0"/>
              <a:buChar char="•"/>
            </a:pPr>
            <a:r>
              <a:rPr lang="en-US" sz="2400" dirty="0">
                <a:solidFill>
                  <a:schemeClr val="tx2"/>
                </a:solidFill>
              </a:rPr>
              <a:t>US Shield</a:t>
            </a:r>
          </a:p>
          <a:p>
            <a:pPr marL="285750" indent="-285750">
              <a:buFont typeface="Arial" panose="020B0604020202020204" pitchFamily="34" charset="0"/>
              <a:buChar char="•"/>
            </a:pPr>
            <a:endParaRPr lang="en-US" dirty="0">
              <a:solidFill>
                <a:schemeClr val="tx2"/>
              </a:solidFill>
            </a:endParaRPr>
          </a:p>
        </p:txBody>
      </p:sp>
      <p:pic>
        <p:nvPicPr>
          <p:cNvPr id="8" name="Picture 2">
            <a:extLst>
              <a:ext uri="{FF2B5EF4-FFF2-40B4-BE49-F238E27FC236}">
                <a16:creationId xmlns:a16="http://schemas.microsoft.com/office/drawing/2014/main" id="{E64D234C-C314-43EB-ADCA-8388DB74006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21102" y="3282747"/>
            <a:ext cx="734391" cy="7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663675" y="4176236"/>
            <a:ext cx="6096000" cy="2246769"/>
          </a:xfrm>
          <a:prstGeom prst="rect">
            <a:avLst/>
          </a:prstGeom>
        </p:spPr>
        <p:txBody>
          <a:bodyPr>
            <a:spAutoFit/>
          </a:bodyPr>
          <a:lstStyle/>
          <a:p>
            <a:r>
              <a:rPr lang="en-US" sz="2000" dirty="0">
                <a:solidFill>
                  <a:schemeClr val="tx2"/>
                </a:solidFill>
              </a:rPr>
              <a:t>USED IN:</a:t>
            </a:r>
          </a:p>
          <a:p>
            <a:pPr marL="285750" indent="-285750">
              <a:buFont typeface="Arial" panose="020B0604020202020204" pitchFamily="34" charset="0"/>
              <a:buChar char="•"/>
            </a:pPr>
            <a:r>
              <a:rPr lang="en-US" sz="2400" dirty="0">
                <a:solidFill>
                  <a:schemeClr val="tx2"/>
                </a:solidFill>
              </a:rPr>
              <a:t>Cattle (If applied prior to November 5, 2024)</a:t>
            </a:r>
          </a:p>
          <a:p>
            <a:pPr marL="285750" indent="-285750">
              <a:buFont typeface="Arial" panose="020B0604020202020204" pitchFamily="34" charset="0"/>
              <a:buChar char="•"/>
            </a:pPr>
            <a:r>
              <a:rPr lang="en-US" sz="2400" dirty="0">
                <a:solidFill>
                  <a:schemeClr val="tx2"/>
                </a:solidFill>
              </a:rPr>
              <a:t>Swine </a:t>
            </a:r>
          </a:p>
          <a:p>
            <a:pPr marL="285750" indent="-285750">
              <a:buFont typeface="Arial" panose="020B0604020202020204" pitchFamily="34" charset="0"/>
              <a:buChar char="•"/>
            </a:pPr>
            <a:r>
              <a:rPr lang="en-US" sz="2400" dirty="0">
                <a:solidFill>
                  <a:schemeClr val="tx2"/>
                </a:solidFill>
              </a:rPr>
              <a:t>Cervids</a:t>
            </a:r>
          </a:p>
          <a:p>
            <a:pPr marL="285750" indent="-285750">
              <a:buFont typeface="Arial" panose="020B0604020202020204" pitchFamily="34" charset="0"/>
              <a:buChar char="•"/>
            </a:pPr>
            <a:r>
              <a:rPr lang="en-US" sz="2400" dirty="0">
                <a:solidFill>
                  <a:schemeClr val="tx2"/>
                </a:solidFill>
              </a:rPr>
              <a:t>Other</a:t>
            </a:r>
          </a:p>
          <a:p>
            <a:pPr marL="285750" indent="-285750">
              <a:buFont typeface="Arial" panose="020B0604020202020204" pitchFamily="34" charset="0"/>
              <a:buChar char="•"/>
            </a:pPr>
            <a:r>
              <a:rPr lang="en-US" sz="2400" dirty="0">
                <a:solidFill>
                  <a:schemeClr val="tx2"/>
                </a:solidFill>
              </a:rPr>
              <a:t>NOT Sheep or Goats</a:t>
            </a:r>
          </a:p>
        </p:txBody>
      </p:sp>
      <p:grpSp>
        <p:nvGrpSpPr>
          <p:cNvPr id="4" name="Group 3"/>
          <p:cNvGrpSpPr/>
          <p:nvPr/>
        </p:nvGrpSpPr>
        <p:grpSpPr>
          <a:xfrm>
            <a:off x="7013346" y="1976518"/>
            <a:ext cx="2381250" cy="1713963"/>
            <a:chOff x="6096000" y="2335690"/>
            <a:chExt cx="2381250" cy="1713963"/>
          </a:xfrm>
        </p:grpSpPr>
        <p:pic>
          <p:nvPicPr>
            <p:cNvPr id="1026" name="Picture 2" descr="Image result for Brucellosis tags">
              <a:extLst>
                <a:ext uri="{FF2B5EF4-FFF2-40B4-BE49-F238E27FC236}">
                  <a16:creationId xmlns:a16="http://schemas.microsoft.com/office/drawing/2014/main" id="{AC530E5F-05CC-4376-B1F0-2FB227D41B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335690"/>
              <a:ext cx="2088892" cy="1713963"/>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p:cNvSpPr/>
            <p:nvPr/>
          </p:nvSpPr>
          <p:spPr>
            <a:xfrm>
              <a:off x="6301859" y="3018924"/>
              <a:ext cx="2175391" cy="4762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8298693" y="706766"/>
            <a:ext cx="3386062" cy="2310174"/>
            <a:chOff x="7823637" y="905311"/>
            <a:chExt cx="3386062" cy="2310174"/>
          </a:xfrm>
        </p:grpSpPr>
        <p:pic>
          <p:nvPicPr>
            <p:cNvPr id="11" name="Picture 2">
              <a:extLst>
                <a:ext uri="{FF2B5EF4-FFF2-40B4-BE49-F238E27FC236}">
                  <a16:creationId xmlns:a16="http://schemas.microsoft.com/office/drawing/2014/main" id="{2C67177D-F58F-4387-9C79-7EDC6AEB84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3637" y="905311"/>
              <a:ext cx="3386062" cy="2310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8108691" y="1404095"/>
              <a:ext cx="1883033" cy="4762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9686925" y="2353473"/>
              <a:ext cx="473067" cy="476250"/>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p:cNvGrpSpPr/>
          <p:nvPr/>
        </p:nvGrpSpPr>
        <p:grpSpPr>
          <a:xfrm>
            <a:off x="6995381" y="3768641"/>
            <a:ext cx="2319800" cy="2163026"/>
            <a:chOff x="6347684" y="4211632"/>
            <a:chExt cx="2319800" cy="2163026"/>
          </a:xfrm>
        </p:grpSpPr>
        <p:pic>
          <p:nvPicPr>
            <p:cNvPr id="13" name="Picture 5">
              <a:extLst>
                <a:ext uri="{FF2B5EF4-FFF2-40B4-BE49-F238E27FC236}">
                  <a16:creationId xmlns:a16="http://schemas.microsoft.com/office/drawing/2014/main" id="{522C478D-9D07-45C7-BCA3-E162A6F9EAE4}"/>
                </a:ext>
              </a:extLst>
            </p:cNvPr>
            <p:cNvPicPr>
              <a:picLocks noChangeAspect="1"/>
            </p:cNvPicPr>
            <p:nvPr/>
          </p:nvPicPr>
          <p:blipFill>
            <a:blip r:embed="rId5">
              <a:extLst>
                <a:ext uri="{28A0092B-C50C-407E-A947-70E740481C1C}">
                  <a14:useLocalDpi xmlns:a14="http://schemas.microsoft.com/office/drawing/2010/main" val="0"/>
                </a:ext>
              </a:extLst>
            </a:blip>
            <a:srcRect l="50792" t="38466" r="10336" b="13269"/>
            <a:stretch>
              <a:fillRect/>
            </a:stretch>
          </p:blipFill>
          <p:spPr bwMode="auto">
            <a:xfrm>
              <a:off x="6347684" y="4211632"/>
              <a:ext cx="2319800" cy="2163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Oval 16"/>
            <p:cNvSpPr/>
            <p:nvPr/>
          </p:nvSpPr>
          <p:spPr>
            <a:xfrm>
              <a:off x="7271050" y="5159917"/>
              <a:ext cx="634700" cy="736057"/>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p:nvGrpSpPr>
        <p:grpSpPr>
          <a:xfrm>
            <a:off x="9394596" y="3322386"/>
            <a:ext cx="2354444" cy="2253459"/>
            <a:chOff x="8667484" y="3642516"/>
            <a:chExt cx="2354444" cy="2253459"/>
          </a:xfrm>
        </p:grpSpPr>
        <p:pic>
          <p:nvPicPr>
            <p:cNvPr id="12" name="Picture 4">
              <a:extLst>
                <a:ext uri="{FF2B5EF4-FFF2-40B4-BE49-F238E27FC236}">
                  <a16:creationId xmlns:a16="http://schemas.microsoft.com/office/drawing/2014/main" id="{7689A45E-D853-46E9-9173-F310FB10EAC2}"/>
                </a:ext>
              </a:extLst>
            </p:cNvPr>
            <p:cNvPicPr>
              <a:picLocks noChangeAspect="1"/>
            </p:cNvPicPr>
            <p:nvPr/>
          </p:nvPicPr>
          <p:blipFill>
            <a:blip r:embed="rId6" cstate="print">
              <a:extLst>
                <a:ext uri="{28A0092B-C50C-407E-A947-70E740481C1C}">
                  <a14:useLocalDpi xmlns:a14="http://schemas.microsoft.com/office/drawing/2010/main" val="0"/>
                </a:ext>
              </a:extLst>
            </a:blip>
            <a:srcRect l="15244" t="42719" r="48836" b="13269"/>
            <a:stretch>
              <a:fillRect/>
            </a:stretch>
          </p:blipFill>
          <p:spPr bwMode="auto">
            <a:xfrm>
              <a:off x="8667484" y="3642516"/>
              <a:ext cx="2354444" cy="2163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Oval 14"/>
            <p:cNvSpPr/>
            <p:nvPr/>
          </p:nvSpPr>
          <p:spPr>
            <a:xfrm>
              <a:off x="8903189" y="4867275"/>
              <a:ext cx="1883033" cy="10287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9991724" y="4629150"/>
              <a:ext cx="473067" cy="476250"/>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810522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Contact Information</a:t>
            </a:r>
          </a:p>
        </p:txBody>
      </p:sp>
      <p:sp>
        <p:nvSpPr>
          <p:cNvPr id="4" name="Content Placeholder 3"/>
          <p:cNvSpPr>
            <a:spLocks noGrp="1"/>
          </p:cNvSpPr>
          <p:nvPr>
            <p:ph sz="half" idx="1"/>
          </p:nvPr>
        </p:nvSpPr>
        <p:spPr>
          <a:xfrm>
            <a:off x="171450" y="2072617"/>
            <a:ext cx="11610975" cy="4558236"/>
          </a:xfrm>
        </p:spPr>
        <p:txBody>
          <a:bodyPr>
            <a:normAutofit/>
          </a:bodyPr>
          <a:lstStyle/>
          <a:p>
            <a:pPr algn="ctr">
              <a:buFont typeface="Wingdings" panose="05000000000000000000" pitchFamily="2" charset="2"/>
              <a:buNone/>
            </a:pPr>
            <a:r>
              <a:rPr lang="en-US" sz="4800" u="sng" dirty="0">
                <a:solidFill>
                  <a:schemeClr val="accent1"/>
                </a:solidFill>
              </a:rPr>
              <a:t>Interstate</a:t>
            </a:r>
          </a:p>
          <a:p>
            <a:pPr algn="ctr">
              <a:buFont typeface="Wingdings" panose="05000000000000000000" pitchFamily="2" charset="2"/>
              <a:buNone/>
            </a:pPr>
            <a:endParaRPr lang="en-US" altLang="en-US" sz="4800" u="sng" dirty="0">
              <a:solidFill>
                <a:schemeClr val="accent1"/>
              </a:solidFill>
            </a:endParaRPr>
          </a:p>
          <a:p>
            <a:pPr algn="ctr">
              <a:buFont typeface="Wingdings" panose="05000000000000000000" pitchFamily="2" charset="2"/>
              <a:buNone/>
            </a:pPr>
            <a:r>
              <a:rPr lang="en-US" altLang="en-US" sz="2800" dirty="0">
                <a:solidFill>
                  <a:schemeClr val="tx1"/>
                </a:solidFill>
              </a:rPr>
              <a:t>DATCP Division of Animal Health</a:t>
            </a:r>
          </a:p>
          <a:p>
            <a:pPr algn="ctr">
              <a:buFont typeface="Wingdings" panose="05000000000000000000" pitchFamily="2" charset="2"/>
              <a:buNone/>
            </a:pPr>
            <a:r>
              <a:rPr lang="en-US" altLang="en-US" sz="2800" i="1" dirty="0">
                <a:solidFill>
                  <a:schemeClr val="tx1"/>
                </a:solidFill>
                <a:hlinkClick r:id="rId2"/>
              </a:rPr>
              <a:t>AnimalMovement.datcp.wi.gov </a:t>
            </a:r>
            <a:r>
              <a:rPr lang="en-US" altLang="en-US" sz="2800" i="1" dirty="0">
                <a:solidFill>
                  <a:schemeClr val="tx1"/>
                </a:solidFill>
              </a:rPr>
              <a:t> - </a:t>
            </a:r>
            <a:r>
              <a:rPr lang="en-US" altLang="en-US" sz="2800" dirty="0">
                <a:solidFill>
                  <a:schemeClr val="tx1"/>
                </a:solidFill>
              </a:rPr>
              <a:t>(608) 224-4872</a:t>
            </a:r>
          </a:p>
          <a:p>
            <a:pPr algn="ctr"/>
            <a:endParaRPr lang="en-US" sz="2800" dirty="0">
              <a:solidFill>
                <a:schemeClr val="tx1"/>
              </a:solidFill>
            </a:endParaRPr>
          </a:p>
          <a:p>
            <a:pPr algn="ctr"/>
            <a:r>
              <a:rPr lang="en-US" sz="2800" dirty="0">
                <a:solidFill>
                  <a:schemeClr val="tx1"/>
                </a:solidFill>
              </a:rPr>
              <a:t>DATCP Website</a:t>
            </a:r>
          </a:p>
          <a:p>
            <a:pPr algn="ctr"/>
            <a:r>
              <a:rPr lang="en-US" sz="2800" i="1" dirty="0">
                <a:solidFill>
                  <a:schemeClr val="tx1"/>
                </a:solidFill>
                <a:hlinkClick r:id="rId3"/>
              </a:rPr>
              <a:t>datcp.wi.gov</a:t>
            </a:r>
            <a:endParaRPr lang="en-US" sz="2800" i="1" dirty="0">
              <a:solidFill>
                <a:schemeClr val="tx1"/>
              </a:solidFill>
            </a:endParaRPr>
          </a:p>
          <a:p>
            <a:pPr algn="ctr"/>
            <a:r>
              <a:rPr lang="en-US" sz="2800" i="1" dirty="0">
                <a:solidFill>
                  <a:schemeClr val="tx1"/>
                </a:solidFill>
              </a:rPr>
              <a:t>Select </a:t>
            </a:r>
            <a:r>
              <a:rPr lang="en-US" sz="2800" b="1" i="1" dirty="0">
                <a:solidFill>
                  <a:schemeClr val="tx1"/>
                </a:solidFill>
              </a:rPr>
              <a:t>Animal Health </a:t>
            </a:r>
            <a:r>
              <a:rPr lang="en-US" sz="2800" i="1" dirty="0">
                <a:solidFill>
                  <a:schemeClr val="tx1"/>
                </a:solidFill>
              </a:rPr>
              <a:t>under the Programs/Services drop-down menu</a:t>
            </a:r>
          </a:p>
          <a:p>
            <a:pPr algn="ctr"/>
            <a:endParaRPr lang="en-US" sz="2800" i="1" dirty="0">
              <a:solidFill>
                <a:schemeClr val="tx1"/>
              </a:solidFill>
            </a:endParaRPr>
          </a:p>
          <a:p>
            <a:pPr algn="ctr"/>
            <a:r>
              <a:rPr lang="en-US" sz="2800" dirty="0"/>
              <a:t>Contacts for other states:  </a:t>
            </a:r>
            <a:r>
              <a:rPr lang="en-US" sz="2000" dirty="0">
                <a:hlinkClick r:id="rId4"/>
              </a:rPr>
              <a:t>https://datcp.wi.gov/Documents/AHContactAcrossUS.pdf</a:t>
            </a:r>
            <a:endParaRPr lang="en-US" sz="2000" dirty="0"/>
          </a:p>
          <a:p>
            <a:pPr algn="ctr">
              <a:buFont typeface="Wingdings" panose="05000000000000000000" pitchFamily="2" charset="2"/>
              <a:buNone/>
            </a:pPr>
            <a:endParaRPr lang="en-US" altLang="en-US" sz="1400" dirty="0"/>
          </a:p>
          <a:p>
            <a:endParaRPr lang="en-US" sz="1800" dirty="0"/>
          </a:p>
        </p:txBody>
      </p:sp>
    </p:spTree>
    <p:extLst>
      <p:ext uri="{BB962C8B-B14F-4D97-AF65-F5344CB8AC3E}">
        <p14:creationId xmlns:p14="http://schemas.microsoft.com/office/powerpoint/2010/main" val="31176730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Contact Information</a:t>
            </a:r>
          </a:p>
        </p:txBody>
      </p:sp>
      <p:sp>
        <p:nvSpPr>
          <p:cNvPr id="6" name="Rectangle 5"/>
          <p:cNvSpPr/>
          <p:nvPr/>
        </p:nvSpPr>
        <p:spPr>
          <a:xfrm>
            <a:off x="257687" y="1885041"/>
            <a:ext cx="6096000" cy="3939540"/>
          </a:xfrm>
          <a:prstGeom prst="rect">
            <a:avLst/>
          </a:prstGeom>
        </p:spPr>
        <p:txBody>
          <a:bodyPr>
            <a:spAutoFit/>
          </a:bodyPr>
          <a:lstStyle/>
          <a:p>
            <a:pPr marL="114300" algn="ctr"/>
            <a:r>
              <a:rPr lang="en-US" sz="4400" u="sng" dirty="0">
                <a:solidFill>
                  <a:schemeClr val="accent1"/>
                </a:solidFill>
              </a:rPr>
              <a:t>International</a:t>
            </a:r>
          </a:p>
          <a:p>
            <a:pPr marL="114300" algn="ctr"/>
            <a:endParaRPr lang="en-US" altLang="en-US" sz="2400" u="sng" dirty="0">
              <a:solidFill>
                <a:schemeClr val="accent1"/>
              </a:solidFill>
            </a:endParaRPr>
          </a:p>
          <a:p>
            <a:pPr marL="114300" algn="ctr"/>
            <a:r>
              <a:rPr lang="en-US" altLang="en-US" sz="2600" dirty="0"/>
              <a:t>USDA-APHIS-VS</a:t>
            </a:r>
          </a:p>
          <a:p>
            <a:pPr algn="ctr">
              <a:buFont typeface="Wingdings" panose="05000000000000000000" pitchFamily="2" charset="2"/>
              <a:buNone/>
            </a:pPr>
            <a:r>
              <a:rPr lang="en-US" altLang="en-US" sz="2600" i="1" dirty="0">
                <a:solidFill>
                  <a:srgbClr val="C00000"/>
                </a:solidFill>
                <a:hlinkClick r:id="rId2"/>
              </a:rPr>
              <a:t>http://www.aphis.usda.gov/regulations/vs/iregs/animals/</a:t>
            </a:r>
            <a:r>
              <a:rPr lang="en-US" altLang="en-US" sz="2600" i="1" dirty="0">
                <a:solidFill>
                  <a:srgbClr val="C00000"/>
                </a:solidFill>
              </a:rPr>
              <a:t> </a:t>
            </a:r>
          </a:p>
          <a:p>
            <a:pPr algn="ctr">
              <a:buFont typeface="Wingdings" panose="05000000000000000000" pitchFamily="2" charset="2"/>
              <a:buNone/>
            </a:pPr>
            <a:r>
              <a:rPr lang="en-US" altLang="en-US" sz="2600" dirty="0"/>
              <a:t>(608) 662-0630</a:t>
            </a:r>
          </a:p>
          <a:p>
            <a:pPr algn="ctr">
              <a:buFont typeface="Wingdings" panose="05000000000000000000" pitchFamily="2" charset="2"/>
              <a:buNone/>
            </a:pPr>
            <a:endParaRPr lang="en-US" altLang="en-US" sz="2600" i="1" dirty="0">
              <a:solidFill>
                <a:srgbClr val="A50021"/>
              </a:solidFill>
            </a:endParaRPr>
          </a:p>
          <a:p>
            <a:pPr algn="ctr"/>
            <a:r>
              <a:rPr lang="en-US" sz="2600" dirty="0"/>
              <a:t>USDA APHIS Website</a:t>
            </a:r>
          </a:p>
          <a:p>
            <a:pPr algn="ctr"/>
            <a:r>
              <a:rPr lang="en-US" sz="2600" i="1" dirty="0">
                <a:solidFill>
                  <a:srgbClr val="C00000"/>
                </a:solidFill>
                <a:hlinkClick r:id="rId3"/>
              </a:rPr>
              <a:t>www.aphis.usda.gov</a:t>
            </a:r>
            <a:r>
              <a:rPr lang="en-US" sz="2600" i="1" dirty="0">
                <a:solidFill>
                  <a:srgbClr val="C00000"/>
                </a:solidFill>
              </a:rPr>
              <a:t> </a:t>
            </a:r>
          </a:p>
        </p:txBody>
      </p:sp>
      <p:sp>
        <p:nvSpPr>
          <p:cNvPr id="10" name="Rectangle 9"/>
          <p:cNvSpPr/>
          <p:nvPr/>
        </p:nvSpPr>
        <p:spPr>
          <a:xfrm>
            <a:off x="7034132" y="2152518"/>
            <a:ext cx="5021451" cy="1323439"/>
          </a:xfrm>
          <a:prstGeom prst="rect">
            <a:avLst/>
          </a:prstGeom>
        </p:spPr>
        <p:txBody>
          <a:bodyPr wrap="square">
            <a:spAutoFit/>
          </a:bodyPr>
          <a:lstStyle/>
          <a:p>
            <a:pPr>
              <a:spcBef>
                <a:spcPct val="0"/>
              </a:spcBef>
            </a:pPr>
            <a:r>
              <a:rPr lang="en-US" altLang="en-US" sz="4000" b="1" i="1" dirty="0">
                <a:solidFill>
                  <a:schemeClr val="hlink"/>
                </a:solidFill>
              </a:rPr>
              <a:t>Remember, when in doubt, </a:t>
            </a:r>
            <a:r>
              <a:rPr lang="en-US" altLang="en-US" sz="4000" b="1" i="1" dirty="0">
                <a:solidFill>
                  <a:srgbClr val="A50021"/>
                </a:solidFill>
              </a:rPr>
              <a:t>CALL!</a:t>
            </a:r>
            <a:endParaRPr lang="en-US" altLang="en-US" sz="4000" b="1" dirty="0">
              <a:solidFill>
                <a:srgbClr val="A50021"/>
              </a:solidFill>
            </a:endParaRPr>
          </a:p>
        </p:txBody>
      </p:sp>
      <p:pic>
        <p:nvPicPr>
          <p:cNvPr id="11" name="Picture 3" descr="iphonec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6881" y="3910485"/>
            <a:ext cx="2235954" cy="253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033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3706A-CDFC-F995-A150-7802D847E9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8DCA3D-AFCB-A794-84F3-1A0BA329291B}"/>
              </a:ext>
            </a:extLst>
          </p:cNvPr>
          <p:cNvSpPr>
            <a:spLocks noGrp="1"/>
          </p:cNvSpPr>
          <p:nvPr>
            <p:ph type="title"/>
          </p:nvPr>
        </p:nvSpPr>
        <p:spPr/>
        <p:txBody>
          <a:bodyPr/>
          <a:lstStyle/>
          <a:p>
            <a:r>
              <a:rPr lang="en-US" dirty="0"/>
              <a:t>Important Contact Information</a:t>
            </a:r>
          </a:p>
        </p:txBody>
      </p:sp>
      <p:sp>
        <p:nvSpPr>
          <p:cNvPr id="4" name="Content Placeholder 3">
            <a:extLst>
              <a:ext uri="{FF2B5EF4-FFF2-40B4-BE49-F238E27FC236}">
                <a16:creationId xmlns:a16="http://schemas.microsoft.com/office/drawing/2014/main" id="{730D67D7-DB3B-60AC-3C06-48B50D12467A}"/>
              </a:ext>
            </a:extLst>
          </p:cNvPr>
          <p:cNvSpPr>
            <a:spLocks noGrp="1"/>
          </p:cNvSpPr>
          <p:nvPr>
            <p:ph sz="half" idx="1"/>
          </p:nvPr>
        </p:nvSpPr>
        <p:spPr>
          <a:xfrm>
            <a:off x="171450" y="2072617"/>
            <a:ext cx="11610975" cy="4558236"/>
          </a:xfrm>
        </p:spPr>
        <p:txBody>
          <a:bodyPr>
            <a:normAutofit/>
          </a:bodyPr>
          <a:lstStyle/>
          <a:p>
            <a:pPr algn="ctr">
              <a:buFont typeface="Wingdings" panose="05000000000000000000" pitchFamily="2" charset="2"/>
              <a:buNone/>
            </a:pPr>
            <a:r>
              <a:rPr lang="en-US" sz="4400" u="sng" dirty="0">
                <a:solidFill>
                  <a:schemeClr val="accent1"/>
                </a:solidFill>
              </a:rPr>
              <a:t>Accreditation:</a:t>
            </a:r>
            <a:endParaRPr lang="en-US" altLang="en-US" sz="4800" u="sng" dirty="0">
              <a:solidFill>
                <a:schemeClr val="accent1"/>
              </a:solidFill>
            </a:endParaRPr>
          </a:p>
          <a:p>
            <a:pPr algn="ctr">
              <a:buFont typeface="Wingdings" panose="05000000000000000000" pitchFamily="2" charset="2"/>
              <a:buNone/>
            </a:pPr>
            <a:r>
              <a:rPr lang="en-US" altLang="en-US" sz="2800" i="1" dirty="0">
                <a:solidFill>
                  <a:schemeClr val="tx1"/>
                </a:solidFill>
                <a:hlinkClick r:id="rId2"/>
              </a:rPr>
              <a:t>NVAPWI@usda.gov </a:t>
            </a:r>
            <a:r>
              <a:rPr lang="en-US" altLang="en-US" sz="2800" i="1" dirty="0">
                <a:solidFill>
                  <a:schemeClr val="tx1"/>
                </a:solidFill>
              </a:rPr>
              <a:t> - </a:t>
            </a:r>
            <a:r>
              <a:rPr lang="en-US" altLang="en-US" sz="2800" dirty="0">
                <a:solidFill>
                  <a:schemeClr val="tx1"/>
                </a:solidFill>
              </a:rPr>
              <a:t>(517) 337-4701</a:t>
            </a:r>
          </a:p>
          <a:p>
            <a:pPr algn="ctr"/>
            <a:endParaRPr lang="en-US" sz="2800" dirty="0">
              <a:solidFill>
                <a:schemeClr val="tx1"/>
              </a:solidFill>
            </a:endParaRPr>
          </a:p>
          <a:p>
            <a:pPr algn="ctr"/>
            <a:r>
              <a:rPr lang="en-US" sz="4400" u="sng" dirty="0">
                <a:solidFill>
                  <a:schemeClr val="accent1"/>
                </a:solidFill>
              </a:rPr>
              <a:t>Import/Export Questions:</a:t>
            </a:r>
          </a:p>
          <a:p>
            <a:pPr algn="ctr"/>
            <a:r>
              <a:rPr lang="en-US" sz="2800" dirty="0">
                <a:solidFill>
                  <a:schemeClr val="tx1"/>
                </a:solidFill>
              </a:rPr>
              <a:t>Live Animals - </a:t>
            </a:r>
            <a:r>
              <a:rPr lang="en-US" sz="2800" i="1" dirty="0">
                <a:solidFill>
                  <a:schemeClr val="tx1"/>
                </a:solidFill>
                <a:hlinkClick r:id="rId3"/>
              </a:rPr>
              <a:t>VSPSWI@usda.gov</a:t>
            </a:r>
            <a:endParaRPr lang="en-US" sz="2800" i="1" dirty="0">
              <a:solidFill>
                <a:schemeClr val="tx1"/>
              </a:solidFill>
            </a:endParaRPr>
          </a:p>
          <a:p>
            <a:pPr algn="ctr"/>
            <a:r>
              <a:rPr lang="en-US" sz="2800" dirty="0">
                <a:solidFill>
                  <a:schemeClr val="tx1"/>
                </a:solidFill>
              </a:rPr>
              <a:t>Animal Products - </a:t>
            </a:r>
            <a:r>
              <a:rPr lang="en-US" sz="2800" i="1" dirty="0">
                <a:solidFill>
                  <a:schemeClr val="tx1"/>
                </a:solidFill>
                <a:hlinkClick r:id="rId4"/>
              </a:rPr>
              <a:t>SCGLproducts@usda.gov</a:t>
            </a:r>
            <a:endParaRPr lang="en-US" sz="2800" i="1" dirty="0">
              <a:solidFill>
                <a:schemeClr val="tx1"/>
              </a:solidFill>
            </a:endParaRPr>
          </a:p>
          <a:p>
            <a:pPr algn="ctr"/>
            <a:r>
              <a:rPr lang="en-US" sz="2800" dirty="0">
                <a:solidFill>
                  <a:schemeClr val="tx1"/>
                </a:solidFill>
              </a:rPr>
              <a:t>(608) 662-0630</a:t>
            </a:r>
          </a:p>
          <a:p>
            <a:pPr algn="ctr"/>
            <a:endParaRPr lang="en-US" sz="4400" dirty="0">
              <a:solidFill>
                <a:schemeClr val="tx1"/>
              </a:solidFill>
            </a:endParaRPr>
          </a:p>
          <a:p>
            <a:pPr algn="ctr"/>
            <a:r>
              <a:rPr lang="en-US" sz="3600" dirty="0">
                <a:solidFill>
                  <a:schemeClr val="tx1"/>
                </a:solidFill>
              </a:rPr>
              <a:t>Ordering accountable VS forms and seals:</a:t>
            </a:r>
          </a:p>
          <a:p>
            <a:pPr algn="ctr"/>
            <a:r>
              <a:rPr lang="en-US" sz="2800" i="1" dirty="0">
                <a:solidFill>
                  <a:schemeClr val="tx1"/>
                </a:solidFill>
                <a:hlinkClick r:id="rId5"/>
              </a:rPr>
              <a:t>VSWI@usda.gov</a:t>
            </a:r>
            <a:endParaRPr lang="en-US" sz="2800" dirty="0">
              <a:solidFill>
                <a:schemeClr val="tx1"/>
              </a:solidFill>
            </a:endParaRPr>
          </a:p>
          <a:p>
            <a:pPr algn="ctr"/>
            <a:endParaRPr lang="en-US" sz="2800" i="1" dirty="0">
              <a:solidFill>
                <a:schemeClr val="tx1"/>
              </a:solidFill>
            </a:endParaRPr>
          </a:p>
          <a:p>
            <a:pPr algn="ctr">
              <a:buFont typeface="Wingdings" panose="05000000000000000000" pitchFamily="2" charset="2"/>
              <a:buNone/>
            </a:pPr>
            <a:endParaRPr lang="en-US" altLang="en-US" sz="1800" dirty="0"/>
          </a:p>
          <a:p>
            <a:endParaRPr lang="en-US" sz="1800" dirty="0"/>
          </a:p>
        </p:txBody>
      </p:sp>
    </p:spTree>
    <p:extLst>
      <p:ext uri="{BB962C8B-B14F-4D97-AF65-F5344CB8AC3E}">
        <p14:creationId xmlns:p14="http://schemas.microsoft.com/office/powerpoint/2010/main" val="37779373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Federal and state regulations</a:t>
            </a:r>
          </a:p>
        </p:txBody>
      </p:sp>
      <p:sp>
        <p:nvSpPr>
          <p:cNvPr id="7" name="Content Placeholder 3"/>
          <p:cNvSpPr>
            <a:spLocks noGrp="1"/>
          </p:cNvSpPr>
          <p:nvPr>
            <p:ph sz="half" idx="1"/>
          </p:nvPr>
        </p:nvSpPr>
        <p:spPr>
          <a:xfrm>
            <a:off x="-123987" y="2354008"/>
            <a:ext cx="12192000" cy="5705110"/>
          </a:xfrm>
        </p:spPr>
        <p:txBody>
          <a:bodyPr>
            <a:normAutofit/>
          </a:bodyPr>
          <a:lstStyle/>
          <a:p>
            <a:pPr algn="ctr">
              <a:buFont typeface="Wingdings" panose="05000000000000000000" pitchFamily="2" charset="2"/>
              <a:buNone/>
            </a:pPr>
            <a:r>
              <a:rPr lang="en-US" altLang="en-US" sz="4800" dirty="0">
                <a:solidFill>
                  <a:schemeClr val="accent1"/>
                </a:solidFill>
              </a:rPr>
              <a:t>Code of Federal Regulations</a:t>
            </a:r>
          </a:p>
          <a:p>
            <a:pPr algn="ctr">
              <a:buFont typeface="Wingdings" panose="05000000000000000000" pitchFamily="2" charset="2"/>
              <a:buNone/>
            </a:pPr>
            <a:endParaRPr lang="en-US" altLang="en-US" sz="3200" dirty="0">
              <a:hlinkClick r:id="rId2" action="ppaction://hlinkfile"/>
            </a:endParaRPr>
          </a:p>
          <a:p>
            <a:pPr algn="ctr">
              <a:buFont typeface="Wingdings" panose="05000000000000000000" pitchFamily="2" charset="2"/>
              <a:buNone/>
            </a:pPr>
            <a:r>
              <a:rPr lang="en-US" sz="3200" dirty="0" err="1">
                <a:hlinkClick r:id="rId3"/>
              </a:rPr>
              <a:t>eCFR</a:t>
            </a:r>
            <a:r>
              <a:rPr lang="en-US" sz="3200" dirty="0">
                <a:hlinkClick r:id="rId3"/>
              </a:rPr>
              <a:t> :: Home</a:t>
            </a:r>
            <a:endParaRPr lang="en-US" sz="3200" dirty="0"/>
          </a:p>
          <a:p>
            <a:pPr algn="ctr">
              <a:buFont typeface="Wingdings" panose="05000000000000000000" pitchFamily="2" charset="2"/>
              <a:buNone/>
            </a:pPr>
            <a:endParaRPr lang="en-US" altLang="en-US" sz="3200" dirty="0"/>
          </a:p>
          <a:p>
            <a:pPr algn="ctr">
              <a:buFont typeface="Wingdings" panose="05000000000000000000" pitchFamily="2" charset="2"/>
              <a:buNone/>
            </a:pPr>
            <a:endParaRPr lang="en-US" altLang="en-US" sz="2000" dirty="0"/>
          </a:p>
          <a:p>
            <a:pPr algn="ctr"/>
            <a:r>
              <a:rPr lang="en-US" altLang="en-US" sz="4800" dirty="0">
                <a:solidFill>
                  <a:schemeClr val="accent1"/>
                </a:solidFill>
              </a:rPr>
              <a:t>Wisconsin Statutes – Chapter 95</a:t>
            </a:r>
          </a:p>
          <a:p>
            <a:pPr algn="ctr"/>
            <a:endParaRPr lang="en-US" altLang="en-US" sz="3200" u="sng" dirty="0">
              <a:solidFill>
                <a:schemeClr val="accent1"/>
              </a:solidFill>
            </a:endParaRPr>
          </a:p>
          <a:p>
            <a:pPr algn="ctr"/>
            <a:r>
              <a:rPr lang="en-US" altLang="en-US" sz="3200" dirty="0">
                <a:hlinkClick r:id="rId4"/>
              </a:rPr>
              <a:t>https://docs.legis.wisconsin.gov/statutes/prefaces/toc</a:t>
            </a:r>
            <a:endParaRPr lang="en-US" altLang="en-US" sz="3200" dirty="0"/>
          </a:p>
          <a:p>
            <a:pPr algn="ctr"/>
            <a:endParaRPr lang="en-US" sz="2000" dirty="0"/>
          </a:p>
          <a:p>
            <a:endParaRPr lang="en-US" sz="1800" dirty="0"/>
          </a:p>
        </p:txBody>
      </p:sp>
    </p:spTree>
    <p:extLst>
      <p:ext uri="{BB962C8B-B14F-4D97-AF65-F5344CB8AC3E}">
        <p14:creationId xmlns:p14="http://schemas.microsoft.com/office/powerpoint/2010/main" val="12253609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State Regulations</a:t>
            </a:r>
          </a:p>
        </p:txBody>
      </p:sp>
      <p:sp>
        <p:nvSpPr>
          <p:cNvPr id="6" name="Rectangle 5"/>
          <p:cNvSpPr/>
          <p:nvPr/>
        </p:nvSpPr>
        <p:spPr>
          <a:xfrm>
            <a:off x="805912" y="2011285"/>
            <a:ext cx="10804897" cy="4154984"/>
          </a:xfrm>
          <a:prstGeom prst="rect">
            <a:avLst/>
          </a:prstGeom>
        </p:spPr>
        <p:txBody>
          <a:bodyPr wrap="square">
            <a:spAutoFit/>
          </a:bodyPr>
          <a:lstStyle/>
          <a:p>
            <a:pPr algn="ctr"/>
            <a:r>
              <a:rPr lang="en-US" altLang="en-US" sz="4800" dirty="0">
                <a:solidFill>
                  <a:schemeClr val="accent1"/>
                </a:solidFill>
              </a:rPr>
              <a:t>Wisconsin Administrative Rules</a:t>
            </a:r>
          </a:p>
          <a:p>
            <a:pPr algn="ctr"/>
            <a:endParaRPr lang="en-US" altLang="en-US" sz="2800" u="sng" dirty="0">
              <a:solidFill>
                <a:schemeClr val="accent1"/>
              </a:solidFill>
            </a:endParaRPr>
          </a:p>
          <a:p>
            <a:pPr algn="ctr"/>
            <a:r>
              <a:rPr lang="en-US" sz="3200" dirty="0" err="1">
                <a:hlinkClick r:id="rId2"/>
              </a:rPr>
              <a:t>Chs</a:t>
            </a:r>
            <a:r>
              <a:rPr lang="en-US" sz="3200" dirty="0">
                <a:hlinkClick r:id="rId2"/>
              </a:rPr>
              <a:t>. ATCP 10-19; Animal Health (wisconsin.gov)</a:t>
            </a:r>
            <a:endParaRPr lang="en-US" altLang="en-US" sz="3200" dirty="0"/>
          </a:p>
          <a:p>
            <a:pPr algn="ctr"/>
            <a:endParaRPr lang="en-US" altLang="en-US" sz="3200" dirty="0"/>
          </a:p>
          <a:p>
            <a:pPr marL="457200" indent="-457200">
              <a:buFont typeface="Arial" panose="020B0604020202020204" pitchFamily="34" charset="0"/>
              <a:buChar char="•"/>
            </a:pPr>
            <a:r>
              <a:rPr lang="en-US" altLang="en-US" sz="3200" dirty="0"/>
              <a:t>Chapter 10 for Animal Diseases and Movement</a:t>
            </a:r>
          </a:p>
          <a:p>
            <a:pPr marL="457200" indent="-457200">
              <a:buFont typeface="Arial" panose="020B0604020202020204" pitchFamily="34" charset="0"/>
              <a:buChar char="•"/>
            </a:pPr>
            <a:r>
              <a:rPr lang="en-US" altLang="en-US" sz="3200" dirty="0"/>
              <a:t>Chapter 16 for Dog Sellers information</a:t>
            </a:r>
          </a:p>
          <a:p>
            <a:pPr marL="457200" indent="-457200">
              <a:buFont typeface="Arial" panose="020B0604020202020204" pitchFamily="34" charset="0"/>
              <a:buChar char="•"/>
            </a:pPr>
            <a:r>
              <a:rPr lang="en-US" altLang="en-US" sz="3200" dirty="0"/>
              <a:t>Chapter 17 for Premises Registration</a:t>
            </a:r>
          </a:p>
          <a:p>
            <a:pPr algn="ctr">
              <a:buFont typeface="Wingdings" panose="05000000000000000000" pitchFamily="2" charset="2"/>
              <a:buNone/>
            </a:pPr>
            <a:endParaRPr lang="en-US" altLang="en-US" sz="2800" dirty="0"/>
          </a:p>
        </p:txBody>
      </p:sp>
    </p:spTree>
    <p:extLst>
      <p:ext uri="{BB962C8B-B14F-4D97-AF65-F5344CB8AC3E}">
        <p14:creationId xmlns:p14="http://schemas.microsoft.com/office/powerpoint/2010/main" val="9375276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certification</a:t>
            </a:r>
          </a:p>
        </p:txBody>
      </p:sp>
    </p:spTree>
    <p:extLst>
      <p:ext uri="{BB962C8B-B14F-4D97-AF65-F5344CB8AC3E}">
        <p14:creationId xmlns:p14="http://schemas.microsoft.com/office/powerpoint/2010/main" val="35731638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Applying for Certification</a:t>
            </a:r>
          </a:p>
        </p:txBody>
      </p:sp>
      <p:sp>
        <p:nvSpPr>
          <p:cNvPr id="3" name="Content Placeholder 2"/>
          <p:cNvSpPr>
            <a:spLocks noGrp="1"/>
          </p:cNvSpPr>
          <p:nvPr>
            <p:ph sz="quarter" idx="10"/>
          </p:nvPr>
        </p:nvSpPr>
        <p:spPr>
          <a:xfrm>
            <a:off x="439738" y="1946787"/>
            <a:ext cx="11274552" cy="4542503"/>
          </a:xfrm>
        </p:spPr>
        <p:txBody>
          <a:bodyPr>
            <a:normAutofit fontScale="25000" lnSpcReduction="20000"/>
          </a:bodyPr>
          <a:lstStyle/>
          <a:p>
            <a:pPr>
              <a:lnSpc>
                <a:spcPct val="90000"/>
              </a:lnSpc>
            </a:pPr>
            <a:r>
              <a:rPr lang="en-US" altLang="en-US" sz="8000" dirty="0"/>
              <a:t>Complete </a:t>
            </a:r>
            <a:r>
              <a:rPr lang="en-US" altLang="en-US" sz="8000" i="1" dirty="0">
                <a:solidFill>
                  <a:srgbClr val="A50021"/>
                </a:solidFill>
              </a:rPr>
              <a:t>state-specific</a:t>
            </a:r>
            <a:r>
              <a:rPr lang="en-US" altLang="en-US" sz="8000" dirty="0"/>
              <a:t> orientation, which you’ve now done </a:t>
            </a:r>
            <a:r>
              <a:rPr lang="en-US" altLang="en-US" sz="8000" i="1" dirty="0"/>
              <a:t>for Wisconsin</a:t>
            </a:r>
          </a:p>
          <a:p>
            <a:pPr lvl="1">
              <a:lnSpc>
                <a:spcPct val="90000"/>
              </a:lnSpc>
            </a:pPr>
            <a:r>
              <a:rPr lang="en-US" altLang="en-US" sz="8000" i="1" dirty="0">
                <a:solidFill>
                  <a:srgbClr val="A50021"/>
                </a:solidFill>
              </a:rPr>
              <a:t>If you’re going to practice in another state, you need to contact that state for further information.</a:t>
            </a:r>
          </a:p>
          <a:p>
            <a:pPr>
              <a:lnSpc>
                <a:spcPct val="90000"/>
              </a:lnSpc>
            </a:pPr>
            <a:r>
              <a:rPr lang="en-US" altLang="en-US" sz="8000" dirty="0"/>
              <a:t>Graduate</a:t>
            </a:r>
          </a:p>
          <a:p>
            <a:pPr>
              <a:lnSpc>
                <a:spcPct val="90000"/>
              </a:lnSpc>
            </a:pPr>
            <a:r>
              <a:rPr lang="en-US" altLang="en-US" sz="8000" dirty="0"/>
              <a:t>Get your license in the state where you’ll be practicing</a:t>
            </a:r>
          </a:p>
          <a:p>
            <a:pPr>
              <a:lnSpc>
                <a:spcPct val="90000"/>
              </a:lnSpc>
            </a:pPr>
            <a:r>
              <a:rPr lang="en-US" altLang="en-US" sz="8000" dirty="0"/>
              <a:t>Submit a VS Form 1-36A to the VS office in the state where you’ll be practicing. </a:t>
            </a:r>
          </a:p>
          <a:p>
            <a:pPr lvl="1">
              <a:lnSpc>
                <a:spcPct val="90000"/>
              </a:lnSpc>
            </a:pPr>
            <a:r>
              <a:rPr lang="en-US" altLang="en-US" sz="8000" dirty="0"/>
              <a:t>Available at the office or at </a:t>
            </a:r>
            <a:r>
              <a:rPr lang="en-US" altLang="en-US" sz="8000" dirty="0">
                <a:hlinkClick r:id="rId2"/>
              </a:rPr>
              <a:t>www.aphis.usda.gov/nvap/</a:t>
            </a:r>
            <a:endParaRPr lang="en-US" altLang="en-US" sz="8000" dirty="0"/>
          </a:p>
          <a:p>
            <a:r>
              <a:rPr lang="en-US" altLang="en-US" sz="8000" dirty="0"/>
              <a:t>You’ll also need to complete online training at </a:t>
            </a:r>
            <a:r>
              <a:rPr lang="en-US" altLang="en-US" sz="8000" dirty="0">
                <a:hlinkClick r:id="rId2"/>
              </a:rPr>
              <a:t>ww.aphis.usda.gov/</a:t>
            </a:r>
            <a:r>
              <a:rPr lang="en-US" altLang="en-US" sz="8000" dirty="0" err="1">
                <a:hlinkClick r:id="rId2"/>
              </a:rPr>
              <a:t>nvap</a:t>
            </a:r>
            <a:r>
              <a:rPr lang="en-US" altLang="en-US" sz="8000" dirty="0">
                <a:hlinkClick r:id="rId2"/>
              </a:rPr>
              <a:t>/</a:t>
            </a:r>
            <a:endParaRPr lang="en-US" altLang="en-US" sz="8000" dirty="0"/>
          </a:p>
          <a:p>
            <a:r>
              <a:rPr lang="en-US" altLang="en-US" sz="8000" dirty="0"/>
              <a:t>You will be notified by mail when you have been accredited and authorized to do accreditation work. Until then, you cannot perform any accreditation duties.</a:t>
            </a:r>
          </a:p>
          <a:p>
            <a:r>
              <a:rPr lang="en-US" altLang="en-US" sz="8000" dirty="0"/>
              <a:t>If you have questions:  </a:t>
            </a:r>
            <a:r>
              <a:rPr lang="en-US" altLang="en-US" sz="8000" dirty="0">
                <a:solidFill>
                  <a:srgbClr val="A50021"/>
                </a:solidFill>
              </a:rPr>
              <a:t>Valencia Watts, USDA-APHIS-VS, (517) 337-4701 or valencia.t.watts@aphis.usda.gov</a:t>
            </a:r>
          </a:p>
          <a:p>
            <a:pPr lvl="1">
              <a:buFont typeface="Wingdings" panose="05000000000000000000" pitchFamily="2" charset="2"/>
              <a:buNone/>
            </a:pPr>
            <a:endParaRPr lang="en-US" altLang="en-US" sz="8000" dirty="0">
              <a:solidFill>
                <a:srgbClr val="A50021"/>
              </a:solidFill>
            </a:endParaRPr>
          </a:p>
          <a:p>
            <a:pPr>
              <a:buFont typeface="Wingdings" panose="05000000000000000000" pitchFamily="2" charset="2"/>
              <a:buNone/>
            </a:pPr>
            <a:r>
              <a:rPr lang="en-US" altLang="en-US" sz="8000" i="1" dirty="0">
                <a:solidFill>
                  <a:srgbClr val="A50021"/>
                </a:solidFill>
              </a:rPr>
              <a:t>http://www.aphis.usda.gov/animal_health/vet_accreditation/index.shtml</a:t>
            </a:r>
          </a:p>
          <a:p>
            <a:endParaRPr lang="en-US" dirty="0"/>
          </a:p>
        </p:txBody>
      </p:sp>
    </p:spTree>
    <p:extLst>
      <p:ext uri="{BB962C8B-B14F-4D97-AF65-F5344CB8AC3E}">
        <p14:creationId xmlns:p14="http://schemas.microsoft.com/office/powerpoint/2010/main" val="27317181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Renewing Accreditation</a:t>
            </a:r>
          </a:p>
        </p:txBody>
      </p:sp>
      <p:sp>
        <p:nvSpPr>
          <p:cNvPr id="3" name="Content Placeholder 2"/>
          <p:cNvSpPr>
            <a:spLocks noGrp="1"/>
          </p:cNvSpPr>
          <p:nvPr>
            <p:ph sz="quarter" idx="10"/>
          </p:nvPr>
        </p:nvSpPr>
        <p:spPr/>
        <p:txBody>
          <a:bodyPr/>
          <a:lstStyle/>
          <a:p>
            <a:r>
              <a:rPr lang="en-US" altLang="en-US" dirty="0"/>
              <a:t>You will need to complete online training within three years to renew your accreditation.</a:t>
            </a:r>
          </a:p>
          <a:p>
            <a:pPr lvl="1"/>
            <a:r>
              <a:rPr lang="en-US" altLang="en-US" i="1" dirty="0">
                <a:solidFill>
                  <a:srgbClr val="A50021"/>
                </a:solidFill>
              </a:rPr>
              <a:t>http://www.aphis.usda.gov/animal_health/vet_accreditation/renew.shtml</a:t>
            </a:r>
          </a:p>
          <a:p>
            <a:pPr lvl="1"/>
            <a:r>
              <a:rPr lang="en-US" altLang="en-US" dirty="0"/>
              <a:t>Or Google NVAP</a:t>
            </a:r>
          </a:p>
          <a:p>
            <a:pPr lvl="1"/>
            <a:r>
              <a:rPr lang="en-US" altLang="en-US" dirty="0"/>
              <a:t>Do it sooner rather than later – it helps pull all this together</a:t>
            </a:r>
          </a:p>
          <a:p>
            <a:r>
              <a:rPr lang="en-US" altLang="en-US" dirty="0"/>
              <a:t>If you start practicing in one state and move to another, you will need to get authorization in that state.</a:t>
            </a:r>
          </a:p>
        </p:txBody>
      </p:sp>
    </p:spTree>
    <p:extLst>
      <p:ext uri="{BB962C8B-B14F-4D97-AF65-F5344CB8AC3E}">
        <p14:creationId xmlns:p14="http://schemas.microsoft.com/office/powerpoint/2010/main" val="17568490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You Leave Today</a:t>
            </a:r>
          </a:p>
        </p:txBody>
      </p:sp>
      <p:sp>
        <p:nvSpPr>
          <p:cNvPr id="3" name="Content Placeholder 2"/>
          <p:cNvSpPr>
            <a:spLocks noGrp="1"/>
          </p:cNvSpPr>
          <p:nvPr>
            <p:ph sz="quarter" idx="10"/>
          </p:nvPr>
        </p:nvSpPr>
        <p:spPr/>
        <p:txBody>
          <a:bodyPr/>
          <a:lstStyle/>
          <a:p>
            <a:pPr>
              <a:lnSpc>
                <a:spcPct val="120000"/>
              </a:lnSpc>
            </a:pPr>
            <a:r>
              <a:rPr lang="en-US" altLang="en-US" dirty="0"/>
              <a:t>Visit </a:t>
            </a:r>
            <a:r>
              <a:rPr lang="en-US" altLang="en-US" dirty="0">
                <a:hlinkClick r:id="rId2"/>
              </a:rPr>
              <a:t>https://datcp.wi.gov/Pages/Programs_Services/VeterinarianTraining.aspx</a:t>
            </a:r>
            <a:r>
              <a:rPr lang="en-US" altLang="en-US" dirty="0"/>
              <a:t> </a:t>
            </a:r>
            <a:r>
              <a:rPr lang="en-US" dirty="0"/>
              <a:t>for further required training information if you will be performing:</a:t>
            </a:r>
          </a:p>
          <a:p>
            <a:pPr marL="342900" indent="-342900">
              <a:lnSpc>
                <a:spcPct val="120000"/>
              </a:lnSpc>
              <a:buFont typeface="Arial" panose="020B0604020202020204" pitchFamily="34" charset="0"/>
              <a:buChar char="•"/>
            </a:pPr>
            <a:r>
              <a:rPr lang="en-US" altLang="en-US" dirty="0">
                <a:solidFill>
                  <a:schemeClr val="accent1">
                    <a:lumMod val="50000"/>
                  </a:schemeClr>
                </a:solidFill>
              </a:rPr>
              <a:t>TB testing (any species)</a:t>
            </a:r>
          </a:p>
          <a:p>
            <a:pPr marL="342900" indent="-342900">
              <a:lnSpc>
                <a:spcPct val="120000"/>
              </a:lnSpc>
              <a:buFont typeface="Arial" panose="020B0604020202020204" pitchFamily="34" charset="0"/>
              <a:buChar char="•"/>
            </a:pPr>
            <a:r>
              <a:rPr lang="en-US" altLang="en-US" dirty="0">
                <a:solidFill>
                  <a:schemeClr val="accent1">
                    <a:lumMod val="50000"/>
                  </a:schemeClr>
                </a:solidFill>
              </a:rPr>
              <a:t>CWD testing</a:t>
            </a:r>
          </a:p>
          <a:p>
            <a:pPr marL="653796" lvl="1" indent="-342900">
              <a:lnSpc>
                <a:spcPct val="120000"/>
              </a:lnSpc>
              <a:buFont typeface="Arial" panose="020B0604020202020204" pitchFamily="34" charset="0"/>
              <a:buChar char="•"/>
            </a:pPr>
            <a:r>
              <a:rPr lang="en-US" altLang="en-US" dirty="0"/>
              <a:t>You’ll need to work with your district veterinarian to get certified.</a:t>
            </a:r>
            <a:endParaRPr lang="en-US" altLang="en-US" dirty="0">
              <a:solidFill>
                <a:srgbClr val="A50021"/>
              </a:solidFill>
            </a:endParaRPr>
          </a:p>
          <a:p>
            <a:pPr marL="653796" lvl="1" indent="-342900">
              <a:lnSpc>
                <a:spcPct val="120000"/>
              </a:lnSpc>
              <a:buFont typeface="Arial" panose="020B0604020202020204" pitchFamily="34" charset="0"/>
              <a:buChar char="•"/>
            </a:pPr>
            <a:endParaRPr lang="en-US" altLang="en-US" dirty="0">
              <a:solidFill>
                <a:schemeClr val="accent1">
                  <a:lumMod val="50000"/>
                </a:schemeClr>
              </a:solidFill>
            </a:endParaRPr>
          </a:p>
        </p:txBody>
      </p:sp>
    </p:spTree>
    <p:extLst>
      <p:ext uri="{BB962C8B-B14F-4D97-AF65-F5344CB8AC3E}">
        <p14:creationId xmlns:p14="http://schemas.microsoft.com/office/powerpoint/2010/main" val="36695408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p:txBody>
          <a:bodyPr/>
          <a:lstStyle/>
          <a:p>
            <a:r>
              <a:rPr lang="en-US" dirty="0"/>
              <a:t>June 2026</a:t>
            </a:r>
          </a:p>
        </p:txBody>
      </p:sp>
      <p:sp>
        <p:nvSpPr>
          <p:cNvPr id="8" name="Text Placeholder 7"/>
          <p:cNvSpPr>
            <a:spLocks noGrp="1"/>
          </p:cNvSpPr>
          <p:nvPr>
            <p:ph type="body" sz="quarter" idx="15"/>
          </p:nvPr>
        </p:nvSpPr>
        <p:spPr/>
        <p:txBody>
          <a:bodyPr/>
          <a:lstStyle/>
          <a:p>
            <a:r>
              <a:rPr lang="en-US" dirty="0"/>
              <a:t>(</a:t>
            </a:r>
            <a:r>
              <a:rPr lang="en-US" dirty="0">
                <a:solidFill>
                  <a:schemeClr val="bg1">
                    <a:lumMod val="95000"/>
                  </a:schemeClr>
                </a:solidFill>
              </a:rPr>
              <a:t>608) 224-4872 - </a:t>
            </a:r>
            <a:r>
              <a:rPr lang="en-US" b="0" i="0" strike="noStrike" dirty="0">
                <a:solidFill>
                  <a:schemeClr val="bg1">
                    <a:lumMod val="95000"/>
                  </a:schemeClr>
                </a:solidFill>
                <a:effectLst/>
              </a:rPr>
              <a:t>DATCPAnimalImports@wisconsin.</a:t>
            </a:r>
            <a:r>
              <a:rPr lang="en-US" b="0" i="0" strike="noStrike" dirty="0">
                <a:effectLst/>
              </a:rPr>
              <a:t>gov </a:t>
            </a:r>
            <a:r>
              <a:rPr lang="en-US" dirty="0"/>
              <a:t>- </a:t>
            </a:r>
            <a:r>
              <a:rPr lang="en-US" dirty="0">
                <a:hlinkClick r:id="rId2">
                  <a:extLst>
                    <a:ext uri="{A12FA001-AC4F-418D-AE19-62706E023703}">
                      <ahyp:hlinkClr xmlns:ahyp="http://schemas.microsoft.com/office/drawing/2018/hyperlinkcolor" val="tx"/>
                    </a:ext>
                  </a:extLst>
                </a:hlinkClick>
              </a:rPr>
              <a:t>https://datcp.wi.gov</a:t>
            </a:r>
            <a:r>
              <a:rPr lang="en-US" dirty="0"/>
              <a:t> </a:t>
            </a:r>
          </a:p>
        </p:txBody>
      </p:sp>
      <p:sp>
        <p:nvSpPr>
          <p:cNvPr id="6" name="Text Placeholder 5"/>
          <p:cNvSpPr>
            <a:spLocks noGrp="1"/>
          </p:cNvSpPr>
          <p:nvPr>
            <p:ph type="body" sz="quarter" idx="12"/>
          </p:nvPr>
        </p:nvSpPr>
        <p:spPr/>
        <p:txBody>
          <a:bodyPr/>
          <a:lstStyle/>
          <a:p>
            <a:r>
              <a:rPr lang="en-US" dirty="0"/>
              <a:t>Division of Animal Health</a:t>
            </a:r>
          </a:p>
        </p:txBody>
      </p:sp>
      <p:sp>
        <p:nvSpPr>
          <p:cNvPr id="4" name="Text Placeholder 3"/>
          <p:cNvSpPr>
            <a:spLocks noGrp="1"/>
          </p:cNvSpPr>
          <p:nvPr>
            <p:ph type="body" sz="quarter" idx="10"/>
          </p:nvPr>
        </p:nvSpPr>
        <p:spPr/>
        <p:txBody>
          <a:bodyPr/>
          <a:lstStyle/>
          <a:p>
            <a:pPr algn="ctr"/>
            <a:r>
              <a:rPr lang="en-US" dirty="0">
                <a:solidFill>
                  <a:schemeClr val="accent3">
                    <a:lumMod val="60000"/>
                    <a:lumOff val="40000"/>
                  </a:schemeClr>
                </a:solidFill>
              </a:rPr>
              <a:t>Thank You!</a:t>
            </a:r>
          </a:p>
        </p:txBody>
      </p:sp>
      <p:pic>
        <p:nvPicPr>
          <p:cNvPr id="9" name="Picture 8"/>
          <p:cNvPicPr>
            <a:picLocks noChangeAspect="1"/>
          </p:cNvPicPr>
          <p:nvPr/>
        </p:nvPicPr>
        <p:blipFill>
          <a:blip r:embed="rId3"/>
          <a:stretch>
            <a:fillRect/>
          </a:stretch>
        </p:blipFill>
        <p:spPr>
          <a:xfrm>
            <a:off x="304805" y="5878450"/>
            <a:ext cx="11613887" cy="493819"/>
          </a:xfrm>
          <a:prstGeom prst="rect">
            <a:avLst/>
          </a:prstGeom>
        </p:spPr>
      </p:pic>
    </p:spTree>
    <p:extLst>
      <p:ext uri="{BB962C8B-B14F-4D97-AF65-F5344CB8AC3E}">
        <p14:creationId xmlns:p14="http://schemas.microsoft.com/office/powerpoint/2010/main" val="802147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A1FA83D-9719-4978-BCAE-1FE240AB9F66}"/>
              </a:ext>
            </a:extLst>
          </p:cNvPr>
          <p:cNvSpPr txBox="1"/>
          <p:nvPr/>
        </p:nvSpPr>
        <p:spPr>
          <a:xfrm>
            <a:off x="504127" y="645527"/>
            <a:ext cx="5518969" cy="3200876"/>
          </a:xfrm>
          <a:prstGeom prst="rect">
            <a:avLst/>
          </a:prstGeom>
          <a:noFill/>
        </p:spPr>
        <p:txBody>
          <a:bodyPr wrap="square" rtlCol="0">
            <a:spAutoFit/>
          </a:bodyPr>
          <a:lstStyle/>
          <a:p>
            <a:pPr algn="ctr"/>
            <a:r>
              <a:rPr lang="en-US" sz="3200" dirty="0">
                <a:solidFill>
                  <a:schemeClr val="tx2"/>
                </a:solidFill>
                <a:latin typeface="+mj-lt"/>
              </a:rPr>
              <a:t>Animal Identification Numbers</a:t>
            </a:r>
          </a:p>
          <a:p>
            <a:pPr algn="ctr"/>
            <a:r>
              <a:rPr lang="en-US" sz="3200" dirty="0">
                <a:solidFill>
                  <a:schemeClr val="tx2"/>
                </a:solidFill>
                <a:latin typeface="+mj-lt"/>
              </a:rPr>
              <a:t>840 Tags </a:t>
            </a:r>
            <a:endParaRPr lang="en-US" dirty="0">
              <a:solidFill>
                <a:schemeClr val="tx2"/>
              </a:solidFill>
            </a:endParaRPr>
          </a:p>
          <a:p>
            <a:pPr marL="285750" indent="-285750">
              <a:buFont typeface="Arial" panose="020B0604020202020204" pitchFamily="34" charset="0"/>
              <a:buChar char="•"/>
            </a:pPr>
            <a:r>
              <a:rPr lang="en-US" sz="2400" dirty="0">
                <a:solidFill>
                  <a:schemeClr val="tx2"/>
                </a:solidFill>
              </a:rPr>
              <a:t>15-digit number </a:t>
            </a:r>
          </a:p>
          <a:p>
            <a:pPr marL="285750" indent="-285750">
              <a:buFont typeface="Arial" panose="020B0604020202020204" pitchFamily="34" charset="0"/>
              <a:buChar char="•"/>
            </a:pPr>
            <a:r>
              <a:rPr lang="en-US" sz="2400" dirty="0">
                <a:solidFill>
                  <a:schemeClr val="tx2"/>
                </a:solidFill>
              </a:rPr>
              <a:t>Starts with “840” for US (“124” Canada)</a:t>
            </a:r>
          </a:p>
          <a:p>
            <a:pPr marL="285750" indent="-285750">
              <a:buFont typeface="Arial" panose="020B0604020202020204" pitchFamily="34" charset="0"/>
              <a:buChar char="•"/>
            </a:pPr>
            <a:r>
              <a:rPr lang="en-US" sz="2400" dirty="0">
                <a:solidFill>
                  <a:schemeClr val="tx2"/>
                </a:solidFill>
              </a:rPr>
              <a:t>RFID or visual</a:t>
            </a:r>
          </a:p>
          <a:p>
            <a:pPr marL="285750" indent="-285750">
              <a:buFont typeface="Arial" panose="020B0604020202020204" pitchFamily="34" charset="0"/>
              <a:buChar char="•"/>
            </a:pPr>
            <a:r>
              <a:rPr lang="en-US" sz="2400" dirty="0">
                <a:solidFill>
                  <a:schemeClr val="tx2"/>
                </a:solidFill>
              </a:rPr>
              <a:t>Should have US Shield (or CA – usually in a Maple Leaf for Canada)  </a:t>
            </a:r>
          </a:p>
          <a:p>
            <a:endParaRPr lang="en-US" dirty="0">
              <a:solidFill>
                <a:schemeClr val="tx2"/>
              </a:solidFill>
            </a:endParaRPr>
          </a:p>
        </p:txBody>
      </p:sp>
      <p:grpSp>
        <p:nvGrpSpPr>
          <p:cNvPr id="4" name="Group 3"/>
          <p:cNvGrpSpPr/>
          <p:nvPr/>
        </p:nvGrpSpPr>
        <p:grpSpPr>
          <a:xfrm>
            <a:off x="7647895" y="645527"/>
            <a:ext cx="1789100" cy="2319038"/>
            <a:chOff x="6791895" y="727253"/>
            <a:chExt cx="1789100" cy="2319038"/>
          </a:xfrm>
        </p:grpSpPr>
        <p:pic>
          <p:nvPicPr>
            <p:cNvPr id="3" name="Picture 4">
              <a:extLst>
                <a:ext uri="{FF2B5EF4-FFF2-40B4-BE49-F238E27FC236}">
                  <a16:creationId xmlns:a16="http://schemas.microsoft.com/office/drawing/2014/main" id="{623C198E-3196-4C19-85D9-EA7B241654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1895" y="727253"/>
              <a:ext cx="1789100" cy="231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 name="Group 1"/>
            <p:cNvGrpSpPr/>
            <p:nvPr/>
          </p:nvGrpSpPr>
          <p:grpSpPr>
            <a:xfrm>
              <a:off x="6876615" y="1610642"/>
              <a:ext cx="1523987" cy="371475"/>
              <a:chOff x="6876615" y="1610642"/>
              <a:chExt cx="1523987" cy="371475"/>
            </a:xfrm>
          </p:grpSpPr>
          <p:sp>
            <p:nvSpPr>
              <p:cNvPr id="11" name="Oval 10"/>
              <p:cNvSpPr/>
              <p:nvPr/>
            </p:nvSpPr>
            <p:spPr>
              <a:xfrm>
                <a:off x="6876615" y="1720212"/>
                <a:ext cx="281909" cy="211205"/>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067550" y="1610642"/>
                <a:ext cx="1333052" cy="3714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4" name="Group 23"/>
          <p:cNvGrpSpPr/>
          <p:nvPr/>
        </p:nvGrpSpPr>
        <p:grpSpPr>
          <a:xfrm>
            <a:off x="9600003" y="649488"/>
            <a:ext cx="2087870" cy="2087869"/>
            <a:chOff x="9046855" y="1325409"/>
            <a:chExt cx="2087870" cy="2087869"/>
          </a:xfrm>
        </p:grpSpPr>
        <p:pic>
          <p:nvPicPr>
            <p:cNvPr id="5" name="Picture 5">
              <a:extLst>
                <a:ext uri="{FF2B5EF4-FFF2-40B4-BE49-F238E27FC236}">
                  <a16:creationId xmlns:a16="http://schemas.microsoft.com/office/drawing/2014/main" id="{23089774-FD97-4ADD-A762-ABB8A44CF2D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46856" y="1325409"/>
              <a:ext cx="2087869" cy="2087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oup 22"/>
            <p:cNvGrpSpPr/>
            <p:nvPr/>
          </p:nvGrpSpPr>
          <p:grpSpPr>
            <a:xfrm>
              <a:off x="9046855" y="1453512"/>
              <a:ext cx="2087869" cy="1824985"/>
              <a:chOff x="9046855" y="1453512"/>
              <a:chExt cx="2087869" cy="1824985"/>
            </a:xfrm>
          </p:grpSpPr>
          <p:sp>
            <p:nvSpPr>
              <p:cNvPr id="9" name="Oval 8"/>
              <p:cNvSpPr/>
              <p:nvPr/>
            </p:nvSpPr>
            <p:spPr>
              <a:xfrm>
                <a:off x="9610724" y="1453512"/>
                <a:ext cx="552451" cy="533400"/>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9046855" y="1588293"/>
                <a:ext cx="2087869" cy="1690204"/>
              </a:xfrm>
              <a:custGeom>
                <a:avLst/>
                <a:gdLst>
                  <a:gd name="connsiteX0" fmla="*/ 247650 w 1914525"/>
                  <a:gd name="connsiteY0" fmla="*/ 0 h 1562100"/>
                  <a:gd name="connsiteX1" fmla="*/ 590550 w 1914525"/>
                  <a:gd name="connsiteY1" fmla="*/ 276225 h 1562100"/>
                  <a:gd name="connsiteX2" fmla="*/ 428625 w 1914525"/>
                  <a:gd name="connsiteY2" fmla="*/ 866775 h 1562100"/>
                  <a:gd name="connsiteX3" fmla="*/ 962025 w 1914525"/>
                  <a:gd name="connsiteY3" fmla="*/ 1200150 h 1562100"/>
                  <a:gd name="connsiteX4" fmla="*/ 1457325 w 1914525"/>
                  <a:gd name="connsiteY4" fmla="*/ 895350 h 1562100"/>
                  <a:gd name="connsiteX5" fmla="*/ 1314450 w 1914525"/>
                  <a:gd name="connsiteY5" fmla="*/ 152400 h 1562100"/>
                  <a:gd name="connsiteX6" fmla="*/ 1638300 w 1914525"/>
                  <a:gd name="connsiteY6" fmla="*/ 0 h 1562100"/>
                  <a:gd name="connsiteX7" fmla="*/ 1914525 w 1914525"/>
                  <a:gd name="connsiteY7" fmla="*/ 762000 h 1562100"/>
                  <a:gd name="connsiteX8" fmla="*/ 1333500 w 1914525"/>
                  <a:gd name="connsiteY8" fmla="*/ 1562100 h 1562100"/>
                  <a:gd name="connsiteX9" fmla="*/ 523875 w 1914525"/>
                  <a:gd name="connsiteY9" fmla="*/ 1533525 h 1562100"/>
                  <a:gd name="connsiteX10" fmla="*/ 0 w 1914525"/>
                  <a:gd name="connsiteY10" fmla="*/ 866775 h 1562100"/>
                  <a:gd name="connsiteX11" fmla="*/ 247650 w 1914525"/>
                  <a:gd name="connsiteY11" fmla="*/ 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14525" h="1562100">
                    <a:moveTo>
                      <a:pt x="247650" y="0"/>
                    </a:moveTo>
                    <a:lnTo>
                      <a:pt x="590550" y="276225"/>
                    </a:lnTo>
                    <a:lnTo>
                      <a:pt x="428625" y="866775"/>
                    </a:lnTo>
                    <a:lnTo>
                      <a:pt x="962025" y="1200150"/>
                    </a:lnTo>
                    <a:lnTo>
                      <a:pt x="1457325" y="895350"/>
                    </a:lnTo>
                    <a:lnTo>
                      <a:pt x="1314450" y="152400"/>
                    </a:lnTo>
                    <a:lnTo>
                      <a:pt x="1638300" y="0"/>
                    </a:lnTo>
                    <a:lnTo>
                      <a:pt x="1914525" y="762000"/>
                    </a:lnTo>
                    <a:lnTo>
                      <a:pt x="1333500" y="1562100"/>
                    </a:lnTo>
                    <a:lnTo>
                      <a:pt x="523875" y="1533525"/>
                    </a:lnTo>
                    <a:lnTo>
                      <a:pt x="0" y="866775"/>
                    </a:lnTo>
                    <a:lnTo>
                      <a:pt x="247650" y="0"/>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0" name="Picture 2">
            <a:extLst>
              <a:ext uri="{FF2B5EF4-FFF2-40B4-BE49-F238E27FC236}">
                <a16:creationId xmlns:a16="http://schemas.microsoft.com/office/drawing/2014/main" id="{E64D234C-C314-43EB-ADCA-8388DB74006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48204" y="3126678"/>
            <a:ext cx="734391" cy="7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Content Placeholder 7">
            <a:extLst>
              <a:ext uri="{FF2B5EF4-FFF2-40B4-BE49-F238E27FC236}">
                <a16:creationId xmlns:a16="http://schemas.microsoft.com/office/drawing/2014/main" id="{09498B02-7314-4911-AE54-E2A5843225BC}"/>
              </a:ext>
            </a:extLst>
          </p:cNvPr>
          <p:cNvPicPr>
            <a:picLocks noGrp="1" noChangeAspect="1"/>
          </p:cNvPicPr>
          <p:nvPr>
            <p:ph sz="quarter" idx="13"/>
          </p:nvPr>
        </p:nvPicPr>
        <p:blipFill>
          <a:blip r:embed="rId5" cstate="print">
            <a:extLst>
              <a:ext uri="{28A0092B-C50C-407E-A947-70E740481C1C}">
                <a14:useLocalDpi xmlns:a14="http://schemas.microsoft.com/office/drawing/2010/main" val="0"/>
              </a:ext>
            </a:extLst>
          </a:blip>
          <a:srcRect/>
          <a:stretch>
            <a:fillRect/>
          </a:stretch>
        </p:blipFill>
        <p:spPr>
          <a:xfrm>
            <a:off x="7337316" y="2985837"/>
            <a:ext cx="3468170" cy="3530609"/>
          </a:xfrm>
          <a:prstGeom prst="rect">
            <a:avLst/>
          </a:prstGeom>
        </p:spPr>
      </p:pic>
      <p:grpSp>
        <p:nvGrpSpPr>
          <p:cNvPr id="8" name="Group 7"/>
          <p:cNvGrpSpPr/>
          <p:nvPr/>
        </p:nvGrpSpPr>
        <p:grpSpPr>
          <a:xfrm>
            <a:off x="7732676" y="3463152"/>
            <a:ext cx="2552844" cy="2115778"/>
            <a:chOff x="5989603" y="3532156"/>
            <a:chExt cx="2552844" cy="2115778"/>
          </a:xfrm>
        </p:grpSpPr>
        <p:sp>
          <p:nvSpPr>
            <p:cNvPr id="15" name="Oval 14"/>
            <p:cNvSpPr/>
            <p:nvPr/>
          </p:nvSpPr>
          <p:spPr>
            <a:xfrm>
              <a:off x="8180043" y="5369641"/>
              <a:ext cx="362404" cy="278293"/>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5989603" y="3532156"/>
              <a:ext cx="1907374" cy="1391466"/>
              <a:chOff x="5989603" y="3532156"/>
              <a:chExt cx="1907374" cy="1391466"/>
            </a:xfrm>
          </p:grpSpPr>
          <p:sp>
            <p:nvSpPr>
              <p:cNvPr id="17" name="Oval 16"/>
              <p:cNvSpPr/>
              <p:nvPr/>
            </p:nvSpPr>
            <p:spPr>
              <a:xfrm>
                <a:off x="6605281" y="3960299"/>
                <a:ext cx="553244" cy="426547"/>
              </a:xfrm>
              <a:prstGeom prst="ellipse">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a:off x="5989603" y="3532156"/>
                <a:ext cx="1907374" cy="1391466"/>
                <a:chOff x="7249090" y="1543050"/>
                <a:chExt cx="2606828" cy="1857376"/>
              </a:xfrm>
            </p:grpSpPr>
            <p:sp>
              <p:nvSpPr>
                <p:cNvPr id="20" name="Oval 19"/>
                <p:cNvSpPr/>
                <p:nvPr/>
              </p:nvSpPr>
              <p:spPr>
                <a:xfrm>
                  <a:off x="7954274" y="1543050"/>
                  <a:ext cx="1060193" cy="46672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7249090" y="2809876"/>
                  <a:ext cx="2606828" cy="5905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25" name="Rectangle 24"/>
          <p:cNvSpPr/>
          <p:nvPr/>
        </p:nvSpPr>
        <p:spPr>
          <a:xfrm>
            <a:off x="434728" y="3855997"/>
            <a:ext cx="7715946" cy="2677656"/>
          </a:xfrm>
          <a:prstGeom prst="rect">
            <a:avLst/>
          </a:prstGeom>
        </p:spPr>
        <p:txBody>
          <a:bodyPr wrap="square">
            <a:spAutoFit/>
          </a:bodyPr>
          <a:lstStyle/>
          <a:p>
            <a:r>
              <a:rPr lang="en-US" sz="2400" dirty="0">
                <a:solidFill>
                  <a:schemeClr val="tx2"/>
                </a:solidFill>
              </a:rPr>
              <a:t>USED IN:</a:t>
            </a:r>
          </a:p>
          <a:p>
            <a:pPr marL="285750" indent="-285750">
              <a:buFont typeface="Arial" panose="020B0604020202020204" pitchFamily="34" charset="0"/>
              <a:buChar char="•"/>
            </a:pPr>
            <a:r>
              <a:rPr lang="en-US" sz="2400" dirty="0">
                <a:solidFill>
                  <a:schemeClr val="tx2"/>
                </a:solidFill>
              </a:rPr>
              <a:t>Cattle </a:t>
            </a:r>
          </a:p>
          <a:p>
            <a:pPr marL="742950" lvl="1" indent="-285750">
              <a:buFont typeface="Arial" panose="020B0604020202020204" pitchFamily="34" charset="0"/>
              <a:buChar char="•"/>
            </a:pPr>
            <a:r>
              <a:rPr lang="en-US" sz="2400" dirty="0">
                <a:solidFill>
                  <a:schemeClr val="tx2"/>
                </a:solidFill>
              </a:rPr>
              <a:t>If applied after November 5, 2024, must be RFID</a:t>
            </a:r>
          </a:p>
          <a:p>
            <a:pPr marL="285750" indent="-285750">
              <a:buFont typeface="Arial" panose="020B0604020202020204" pitchFamily="34" charset="0"/>
              <a:buChar char="•"/>
            </a:pPr>
            <a:r>
              <a:rPr lang="en-US" sz="2400" dirty="0">
                <a:solidFill>
                  <a:schemeClr val="tx2"/>
                </a:solidFill>
              </a:rPr>
              <a:t>Swine </a:t>
            </a:r>
          </a:p>
          <a:p>
            <a:pPr marL="285750" indent="-285750">
              <a:buFont typeface="Arial" panose="020B0604020202020204" pitchFamily="34" charset="0"/>
              <a:buChar char="•"/>
            </a:pPr>
            <a:r>
              <a:rPr lang="en-US" sz="2400" dirty="0" err="1">
                <a:solidFill>
                  <a:schemeClr val="tx2"/>
                </a:solidFill>
              </a:rPr>
              <a:t>Cervids</a:t>
            </a:r>
            <a:endParaRPr lang="en-US" sz="2400" dirty="0">
              <a:solidFill>
                <a:schemeClr val="tx2"/>
              </a:solidFill>
            </a:endParaRPr>
          </a:p>
          <a:p>
            <a:pPr marL="285750" indent="-285750">
              <a:buFont typeface="Arial" panose="020B0604020202020204" pitchFamily="34" charset="0"/>
              <a:buChar char="•"/>
            </a:pPr>
            <a:r>
              <a:rPr lang="en-US" sz="2400" dirty="0">
                <a:solidFill>
                  <a:schemeClr val="tx2"/>
                </a:solidFill>
              </a:rPr>
              <a:t>Sheep/Goats</a:t>
            </a:r>
          </a:p>
          <a:p>
            <a:pPr marL="285750" indent="-285750">
              <a:buFont typeface="Arial" panose="020B0604020202020204" pitchFamily="34" charset="0"/>
              <a:buChar char="•"/>
            </a:pPr>
            <a:r>
              <a:rPr lang="en-US" sz="2400" dirty="0">
                <a:solidFill>
                  <a:schemeClr val="tx2"/>
                </a:solidFill>
              </a:rPr>
              <a:t>Other</a:t>
            </a:r>
          </a:p>
        </p:txBody>
      </p:sp>
    </p:spTree>
    <p:extLst>
      <p:ext uri="{BB962C8B-B14F-4D97-AF65-F5344CB8AC3E}">
        <p14:creationId xmlns:p14="http://schemas.microsoft.com/office/powerpoint/2010/main" val="3131774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A1FA83D-9719-4978-BCAE-1FE240AB9F66}"/>
              </a:ext>
            </a:extLst>
          </p:cNvPr>
          <p:cNvSpPr txBox="1"/>
          <p:nvPr/>
        </p:nvSpPr>
        <p:spPr>
          <a:xfrm>
            <a:off x="634181" y="693174"/>
            <a:ext cx="6671494" cy="4185761"/>
          </a:xfrm>
          <a:prstGeom prst="rect">
            <a:avLst/>
          </a:prstGeom>
          <a:noFill/>
        </p:spPr>
        <p:txBody>
          <a:bodyPr wrap="square" rtlCol="0">
            <a:spAutoFit/>
          </a:bodyPr>
          <a:lstStyle/>
          <a:p>
            <a:pPr algn="ctr"/>
            <a:r>
              <a:rPr lang="en-US" sz="3200" dirty="0">
                <a:solidFill>
                  <a:schemeClr val="tx2"/>
                </a:solidFill>
                <a:latin typeface="+mj-lt"/>
              </a:rPr>
              <a:t>Animal Identification Numbers</a:t>
            </a:r>
          </a:p>
          <a:p>
            <a:pPr algn="ctr"/>
            <a:r>
              <a:rPr lang="en-US" sz="3200" dirty="0">
                <a:solidFill>
                  <a:schemeClr val="tx2"/>
                </a:solidFill>
                <a:latin typeface="+mj-lt"/>
              </a:rPr>
              <a:t>IMPORT Tags </a:t>
            </a:r>
            <a:endParaRPr lang="en-US" dirty="0">
              <a:solidFill>
                <a:schemeClr val="tx2"/>
              </a:solidFill>
            </a:endParaRPr>
          </a:p>
          <a:p>
            <a:pPr marL="285750" indent="-285750">
              <a:buFont typeface="Arial" panose="020B0604020202020204" pitchFamily="34" charset="0"/>
              <a:buChar char="•"/>
            </a:pPr>
            <a:endParaRPr lang="en-US" sz="2000" dirty="0">
              <a:solidFill>
                <a:schemeClr val="tx2"/>
              </a:solidFill>
            </a:endParaRPr>
          </a:p>
          <a:p>
            <a:pPr marL="285750" indent="-285750">
              <a:buFont typeface="Arial" panose="020B0604020202020204" pitchFamily="34" charset="0"/>
              <a:buChar char="•"/>
            </a:pPr>
            <a:r>
              <a:rPr lang="en-US" sz="2400" dirty="0">
                <a:solidFill>
                  <a:schemeClr val="tx2"/>
                </a:solidFill>
              </a:rPr>
              <a:t>15-digit number </a:t>
            </a:r>
          </a:p>
          <a:p>
            <a:pPr marL="285750" indent="-285750">
              <a:buFont typeface="Arial" panose="020B0604020202020204" pitchFamily="34" charset="0"/>
              <a:buChar char="•"/>
            </a:pPr>
            <a:r>
              <a:rPr lang="en-US" sz="2400" dirty="0">
                <a:solidFill>
                  <a:schemeClr val="tx2"/>
                </a:solidFill>
              </a:rPr>
              <a:t>Starts with “964” </a:t>
            </a:r>
          </a:p>
          <a:p>
            <a:pPr marL="285750" indent="-285750">
              <a:buFont typeface="Arial" panose="020B0604020202020204" pitchFamily="34" charset="0"/>
              <a:buChar char="•"/>
            </a:pPr>
            <a:r>
              <a:rPr lang="en-US" sz="2400" dirty="0">
                <a:solidFill>
                  <a:schemeClr val="tx2"/>
                </a:solidFill>
              </a:rPr>
              <a:t>Lime Green and Blue</a:t>
            </a:r>
          </a:p>
          <a:p>
            <a:pPr marL="285750" indent="-285750">
              <a:buFont typeface="Arial" panose="020B0604020202020204" pitchFamily="34" charset="0"/>
              <a:buChar char="•"/>
            </a:pPr>
            <a:r>
              <a:rPr lang="en-US" sz="2400" dirty="0">
                <a:solidFill>
                  <a:schemeClr val="tx2"/>
                </a:solidFill>
              </a:rPr>
              <a:t>Half Duplex (HDX) Low Frequency (LF) RFID </a:t>
            </a:r>
          </a:p>
          <a:p>
            <a:pPr marL="285750" indent="-285750">
              <a:buFont typeface="Arial" panose="020B0604020202020204" pitchFamily="34" charset="0"/>
              <a:buChar char="•"/>
            </a:pPr>
            <a:r>
              <a:rPr lang="en-US" sz="2400" dirty="0">
                <a:solidFill>
                  <a:schemeClr val="tx2"/>
                </a:solidFill>
              </a:rPr>
              <a:t>Datamars tags – use Datamars tagger</a:t>
            </a:r>
          </a:p>
          <a:p>
            <a:pPr marL="285750" indent="-285750">
              <a:buFont typeface="Arial" panose="020B0604020202020204" pitchFamily="34" charset="0"/>
              <a:buChar char="•"/>
            </a:pPr>
            <a:r>
              <a:rPr lang="en-US" sz="2400" dirty="0">
                <a:solidFill>
                  <a:schemeClr val="tx2"/>
                </a:solidFill>
              </a:rPr>
              <a:t>IMP and US Shield</a:t>
            </a:r>
          </a:p>
          <a:p>
            <a:pPr marL="285750" indent="-285750">
              <a:buFont typeface="Arial" panose="020B0604020202020204" pitchFamily="34" charset="0"/>
              <a:buChar char="•"/>
            </a:pPr>
            <a:endParaRPr lang="en-US" sz="2000" dirty="0">
              <a:solidFill>
                <a:schemeClr val="tx2"/>
              </a:solidFill>
            </a:endParaRPr>
          </a:p>
          <a:p>
            <a:endParaRPr lang="en-US" dirty="0">
              <a:solidFill>
                <a:schemeClr val="tx2"/>
              </a:solidFill>
            </a:endParaRPr>
          </a:p>
        </p:txBody>
      </p:sp>
      <p:pic>
        <p:nvPicPr>
          <p:cNvPr id="10" name="Picture 2">
            <a:extLst>
              <a:ext uri="{FF2B5EF4-FFF2-40B4-BE49-F238E27FC236}">
                <a16:creationId xmlns:a16="http://schemas.microsoft.com/office/drawing/2014/main" id="{E64D234C-C314-43EB-ADCA-8388DB74006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85312" y="3848003"/>
            <a:ext cx="734391" cy="7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Rectangle 24"/>
          <p:cNvSpPr/>
          <p:nvPr/>
        </p:nvSpPr>
        <p:spPr>
          <a:xfrm>
            <a:off x="634181" y="4567728"/>
            <a:ext cx="10769936" cy="1508105"/>
          </a:xfrm>
          <a:prstGeom prst="rect">
            <a:avLst/>
          </a:prstGeom>
        </p:spPr>
        <p:txBody>
          <a:bodyPr wrap="square">
            <a:spAutoFit/>
          </a:bodyPr>
          <a:lstStyle/>
          <a:p>
            <a:r>
              <a:rPr lang="en-US" sz="2000" dirty="0">
                <a:solidFill>
                  <a:schemeClr val="tx2"/>
                </a:solidFill>
              </a:rPr>
              <a:t>USED IN:</a:t>
            </a:r>
          </a:p>
          <a:p>
            <a:pPr marL="285750" indent="-285750">
              <a:buFont typeface="Arial" panose="020B0604020202020204" pitchFamily="34" charset="0"/>
              <a:buChar char="•"/>
            </a:pPr>
            <a:r>
              <a:rPr lang="en-US" sz="2400" dirty="0">
                <a:solidFill>
                  <a:schemeClr val="tx2"/>
                </a:solidFill>
              </a:rPr>
              <a:t>Cattle from other countries that have lost their country’s official ID AND need to be officially identified</a:t>
            </a:r>
          </a:p>
          <a:p>
            <a:pPr marL="285750" indent="-285750">
              <a:buFont typeface="Arial" panose="020B0604020202020204" pitchFamily="34" charset="0"/>
              <a:buChar char="•"/>
            </a:pPr>
            <a:r>
              <a:rPr lang="en-US" sz="2400" dirty="0">
                <a:solidFill>
                  <a:schemeClr val="tx2"/>
                </a:solidFill>
                <a:hlinkClick r:id="rId3"/>
              </a:rPr>
              <a:t>DATCP Veterinary Supply Catalog </a:t>
            </a:r>
            <a:r>
              <a:rPr lang="en-US" sz="2400" dirty="0">
                <a:solidFill>
                  <a:schemeClr val="tx2"/>
                </a:solidFill>
              </a:rPr>
              <a:t>to order</a:t>
            </a:r>
          </a:p>
        </p:txBody>
      </p:sp>
      <p:pic>
        <p:nvPicPr>
          <p:cNvPr id="26" name="Content Placeholder 25" descr="A picture containing text, wheel&#10;&#10;Description automatically generated">
            <a:extLst>
              <a:ext uri="{FF2B5EF4-FFF2-40B4-BE49-F238E27FC236}">
                <a16:creationId xmlns:a16="http://schemas.microsoft.com/office/drawing/2014/main" id="{066EF30D-6BD8-91CD-CC25-90CA8ADDD801}"/>
              </a:ext>
            </a:extLst>
          </p:cNvPr>
          <p:cNvPicPr>
            <a:picLocks noGrp="1" noChangeAspect="1"/>
          </p:cNvPicPr>
          <p:nvPr>
            <p:ph sz="quarter" idx="13"/>
          </p:nvPr>
        </p:nvPicPr>
        <p:blipFill>
          <a:blip r:embed="rId4">
            <a:extLst>
              <a:ext uri="{28A0092B-C50C-407E-A947-70E740481C1C}">
                <a14:useLocalDpi xmlns:a14="http://schemas.microsoft.com/office/drawing/2010/main" val="0"/>
              </a:ext>
            </a:extLst>
          </a:blip>
          <a:stretch>
            <a:fillRect/>
          </a:stretch>
        </p:blipFill>
        <p:spPr>
          <a:xfrm>
            <a:off x="7784565" y="864591"/>
            <a:ext cx="4057650" cy="2228850"/>
          </a:xfrm>
          <a:prstGeom prst="rect">
            <a:avLst/>
          </a:prstGeom>
        </p:spPr>
      </p:pic>
    </p:spTree>
    <p:extLst>
      <p:ext uri="{BB962C8B-B14F-4D97-AF65-F5344CB8AC3E}">
        <p14:creationId xmlns:p14="http://schemas.microsoft.com/office/powerpoint/2010/main" val="1697934438"/>
      </p:ext>
    </p:extLst>
  </p:cSld>
  <p:clrMapOvr>
    <a:masterClrMapping/>
  </p:clrMapOvr>
</p:sld>
</file>

<file path=ppt/theme/theme1.xml><?xml version="1.0" encoding="utf-8"?>
<a:theme xmlns:a="http://schemas.openxmlformats.org/drawingml/2006/main" name="DATCP Title Slides">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TCP second slides">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3.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Unicode MS"/>
        <a:ea typeface=""/>
        <a:cs typeface=""/>
      </a:majorFont>
      <a:minorFont>
        <a:latin typeface="Arial Unicode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400" b="1" i="0" u="none" strike="noStrike" cap="none" normalizeH="0" baseline="0" smtClean="0">
            <a:ln>
              <a:noFill/>
            </a:ln>
            <a:solidFill>
              <a:schemeClr val="tx1"/>
            </a:solidFill>
            <a:effectLst/>
            <a:latin typeface="Arial Unicode MS" pitchFamily="34" charset="-128"/>
            <a:ea typeface="Arial Unicode MS" pitchFamily="34" charset="-128"/>
            <a:cs typeface="Arial Unicode MS"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400" b="1" i="0" u="none" strike="noStrike" cap="none" normalizeH="0" baseline="0" smtClean="0">
            <a:ln>
              <a:noFill/>
            </a:ln>
            <a:solidFill>
              <a:schemeClr val="tx1"/>
            </a:solidFill>
            <a:effectLst/>
            <a:latin typeface="Arial Unicode MS" pitchFamily="34" charset="-128"/>
            <a:ea typeface="Arial Unicode MS" pitchFamily="34" charset="-128"/>
            <a:cs typeface="Arial Unicode MS" pitchFamily="34" charset="-128"/>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Unicode MS"/>
        <a:ea typeface=""/>
        <a:cs typeface=""/>
      </a:majorFont>
      <a:minorFont>
        <a:latin typeface="Arial Unicode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400" b="1" i="0" u="none" strike="noStrike" cap="none" normalizeH="0" baseline="0" smtClean="0">
            <a:ln>
              <a:noFill/>
            </a:ln>
            <a:solidFill>
              <a:schemeClr val="tx1"/>
            </a:solidFill>
            <a:effectLst/>
            <a:latin typeface="Arial Unicode MS" pitchFamily="34" charset="-128"/>
            <a:ea typeface="Arial Unicode MS" pitchFamily="34" charset="-128"/>
            <a:cs typeface="Arial Unicode MS"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400" b="1" i="0" u="none" strike="noStrike" cap="none" normalizeH="0" baseline="0" smtClean="0">
            <a:ln>
              <a:noFill/>
            </a:ln>
            <a:solidFill>
              <a:schemeClr val="tx1"/>
            </a:solidFill>
            <a:effectLst/>
            <a:latin typeface="Arial Unicode MS" pitchFamily="34" charset="-128"/>
            <a:ea typeface="Arial Unicode MS" pitchFamily="34" charset="-128"/>
            <a:cs typeface="Arial Unicode MS" pitchFamily="34" charset="-128"/>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B93A19F7DD0C4B8740FD07DD1FDFFF" ma:contentTypeVersion="18" ma:contentTypeDescription="Create a new document." ma:contentTypeScope="" ma:versionID="6894addfa80af4de9a659d3539787d62">
  <xsd:schema xmlns:xsd="http://www.w3.org/2001/XMLSchema" xmlns:xs="http://www.w3.org/2001/XMLSchema" xmlns:p="http://schemas.microsoft.com/office/2006/metadata/properties" xmlns:ns1="http://schemas.microsoft.com/sharepoint/v3" xmlns:ns2="10f2cb44-b37d-4693-a5c3-140ab663d372" xmlns:ns3="fb82bcdf-ea63-4554-99e3-e15ccd87b479" targetNamespace="http://schemas.microsoft.com/office/2006/metadata/properties" ma:root="true" ma:fieldsID="680524aea985905e1c99b0a4af416363" ns1:_="" ns2:_="" ns3:_="">
    <xsd:import namespace="http://schemas.microsoft.com/sharepoint/v3"/>
    <xsd:import namespace="10f2cb44-b37d-4693-a5c3-140ab663d372"/>
    <xsd:import namespace="fb82bcdf-ea63-4554-99e3-e15ccd87b479"/>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element ref="ns3:bureau" minOccurs="0"/>
                <xsd:element ref="ns3:_x002e_division"/>
                <xsd:element ref="ns3:_x002e_globalNavigation"/>
                <xsd:element ref="ns3:_x002e_program" minOccurs="0"/>
                <xsd:element ref="ns3:_x002e_purpose" minOccurs="0"/>
                <xsd:element ref="ns3:_x002e_year"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2"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f2cb44-b37d-4693-a5c3-140ab663d3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b82bcdf-ea63-4554-99e3-e15ccd87b479" elementFormDefault="qualified">
    <xsd:import namespace="http://schemas.microsoft.com/office/2006/documentManagement/types"/>
    <xsd:import namespace="http://schemas.microsoft.com/office/infopath/2007/PartnerControls"/>
    <xsd:element name="bureau" ma:index="13" nillable="true" ma:displayName=".Bureau" ma:internalName="bureau">
      <xsd:simpleType>
        <xsd:restriction base="dms:Text">
          <xsd:maxLength value="255"/>
        </xsd:restriction>
      </xsd:simpleType>
    </xsd:element>
    <xsd:element name="_x002e_division" ma:index="14" ma:displayName=".Division" ma:list="{666f73c0-ff85-4897-bedd-c4bfa5c5bae8}" ma:internalName="_x002E_division" ma:showField="Title" ma:web="fb82bcdf-ea63-4554-99e3-e15ccd87b479">
      <xsd:simpleType>
        <xsd:restriction base="dms:Lookup"/>
      </xsd:simpleType>
    </xsd:element>
    <xsd:element name="_x002e_globalNavigation" ma:index="15" ma:displayName=".Global Navigation" ma:list="{cc087b04-f769-438a-abab-25389f9209d1}" ma:internalName="_x002E_globalNavigation" ma:showField="Title" ma:web="fb82bcdf-ea63-4554-99e3-e15ccd87b479">
      <xsd:simpleType>
        <xsd:restriction base="dms:Lookup"/>
      </xsd:simpleType>
    </xsd:element>
    <xsd:element name="_x002e_program" ma:index="16" nillable="true" ma:displayName=".Program" ma:internalName="_x002E_program">
      <xsd:simpleType>
        <xsd:restriction base="dms:Text">
          <xsd:maxLength value="255"/>
        </xsd:restriction>
      </xsd:simpleType>
    </xsd:element>
    <xsd:element name="_x002e_purpose" ma:index="17" nillable="true" ma:displayName=".Purpose" ma:list="{27ad8e90-7efe-4104-98ae-37a81fef7fbc}" ma:internalName="_x002E_purpose" ma:showField="Title" ma:web="fb82bcdf-ea63-4554-99e3-e15ccd87b479">
      <xsd:simpleType>
        <xsd:restriction base="dms:Lookup"/>
      </xsd:simpleType>
    </xsd:element>
    <xsd:element name="_x002e_year" ma:index="18" nillable="true" ma:displayName=".Year" ma:decimals="0" ma:internalName="_x002E_year" ma:percentage="FALSE">
      <xsd:simpleType>
        <xsd:restriction base="dms:Number">
          <xsd:maxInclusive value="2050"/>
          <xsd:minInclusive value="1992"/>
        </xsd:restriction>
      </xsd:simpleType>
    </xsd:element>
    <xsd:element name="SharedWithUsers" ma:index="2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x002e_division xmlns="fb82bcdf-ea63-4554-99e3-e15ccd87b479">2</_x002e_division>
    <_x002e_globalNavigation xmlns="fb82bcdf-ea63-4554-99e3-e15ccd87b479">4</_x002e_globalNavigation>
    <_x002e_program xmlns="fb82bcdf-ea63-4554-99e3-e15ccd87b479" xsi:nil="true"/>
    <_x002e_year xmlns="fb82bcdf-ea63-4554-99e3-e15ccd87b479" xsi:nil="true"/>
    <PublishingExpirationDate xmlns="http://schemas.microsoft.com/sharepoint/v3" xsi:nil="true"/>
    <PublishingStartDate xmlns="http://schemas.microsoft.com/sharepoint/v3" xsi:nil="true"/>
    <bureau xmlns="fb82bcdf-ea63-4554-99e3-e15ccd87b479" xsi:nil="true"/>
    <_x002e_purpose xmlns="fb82bcdf-ea63-4554-99e3-e15ccd87b479"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4ABC3098-BD92-4E4E-835C-90C18AF7C101}"/>
</file>

<file path=customXml/itemProps2.xml><?xml version="1.0" encoding="utf-8"?>
<ds:datastoreItem xmlns:ds="http://schemas.openxmlformats.org/officeDocument/2006/customXml" ds:itemID="{C68005C7-F458-4A20-B3B0-7423457344D0}">
  <ds:schemaRefs>
    <ds:schemaRef ds:uri="http://schemas.microsoft.com/sharepoint/v3/contenttype/forms"/>
  </ds:schemaRefs>
</ds:datastoreItem>
</file>

<file path=customXml/itemProps3.xml><?xml version="1.0" encoding="utf-8"?>
<ds:datastoreItem xmlns:ds="http://schemas.openxmlformats.org/officeDocument/2006/customXml" ds:itemID="{F3F873CB-4212-4F84-8AE3-346E4B2CBAD9}">
  <ds:schemaRefs>
    <ds:schemaRef ds:uri="http://purl.org/dc/dcmitype/"/>
    <ds:schemaRef ds:uri="777e6d45-459a-4d1b-a530-87fe2737743c"/>
    <ds:schemaRef ds:uri="http://schemas.microsoft.com/office/2006/metadata/properties"/>
    <ds:schemaRef ds:uri="http://www.w3.org/XML/1998/namespace"/>
    <ds:schemaRef ds:uri="http://schemas.microsoft.com/office/2006/documentManagement/types"/>
    <ds:schemaRef ds:uri="http://schemas.microsoft.com/sharepoint/v3"/>
    <ds:schemaRef ds:uri="http://purl.org/dc/elements/1.1/"/>
    <ds:schemaRef ds:uri="http://purl.org/dc/terms/"/>
    <ds:schemaRef ds:uri="http://schemas.microsoft.com/office/infopath/2007/PartnerControls"/>
    <ds:schemaRef ds:uri="http://schemas.openxmlformats.org/package/2006/metadata/core-properties"/>
    <ds:schemaRef ds:uri="6ef49435-13fd-40dd-a6ba-ff24a89b5ec1"/>
  </ds:schemaRefs>
</ds:datastoreItem>
</file>

<file path=customXml/itemProps4.xml><?xml version="1.0" encoding="utf-8"?>
<ds:datastoreItem xmlns:ds="http://schemas.openxmlformats.org/officeDocument/2006/customXml" ds:itemID="{1292774D-877A-493F-87A3-6590420A6BA7}"/>
</file>

<file path=docMetadata/LabelInfo.xml><?xml version="1.0" encoding="utf-8"?>
<clbl:labelList xmlns:clbl="http://schemas.microsoft.com/office/2020/mipLabelMetadata">
  <clbl:label id="{f4e2d11c-fae4-453b-b6c0-2964663779aa}" enabled="0" method="" siteId="{f4e2d11c-fae4-453b-b6c0-2964663779aa}" removed="1"/>
</clbl:labelList>
</file>

<file path=docProps/app.xml><?xml version="1.0" encoding="utf-8"?>
<Properties xmlns="http://schemas.openxmlformats.org/officeDocument/2006/extended-properties" xmlns:vt="http://schemas.openxmlformats.org/officeDocument/2006/docPropsVTypes">
  <TotalTime>29541</TotalTime>
  <Words>3766</Words>
  <Application>Microsoft Office PowerPoint</Application>
  <PresentationFormat>Widescreen</PresentationFormat>
  <Paragraphs>531</Paragraphs>
  <Slides>79</Slides>
  <Notes>12</Notes>
  <HiddenSlides>0</HiddenSlides>
  <MMClips>0</MMClips>
  <ScaleCrop>false</ScaleCrop>
  <HeadingPairs>
    <vt:vector size="8" baseType="variant">
      <vt:variant>
        <vt:lpstr>Fonts Used</vt:lpstr>
      </vt:variant>
      <vt:variant>
        <vt:i4>7</vt:i4>
      </vt:variant>
      <vt:variant>
        <vt:lpstr>Theme</vt:lpstr>
      </vt:variant>
      <vt:variant>
        <vt:i4>4</vt:i4>
      </vt:variant>
      <vt:variant>
        <vt:lpstr>Embedded OLE Servers</vt:lpstr>
      </vt:variant>
      <vt:variant>
        <vt:i4>1</vt:i4>
      </vt:variant>
      <vt:variant>
        <vt:lpstr>Slide Titles</vt:lpstr>
      </vt:variant>
      <vt:variant>
        <vt:i4>79</vt:i4>
      </vt:variant>
    </vt:vector>
  </HeadingPairs>
  <TitlesOfParts>
    <vt:vector size="91" baseType="lpstr">
      <vt:lpstr>Arial</vt:lpstr>
      <vt:lpstr>Arial Unicode MS</vt:lpstr>
      <vt:lpstr>Calibri</vt:lpstr>
      <vt:lpstr>Courier New</vt:lpstr>
      <vt:lpstr>Gill Sans MT</vt:lpstr>
      <vt:lpstr>Wingdings</vt:lpstr>
      <vt:lpstr>Wingdings 2</vt:lpstr>
      <vt:lpstr>DATCP Title Slides</vt:lpstr>
      <vt:lpstr>DATCP second slides</vt:lpstr>
      <vt:lpstr>1_Default Design</vt:lpstr>
      <vt:lpstr>2_Default Design</vt:lpstr>
      <vt:lpstr>Presentation</vt:lpstr>
      <vt:lpstr>PowerPoint Presentation</vt:lpstr>
      <vt:lpstr>AGENDA</vt:lpstr>
      <vt:lpstr>Division of animal Health</vt:lpstr>
      <vt:lpstr>Wisconsin  veterinary certification</vt:lpstr>
      <vt:lpstr>Additional approvals required</vt:lpstr>
      <vt:lpstr>Animal identification</vt:lpstr>
      <vt:lpstr>PowerPoint Presentation</vt:lpstr>
      <vt:lpstr>PowerPoint Presentation</vt:lpstr>
      <vt:lpstr>PowerPoint Presentation</vt:lpstr>
      <vt:lpstr>PowerPoint Presentation</vt:lpstr>
      <vt:lpstr>PowerPoint Presentation</vt:lpstr>
      <vt:lpstr>Scrapie tags – sheep and goats</vt:lpstr>
      <vt:lpstr>Premises tags - swine </vt:lpstr>
      <vt:lpstr>Cattle registration numbers &amp; tattoos</vt:lpstr>
      <vt:lpstr>Legible tattoos</vt:lpstr>
      <vt:lpstr>description – official identification for horses</vt:lpstr>
      <vt:lpstr>Microchips</vt:lpstr>
      <vt:lpstr>animal identification</vt:lpstr>
      <vt:lpstr>animal identification – Accountable property – Resource page</vt:lpstr>
      <vt:lpstr>Electronic records and tags (RFID)</vt:lpstr>
      <vt:lpstr>Animal movement</vt:lpstr>
      <vt:lpstr>Certificate of veterinary inspection (CVI)</vt:lpstr>
      <vt:lpstr>animal identification</vt:lpstr>
      <vt:lpstr>CVIs – Accountable Property – Resource page</vt:lpstr>
      <vt:lpstr>Issuing CVIs</vt:lpstr>
      <vt:lpstr>Issuing CVIs</vt:lpstr>
      <vt:lpstr>Issuing CVIs – Resource Page</vt:lpstr>
      <vt:lpstr>Issuing CVIs – Resource Page</vt:lpstr>
      <vt:lpstr>Issuing CVIs - Resource Page</vt:lpstr>
      <vt:lpstr>Issuing cvis Resource Page</vt:lpstr>
      <vt:lpstr>Basic CVI requirements</vt:lpstr>
      <vt:lpstr>PowerPoint Presentation</vt:lpstr>
      <vt:lpstr>PowerPoint Presentation</vt:lpstr>
      <vt:lpstr>PowerPoint Presentation</vt:lpstr>
      <vt:lpstr>PowerPoint Presentation</vt:lpstr>
      <vt:lpstr>No Online aphis 7001 form for intra/interstate movement</vt:lpstr>
      <vt:lpstr>Be Cautious with vaccination and testing information!</vt:lpstr>
      <vt:lpstr>Be Cautious with vaccination and testing information!</vt:lpstr>
      <vt:lpstr>Using results from another veterinarian     9CFR161.4(c) – RESOURCE PAGE</vt:lpstr>
      <vt:lpstr>Common CVI Mistakes</vt:lpstr>
      <vt:lpstr>PowerPoint Presentation</vt:lpstr>
      <vt:lpstr>Intrastate Movement</vt:lpstr>
      <vt:lpstr>Intrastate Movement</vt:lpstr>
      <vt:lpstr>Questions?</vt:lpstr>
      <vt:lpstr>RABIES control</vt:lpstr>
      <vt:lpstr>Statutory Authority</vt:lpstr>
      <vt:lpstr>Definitions</vt:lpstr>
      <vt:lpstr>Definitions</vt:lpstr>
      <vt:lpstr>Rabies Vaccination</vt:lpstr>
      <vt:lpstr>Rabies Vaccination</vt:lpstr>
      <vt:lpstr>Rabies Re-vaccination</vt:lpstr>
      <vt:lpstr>PowerPoint Presentation</vt:lpstr>
      <vt:lpstr>Quarantine for Dog or Cat (Ferret)</vt:lpstr>
      <vt:lpstr>Sacrificing an Animal</vt:lpstr>
      <vt:lpstr>Bite Reporting</vt:lpstr>
      <vt:lpstr>Quarantine:  Human Exposure</vt:lpstr>
      <vt:lpstr>10-Day Quarantine</vt:lpstr>
      <vt:lpstr>10-Day Quarantine</vt:lpstr>
      <vt:lpstr>10-Day Quarantine</vt:lpstr>
      <vt:lpstr>Quarantine:  Animal Exposure</vt:lpstr>
      <vt:lpstr>60-Day Quarantine</vt:lpstr>
      <vt:lpstr>180-Day Quarantine</vt:lpstr>
      <vt:lpstr>Algorithm for Rabies Exposure</vt:lpstr>
      <vt:lpstr>Animals Exhibiting Symptoms</vt:lpstr>
      <vt:lpstr>Tissue Sampling</vt:lpstr>
      <vt:lpstr>Documentation Problems</vt:lpstr>
      <vt:lpstr>Mode of Shipment</vt:lpstr>
      <vt:lpstr>Questions?</vt:lpstr>
      <vt:lpstr>Information resources</vt:lpstr>
      <vt:lpstr>Important Contact Information</vt:lpstr>
      <vt:lpstr>Important Contact Information</vt:lpstr>
      <vt:lpstr>Important Contact Information</vt:lpstr>
      <vt:lpstr>Federal and state regulations</vt:lpstr>
      <vt:lpstr>Additional State Regulations</vt:lpstr>
      <vt:lpstr>certification</vt:lpstr>
      <vt:lpstr>Applying for Certification</vt:lpstr>
      <vt:lpstr>Renewing Accreditation</vt:lpstr>
      <vt:lpstr>After You Leave Today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Johnson, Rebecca L</dc:creator>
  <cp:lastModifiedBy>Johnson, Rebecca L - DATCP</cp:lastModifiedBy>
  <cp:revision>130</cp:revision>
  <dcterms:created xsi:type="dcterms:W3CDTF">2020-11-24T21:13:54Z</dcterms:created>
  <dcterms:modified xsi:type="dcterms:W3CDTF">2026-09-04T18:26:05Z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0x010100A3B93A19F7DD0C4B8740FD07DD1FDFFF</vt:lpwstr>
  </property>
</Properties>
</file>