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slideLayouts/slideLayout4.xml" ContentType="application/vnd.openxmlformats-officedocument.presentationml.slideLayout+xml"/>
  <Override PartName="/ppt/handoutMasters/handoutMaster1.xml" ContentType="application/vnd.openxmlformats-officedocument.presentationml.handoutMaster+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s/slide5.xml" ContentType="application/vnd.openxmlformats-officedocument.presentationml.slide+xml"/>
  <Override PartName="/customXml/itemProps1.xml" ContentType="application/vnd.openxmlformats-officedocument.customXmlProperties+xml"/>
  <Override PartName="/customXml/itemProps2.xml" ContentType="application/vnd.openxmlformats-officedocument.customXmlProperties+xml"/>
  <Override PartName="/ppt/notesMasters/notesMaster1.xml" ContentType="application/vnd.openxmlformats-officedocument.presentationml.notesMaster+xml"/>
  <Override PartName="/ppt/presentation.xml" ContentType="application/vnd.openxmlformats-officedocument.presentationml.presentation.main+xml"/>
  <Override PartName="/customXml/itemProps3.xml" ContentType="application/vnd.openxmlformats-officedocument.customXmlProperties+xml"/>
  <Override PartName="/ppt/slides/slide10.xml" ContentType="application/vnd.openxmlformats-officedocument.presentationml.slide+xml"/>
  <Override PartName="/docMetadata/LabelInfo.xml" ContentType="application/vnd.ms-office.classificationlabel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docProps/custom.xml" ContentType="application/vnd.openxmlformats-officedocument.custom-properties+xml"/>
  <Override PartName="/ppt/viewProps.xml" ContentType="application/vnd.openxmlformats-officedocument.presentationml.viewProps+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7.xml" ContentType="application/vnd.openxmlformats-officedocument.presentationml.notesSlide+xml"/>
  <Override PartName="/ppt/slides/slide1.xml" ContentType="application/vnd.openxmlformats-officedocument.presentationml.slide+xml"/>
  <Override PartName="/ppt/theme/theme3.xml" ContentType="application/vnd.openxmlformats-officedocument.theme+xml"/>
  <Override PartName="/ppt/notesSlides/notesSlide8.xml" ContentType="application/vnd.openxmlformats-officedocument.presentationml.notesSlide+xml"/>
  <Override PartName="/ppt/slides/slide9.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4"/>
  </p:sldMasterIdLst>
  <p:notesMasterIdLst>
    <p:notesMasterId r:id="rId22"/>
  </p:notesMasterIdLst>
  <p:handoutMasterIdLst>
    <p:handoutMasterId r:id="rId23"/>
  </p:handoutMasterIdLst>
  <p:sldIdLst>
    <p:sldId id="256" r:id="rId5"/>
    <p:sldId id="283" r:id="rId6"/>
    <p:sldId id="294" r:id="rId7"/>
    <p:sldId id="307" r:id="rId8"/>
    <p:sldId id="297" r:id="rId9"/>
    <p:sldId id="298" r:id="rId10"/>
    <p:sldId id="299" r:id="rId11"/>
    <p:sldId id="302" r:id="rId12"/>
    <p:sldId id="303" r:id="rId13"/>
    <p:sldId id="304" r:id="rId14"/>
    <p:sldId id="305" r:id="rId15"/>
    <p:sldId id="292" r:id="rId16"/>
    <p:sldId id="285" r:id="rId17"/>
    <p:sldId id="309" r:id="rId18"/>
    <p:sldId id="296" r:id="rId19"/>
    <p:sldId id="306"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88A26"/>
    <a:srgbClr val="004680"/>
    <a:srgbClr val="3A3A3A"/>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B2F9AF-E3CB-4A80-8BBE-1952CDD680E0}" v="28" dt="2026-08-11T19:47:12.364"/>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556" autoAdjust="0"/>
  </p:normalViewPr>
  <p:slideViewPr>
    <p:cSldViewPr snapToGrid="0">
      <p:cViewPr varScale="1">
        <p:scale>
          <a:sx n="80" d="100"/>
          <a:sy n="80" d="100"/>
        </p:scale>
        <p:origin x="1794" y="90"/>
      </p:cViewPr>
      <p:guideLst>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8/20/2026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dirty="0"/>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8/20/2026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dirty="0"/>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1</a:t>
            </a:fld>
            <a:endParaRPr lang="en-US" dirty="0"/>
          </a:p>
        </p:txBody>
      </p:sp>
    </p:spTree>
    <p:extLst>
      <p:ext uri="{BB962C8B-B14F-4D97-AF65-F5344CB8AC3E}">
        <p14:creationId xmlns:p14="http://schemas.microsoft.com/office/powerpoint/2010/main" val="426943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1CE0A-82C3-EE57-A818-DE0274848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D6E96-9E04-9F63-7356-DB6E3FBBC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C6B11-1B38-A68A-0772-A63B83AD77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A4C84A-B7E5-12ED-555E-212C26BD3DF8}"/>
              </a:ext>
            </a:extLst>
          </p:cNvPr>
          <p:cNvSpPr>
            <a:spLocks noGrp="1"/>
          </p:cNvSpPr>
          <p:nvPr>
            <p:ph type="sldNum" sz="quarter" idx="5"/>
          </p:nvPr>
        </p:nvSpPr>
        <p:spPr/>
        <p:txBody>
          <a:bodyPr/>
          <a:lstStyle/>
          <a:p>
            <a:fld id="{FC8BD8E7-1312-41F3-99C4-6DA5AF891969}" type="slidenum">
              <a:rPr lang="en-US" smtClean="0"/>
              <a:t>2</a:t>
            </a:fld>
            <a:endParaRPr lang="en-US" dirty="0"/>
          </a:p>
        </p:txBody>
      </p:sp>
    </p:spTree>
    <p:extLst>
      <p:ext uri="{BB962C8B-B14F-4D97-AF65-F5344CB8AC3E}">
        <p14:creationId xmlns:p14="http://schemas.microsoft.com/office/powerpoint/2010/main" val="3502222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past year, BMPB has noted a trend concerning pest control. This discussion is a reminder regarding the regulatory requirements, but also a call to action to be proactive in managing the pest control program within meat establishments.</a:t>
            </a:r>
          </a:p>
          <a:p>
            <a:endParaRPr lang="en-US" dirty="0"/>
          </a:p>
          <a:p>
            <a:r>
              <a:rPr lang="en-US" dirty="0"/>
              <a:t>Establishments are required to have a pest management program, though it does not have to be written. Some establishment may elect to develop its pest management program under its Sanitation SOP or work with a 3</a:t>
            </a:r>
            <a:r>
              <a:rPr lang="en-US" baseline="30000" dirty="0"/>
              <a:t>rd</a:t>
            </a:r>
            <a:r>
              <a:rPr lang="en-US" dirty="0"/>
              <a:t> party for pest control services. </a:t>
            </a:r>
          </a:p>
          <a:p>
            <a:endParaRPr lang="en-US" dirty="0"/>
          </a:p>
          <a:p>
            <a:r>
              <a:rPr lang="en-US" dirty="0"/>
              <a:t>Documentation regarding the use of pest control substances and their safety and any records generated by the pest control company are to be provided to inspection personnel upon request. </a:t>
            </a:r>
          </a:p>
        </p:txBody>
      </p:sp>
      <p:sp>
        <p:nvSpPr>
          <p:cNvPr id="4" name="Slide Number Placeholder 3"/>
          <p:cNvSpPr>
            <a:spLocks noGrp="1"/>
          </p:cNvSpPr>
          <p:nvPr>
            <p:ph type="sldNum" sz="quarter" idx="5"/>
          </p:nvPr>
        </p:nvSpPr>
        <p:spPr/>
        <p:txBody>
          <a:bodyPr/>
          <a:lstStyle/>
          <a:p>
            <a:fld id="{FC8BD8E7-1312-41F3-99C4-6DA5AF891969}" type="slidenum">
              <a:rPr lang="en-US" smtClean="0"/>
              <a:t>5</a:t>
            </a:fld>
            <a:endParaRPr lang="en-US" dirty="0"/>
          </a:p>
        </p:txBody>
      </p:sp>
    </p:spTree>
    <p:extLst>
      <p:ext uri="{BB962C8B-B14F-4D97-AF65-F5344CB8AC3E}">
        <p14:creationId xmlns:p14="http://schemas.microsoft.com/office/powerpoint/2010/main" val="697620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or more of the following findings provide evidence that the establishment does not comply with 9 CFR 416.2(a): </a:t>
            </a:r>
          </a:p>
        </p:txBody>
      </p:sp>
      <p:sp>
        <p:nvSpPr>
          <p:cNvPr id="4" name="Slide Number Placeholder 3"/>
          <p:cNvSpPr>
            <a:spLocks noGrp="1"/>
          </p:cNvSpPr>
          <p:nvPr>
            <p:ph type="sldNum" sz="quarter" idx="5"/>
          </p:nvPr>
        </p:nvSpPr>
        <p:spPr/>
        <p:txBody>
          <a:bodyPr/>
          <a:lstStyle/>
          <a:p>
            <a:fld id="{FC8BD8E7-1312-41F3-99C4-6DA5AF891969}" type="slidenum">
              <a:rPr lang="en-US" smtClean="0"/>
              <a:t>7</a:t>
            </a:fld>
            <a:endParaRPr lang="en-US" dirty="0"/>
          </a:p>
        </p:txBody>
      </p:sp>
    </p:spTree>
    <p:extLst>
      <p:ext uri="{BB962C8B-B14F-4D97-AF65-F5344CB8AC3E}">
        <p14:creationId xmlns:p14="http://schemas.microsoft.com/office/powerpoint/2010/main" val="2802746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ourier New" panose="02070309020205020404" pitchFamily="49" charset="0"/>
              <a:buChar char="o"/>
            </a:pPr>
            <a:r>
              <a:rPr lang="en-US" dirty="0"/>
              <a:t>Inspect structure for deficiencies, points of entry, nesting materials, and harborage areas</a:t>
            </a:r>
          </a:p>
          <a:p>
            <a:pPr marL="285750" indent="-285750">
              <a:buFont typeface="Courier New" panose="02070309020205020404" pitchFamily="49" charset="0"/>
              <a:buChar char="o"/>
            </a:pPr>
            <a:r>
              <a:rPr lang="en-US" dirty="0"/>
              <a:t>Repair holes and gaps with suitable materials </a:t>
            </a:r>
          </a:p>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9</a:t>
            </a:fld>
            <a:endParaRPr lang="en-US" dirty="0"/>
          </a:p>
        </p:txBody>
      </p:sp>
    </p:spTree>
    <p:extLst>
      <p:ext uri="{BB962C8B-B14F-4D97-AF65-F5344CB8AC3E}">
        <p14:creationId xmlns:p14="http://schemas.microsoft.com/office/powerpoint/2010/main" val="2786895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B4E58-6F68-7EAF-55E8-6303E1B2E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11865-4824-E3C3-DAA4-32072834E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60E57-D9E7-BF2B-A79F-7AD4C0D1A8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566B6B-B2C9-5389-135C-121F76CBB191}"/>
              </a:ext>
            </a:extLst>
          </p:cNvPr>
          <p:cNvSpPr>
            <a:spLocks noGrp="1"/>
          </p:cNvSpPr>
          <p:nvPr>
            <p:ph type="sldNum" sz="quarter" idx="5"/>
          </p:nvPr>
        </p:nvSpPr>
        <p:spPr/>
        <p:txBody>
          <a:bodyPr/>
          <a:lstStyle/>
          <a:p>
            <a:fld id="{FC8BD8E7-1312-41F3-99C4-6DA5AF891969}" type="slidenum">
              <a:rPr lang="en-US" smtClean="0"/>
              <a:t>12</a:t>
            </a:fld>
            <a:endParaRPr lang="en-US" dirty="0"/>
          </a:p>
        </p:txBody>
      </p:sp>
    </p:spTree>
    <p:extLst>
      <p:ext uri="{BB962C8B-B14F-4D97-AF65-F5344CB8AC3E}">
        <p14:creationId xmlns:p14="http://schemas.microsoft.com/office/powerpoint/2010/main" val="446526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Reduced rate for state affiliates</a:t>
            </a:r>
          </a:p>
        </p:txBody>
      </p:sp>
      <p:sp>
        <p:nvSpPr>
          <p:cNvPr id="4" name="Slide Number Placeholder 3"/>
          <p:cNvSpPr>
            <a:spLocks noGrp="1"/>
          </p:cNvSpPr>
          <p:nvPr>
            <p:ph type="sldNum" sz="quarter" idx="5"/>
          </p:nvPr>
        </p:nvSpPr>
        <p:spPr/>
        <p:txBody>
          <a:bodyPr/>
          <a:lstStyle/>
          <a:p>
            <a:fld id="{FC8BD8E7-1312-41F3-99C4-6DA5AF891969}" type="slidenum">
              <a:rPr lang="en-US" smtClean="0"/>
              <a:t>13</a:t>
            </a:fld>
            <a:endParaRPr lang="en-US" dirty="0"/>
          </a:p>
        </p:txBody>
      </p:sp>
    </p:spTree>
    <p:extLst>
      <p:ext uri="{BB962C8B-B14F-4D97-AF65-F5344CB8AC3E}">
        <p14:creationId xmlns:p14="http://schemas.microsoft.com/office/powerpoint/2010/main" val="363141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D4AE0-4A5A-51BB-833B-56FE7FD8B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AAF51-F1C6-0BA7-F460-516527D22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922CB-C4DB-DC38-D1D0-BFBBE64A1E7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program is designed for individuals who have completed the previous day’s or a prior Basic HACCP short course, or anyone who serves a food safety role in your organization.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$100 for the day workshop or $50 to add on to the 2-day Basic HACCP course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Space is limited to 15 people</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90977EBC-AB05-1087-A8E9-1D9AB08B75D6}"/>
              </a:ext>
            </a:extLst>
          </p:cNvPr>
          <p:cNvSpPr>
            <a:spLocks noGrp="1"/>
          </p:cNvSpPr>
          <p:nvPr>
            <p:ph type="sldNum" sz="quarter" idx="5"/>
          </p:nvPr>
        </p:nvSpPr>
        <p:spPr/>
        <p:txBody>
          <a:bodyPr/>
          <a:lstStyle/>
          <a:p>
            <a:fld id="{FC8BD8E7-1312-41F3-99C4-6DA5AF891969}" type="slidenum">
              <a:rPr lang="en-US" smtClean="0"/>
              <a:t>14</a:t>
            </a:fld>
            <a:endParaRPr lang="en-US" dirty="0"/>
          </a:p>
        </p:txBody>
      </p:sp>
    </p:spTree>
    <p:extLst>
      <p:ext uri="{BB962C8B-B14F-4D97-AF65-F5344CB8AC3E}">
        <p14:creationId xmlns:p14="http://schemas.microsoft.com/office/powerpoint/2010/main" val="23424483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ATCP Title Slide 1 w/top bar">
    <p:spTree>
      <p:nvGrpSpPr>
        <p:cNvPr id="1" name=""/>
        <p:cNvGrpSpPr/>
        <p:nvPr/>
      </p:nvGrpSpPr>
      <p:grpSpPr>
        <a:xfrm>
          <a:off x="0" y="0"/>
          <a:ext cx="0" cy="0"/>
          <a:chOff x="0" y="0"/>
          <a:chExt cx="0" cy="0"/>
        </a:xfrm>
      </p:grpSpPr>
      <p:sp>
        <p:nvSpPr>
          <p:cNvPr id="11" name="Rectangle 10"/>
          <p:cNvSpPr/>
          <p:nvPr/>
        </p:nvSpPr>
        <p:spPr>
          <a:xfrm>
            <a:off x="0" y="4246206"/>
            <a:ext cx="12192000" cy="2651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Rectangle 1"/>
          <p:cNvSpPr/>
          <p:nvPr/>
        </p:nvSpPr>
        <p:spPr>
          <a:xfrm>
            <a:off x="0" y="0"/>
            <a:ext cx="12192000" cy="139703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e"/>
          <p:cNvSpPr>
            <a:spLocks noGrp="1"/>
          </p:cNvSpPr>
          <p:nvPr>
            <p:ph type="body" sz="quarter" idx="13" hasCustomPrompt="1"/>
          </p:nvPr>
        </p:nvSpPr>
        <p:spPr>
          <a:xfrm>
            <a:off x="289560" y="6307885"/>
            <a:ext cx="11612880" cy="365760"/>
          </a:xfrm>
          <a:prstGeom prst="rect">
            <a:avLst/>
          </a:prstGeom>
        </p:spPr>
        <p:txBody>
          <a:bodyP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17" name="DATCP name"/>
          <p:cNvSpPr>
            <a:spLocks noGrp="1"/>
          </p:cNvSpPr>
          <p:nvPr>
            <p:ph type="subTitle" idx="1" hasCustomPrompt="1"/>
          </p:nvPr>
        </p:nvSpPr>
        <p:spPr>
          <a:xfrm>
            <a:off x="289560" y="5894912"/>
            <a:ext cx="11612880" cy="365760"/>
          </a:xfrm>
          <a:prstGeom prst="rect">
            <a:avLst/>
          </a:prstGeom>
        </p:spPr>
        <p:txBody>
          <a:bodyPr>
            <a:normAutofit/>
          </a:bodyPr>
          <a:lstStyle>
            <a:lvl1pPr marL="0" indent="0" algn="ctr">
              <a:spcBef>
                <a:spcPts val="0"/>
              </a:spcBef>
              <a:buNone/>
              <a:defRPr sz="1800" cap="all" spc="51" baseline="0">
                <a:solidFill>
                  <a:schemeClr val="accent4">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Department NAME</a:t>
            </a:r>
          </a:p>
        </p:txBody>
      </p:sp>
      <p:sp>
        <p:nvSpPr>
          <p:cNvPr id="12" name="Title"/>
          <p:cNvSpPr>
            <a:spLocks noGrp="1"/>
          </p:cNvSpPr>
          <p:nvPr>
            <p:ph type="body" sz="quarter" idx="10" hasCustomPrompt="1"/>
          </p:nvPr>
        </p:nvSpPr>
        <p:spPr>
          <a:xfrm>
            <a:off x="289720" y="457200"/>
            <a:ext cx="11612563" cy="652138"/>
          </a:xfrm>
          <a:prstGeom prst="rect">
            <a:avLst/>
          </a:prstGeom>
        </p:spPr>
        <p:txBody>
          <a:bodyPr anchor="ctr">
            <a:normAutofit/>
          </a:bodyPr>
          <a:lstStyle>
            <a:lvl1pPr marL="0" indent="0" algn="r">
              <a:lnSpc>
                <a:spcPct val="100000"/>
              </a:lnSpc>
              <a:spcBef>
                <a:spcPts val="200"/>
              </a:spcBef>
              <a:spcAft>
                <a:spcPts val="200"/>
              </a:spcAft>
              <a:buFont typeface="+mj-lt"/>
              <a:buNone/>
              <a:defRPr lang="en-US" sz="3200" kern="1200" baseline="0" dirty="0" smtClean="0">
                <a:solidFill>
                  <a:schemeClr val="bg1"/>
                </a:solidFill>
                <a:latin typeface="+mj-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514350" lvl="0" indent="-514350" algn="ctr" defTabSz="914377" rtl="0" eaLnBrk="1" latinLnBrk="0" hangingPunct="1">
              <a:lnSpc>
                <a:spcPts val="3300"/>
              </a:lnSpc>
              <a:spcBef>
                <a:spcPts val="200"/>
              </a:spcBef>
              <a:spcAft>
                <a:spcPts val="200"/>
              </a:spcAft>
            </a:pPr>
            <a:r>
              <a:rPr lang="en-US" dirty="0"/>
              <a:t>Title</a:t>
            </a:r>
          </a:p>
        </p:txBody>
      </p:sp>
      <p:sp>
        <p:nvSpPr>
          <p:cNvPr id="5" name="Author/Division/Bureau">
            <a:extLst>
              <a:ext uri="{FF2B5EF4-FFF2-40B4-BE49-F238E27FC236}">
                <a16:creationId xmlns:a16="http://schemas.microsoft.com/office/drawing/2014/main" id="{7CF280D0-631C-7F2F-B8E2-8C6C85C5E3D7}"/>
              </a:ext>
            </a:extLst>
          </p:cNvPr>
          <p:cNvSpPr>
            <a:spLocks noGrp="1"/>
          </p:cNvSpPr>
          <p:nvPr>
            <p:ph type="body" sz="quarter" idx="12" hasCustomPrompt="1"/>
          </p:nvPr>
        </p:nvSpPr>
        <p:spPr>
          <a:xfrm>
            <a:off x="289560" y="5371143"/>
            <a:ext cx="11612880" cy="481931"/>
          </a:xfrm>
          <a:prstGeom prst="rect">
            <a:avLst/>
          </a:prstGeom>
        </p:spPr>
        <p:txBody>
          <a:bodyPr>
            <a:normAutofit/>
          </a:bodyPr>
          <a:lstStyle>
            <a:lvl1pPr marL="0" indent="0" algn="ctr">
              <a:lnSpc>
                <a:spcPct val="100000"/>
              </a:lnSpc>
              <a:spcBef>
                <a:spcPts val="200"/>
              </a:spcBef>
              <a:spcAft>
                <a:spcPts val="200"/>
              </a:spcAft>
              <a:buFont typeface="+mj-lt"/>
              <a:buNone/>
              <a:defRPr lang="en-US" sz="2400" kern="1200" baseline="0" dirty="0" smtClean="0">
                <a:solidFill>
                  <a:schemeClr val="accent1">
                    <a:lumMod val="20000"/>
                    <a:lumOff val="80000"/>
                  </a:schemeClr>
                </a:solidFill>
                <a:latin typeface="Myriad Pro" panose="020B0503030403020204" pitchFamily="34" charset="0"/>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Author – Division – Bureau</a:t>
            </a:r>
          </a:p>
        </p:txBody>
      </p:sp>
      <p:pic>
        <p:nvPicPr>
          <p:cNvPr id="4" name="Picture 3">
            <a:extLst>
              <a:ext uri="{FF2B5EF4-FFF2-40B4-BE49-F238E27FC236}">
                <a16:creationId xmlns:a16="http://schemas.microsoft.com/office/drawing/2014/main" id="{C3F3A7F1-ABAA-E545-ED58-4743CB3EA7D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406864"/>
            <a:ext cx="12192000" cy="2839342"/>
          </a:xfrm>
          <a:prstGeom prst="rect">
            <a:avLst/>
          </a:prstGeom>
        </p:spPr>
      </p:pic>
      <p:pic>
        <p:nvPicPr>
          <p:cNvPr id="3" name="Picture 2">
            <a:extLst>
              <a:ext uri="{FF2B5EF4-FFF2-40B4-BE49-F238E27FC236}">
                <a16:creationId xmlns:a16="http://schemas.microsoft.com/office/drawing/2014/main" id="{B20B6D1C-3CE4-B00F-8DEA-59157DD0F2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0472" y="2045160"/>
            <a:ext cx="1554480" cy="1554480"/>
          </a:xfrm>
          <a:prstGeom prst="ellipse">
            <a:avLst/>
          </a:prstGeom>
        </p:spPr>
      </p:pic>
      <p:sp>
        <p:nvSpPr>
          <p:cNvPr id="6" name="SubTitle">
            <a:extLst>
              <a:ext uri="{FF2B5EF4-FFF2-40B4-BE49-F238E27FC236}">
                <a16:creationId xmlns:a16="http://schemas.microsoft.com/office/drawing/2014/main" id="{85CD816D-A4C0-41F7-86AE-9337FFA54A37}"/>
              </a:ext>
            </a:extLst>
          </p:cNvPr>
          <p:cNvSpPr>
            <a:spLocks noGrp="1"/>
          </p:cNvSpPr>
          <p:nvPr>
            <p:ph type="body" sz="quarter" idx="11" hasCustomPrompt="1"/>
          </p:nvPr>
        </p:nvSpPr>
        <p:spPr>
          <a:xfrm>
            <a:off x="289560" y="4764756"/>
            <a:ext cx="11612880" cy="481932"/>
          </a:xfrm>
          <a:prstGeom prst="rect">
            <a:avLst/>
          </a:prstGeom>
        </p:spPr>
        <p:txBody>
          <a:bodyPr anchor="ctr">
            <a:normAutofit/>
          </a:bodyPr>
          <a:lstStyle>
            <a:lvl1pPr marL="0" indent="0" algn="l">
              <a:lnSpc>
                <a:spcPct val="100000"/>
              </a:lnSpc>
              <a:buNone/>
              <a:defRPr lang="en-US" sz="2800" kern="1200" baseline="0" dirty="0" smtClean="0">
                <a:solidFill>
                  <a:schemeClr val="bg1"/>
                </a:solidFill>
                <a:latin typeface="+mj-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Sub Title</a:t>
            </a:r>
          </a:p>
        </p:txBody>
      </p:sp>
    </p:spTree>
    <p:extLst>
      <p:ext uri="{BB962C8B-B14F-4D97-AF65-F5344CB8AC3E}">
        <p14:creationId xmlns:p14="http://schemas.microsoft.com/office/powerpoint/2010/main" val="3023250257"/>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hasCustomPrompt="1"/>
          </p:nvPr>
        </p:nvSpPr>
        <p:spPr>
          <a:xfrm>
            <a:off x="774925" y="831273"/>
            <a:ext cx="7896279" cy="5027528"/>
          </a:xfrm>
        </p:spPr>
        <p:txBody>
          <a:bodyPr vert="horz" anchor="t"/>
          <a:lstStyle>
            <a:lvl1pPr>
              <a:lnSpc>
                <a:spcPct val="100000"/>
              </a:lnSpc>
              <a:defRPr>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a:spLocks noChangeAspect="1"/>
          </p:cNvSpPr>
          <p:nvPr userDrawn="1"/>
        </p:nvSpPr>
        <p:spPr>
          <a:xfrm>
            <a:off x="8839202" y="599725"/>
            <a:ext cx="2906817" cy="58169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grpSp>
        <p:nvGrpSpPr>
          <p:cNvPr id="9" name="Group 8">
            <a:extLst>
              <a:ext uri="{FF2B5EF4-FFF2-40B4-BE49-F238E27FC236}">
                <a16:creationId xmlns:a16="http://schemas.microsoft.com/office/drawing/2014/main" id="{5730B486-4D81-2734-9D06-C2A813BCF0D5}"/>
              </a:ext>
            </a:extLst>
          </p:cNvPr>
          <p:cNvGrpSpPr/>
          <p:nvPr userDrawn="1"/>
        </p:nvGrpSpPr>
        <p:grpSpPr>
          <a:xfrm>
            <a:off x="6179435" y="5843684"/>
            <a:ext cx="5914966" cy="993046"/>
            <a:chOff x="5830501" y="5843684"/>
            <a:chExt cx="5914966" cy="993046"/>
          </a:xfrm>
        </p:grpSpPr>
        <p:pic>
          <p:nvPicPr>
            <p:cNvPr id="10" name="Picture 9">
              <a:extLst>
                <a:ext uri="{FF2B5EF4-FFF2-40B4-BE49-F238E27FC236}">
                  <a16:creationId xmlns:a16="http://schemas.microsoft.com/office/drawing/2014/main" id="{FCD8316E-9354-EBBA-EA31-B2598F0F5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1" name="Footer Placeholder 4">
              <a:extLst>
                <a:ext uri="{FF2B5EF4-FFF2-40B4-BE49-F238E27FC236}">
                  <a16:creationId xmlns:a16="http://schemas.microsoft.com/office/drawing/2014/main" id="{EFD84F3F-3DA1-50FB-42AB-B9751AE3FCD2}"/>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2" name="Picture 11">
            <a:extLst>
              <a:ext uri="{FF2B5EF4-FFF2-40B4-BE49-F238E27FC236}">
                <a16:creationId xmlns:a16="http://schemas.microsoft.com/office/drawing/2014/main" id="{1B212EF8-461A-CDBA-BFFA-182CA497B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10478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9" name="Content Placeholder 8"/>
          <p:cNvSpPr>
            <a:spLocks noGrp="1"/>
          </p:cNvSpPr>
          <p:nvPr>
            <p:ph sz="quarter" idx="13" hasCustomPrompt="1"/>
          </p:nvPr>
        </p:nvSpPr>
        <p:spPr>
          <a:xfrm>
            <a:off x="477670" y="853177"/>
            <a:ext cx="11274552" cy="5308600"/>
          </a:xfrm>
        </p:spPr>
        <p:txBody>
          <a:bodyPr/>
          <a:lstStyle>
            <a:lvl1pPr>
              <a:lnSpc>
                <a:spcPct val="100000"/>
              </a:lnSpc>
              <a:defRPr>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6" name="Group 5">
            <a:extLst>
              <a:ext uri="{FF2B5EF4-FFF2-40B4-BE49-F238E27FC236}">
                <a16:creationId xmlns:a16="http://schemas.microsoft.com/office/drawing/2014/main" id="{29189C4A-0F9A-60CB-FCD8-F74959FF8963}"/>
              </a:ext>
            </a:extLst>
          </p:cNvPr>
          <p:cNvGrpSpPr/>
          <p:nvPr userDrawn="1"/>
        </p:nvGrpSpPr>
        <p:grpSpPr>
          <a:xfrm>
            <a:off x="6179435" y="5843684"/>
            <a:ext cx="5914966" cy="993046"/>
            <a:chOff x="5830501" y="5843684"/>
            <a:chExt cx="5914966" cy="993046"/>
          </a:xfrm>
        </p:grpSpPr>
        <p:pic>
          <p:nvPicPr>
            <p:cNvPr id="7" name="Picture 6">
              <a:extLst>
                <a:ext uri="{FF2B5EF4-FFF2-40B4-BE49-F238E27FC236}">
                  <a16:creationId xmlns:a16="http://schemas.microsoft.com/office/drawing/2014/main" id="{B93C13BB-C312-D849-59EF-C62F01C23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8" name="Footer Placeholder 4">
              <a:extLst>
                <a:ext uri="{FF2B5EF4-FFF2-40B4-BE49-F238E27FC236}">
                  <a16:creationId xmlns:a16="http://schemas.microsoft.com/office/drawing/2014/main" id="{B1BFAEB0-9C64-56AA-81DE-9AD4C9015EF6}"/>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0" name="Picture 9">
            <a:extLst>
              <a:ext uri="{FF2B5EF4-FFF2-40B4-BE49-F238E27FC236}">
                <a16:creationId xmlns:a16="http://schemas.microsoft.com/office/drawing/2014/main" id="{3548A063-ADD8-ED60-CC4D-F10CDD5197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343012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30354" y="914400"/>
            <a:ext cx="7242111" cy="5257800"/>
          </a:xfrm>
        </p:spPr>
        <p:txBody>
          <a:bodyPr anchor="t">
            <a:normAutofit/>
          </a:bodyPr>
          <a:lstStyle>
            <a:lvl1pPr>
              <a:lnSpc>
                <a:spcPct val="100000"/>
              </a:lnSpc>
              <a:spcAft>
                <a:spcPts val="900"/>
              </a:spcAft>
              <a:defRPr sz="2400">
                <a:latin typeface="+mj-lt"/>
              </a:defRPr>
            </a:lvl1pPr>
            <a:lvl2pPr>
              <a:lnSpc>
                <a:spcPct val="100000"/>
              </a:lnSpc>
              <a:spcAft>
                <a:spcPts val="900"/>
              </a:spcAft>
              <a:defRPr sz="2400"/>
            </a:lvl2pPr>
            <a:lvl3pPr>
              <a:lnSpc>
                <a:spcPct val="100000"/>
              </a:lnSpc>
              <a:spcAft>
                <a:spcPts val="900"/>
              </a:spcAft>
              <a:defRPr sz="2400"/>
            </a:lvl3pPr>
            <a:lvl4pPr>
              <a:lnSpc>
                <a:spcPct val="100000"/>
              </a:lnSpc>
              <a:spcAft>
                <a:spcPts val="900"/>
              </a:spcAft>
              <a:defRPr sz="2400"/>
            </a:lvl4pPr>
            <a:lvl5pPr>
              <a:lnSpc>
                <a:spcPct val="100000"/>
              </a:lnSpc>
              <a:spcAft>
                <a:spcPts val="900"/>
              </a:spcAft>
              <a:defRPr sz="24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8151813" y="4590288"/>
            <a:ext cx="3514564" cy="1581912"/>
          </a:xfrm>
        </p:spPr>
        <p:txBody>
          <a:bodyPr/>
          <a:lstStyle>
            <a:lvl1pPr marL="0" indent="0">
              <a:lnSpc>
                <a:spcPct val="100000"/>
              </a:lnSpc>
              <a:spcBef>
                <a:spcPts val="800"/>
              </a:spcBef>
              <a:buNone/>
              <a:defRPr sz="1600">
                <a:solidFill>
                  <a:schemeClr val="bg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Edit Master text styles</a:t>
            </a:r>
          </a:p>
        </p:txBody>
      </p:sp>
      <p:sp>
        <p:nvSpPr>
          <p:cNvPr id="6" name="Content Placeholder 5"/>
          <p:cNvSpPr>
            <a:spLocks noGrp="1"/>
          </p:cNvSpPr>
          <p:nvPr>
            <p:ph sz="quarter" idx="11" hasCustomPrompt="1"/>
          </p:nvPr>
        </p:nvSpPr>
        <p:spPr>
          <a:xfrm>
            <a:off x="8151812" y="914400"/>
            <a:ext cx="3514725" cy="3535363"/>
          </a:xfrm>
        </p:spPr>
        <p:txBody>
          <a:bodyPr/>
          <a:lstStyle>
            <a:lvl1pPr>
              <a:lnSpc>
                <a:spcPct val="100000"/>
              </a:lnSpc>
              <a:defRPr>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oup 7">
            <a:extLst>
              <a:ext uri="{FF2B5EF4-FFF2-40B4-BE49-F238E27FC236}">
                <a16:creationId xmlns:a16="http://schemas.microsoft.com/office/drawing/2014/main" id="{B79C49D9-48BC-AE20-3AD7-14B07BD31171}"/>
              </a:ext>
            </a:extLst>
          </p:cNvPr>
          <p:cNvGrpSpPr/>
          <p:nvPr userDrawn="1"/>
        </p:nvGrpSpPr>
        <p:grpSpPr>
          <a:xfrm>
            <a:off x="6179435" y="5843684"/>
            <a:ext cx="5914966" cy="993046"/>
            <a:chOff x="5830501" y="5843684"/>
            <a:chExt cx="5914966" cy="993046"/>
          </a:xfrm>
        </p:grpSpPr>
        <p:pic>
          <p:nvPicPr>
            <p:cNvPr id="9" name="Picture 8">
              <a:extLst>
                <a:ext uri="{FF2B5EF4-FFF2-40B4-BE49-F238E27FC236}">
                  <a16:creationId xmlns:a16="http://schemas.microsoft.com/office/drawing/2014/main" id="{62E15B9C-1DA1-2FBD-8E46-FC34881AA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0" name="Footer Placeholder 4">
              <a:extLst>
                <a:ext uri="{FF2B5EF4-FFF2-40B4-BE49-F238E27FC236}">
                  <a16:creationId xmlns:a16="http://schemas.microsoft.com/office/drawing/2014/main" id="{33397D78-EA5B-354C-C632-95261C5CD668}"/>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1" name="Picture 10">
            <a:extLst>
              <a:ext uri="{FF2B5EF4-FFF2-40B4-BE49-F238E27FC236}">
                <a16:creationId xmlns:a16="http://schemas.microsoft.com/office/drawing/2014/main" id="{A15B3A09-9ED3-D4C2-0CFF-12FAD6F746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3924024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DATCP Closing slide">
    <p:bg>
      <p:bgPr>
        <a:solidFill>
          <a:schemeClr val="bg1">
            <a:alpha val="95000"/>
          </a:schemeClr>
        </a:solidFill>
        <a:effectLst/>
      </p:bgPr>
    </p:bg>
    <p:spTree>
      <p:nvGrpSpPr>
        <p:cNvPr id="1" name=""/>
        <p:cNvGrpSpPr/>
        <p:nvPr/>
      </p:nvGrpSpPr>
      <p:grpSpPr>
        <a:xfrm>
          <a:off x="0" y="0"/>
          <a:ext cx="0" cy="0"/>
          <a:chOff x="0" y="0"/>
          <a:chExt cx="0" cy="0"/>
        </a:xfrm>
      </p:grpSpPr>
      <p:sp>
        <p:nvSpPr>
          <p:cNvPr id="2" name="Rectangle 1"/>
          <p:cNvSpPr/>
          <p:nvPr/>
        </p:nvSpPr>
        <p:spPr>
          <a:xfrm>
            <a:off x="0" y="-30685"/>
            <a:ext cx="12192000" cy="10477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3452984"/>
            <a:ext cx="12192000" cy="3404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Date"/>
          <p:cNvSpPr>
            <a:spLocks noGrp="1"/>
          </p:cNvSpPr>
          <p:nvPr>
            <p:ph type="body" sz="quarter" idx="13" hasCustomPrompt="1"/>
          </p:nvPr>
        </p:nvSpPr>
        <p:spPr>
          <a:xfrm>
            <a:off x="289560" y="6307885"/>
            <a:ext cx="11612880" cy="365760"/>
          </a:xfrm>
          <a:prstGeom prst="rect">
            <a:avLst/>
          </a:prstGeom>
        </p:spPr>
        <p:txBody>
          <a:bodyPr anchor="ctr">
            <a:normAutofit/>
          </a:bodyPr>
          <a:lstStyle>
            <a:lvl1pPr marL="0" indent="0" algn="ctr" defTabSz="914377" rtl="0" eaLnBrk="1" latinLnBrk="0" hangingPunct="1">
              <a:lnSpc>
                <a:spcPct val="1000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17" name="DATCP name"/>
          <p:cNvSpPr>
            <a:spLocks noGrp="1"/>
          </p:cNvSpPr>
          <p:nvPr>
            <p:ph type="subTitle" idx="1" hasCustomPrompt="1"/>
          </p:nvPr>
        </p:nvSpPr>
        <p:spPr>
          <a:xfrm>
            <a:off x="289560" y="5894912"/>
            <a:ext cx="11612880" cy="365760"/>
          </a:xfrm>
          <a:prstGeom prst="rect">
            <a:avLst/>
          </a:prstGeom>
        </p:spPr>
        <p:txBody>
          <a:bodyPr anchor="ctr">
            <a:normAutofit/>
          </a:bodyPr>
          <a:lstStyle>
            <a:lvl1pPr marL="0" indent="0" algn="ctr">
              <a:spcBef>
                <a:spcPts val="0"/>
              </a:spcBef>
              <a:buNone/>
              <a:defRPr sz="1800" cap="all" spc="51" baseline="0">
                <a:solidFill>
                  <a:schemeClr val="accent4">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Wisconsin Department of Agriculture, Trade and Consumer Protection (DATCP)</a:t>
            </a:r>
          </a:p>
        </p:txBody>
      </p:sp>
      <p:sp>
        <p:nvSpPr>
          <p:cNvPr id="18" name="Phone/Email/Website"/>
          <p:cNvSpPr>
            <a:spLocks noGrp="1"/>
          </p:cNvSpPr>
          <p:nvPr>
            <p:ph type="body" sz="quarter" idx="15" hasCustomPrompt="1"/>
          </p:nvPr>
        </p:nvSpPr>
        <p:spPr>
          <a:xfrm>
            <a:off x="289560" y="5341898"/>
            <a:ext cx="11612880" cy="561975"/>
          </a:xfrm>
          <a:prstGeom prst="rect">
            <a:avLst/>
          </a:prstGeom>
        </p:spPr>
        <p:txBody>
          <a:bodyPr anchor="ctr">
            <a:normAutofit/>
          </a:bodyPr>
          <a:lstStyle>
            <a:lvl1pPr marL="457200" marR="0" indent="-457200" algn="ctr" defTabSz="457189" rtl="0" eaLnBrk="1" fontAlgn="auto" latinLnBrk="0" hangingPunct="1">
              <a:lnSpc>
                <a:spcPct val="100000"/>
              </a:lnSpc>
              <a:spcBef>
                <a:spcPts val="200"/>
              </a:spcBef>
              <a:spcAft>
                <a:spcPts val="200"/>
              </a:spcAft>
              <a:buClr>
                <a:schemeClr val="accent2"/>
              </a:buClr>
              <a:buSzPct val="92000"/>
              <a:buFont typeface="+mj-lt"/>
              <a:buNone/>
              <a:tabLst/>
              <a:defRPr lang="en-US" sz="2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457200" marR="0" lvl="0" indent="-457200" algn="ctr" defTabSz="457189" rtl="0" eaLnBrk="1" fontAlgn="auto" latinLnBrk="0" hangingPunct="1">
              <a:lnSpc>
                <a:spcPts val="2700"/>
              </a:lnSpc>
              <a:spcBef>
                <a:spcPts val="200"/>
              </a:spcBef>
              <a:spcAft>
                <a:spcPts val="200"/>
              </a:spcAft>
              <a:buClr>
                <a:schemeClr val="accent2"/>
              </a:buClr>
              <a:buSzPct val="92000"/>
              <a:tabLst/>
              <a:defRPr/>
            </a:pPr>
            <a:r>
              <a:rPr lang="en-US" dirty="0"/>
              <a:t>Phone – Email – Website</a:t>
            </a:r>
          </a:p>
        </p:txBody>
      </p:sp>
      <p:sp>
        <p:nvSpPr>
          <p:cNvPr id="16" name="Author/Division/Bureau"/>
          <p:cNvSpPr>
            <a:spLocks noGrp="1"/>
          </p:cNvSpPr>
          <p:nvPr>
            <p:ph type="body" sz="quarter" idx="12" hasCustomPrompt="1"/>
          </p:nvPr>
        </p:nvSpPr>
        <p:spPr>
          <a:xfrm>
            <a:off x="289560" y="4762778"/>
            <a:ext cx="11612880" cy="561975"/>
          </a:xfrm>
          <a:prstGeom prst="rect">
            <a:avLst/>
          </a:prstGeom>
        </p:spPr>
        <p:txBody>
          <a:bodyPr anchor="ctr">
            <a:normAutofit/>
          </a:bodyPr>
          <a:lstStyle>
            <a:lvl1pPr marL="0" marR="0" indent="0" algn="ctr" defTabSz="457189" rtl="0" eaLnBrk="1" fontAlgn="auto" latinLnBrk="0" hangingPunct="1">
              <a:lnSpc>
                <a:spcPct val="100000"/>
              </a:lnSpc>
              <a:spcBef>
                <a:spcPts val="200"/>
              </a:spcBef>
              <a:spcAft>
                <a:spcPts val="200"/>
              </a:spcAft>
              <a:buClr>
                <a:schemeClr val="accent2"/>
              </a:buClr>
              <a:buSzPct val="92000"/>
              <a:buFont typeface="Arial" panose="020B0604020202020204" pitchFamily="34" charset="0"/>
              <a:buNone/>
              <a:tabLst/>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Program/Bureau – Division </a:t>
            </a:r>
          </a:p>
        </p:txBody>
      </p:sp>
      <p:sp>
        <p:nvSpPr>
          <p:cNvPr id="14" name="SubTitle"/>
          <p:cNvSpPr>
            <a:spLocks noGrp="1"/>
          </p:cNvSpPr>
          <p:nvPr>
            <p:ph type="body" sz="quarter" idx="11" hasCustomPrompt="1"/>
          </p:nvPr>
        </p:nvSpPr>
        <p:spPr>
          <a:xfrm>
            <a:off x="289560" y="4079803"/>
            <a:ext cx="11612880" cy="638563"/>
          </a:xfrm>
          <a:prstGeom prst="rect">
            <a:avLst/>
          </a:prstGeom>
        </p:spPr>
        <p:txBody>
          <a:bodyPr anchor="ctr">
            <a:normAutofit/>
          </a:bodyPr>
          <a:lstStyle>
            <a:lvl1pPr marL="0" indent="0" algn="ctr">
              <a:lnSpc>
                <a:spcPct val="100000"/>
              </a:lnSpc>
              <a:buNone/>
              <a:defRPr lang="en-US" sz="3000" kern="1200" baseline="0" dirty="0" smtClean="0">
                <a:solidFill>
                  <a:schemeClr val="bg1"/>
                </a:solidFill>
                <a:latin typeface="+mn-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Presenter Name</a:t>
            </a:r>
          </a:p>
        </p:txBody>
      </p:sp>
      <p:sp>
        <p:nvSpPr>
          <p:cNvPr id="12" name="Title"/>
          <p:cNvSpPr>
            <a:spLocks noGrp="1"/>
          </p:cNvSpPr>
          <p:nvPr>
            <p:ph type="body" sz="quarter" idx="10" hasCustomPrompt="1"/>
          </p:nvPr>
        </p:nvSpPr>
        <p:spPr>
          <a:xfrm>
            <a:off x="289720" y="292100"/>
            <a:ext cx="11612563" cy="731520"/>
          </a:xfrm>
          <a:prstGeom prst="rect">
            <a:avLst/>
          </a:prstGeom>
        </p:spPr>
        <p:txBody>
          <a:bodyPr anchor="ctr">
            <a:normAutofit/>
          </a:bodyPr>
          <a:lstStyle>
            <a:lvl1pPr marL="0" indent="0" algn="ctr" defTabSz="914377" rtl="0" eaLnBrk="1" latinLnBrk="0" hangingPunct="1">
              <a:lnSpc>
                <a:spcPts val="3300"/>
              </a:lnSpc>
              <a:spcBef>
                <a:spcPts val="200"/>
              </a:spcBef>
              <a:spcAft>
                <a:spcPts val="200"/>
              </a:spcAft>
              <a:buFont typeface="Arial" panose="020B0604020202020204" pitchFamily="34" charset="0"/>
              <a:buNone/>
              <a:defRPr lang="en-US" sz="4400" kern="1200" baseline="0" dirty="0" smtClean="0">
                <a:solidFill>
                  <a:schemeClr val="bg1"/>
                </a:solidFill>
                <a:latin typeface="+mj-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Thank You!</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018769"/>
            <a:ext cx="12192000" cy="2508021"/>
          </a:xfrm>
          <a:prstGeom prst="rect">
            <a:avLst/>
          </a:prstGeom>
        </p:spPr>
      </p:pic>
      <p:pic>
        <p:nvPicPr>
          <p:cNvPr id="3" name="Picture 2">
            <a:extLst>
              <a:ext uri="{FF2B5EF4-FFF2-40B4-BE49-F238E27FC236}">
                <a16:creationId xmlns:a16="http://schemas.microsoft.com/office/drawing/2014/main" id="{065CB081-BDB9-282E-D0E2-72FA225E9A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0472" y="1505129"/>
            <a:ext cx="1554480" cy="1554480"/>
          </a:xfrm>
          <a:prstGeom prst="ellipse">
            <a:avLst/>
          </a:prstGeom>
        </p:spPr>
      </p:pic>
    </p:spTree>
    <p:extLst>
      <p:ext uri="{BB962C8B-B14F-4D97-AF65-F5344CB8AC3E}">
        <p14:creationId xmlns:p14="http://schemas.microsoft.com/office/powerpoint/2010/main" val="147153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303015" cy="33048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2" y="1020431"/>
            <a:ext cx="10993549" cy="1475013"/>
          </a:xfrm>
          <a:effectLst/>
        </p:spPr>
        <p:txBody>
          <a:bodyPr anchor="b">
            <a:normAutofit/>
          </a:bodyPr>
          <a:lstStyle>
            <a:lvl1pPr>
              <a:lnSpc>
                <a:spcPct val="100000"/>
              </a:lnSpc>
              <a:spcAft>
                <a:spcPts val="900"/>
              </a:spcAft>
              <a:defRPr sz="3600" cap="none"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lnSpc>
                <a:spcPct val="100000"/>
              </a:lnSpc>
              <a:spcBef>
                <a:spcPts val="0"/>
              </a:spcBef>
              <a:spcAft>
                <a:spcPts val="900"/>
              </a:spcAft>
              <a:buNone/>
              <a:defRPr sz="1600" b="0" cap="none" baseline="0">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8" name="Rectangle 7"/>
          <p:cNvSpPr/>
          <p:nvPr/>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7" name="Group 16">
            <a:extLst>
              <a:ext uri="{FF2B5EF4-FFF2-40B4-BE49-F238E27FC236}">
                <a16:creationId xmlns:a16="http://schemas.microsoft.com/office/drawing/2014/main" id="{85C65292-8AA1-F1F5-1DC1-1BE3A6AD59F5}"/>
              </a:ext>
            </a:extLst>
          </p:cNvPr>
          <p:cNvGrpSpPr/>
          <p:nvPr userDrawn="1"/>
        </p:nvGrpSpPr>
        <p:grpSpPr>
          <a:xfrm>
            <a:off x="6179435" y="5843684"/>
            <a:ext cx="5914966" cy="993046"/>
            <a:chOff x="5830501" y="5843684"/>
            <a:chExt cx="5914966" cy="993046"/>
          </a:xfrm>
        </p:grpSpPr>
        <p:pic>
          <p:nvPicPr>
            <p:cNvPr id="18" name="Picture 17">
              <a:extLst>
                <a:ext uri="{FF2B5EF4-FFF2-40B4-BE49-F238E27FC236}">
                  <a16:creationId xmlns:a16="http://schemas.microsoft.com/office/drawing/2014/main" id="{0BF010B6-4D4D-90F0-F5BA-092B3768C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9" name="Footer Placeholder 4">
              <a:extLst>
                <a:ext uri="{FF2B5EF4-FFF2-40B4-BE49-F238E27FC236}">
                  <a16:creationId xmlns:a16="http://schemas.microsoft.com/office/drawing/2014/main" id="{5BB18906-4FDE-F961-1EC4-423CB58EF8E5}"/>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20" name="Picture 19">
            <a:extLst>
              <a:ext uri="{FF2B5EF4-FFF2-40B4-BE49-F238E27FC236}">
                <a16:creationId xmlns:a16="http://schemas.microsoft.com/office/drawing/2014/main" id="{61805E52-3DD1-E004-F39B-F7D98D37F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20644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lvl1pPr>
              <a:lnSpc>
                <a:spcPct val="100000"/>
              </a:lnSpc>
              <a:spcAft>
                <a:spcPts val="900"/>
              </a:spcAft>
              <a:defRPr cap="none" baseline="0"/>
            </a:lvl1pPr>
          </a:lstStyle>
          <a:p>
            <a:r>
              <a:rPr lang="en-US"/>
              <a:t>Click to edit Master title style</a:t>
            </a:r>
            <a:endParaRPr lang="en-US" dirty="0"/>
          </a:p>
        </p:txBody>
      </p:sp>
      <p:sp>
        <p:nvSpPr>
          <p:cNvPr id="5" name="Content Placeholder 4"/>
          <p:cNvSpPr>
            <a:spLocks noGrp="1"/>
          </p:cNvSpPr>
          <p:nvPr>
            <p:ph sz="quarter" idx="10" hasCustomPrompt="1"/>
          </p:nvPr>
        </p:nvSpPr>
        <p:spPr>
          <a:xfrm>
            <a:off x="439738" y="2044840"/>
            <a:ext cx="11274552" cy="3957637"/>
          </a:xfrm>
        </p:spPr>
        <p:txBody>
          <a:bodyPr/>
          <a:lstStyle>
            <a:lvl1pPr>
              <a:lnSpc>
                <a:spcPct val="100000"/>
              </a:lnSpc>
              <a:defRPr b="0">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oup 7">
            <a:extLst>
              <a:ext uri="{FF2B5EF4-FFF2-40B4-BE49-F238E27FC236}">
                <a16:creationId xmlns:a16="http://schemas.microsoft.com/office/drawing/2014/main" id="{8E2E19E2-1DAD-94A1-EC57-DB01DB381A28}"/>
              </a:ext>
            </a:extLst>
          </p:cNvPr>
          <p:cNvGrpSpPr/>
          <p:nvPr userDrawn="1"/>
        </p:nvGrpSpPr>
        <p:grpSpPr>
          <a:xfrm>
            <a:off x="6179435" y="5843684"/>
            <a:ext cx="5914966" cy="993046"/>
            <a:chOff x="5830501" y="5843684"/>
            <a:chExt cx="5914966" cy="993046"/>
          </a:xfrm>
        </p:grpSpPr>
        <p:pic>
          <p:nvPicPr>
            <p:cNvPr id="9" name="Picture 8">
              <a:extLst>
                <a:ext uri="{FF2B5EF4-FFF2-40B4-BE49-F238E27FC236}">
                  <a16:creationId xmlns:a16="http://schemas.microsoft.com/office/drawing/2014/main" id="{43F17989-F842-1089-4FF8-1CFEA0B4F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0" name="Footer Placeholder 4">
              <a:extLst>
                <a:ext uri="{FF2B5EF4-FFF2-40B4-BE49-F238E27FC236}">
                  <a16:creationId xmlns:a16="http://schemas.microsoft.com/office/drawing/2014/main" id="{B503F1BD-6175-052D-1FE4-AB79D65541F8}"/>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1" name="Picture 10">
            <a:extLst>
              <a:ext uri="{FF2B5EF4-FFF2-40B4-BE49-F238E27FC236}">
                <a16:creationId xmlns:a16="http://schemas.microsoft.com/office/drawing/2014/main" id="{DB33D81C-F79E-6450-F53D-045FABDE55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3615426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userDrawn="1"/>
        </p:nvSpPr>
        <p:spPr>
          <a:xfrm>
            <a:off x="447818" y="5141976"/>
            <a:ext cx="1128206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4" y="3043912"/>
            <a:ext cx="11029615" cy="1497507"/>
          </a:xfrm>
        </p:spPr>
        <p:txBody>
          <a:bodyPr anchor="b">
            <a:normAutofit/>
          </a:bodyPr>
          <a:lstStyle>
            <a:lvl1pPr algn="l">
              <a:lnSpc>
                <a:spcPct val="100000"/>
              </a:lnSpc>
              <a:spcAft>
                <a:spcPts val="900"/>
              </a:spcAft>
              <a:defRPr sz="360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581194" y="4541417"/>
            <a:ext cx="11029615" cy="600556"/>
          </a:xfrm>
        </p:spPr>
        <p:txBody>
          <a:bodyPr anchor="t">
            <a:normAutofit/>
          </a:bodyPr>
          <a:lstStyle>
            <a:lvl1pPr marL="0" indent="0" algn="l">
              <a:lnSpc>
                <a:spcPct val="100000"/>
              </a:lnSpc>
              <a:spcBef>
                <a:spcPts val="0"/>
              </a:spcBef>
              <a:spcAft>
                <a:spcPts val="900"/>
              </a:spcAft>
              <a:buNone/>
              <a:defRPr sz="1800" cap="none" baseline="0">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a:t>Edit Master text styles</a:t>
            </a:r>
          </a:p>
        </p:txBody>
      </p:sp>
      <p:sp>
        <p:nvSpPr>
          <p:cNvPr id="9" name="Rectangle 8"/>
          <p:cNvSpPr/>
          <p:nvPr/>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userDrawn="1"/>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1" name="Group 10">
            <a:extLst>
              <a:ext uri="{FF2B5EF4-FFF2-40B4-BE49-F238E27FC236}">
                <a16:creationId xmlns:a16="http://schemas.microsoft.com/office/drawing/2014/main" id="{9CDD3DC0-68F4-506F-1009-79F86CF12884}"/>
              </a:ext>
            </a:extLst>
          </p:cNvPr>
          <p:cNvGrpSpPr/>
          <p:nvPr userDrawn="1"/>
        </p:nvGrpSpPr>
        <p:grpSpPr>
          <a:xfrm>
            <a:off x="6179435" y="5843684"/>
            <a:ext cx="5914966" cy="993046"/>
            <a:chOff x="5830501" y="5843684"/>
            <a:chExt cx="5914966" cy="993046"/>
          </a:xfrm>
        </p:grpSpPr>
        <p:pic>
          <p:nvPicPr>
            <p:cNvPr id="12" name="Picture 11">
              <a:extLst>
                <a:ext uri="{FF2B5EF4-FFF2-40B4-BE49-F238E27FC236}">
                  <a16:creationId xmlns:a16="http://schemas.microsoft.com/office/drawing/2014/main" id="{70A310FC-8E00-170D-2190-B36699E39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3" name="Footer Placeholder 4">
              <a:extLst>
                <a:ext uri="{FF2B5EF4-FFF2-40B4-BE49-F238E27FC236}">
                  <a16:creationId xmlns:a16="http://schemas.microsoft.com/office/drawing/2014/main" id="{1C7AB377-3A97-AF3D-895F-08A171858FBC}"/>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4" name="Picture 13">
            <a:extLst>
              <a:ext uri="{FF2B5EF4-FFF2-40B4-BE49-F238E27FC236}">
                <a16:creationId xmlns:a16="http://schemas.microsoft.com/office/drawing/2014/main" id="{2AA9AD8E-9137-0623-44F8-6CC643A49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4059530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3" y="729658"/>
            <a:ext cx="11029616" cy="988332"/>
          </a:xfrm>
        </p:spPr>
        <p:txBody>
          <a:bodyPr/>
          <a:lstStyle>
            <a:lvl1pPr>
              <a:defRPr cap="none" baseline="0"/>
            </a:lvl1pPr>
          </a:lstStyle>
          <a:p>
            <a:r>
              <a:rPr lang="en-US"/>
              <a:t>Click to edit Master title style</a:t>
            </a:r>
            <a:endParaRPr lang="en-US" dirty="0"/>
          </a:p>
        </p:txBody>
      </p:sp>
      <p:sp>
        <p:nvSpPr>
          <p:cNvPr id="3" name="Content Placeholder 2"/>
          <p:cNvSpPr>
            <a:spLocks noGrp="1"/>
          </p:cNvSpPr>
          <p:nvPr>
            <p:ph sz="half" idx="1" hasCustomPrompt="1"/>
          </p:nvPr>
        </p:nvSpPr>
        <p:spPr>
          <a:xfrm>
            <a:off x="631368" y="2228004"/>
            <a:ext cx="5422391" cy="3633047"/>
          </a:xfrm>
        </p:spPr>
        <p:txBody>
          <a:bodyPr anchor="t">
            <a:normAutofit/>
          </a:bodyPr>
          <a:lstStyle>
            <a:lvl1pPr>
              <a:lnSpc>
                <a:spcPct val="100000"/>
              </a:lnSpc>
              <a:defRPr>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88417" y="2228004"/>
            <a:ext cx="5422392" cy="3633047"/>
          </a:xfrm>
        </p:spPr>
        <p:txBody>
          <a:bodyPr anchor="t">
            <a:normAutofit/>
          </a:bodyPr>
          <a:lstStyle>
            <a:lvl1pPr>
              <a:lnSpc>
                <a:spcPct val="100000"/>
              </a:lnSpc>
              <a:defRPr>
                <a:latin typeface="+mj-lt"/>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A2194B42-8A41-6228-66BE-2E8DE8AD32CF}"/>
              </a:ext>
            </a:extLst>
          </p:cNvPr>
          <p:cNvGrpSpPr/>
          <p:nvPr userDrawn="1"/>
        </p:nvGrpSpPr>
        <p:grpSpPr>
          <a:xfrm>
            <a:off x="6179435" y="5843684"/>
            <a:ext cx="5914966" cy="993046"/>
            <a:chOff x="5830501" y="5843684"/>
            <a:chExt cx="5914966" cy="993046"/>
          </a:xfrm>
        </p:grpSpPr>
        <p:pic>
          <p:nvPicPr>
            <p:cNvPr id="10" name="Picture 9">
              <a:extLst>
                <a:ext uri="{FF2B5EF4-FFF2-40B4-BE49-F238E27FC236}">
                  <a16:creationId xmlns:a16="http://schemas.microsoft.com/office/drawing/2014/main" id="{F93C9B10-67FF-240B-15F9-48F8DCAA62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1" name="Footer Placeholder 4">
              <a:extLst>
                <a:ext uri="{FF2B5EF4-FFF2-40B4-BE49-F238E27FC236}">
                  <a16:creationId xmlns:a16="http://schemas.microsoft.com/office/drawing/2014/main" id="{5144DF20-E915-3870-9926-F4520B69B378}"/>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2" name="Picture 11">
            <a:extLst>
              <a:ext uri="{FF2B5EF4-FFF2-40B4-BE49-F238E27FC236}">
                <a16:creationId xmlns:a16="http://schemas.microsoft.com/office/drawing/2014/main" id="{0A3FDA7E-EACC-0E2F-12ED-AA92315CBE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328935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w/bullets">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Title 1"/>
          <p:cNvSpPr>
            <a:spLocks noGrp="1"/>
          </p:cNvSpPr>
          <p:nvPr>
            <p:ph type="title"/>
          </p:nvPr>
        </p:nvSpPr>
        <p:spPr>
          <a:xfrm>
            <a:off x="581193" y="729658"/>
            <a:ext cx="11029616" cy="988332"/>
          </a:xfrm>
        </p:spPr>
        <p:txBody>
          <a:bodyPr/>
          <a:lstStyle>
            <a:lvl1pPr>
              <a:defRPr cap="none" baseline="0"/>
            </a:lvl1pPr>
          </a:lstStyle>
          <a:p>
            <a:r>
              <a:rPr lang="en-US"/>
              <a:t>Click to edit Master title style</a:t>
            </a:r>
            <a:endParaRPr lang="en-US" dirty="0"/>
          </a:p>
        </p:txBody>
      </p:sp>
      <p:sp>
        <p:nvSpPr>
          <p:cNvPr id="3" name="Text Placeholder 2"/>
          <p:cNvSpPr>
            <a:spLocks noGrp="1"/>
          </p:cNvSpPr>
          <p:nvPr>
            <p:ph type="body" idx="1" hasCustomPrompt="1"/>
          </p:nvPr>
        </p:nvSpPr>
        <p:spPr>
          <a:xfrm>
            <a:off x="581192" y="2250894"/>
            <a:ext cx="5393103" cy="536005"/>
          </a:xfrm>
        </p:spPr>
        <p:txBody>
          <a:bodyPr anchor="b">
            <a:noAutofit/>
          </a:bodyPr>
          <a:lstStyle>
            <a:lvl1pPr marL="0" indent="0">
              <a:lnSpc>
                <a:spcPct val="100000"/>
              </a:lnSpc>
              <a:buNone/>
              <a:defRPr sz="2800" b="0">
                <a:solidFill>
                  <a:schemeClr val="tx2"/>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4" name="Content Placeholder 3"/>
          <p:cNvSpPr>
            <a:spLocks noGrp="1"/>
          </p:cNvSpPr>
          <p:nvPr>
            <p:ph sz="half" idx="2" hasCustomPrompt="1"/>
          </p:nvPr>
        </p:nvSpPr>
        <p:spPr>
          <a:xfrm>
            <a:off x="581195" y="2926054"/>
            <a:ext cx="5393100" cy="2934999"/>
          </a:xfrm>
        </p:spPr>
        <p:txBody>
          <a:bodyPr anchor="t">
            <a:normAutofit/>
          </a:bodyPr>
          <a:lstStyle>
            <a:lvl1pPr>
              <a:lnSpc>
                <a:spcPct val="100000"/>
              </a:lnSpc>
              <a:defRPr>
                <a:solidFill>
                  <a:schemeClr val="bg2"/>
                </a:solidFill>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217709" y="2250894"/>
            <a:ext cx="5393101" cy="553373"/>
          </a:xfrm>
        </p:spPr>
        <p:txBody>
          <a:bodyPr anchor="b">
            <a:noAutofit/>
          </a:bodyPr>
          <a:lstStyle>
            <a:lvl1pPr marL="0" indent="0">
              <a:lnSpc>
                <a:spcPct val="100000"/>
              </a:lnSpc>
              <a:buNone/>
              <a:defRPr sz="2400" b="0">
                <a:solidFill>
                  <a:schemeClr val="tx2"/>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6" name="Content Placeholder 5"/>
          <p:cNvSpPr>
            <a:spLocks noGrp="1"/>
          </p:cNvSpPr>
          <p:nvPr>
            <p:ph sz="quarter" idx="4" hasCustomPrompt="1"/>
          </p:nvPr>
        </p:nvSpPr>
        <p:spPr>
          <a:xfrm>
            <a:off x="6217710" y="2926054"/>
            <a:ext cx="5393100" cy="2934999"/>
          </a:xfrm>
        </p:spPr>
        <p:txBody>
          <a:bodyPr anchor="t">
            <a:normAutofit/>
          </a:bodyPr>
          <a:lstStyle>
            <a:lvl1pPr>
              <a:lnSpc>
                <a:spcPct val="100000"/>
              </a:lnSpc>
              <a:defRPr>
                <a:solidFill>
                  <a:schemeClr val="bg2"/>
                </a:solidFill>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 name="Group 1">
            <a:extLst>
              <a:ext uri="{FF2B5EF4-FFF2-40B4-BE49-F238E27FC236}">
                <a16:creationId xmlns:a16="http://schemas.microsoft.com/office/drawing/2014/main" id="{FBC3B969-3E2A-F3C9-BB77-CC9E7AFD65F9}"/>
              </a:ext>
            </a:extLst>
          </p:cNvPr>
          <p:cNvGrpSpPr/>
          <p:nvPr userDrawn="1"/>
        </p:nvGrpSpPr>
        <p:grpSpPr>
          <a:xfrm>
            <a:off x="6179435" y="5843684"/>
            <a:ext cx="5914966" cy="993046"/>
            <a:chOff x="5830501" y="5843684"/>
            <a:chExt cx="5914966" cy="993046"/>
          </a:xfrm>
        </p:grpSpPr>
        <p:pic>
          <p:nvPicPr>
            <p:cNvPr id="7" name="Picture 6">
              <a:extLst>
                <a:ext uri="{FF2B5EF4-FFF2-40B4-BE49-F238E27FC236}">
                  <a16:creationId xmlns:a16="http://schemas.microsoft.com/office/drawing/2014/main" id="{9D430088-5B94-BCDF-4516-4CBF19213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8" name="Footer Placeholder 4">
              <a:extLst>
                <a:ext uri="{FF2B5EF4-FFF2-40B4-BE49-F238E27FC236}">
                  <a16:creationId xmlns:a16="http://schemas.microsoft.com/office/drawing/2014/main" id="{6E6C2DB9-55D5-CA92-F07E-A09C646EC1CD}"/>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9" name="Picture 8">
            <a:extLst>
              <a:ext uri="{FF2B5EF4-FFF2-40B4-BE49-F238E27FC236}">
                <a16:creationId xmlns:a16="http://schemas.microsoft.com/office/drawing/2014/main" id="{8D0A59A0-5CA0-9A29-0760-89219EC62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035333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2839" cy="12747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5262296"/>
            <a:ext cx="4909445" cy="689514"/>
          </a:xfrm>
        </p:spPr>
        <p:txBody>
          <a:bodyPr anchor="ctr"/>
          <a:lstStyle>
            <a:lvl1pPr algn="l">
              <a:defRPr sz="2000" b="0" cap="none" baseline="0">
                <a:solidFill>
                  <a:schemeClr val="accent4">
                    <a:lumMod val="20000"/>
                    <a:lumOff val="80000"/>
                  </a:schemeClr>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447816" y="748144"/>
            <a:ext cx="11292840" cy="4057855"/>
          </a:xfrm>
        </p:spPr>
        <p:txBody>
          <a:bodyPr anchor="t">
            <a:normAutofit/>
          </a:bodyPr>
          <a:lstStyle>
            <a:lvl1pPr>
              <a:lnSpc>
                <a:spcPct val="100000"/>
              </a:lnSpc>
              <a:defRPr sz="2400">
                <a:solidFill>
                  <a:schemeClr val="tx2"/>
                </a:solidFill>
                <a:latin typeface="+mj-lt"/>
              </a:defRPr>
            </a:lvl1pPr>
            <a:lvl2pPr>
              <a:lnSpc>
                <a:spcPct val="100000"/>
              </a:lnSpc>
              <a:defRPr sz="2400">
                <a:solidFill>
                  <a:srgbClr val="000000"/>
                </a:solidFill>
              </a:defRPr>
            </a:lvl2pPr>
            <a:lvl3pPr>
              <a:lnSpc>
                <a:spcPct val="100000"/>
              </a:lnSpc>
              <a:defRPr sz="2400">
                <a:solidFill>
                  <a:srgbClr val="000000"/>
                </a:solidFill>
              </a:defRPr>
            </a:lvl3pPr>
            <a:lvl4pPr>
              <a:lnSpc>
                <a:spcPct val="100000"/>
              </a:lnSpc>
              <a:defRPr sz="2400">
                <a:solidFill>
                  <a:srgbClr val="000000"/>
                </a:solidFill>
              </a:defRPr>
            </a:lvl4pPr>
            <a:lvl5pPr>
              <a:lnSpc>
                <a:spcPct val="100000"/>
              </a:lnSpc>
              <a:defRPr sz="2400">
                <a:solidFill>
                  <a:srgbClr val="000000"/>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4" y="5262298"/>
            <a:ext cx="5774235" cy="689515"/>
          </a:xfrm>
        </p:spPr>
        <p:txBody>
          <a:bodyPr anchor="ctr">
            <a:normAutofit/>
          </a:bodyPr>
          <a:lstStyle>
            <a:lvl1pPr marL="0" indent="0" algn="r">
              <a:lnSpc>
                <a:spcPct val="100000"/>
              </a:lnSpc>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grpSp>
        <p:nvGrpSpPr>
          <p:cNvPr id="5" name="Group 4">
            <a:extLst>
              <a:ext uri="{FF2B5EF4-FFF2-40B4-BE49-F238E27FC236}">
                <a16:creationId xmlns:a16="http://schemas.microsoft.com/office/drawing/2014/main" id="{8DE5E69C-D293-9408-F382-C5DD2983F16A}"/>
              </a:ext>
            </a:extLst>
          </p:cNvPr>
          <p:cNvGrpSpPr/>
          <p:nvPr userDrawn="1"/>
        </p:nvGrpSpPr>
        <p:grpSpPr>
          <a:xfrm>
            <a:off x="6179435" y="5843684"/>
            <a:ext cx="5914966" cy="993046"/>
            <a:chOff x="5830501" y="5843684"/>
            <a:chExt cx="5914966" cy="993046"/>
          </a:xfrm>
        </p:grpSpPr>
        <p:pic>
          <p:nvPicPr>
            <p:cNvPr id="6" name="Picture 5">
              <a:extLst>
                <a:ext uri="{FF2B5EF4-FFF2-40B4-BE49-F238E27FC236}">
                  <a16:creationId xmlns:a16="http://schemas.microsoft.com/office/drawing/2014/main" id="{01283B89-21B5-2AC7-907C-447EB72C32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7" name="Footer Placeholder 4">
              <a:extLst>
                <a:ext uri="{FF2B5EF4-FFF2-40B4-BE49-F238E27FC236}">
                  <a16:creationId xmlns:a16="http://schemas.microsoft.com/office/drawing/2014/main" id="{C405AC6F-D8E4-F726-A9D1-2E5F365CD81A}"/>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8" name="Picture 7">
            <a:extLst>
              <a:ext uri="{FF2B5EF4-FFF2-40B4-BE49-F238E27FC236}">
                <a16:creationId xmlns:a16="http://schemas.microsoft.com/office/drawing/2014/main" id="{34BE9CF4-EAC4-939B-2FB0-9476FDEA1C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2814420550"/>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cap="none" baseline="0">
                <a:solidFill>
                  <a:schemeClr val="tx2"/>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74552" cy="3552114"/>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hasCustomPrompt="1"/>
          </p:nvPr>
        </p:nvSpPr>
        <p:spPr>
          <a:xfrm>
            <a:off x="581193" y="5260129"/>
            <a:ext cx="11029617" cy="598671"/>
          </a:xfrm>
        </p:spPr>
        <p:txBody>
          <a:bodyPr>
            <a:normAutofit/>
          </a:bodyPr>
          <a:lstStyle>
            <a:lvl1pPr marL="0" indent="0">
              <a:lnSpc>
                <a:spcPct val="100000"/>
              </a:lnSpc>
              <a:buNone/>
              <a:defRPr sz="1200">
                <a:solidFill>
                  <a:schemeClr val="bg2"/>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Edit Master text styles</a:t>
            </a:r>
          </a:p>
        </p:txBody>
      </p:sp>
      <p:grpSp>
        <p:nvGrpSpPr>
          <p:cNvPr id="5" name="Group 4">
            <a:extLst>
              <a:ext uri="{FF2B5EF4-FFF2-40B4-BE49-F238E27FC236}">
                <a16:creationId xmlns:a16="http://schemas.microsoft.com/office/drawing/2014/main" id="{862A0015-EF56-52E2-A15D-F64BFC6760A1}"/>
              </a:ext>
            </a:extLst>
          </p:cNvPr>
          <p:cNvGrpSpPr/>
          <p:nvPr userDrawn="1"/>
        </p:nvGrpSpPr>
        <p:grpSpPr>
          <a:xfrm>
            <a:off x="6179435" y="5843684"/>
            <a:ext cx="5914966" cy="993046"/>
            <a:chOff x="5830501" y="5843684"/>
            <a:chExt cx="5914966" cy="993046"/>
          </a:xfrm>
        </p:grpSpPr>
        <p:pic>
          <p:nvPicPr>
            <p:cNvPr id="6" name="Picture 5">
              <a:extLst>
                <a:ext uri="{FF2B5EF4-FFF2-40B4-BE49-F238E27FC236}">
                  <a16:creationId xmlns:a16="http://schemas.microsoft.com/office/drawing/2014/main" id="{68DA3B4C-BDB1-F4FA-4D95-99C44BF5D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7" name="Footer Placeholder 4">
              <a:extLst>
                <a:ext uri="{FF2B5EF4-FFF2-40B4-BE49-F238E27FC236}">
                  <a16:creationId xmlns:a16="http://schemas.microsoft.com/office/drawing/2014/main" id="{83D99165-07DB-9324-FAB0-0E28C537F3BD}"/>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8" name="Picture 7">
            <a:extLst>
              <a:ext uri="{FF2B5EF4-FFF2-40B4-BE49-F238E27FC236}">
                <a16:creationId xmlns:a16="http://schemas.microsoft.com/office/drawing/2014/main" id="{15416B8E-1B21-B660-10DF-548638EB9A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2177219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lvl1pPr>
              <a:defRPr cap="none" baseline="0"/>
            </a:lvl1pPr>
          </a:lstStyle>
          <a:p>
            <a:r>
              <a:rPr lang="en-US"/>
              <a:t>Click to edit Master title style</a:t>
            </a:r>
            <a:endParaRPr lang="en-US" dirty="0"/>
          </a:p>
        </p:txBody>
      </p:sp>
      <p:sp>
        <p:nvSpPr>
          <p:cNvPr id="3" name="Vertical Text Placeholder 2"/>
          <p:cNvSpPr>
            <a:spLocks noGrp="1"/>
          </p:cNvSpPr>
          <p:nvPr>
            <p:ph type="body" orient="vert" idx="1" hasCustomPrompt="1"/>
          </p:nvPr>
        </p:nvSpPr>
        <p:spPr/>
        <p:txBody>
          <a:bodyPr vert="horz" anchor="t"/>
          <a:lstStyle>
            <a:lvl1pPr algn="l">
              <a:lnSpc>
                <a:spcPct val="100000"/>
              </a:lnSpc>
              <a:defRPr>
                <a:latin typeface="+mj-lt"/>
              </a:defRPr>
            </a:lvl1pPr>
            <a:lvl2pPr algn="l">
              <a:lnSpc>
                <a:spcPct val="100000"/>
              </a:lnSpc>
              <a:defRPr/>
            </a:lvl2pPr>
            <a:lvl3pPr algn="l">
              <a:lnSpc>
                <a:spcPct val="100000"/>
              </a:lnSpc>
              <a:defRPr/>
            </a:lvl3pPr>
            <a:lvl4pPr algn="l">
              <a:lnSpc>
                <a:spcPct val="100000"/>
              </a:lnSpc>
              <a:defRPr/>
            </a:lvl4pPr>
            <a:lvl5pPr algn="l">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A2322B9C-24D9-222D-7C5B-35701B7B07A4}"/>
              </a:ext>
            </a:extLst>
          </p:cNvPr>
          <p:cNvGrpSpPr/>
          <p:nvPr userDrawn="1"/>
        </p:nvGrpSpPr>
        <p:grpSpPr>
          <a:xfrm>
            <a:off x="6179435" y="5843684"/>
            <a:ext cx="5914966" cy="993046"/>
            <a:chOff x="5830501" y="5843684"/>
            <a:chExt cx="5914966" cy="993046"/>
          </a:xfrm>
        </p:grpSpPr>
        <p:pic>
          <p:nvPicPr>
            <p:cNvPr id="10" name="Picture 9">
              <a:extLst>
                <a:ext uri="{FF2B5EF4-FFF2-40B4-BE49-F238E27FC236}">
                  <a16:creationId xmlns:a16="http://schemas.microsoft.com/office/drawing/2014/main" id="{93567B86-694F-240A-930D-6C34021707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1" name="Footer Placeholder 4">
              <a:extLst>
                <a:ext uri="{FF2B5EF4-FFF2-40B4-BE49-F238E27FC236}">
                  <a16:creationId xmlns:a16="http://schemas.microsoft.com/office/drawing/2014/main" id="{FC1AE1B6-43D0-6C7C-8B5D-0E6854D1EF2D}"/>
                </a:ext>
              </a:extLst>
            </p:cNvPr>
            <p:cNvSpPr txBox="1">
              <a:spLocks/>
            </p:cNvSpPr>
            <p:nvPr/>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pic>
        <p:nvPicPr>
          <p:cNvPr id="12" name="Picture 11">
            <a:extLst>
              <a:ext uri="{FF2B5EF4-FFF2-40B4-BE49-F238E27FC236}">
                <a16:creationId xmlns:a16="http://schemas.microsoft.com/office/drawing/2014/main" id="{C20DE4D9-1ACF-4F28-B797-0965208E1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80845" y="5843684"/>
            <a:ext cx="913556" cy="912875"/>
          </a:xfrm>
          <a:prstGeom prst="ellipse">
            <a:avLst/>
          </a:prstGeom>
          <a:solidFill>
            <a:schemeClr val="bg1"/>
          </a:solidFill>
        </p:spPr>
      </p:pic>
    </p:spTree>
    <p:extLst>
      <p:ext uri="{BB962C8B-B14F-4D97-AF65-F5344CB8AC3E}">
        <p14:creationId xmlns:p14="http://schemas.microsoft.com/office/powerpoint/2010/main" val="1376506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1" y="457200"/>
            <a:ext cx="3703320" cy="91440"/>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Bottom rectangle"/>
          <p:cNvSpPr/>
          <p:nvPr/>
        </p:nvSpPr>
        <p:spPr>
          <a:xfrm>
            <a:off x="0" y="6583680"/>
            <a:ext cx="12192000" cy="2743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3">
                  <a:lumMod val="75000"/>
                </a:schemeClr>
              </a:solidFill>
            </a:endParaRPr>
          </a:p>
        </p:txBody>
      </p:sp>
    </p:spTree>
    <p:extLst>
      <p:ext uri="{BB962C8B-B14F-4D97-AF65-F5344CB8AC3E}">
        <p14:creationId xmlns:p14="http://schemas.microsoft.com/office/powerpoint/2010/main" val="778428829"/>
      </p:ext>
    </p:extLst>
  </p:cSld>
  <p:clrMap bg1="lt1" tx1="dk1" bg2="lt2" tx2="dk2" accent1="accent1" accent2="accent2" accent3="accent3" accent4="accent4" accent5="accent5" accent6="accent6" hlink="hlink" folHlink="folHlink"/>
  <p:sldLayoutIdLst>
    <p:sldLayoutId id="2147483994"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71" r:id="rId13"/>
  </p:sldLayoutIdLst>
  <p:hf sldNum="0" hd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189" rtl="0" eaLnBrk="1" latinLnBrk="0" hangingPunct="1">
        <a:lnSpc>
          <a:spcPct val="100000"/>
        </a:lnSpc>
        <a:spcBef>
          <a:spcPts val="300"/>
        </a:spcBef>
        <a:spcAft>
          <a:spcPts val="300"/>
        </a:spcAft>
        <a:buClr>
          <a:schemeClr val="accent2"/>
        </a:buClr>
        <a:buSzPct val="92000"/>
        <a:buFont typeface="Wingdings 2" panose="05020102010507070707" pitchFamily="18" charset="2"/>
        <a:buNone/>
        <a:defRPr sz="2400" kern="1200">
          <a:solidFill>
            <a:schemeClr val="tx2"/>
          </a:solidFill>
          <a:latin typeface="+mn-lt"/>
          <a:ea typeface="+mn-ea"/>
          <a:cs typeface="+mn-cs"/>
        </a:defRPr>
      </a:lvl1pPr>
      <a:lvl2pPr marL="310896" indent="-228600" algn="l" defTabSz="457189" rtl="0" eaLnBrk="1" latinLnBrk="0" hangingPunct="1">
        <a:lnSpc>
          <a:spcPct val="100000"/>
        </a:lnSpc>
        <a:spcBef>
          <a:spcPts val="300"/>
        </a:spcBef>
        <a:spcAft>
          <a:spcPts val="900"/>
        </a:spcAft>
        <a:buClr>
          <a:schemeClr val="accent5">
            <a:lumMod val="60000"/>
            <a:lumOff val="40000"/>
          </a:schemeClr>
        </a:buClr>
        <a:buSzPct val="85000"/>
        <a:buFont typeface="Wingdings 2" panose="05020102010507070707" pitchFamily="18" charset="2"/>
        <a:buChar char=""/>
        <a:defRPr sz="2400" kern="1200">
          <a:solidFill>
            <a:srgbClr val="000000"/>
          </a:solidFill>
          <a:latin typeface="+mn-lt"/>
          <a:ea typeface="+mn-ea"/>
          <a:cs typeface="+mn-cs"/>
        </a:defRPr>
      </a:lvl2pPr>
      <a:lvl3pPr marL="512763" indent="-200025" algn="l" defTabSz="457189" rtl="0" eaLnBrk="1" latinLnBrk="0" hangingPunct="1">
        <a:lnSpc>
          <a:spcPct val="100000"/>
        </a:lnSpc>
        <a:spcBef>
          <a:spcPts val="300"/>
        </a:spcBef>
        <a:spcAft>
          <a:spcPts val="900"/>
        </a:spcAft>
        <a:buClr>
          <a:schemeClr val="accent5">
            <a:lumMod val="60000"/>
            <a:lumOff val="40000"/>
          </a:schemeClr>
        </a:buClr>
        <a:buSzPct val="50000"/>
        <a:buFont typeface="Wingdings 2" panose="05020102010507070707" pitchFamily="18" charset="2"/>
        <a:buChar char=""/>
        <a:defRPr sz="2400" kern="1200">
          <a:solidFill>
            <a:srgbClr val="000000"/>
          </a:solidFill>
          <a:latin typeface="+mn-lt"/>
          <a:ea typeface="+mn-ea"/>
          <a:cs typeface="+mn-cs"/>
        </a:defRPr>
      </a:lvl3pPr>
      <a:lvl4pPr marL="741363" indent="-182880" algn="l" defTabSz="457189" rtl="0" eaLnBrk="1" latinLnBrk="0" hangingPunct="1">
        <a:lnSpc>
          <a:spcPct val="100000"/>
        </a:lnSpc>
        <a:spcBef>
          <a:spcPts val="300"/>
        </a:spcBef>
        <a:spcAft>
          <a:spcPts val="900"/>
        </a:spcAft>
        <a:buClr>
          <a:schemeClr val="accent5">
            <a:lumMod val="60000"/>
            <a:lumOff val="40000"/>
          </a:schemeClr>
        </a:buClr>
        <a:buSzPct val="65000"/>
        <a:buFont typeface="Wingdings 2" panose="05020102010507070707" pitchFamily="18" charset="2"/>
        <a:buChar char=""/>
        <a:tabLst/>
        <a:defRPr sz="2400" kern="1200">
          <a:solidFill>
            <a:srgbClr val="000000"/>
          </a:solidFill>
          <a:latin typeface="+mn-lt"/>
          <a:ea typeface="+mn-ea"/>
          <a:cs typeface="+mn-cs"/>
        </a:defRPr>
      </a:lvl4pPr>
      <a:lvl5pPr marL="969963" indent="-182563" algn="l" defTabSz="457189" rtl="0" eaLnBrk="1" latinLnBrk="0" hangingPunct="1">
        <a:lnSpc>
          <a:spcPct val="100000"/>
        </a:lnSpc>
        <a:spcBef>
          <a:spcPts val="0"/>
        </a:spcBef>
        <a:spcAft>
          <a:spcPts val="900"/>
        </a:spcAft>
        <a:buClr>
          <a:schemeClr val="accent5">
            <a:lumMod val="60000"/>
            <a:lumOff val="40000"/>
          </a:schemeClr>
        </a:buClr>
        <a:buSzPct val="65000"/>
        <a:buFont typeface="Courier New" panose="02070309020205020404" pitchFamily="49" charset="0"/>
        <a:buChar char="o"/>
        <a:defRPr sz="2400" kern="1200">
          <a:solidFill>
            <a:srgbClr val="000000"/>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da.gov/industry/color-additives/fdc-red-no-3"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www.fda.gov/news-events/press-announcements/hhs-fda-phase-out-petroleum-based-synthetic-dyes-nations-food-suppl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meatsciences.cals.wisc.edu/short-courses-workshop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meatsciences.cals.wisc.edu/short-courses-workshop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charge.wisc.edu/animalscience/workshop_register.aspx?workshop_id=246"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uwrf.edu/humane-handling-institute/learn-us" TargetMode="External"/><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datcp.wi.gov/Documents2/WildGameProcessorLicensingRegulatoryReq.docx" TargetMode="External"/><Relationship Id="rId2" Type="http://schemas.openxmlformats.org/officeDocument/2006/relationships/hyperlink" Target="https://datcp.wi.gov/Documents2/P-DFRS0243MeatPoultryRaffleFactSheet.docx" TargetMode="External"/><Relationship Id="rId1" Type="http://schemas.openxmlformats.org/officeDocument/2006/relationships/slideLayout" Target="../slideLayouts/slideLayout3.xml"/><Relationship Id="rId5" Type="http://schemas.openxmlformats.org/officeDocument/2006/relationships/hyperlink" Target="https://datcp.wi.gov/Documents2/P-DFRS0235PurchasingaLicensedMeatEstablishment.docx" TargetMode="External"/><Relationship Id="rId4" Type="http://schemas.openxmlformats.org/officeDocument/2006/relationships/hyperlink" Target="https://datcp.wi.gov/Documents2/TransitioningOwnershipLicensedMeatEstablishmentFactSheet.docx"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mailto:paul.humphrey@wisconsin.gov"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9CAC4-BA5A-478E-13EC-CBA384B76B3E}"/>
              </a:ext>
            </a:extLst>
          </p:cNvPr>
          <p:cNvSpPr>
            <a:spLocks noGrp="1"/>
          </p:cNvSpPr>
          <p:nvPr>
            <p:ph type="body" sz="quarter" idx="13"/>
          </p:nvPr>
        </p:nvSpPr>
        <p:spPr/>
        <p:txBody>
          <a:bodyPr/>
          <a:lstStyle/>
          <a:p>
            <a:r>
              <a:rPr lang="en-US" dirty="0"/>
              <a:t>August 20, 2026</a:t>
            </a:r>
          </a:p>
        </p:txBody>
      </p:sp>
      <p:sp>
        <p:nvSpPr>
          <p:cNvPr id="3" name="Subtitle 2">
            <a:extLst>
              <a:ext uri="{FF2B5EF4-FFF2-40B4-BE49-F238E27FC236}">
                <a16:creationId xmlns:a16="http://schemas.microsoft.com/office/drawing/2014/main" id="{41C9A589-85E1-E58E-26CF-A1AFC02090D4}"/>
              </a:ext>
            </a:extLst>
          </p:cNvPr>
          <p:cNvSpPr>
            <a:spLocks noGrp="1"/>
          </p:cNvSpPr>
          <p:nvPr>
            <p:ph type="subTitle" idx="1"/>
          </p:nvPr>
        </p:nvSpPr>
        <p:spPr/>
        <p:txBody>
          <a:bodyPr/>
          <a:lstStyle/>
          <a:p>
            <a:r>
              <a:rPr lang="en-US" dirty="0"/>
              <a:t>Department of Agriculture, Trade and Consumer Protection</a:t>
            </a:r>
          </a:p>
        </p:txBody>
      </p:sp>
      <p:sp>
        <p:nvSpPr>
          <p:cNvPr id="4" name="Text Placeholder 3">
            <a:extLst>
              <a:ext uri="{FF2B5EF4-FFF2-40B4-BE49-F238E27FC236}">
                <a16:creationId xmlns:a16="http://schemas.microsoft.com/office/drawing/2014/main" id="{96DB90E7-D5E5-1C28-FFE6-D25B36456A59}"/>
              </a:ext>
            </a:extLst>
          </p:cNvPr>
          <p:cNvSpPr>
            <a:spLocks noGrp="1"/>
          </p:cNvSpPr>
          <p:nvPr>
            <p:ph type="body" sz="quarter" idx="10"/>
          </p:nvPr>
        </p:nvSpPr>
        <p:spPr/>
        <p:txBody>
          <a:bodyPr/>
          <a:lstStyle/>
          <a:p>
            <a:pPr algn="ctr"/>
            <a:r>
              <a:rPr lang="en-US" dirty="0"/>
              <a:t>Bureau Director Updates</a:t>
            </a:r>
          </a:p>
        </p:txBody>
      </p:sp>
      <p:sp>
        <p:nvSpPr>
          <p:cNvPr id="5" name="Text Placeholder 4">
            <a:extLst>
              <a:ext uri="{FF2B5EF4-FFF2-40B4-BE49-F238E27FC236}">
                <a16:creationId xmlns:a16="http://schemas.microsoft.com/office/drawing/2014/main" id="{0001D8CA-61D5-73F0-3E80-FD1AA5A6C8BA}"/>
              </a:ext>
            </a:extLst>
          </p:cNvPr>
          <p:cNvSpPr>
            <a:spLocks noGrp="1"/>
          </p:cNvSpPr>
          <p:nvPr>
            <p:ph type="body" sz="quarter" idx="12"/>
          </p:nvPr>
        </p:nvSpPr>
        <p:spPr/>
        <p:txBody>
          <a:bodyPr/>
          <a:lstStyle/>
          <a:p>
            <a:r>
              <a:rPr lang="en-US" dirty="0"/>
              <a:t>Paul Humphrey – DFRS – BMPB</a:t>
            </a:r>
          </a:p>
        </p:txBody>
      </p:sp>
      <p:sp>
        <p:nvSpPr>
          <p:cNvPr id="6" name="Text Placeholder 5">
            <a:extLst>
              <a:ext uri="{FF2B5EF4-FFF2-40B4-BE49-F238E27FC236}">
                <a16:creationId xmlns:a16="http://schemas.microsoft.com/office/drawing/2014/main" id="{22D6F391-152D-1096-6FDA-A5D4994CA60C}"/>
              </a:ext>
            </a:extLst>
          </p:cNvPr>
          <p:cNvSpPr>
            <a:spLocks noGrp="1"/>
          </p:cNvSpPr>
          <p:nvPr>
            <p:ph type="body" sz="quarter" idx="11"/>
          </p:nvPr>
        </p:nvSpPr>
        <p:spPr/>
        <p:txBody>
          <a:bodyPr>
            <a:normAutofit lnSpcReduction="10000"/>
          </a:bodyPr>
          <a:lstStyle/>
          <a:p>
            <a:pPr algn="ctr"/>
            <a:r>
              <a:rPr lang="en-US" dirty="0"/>
              <a:t>Office Hours</a:t>
            </a:r>
          </a:p>
        </p:txBody>
      </p:sp>
    </p:spTree>
    <p:extLst>
      <p:ext uri="{BB962C8B-B14F-4D97-AF65-F5344CB8AC3E}">
        <p14:creationId xmlns:p14="http://schemas.microsoft.com/office/powerpoint/2010/main" val="243028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FD5E55-514D-CC9B-4405-E63A92B7DE7E}"/>
              </a:ext>
            </a:extLst>
          </p:cNvPr>
          <p:cNvPicPr>
            <a:picLocks noChangeAspect="1"/>
          </p:cNvPicPr>
          <p:nvPr/>
        </p:nvPicPr>
        <p:blipFill>
          <a:blip r:embed="rId2"/>
          <a:srcRect l="7546" r="12385"/>
          <a:stretch>
            <a:fillRect/>
          </a:stretch>
        </p:blipFill>
        <p:spPr>
          <a:xfrm>
            <a:off x="1063050" y="748131"/>
            <a:ext cx="4126524" cy="4505954"/>
          </a:xfrm>
          <a:prstGeom prst="rect">
            <a:avLst/>
          </a:prstGeom>
        </p:spPr>
      </p:pic>
      <p:pic>
        <p:nvPicPr>
          <p:cNvPr id="10" name="Picture 9">
            <a:extLst>
              <a:ext uri="{FF2B5EF4-FFF2-40B4-BE49-F238E27FC236}">
                <a16:creationId xmlns:a16="http://schemas.microsoft.com/office/drawing/2014/main" id="{81540B2B-0541-F080-4BE9-4819A9A9829F}"/>
              </a:ext>
            </a:extLst>
          </p:cNvPr>
          <p:cNvPicPr>
            <a:picLocks noChangeAspect="1"/>
          </p:cNvPicPr>
          <p:nvPr/>
        </p:nvPicPr>
        <p:blipFill>
          <a:blip r:embed="rId3"/>
          <a:stretch>
            <a:fillRect/>
          </a:stretch>
        </p:blipFill>
        <p:spPr>
          <a:xfrm>
            <a:off x="6554609" y="748131"/>
            <a:ext cx="4491132" cy="4505954"/>
          </a:xfrm>
          <a:prstGeom prst="rect">
            <a:avLst/>
          </a:prstGeom>
        </p:spPr>
      </p:pic>
      <p:sp>
        <p:nvSpPr>
          <p:cNvPr id="12" name="TextBox 11">
            <a:extLst>
              <a:ext uri="{FF2B5EF4-FFF2-40B4-BE49-F238E27FC236}">
                <a16:creationId xmlns:a16="http://schemas.microsoft.com/office/drawing/2014/main" id="{8A054E98-113F-BB91-20BD-45C006F00901}"/>
              </a:ext>
            </a:extLst>
          </p:cNvPr>
          <p:cNvSpPr txBox="1"/>
          <p:nvPr/>
        </p:nvSpPr>
        <p:spPr>
          <a:xfrm>
            <a:off x="763409" y="5744308"/>
            <a:ext cx="5662246" cy="646331"/>
          </a:xfrm>
          <a:prstGeom prst="rect">
            <a:avLst/>
          </a:prstGeom>
          <a:noFill/>
        </p:spPr>
        <p:txBody>
          <a:bodyPr wrap="square" rtlCol="0">
            <a:spAutoFit/>
          </a:bodyPr>
          <a:lstStyle/>
          <a:p>
            <a:r>
              <a:rPr lang="en-US" b="1" dirty="0"/>
              <a:t>Remember: Rats can enter a building through a hole ½” in size. Mice can enter a space ¼“ in size.</a:t>
            </a:r>
          </a:p>
        </p:txBody>
      </p:sp>
      <p:pic>
        <p:nvPicPr>
          <p:cNvPr id="14" name="Picture 13">
            <a:extLst>
              <a:ext uri="{FF2B5EF4-FFF2-40B4-BE49-F238E27FC236}">
                <a16:creationId xmlns:a16="http://schemas.microsoft.com/office/drawing/2014/main" id="{C703D719-777A-5926-6E1E-B2B7B31935E7}"/>
              </a:ext>
            </a:extLst>
          </p:cNvPr>
          <p:cNvPicPr>
            <a:picLocks noChangeAspect="1"/>
          </p:cNvPicPr>
          <p:nvPr/>
        </p:nvPicPr>
        <p:blipFill>
          <a:blip r:embed="rId4"/>
          <a:stretch>
            <a:fillRect/>
          </a:stretch>
        </p:blipFill>
        <p:spPr>
          <a:xfrm>
            <a:off x="7790690" y="5254085"/>
            <a:ext cx="2625137" cy="1276563"/>
          </a:xfrm>
          <a:prstGeom prst="rect">
            <a:avLst/>
          </a:prstGeom>
        </p:spPr>
      </p:pic>
    </p:spTree>
    <p:extLst>
      <p:ext uri="{BB962C8B-B14F-4D97-AF65-F5344CB8AC3E}">
        <p14:creationId xmlns:p14="http://schemas.microsoft.com/office/powerpoint/2010/main" val="4008226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44C38B1-500F-6CBB-6358-71BF926572AB}"/>
              </a:ext>
            </a:extLst>
          </p:cNvPr>
          <p:cNvSpPr>
            <a:spLocks noGrp="1"/>
          </p:cNvSpPr>
          <p:nvPr>
            <p:ph sz="quarter" idx="11"/>
          </p:nvPr>
        </p:nvSpPr>
        <p:spPr/>
        <p:txBody>
          <a:bodyPr/>
          <a:lstStyle/>
          <a:p>
            <a:pPr marL="457200" indent="-457200">
              <a:buFont typeface="Courier New" panose="02070309020205020404" pitchFamily="49" charset="0"/>
              <a:buChar char="o"/>
            </a:pPr>
            <a:r>
              <a:rPr lang="en-US" dirty="0"/>
              <a:t>Cover or seal open containers in the spice room.</a:t>
            </a:r>
          </a:p>
          <a:p>
            <a:pPr marL="457200" indent="-457200">
              <a:buFont typeface="Courier New" panose="02070309020205020404" pitchFamily="49" charset="0"/>
              <a:buChar char="o"/>
            </a:pPr>
            <a:r>
              <a:rPr lang="en-US" dirty="0"/>
              <a:t>Inspect for evidence of rodents such as chew marks or droppings</a:t>
            </a:r>
          </a:p>
        </p:txBody>
      </p:sp>
      <p:pic>
        <p:nvPicPr>
          <p:cNvPr id="6" name="Content Placeholder 5">
            <a:extLst>
              <a:ext uri="{FF2B5EF4-FFF2-40B4-BE49-F238E27FC236}">
                <a16:creationId xmlns:a16="http://schemas.microsoft.com/office/drawing/2014/main" id="{3902D51C-867F-6063-7EE4-C61C242E6393}"/>
              </a:ext>
            </a:extLst>
          </p:cNvPr>
          <p:cNvPicPr>
            <a:picLocks noGrp="1" noChangeAspect="1"/>
          </p:cNvPicPr>
          <p:nvPr>
            <p:ph idx="1"/>
          </p:nvPr>
        </p:nvPicPr>
        <p:blipFill>
          <a:blip r:embed="rId2"/>
          <a:srcRect r="14416"/>
          <a:stretch>
            <a:fillRect/>
          </a:stretch>
        </p:blipFill>
        <p:spPr>
          <a:xfrm>
            <a:off x="1322946" y="914400"/>
            <a:ext cx="5656733" cy="5257800"/>
          </a:xfrm>
          <a:prstGeom prst="rect">
            <a:avLst/>
          </a:prstGeom>
        </p:spPr>
      </p:pic>
    </p:spTree>
    <p:extLst>
      <p:ext uri="{BB962C8B-B14F-4D97-AF65-F5344CB8AC3E}">
        <p14:creationId xmlns:p14="http://schemas.microsoft.com/office/powerpoint/2010/main" val="2635424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D37D6-D988-B8E6-D48B-8E9E27EEA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A03808-F1D8-42C5-EB84-2CA11B2CC582}"/>
              </a:ext>
            </a:extLst>
          </p:cNvPr>
          <p:cNvSpPr>
            <a:spLocks noGrp="1"/>
          </p:cNvSpPr>
          <p:nvPr>
            <p:ph type="title"/>
          </p:nvPr>
        </p:nvSpPr>
        <p:spPr/>
        <p:txBody>
          <a:bodyPr/>
          <a:lstStyle/>
          <a:p>
            <a:r>
              <a:rPr lang="en-US" dirty="0"/>
              <a:t>Reminder: Removal of FD&amp;C Red No. 3</a:t>
            </a:r>
          </a:p>
        </p:txBody>
      </p:sp>
      <p:sp>
        <p:nvSpPr>
          <p:cNvPr id="3" name="Content Placeholder 2">
            <a:extLst>
              <a:ext uri="{FF2B5EF4-FFF2-40B4-BE49-F238E27FC236}">
                <a16:creationId xmlns:a16="http://schemas.microsoft.com/office/drawing/2014/main" id="{F6466B86-A7C6-087B-B9AD-9E577A6EEE2B}"/>
              </a:ext>
            </a:extLst>
          </p:cNvPr>
          <p:cNvSpPr>
            <a:spLocks noGrp="1"/>
          </p:cNvSpPr>
          <p:nvPr>
            <p:ph sz="quarter" idx="10"/>
          </p:nvPr>
        </p:nvSpPr>
        <p:spPr>
          <a:xfrm>
            <a:off x="336256" y="1911204"/>
            <a:ext cx="11274552" cy="3957637"/>
          </a:xfrm>
        </p:spPr>
        <p:txBody>
          <a:bodyPr>
            <a:normAutofit fontScale="92500" lnSpcReduction="10000"/>
          </a:bodyPr>
          <a:lstStyle/>
          <a:p>
            <a:pPr marL="342900" indent="-342900">
              <a:buFont typeface="Courier New" panose="02070309020205020404" pitchFamily="49" charset="0"/>
              <a:buChar char="o"/>
            </a:pPr>
            <a:r>
              <a:rPr lang="en-US" dirty="0"/>
              <a:t>January 15, 2025, </a:t>
            </a:r>
            <a:r>
              <a:rPr lang="en-US" dirty="0">
                <a:hlinkClick r:id="rId3"/>
              </a:rPr>
              <a:t>FDA issued a final order </a:t>
            </a:r>
            <a:r>
              <a:rPr lang="en-US" dirty="0"/>
              <a:t>revoking the color listing for FD&amp;C Red No. 3</a:t>
            </a:r>
          </a:p>
          <a:p>
            <a:pPr marL="342900" indent="-342900">
              <a:buFont typeface="Courier New" panose="02070309020205020404" pitchFamily="49" charset="0"/>
              <a:buChar char="o"/>
            </a:pPr>
            <a:r>
              <a:rPr lang="en-US" dirty="0"/>
              <a:t>Previously used to color collagen casings and to impart a pink color in meat curing mixes.</a:t>
            </a:r>
          </a:p>
          <a:p>
            <a:pPr marL="342900" indent="-342900">
              <a:buFont typeface="Courier New" panose="02070309020205020404" pitchFamily="49" charset="0"/>
              <a:buChar char="o"/>
            </a:pPr>
            <a:r>
              <a:rPr lang="en-US" dirty="0"/>
              <a:t>Compliance date is January 15, 2027</a:t>
            </a:r>
          </a:p>
          <a:p>
            <a:pPr marL="342900" indent="-342900">
              <a:buFont typeface="Courier New" panose="02070309020205020404" pitchFamily="49" charset="0"/>
              <a:buChar char="o"/>
            </a:pPr>
            <a:r>
              <a:rPr lang="en-US" dirty="0"/>
              <a:t>Coloring agents added directly to a formulation are to be declared on the ingredient statement</a:t>
            </a:r>
          </a:p>
          <a:p>
            <a:pPr marL="342900" indent="-342900">
              <a:buFont typeface="Courier New" panose="02070309020205020404" pitchFamily="49" charset="0"/>
              <a:buChar char="o"/>
            </a:pPr>
            <a:r>
              <a:rPr lang="en-US" dirty="0"/>
              <a:t>When uses within the established limits, coloring agents added to curing mix are considered processing aids </a:t>
            </a:r>
          </a:p>
          <a:p>
            <a:pPr marL="342900" indent="-342900">
              <a:buFont typeface="Courier New" panose="02070309020205020404" pitchFamily="49" charset="0"/>
              <a:buChar char="o"/>
            </a:pPr>
            <a:r>
              <a:rPr lang="en-US" dirty="0"/>
              <a:t>For state-inspected establishments:</a:t>
            </a:r>
          </a:p>
          <a:p>
            <a:pPr marL="653796" lvl="1" indent="-342900">
              <a:buFont typeface="Courier New" panose="02070309020205020404" pitchFamily="49" charset="0"/>
              <a:buChar char="o"/>
            </a:pPr>
            <a:r>
              <a:rPr lang="en-US" dirty="0">
                <a:latin typeface="+mj-lt"/>
              </a:rPr>
              <a:t>Review formulations and resubmit for approval as needed</a:t>
            </a:r>
          </a:p>
          <a:p>
            <a:pPr marL="342900" indent="-342900">
              <a:buFont typeface="Courier New" panose="02070309020205020404" pitchFamily="49" charset="0"/>
              <a:buChar char="o"/>
            </a:pPr>
            <a:r>
              <a:rPr lang="en-US" dirty="0"/>
              <a:t>FD&amp;C Red No. 40 has not officially been banned (yet); however, </a:t>
            </a:r>
            <a:r>
              <a:rPr lang="en-US" dirty="0">
                <a:hlinkClick r:id="rId4"/>
              </a:rPr>
              <a:t>FDA is encouraging the elimination of petroleum-based synthetic dyes</a:t>
            </a:r>
            <a:r>
              <a:rPr lang="en-US" dirty="0"/>
              <a:t>.</a:t>
            </a:r>
          </a:p>
        </p:txBody>
      </p:sp>
      <p:pic>
        <p:nvPicPr>
          <p:cNvPr id="5" name="Picture 4">
            <a:extLst>
              <a:ext uri="{FF2B5EF4-FFF2-40B4-BE49-F238E27FC236}">
                <a16:creationId xmlns:a16="http://schemas.microsoft.com/office/drawing/2014/main" id="{EE3E2179-894B-9233-37E2-885477C2DCD3}"/>
              </a:ext>
            </a:extLst>
          </p:cNvPr>
          <p:cNvPicPr>
            <a:picLocks noChangeAspect="1"/>
          </p:cNvPicPr>
          <p:nvPr/>
        </p:nvPicPr>
        <p:blipFill>
          <a:blip r:embed="rId5"/>
          <a:stretch>
            <a:fillRect/>
          </a:stretch>
        </p:blipFill>
        <p:spPr>
          <a:xfrm>
            <a:off x="8018959" y="5354387"/>
            <a:ext cx="3110587" cy="1173291"/>
          </a:xfrm>
          <a:prstGeom prst="rect">
            <a:avLst/>
          </a:prstGeom>
        </p:spPr>
      </p:pic>
    </p:spTree>
    <p:extLst>
      <p:ext uri="{BB962C8B-B14F-4D97-AF65-F5344CB8AC3E}">
        <p14:creationId xmlns:p14="http://schemas.microsoft.com/office/powerpoint/2010/main" val="2371841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528D0-BC2C-B5B9-17F7-1C447DC3C769}"/>
              </a:ext>
            </a:extLst>
          </p:cNvPr>
          <p:cNvSpPr>
            <a:spLocks noGrp="1"/>
          </p:cNvSpPr>
          <p:nvPr>
            <p:ph type="title"/>
          </p:nvPr>
        </p:nvSpPr>
        <p:spPr/>
        <p:txBody>
          <a:bodyPr/>
          <a:lstStyle/>
          <a:p>
            <a:r>
              <a:rPr lang="en-US" dirty="0"/>
              <a:t>UW Short Courses &amp; Workshops</a:t>
            </a:r>
          </a:p>
        </p:txBody>
      </p:sp>
      <p:sp>
        <p:nvSpPr>
          <p:cNvPr id="3" name="Content Placeholder 2">
            <a:extLst>
              <a:ext uri="{FF2B5EF4-FFF2-40B4-BE49-F238E27FC236}">
                <a16:creationId xmlns:a16="http://schemas.microsoft.com/office/drawing/2014/main" id="{3CA1D069-46FC-ED5E-34E2-005B48422A49}"/>
              </a:ext>
            </a:extLst>
          </p:cNvPr>
          <p:cNvSpPr>
            <a:spLocks noGrp="1"/>
          </p:cNvSpPr>
          <p:nvPr>
            <p:ph sz="quarter" idx="10"/>
          </p:nvPr>
        </p:nvSpPr>
        <p:spPr>
          <a:xfrm>
            <a:off x="439737" y="2044840"/>
            <a:ext cx="11423399" cy="4283771"/>
          </a:xfrm>
        </p:spPr>
        <p:txBody>
          <a:bodyPr>
            <a:normAutofit fontScale="92500" lnSpcReduction="10000"/>
          </a:bodyPr>
          <a:lstStyle/>
          <a:p>
            <a:pPr marL="342900" indent="-342900">
              <a:buFont typeface="Courier New" panose="02070309020205020404" pitchFamily="49" charset="0"/>
              <a:buChar char="o"/>
            </a:pPr>
            <a:r>
              <a:rPr lang="en-US" dirty="0"/>
              <a:t>Basic HACCP Workshop – September 9-10, 2026 (Closes 8/26)</a:t>
            </a:r>
          </a:p>
          <a:p>
            <a:pPr marL="653796" lvl="1" indent="-342900">
              <a:buFont typeface="Courier New" panose="02070309020205020404" pitchFamily="49" charset="0"/>
              <a:buChar char="o"/>
            </a:pPr>
            <a:r>
              <a:rPr lang="en-US" dirty="0"/>
              <a:t>New: HACCP in Practice – September 11, 2026 (Closes 8/28)</a:t>
            </a:r>
          </a:p>
          <a:p>
            <a:pPr marL="342900" indent="-342900">
              <a:buFont typeface="Courier New" panose="02070309020205020404" pitchFamily="49" charset="0"/>
              <a:buChar char="o"/>
            </a:pPr>
            <a:r>
              <a:rPr lang="en-US" dirty="0"/>
              <a:t>Basic Meat Processing Workshop – September 22-24, 2026 (Closes 9/8)*</a:t>
            </a:r>
          </a:p>
          <a:p>
            <a:pPr marL="342900" indent="-342900">
              <a:buFont typeface="Courier New" panose="02070309020205020404" pitchFamily="49" charset="0"/>
              <a:buChar char="o"/>
            </a:pPr>
            <a:r>
              <a:rPr lang="en-US" dirty="0"/>
              <a:t>Innovation &amp; New Technology Short Course – October 20-22, 2026 (Open 8/11)</a:t>
            </a:r>
          </a:p>
          <a:p>
            <a:pPr marL="342900" indent="-342900">
              <a:buFont typeface="Courier New" panose="02070309020205020404" pitchFamily="49" charset="0"/>
              <a:buChar char="o"/>
            </a:pPr>
            <a:r>
              <a:rPr lang="en-US" dirty="0"/>
              <a:t>Thermal Processing Workshop – November 17-19, 2026 (Opens 9/8)</a:t>
            </a:r>
          </a:p>
          <a:p>
            <a:endParaRPr lang="en-US" dirty="0">
              <a:hlinkClick r:id="rId3"/>
            </a:endParaRPr>
          </a:p>
          <a:p>
            <a:r>
              <a:rPr lang="en-US" dirty="0">
                <a:hlinkClick r:id="rId3"/>
              </a:rPr>
              <a:t>Short Courses &amp; Workshops – Meat Science</a:t>
            </a:r>
            <a:endParaRPr lang="en-US" dirty="0"/>
          </a:p>
          <a:p>
            <a:r>
              <a:rPr lang="en-US" dirty="0"/>
              <a:t>																</a:t>
            </a:r>
          </a:p>
          <a:p>
            <a:endParaRPr lang="en-US" sz="1800" dirty="0"/>
          </a:p>
          <a:p>
            <a:endParaRPr lang="en-US" sz="1800" dirty="0"/>
          </a:p>
          <a:p>
            <a:r>
              <a:rPr lang="en-US" sz="1800" dirty="0"/>
              <a:t>																* Reduced rate for state affiliates</a:t>
            </a:r>
            <a:endParaRPr lang="en-US" dirty="0"/>
          </a:p>
          <a:p>
            <a:pPr algn="r"/>
            <a:endParaRPr lang="en-US" dirty="0"/>
          </a:p>
        </p:txBody>
      </p:sp>
    </p:spTree>
    <p:extLst>
      <p:ext uri="{BB962C8B-B14F-4D97-AF65-F5344CB8AC3E}">
        <p14:creationId xmlns:p14="http://schemas.microsoft.com/office/powerpoint/2010/main" val="3718523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F6A28-A4D6-0832-7E76-7C4850E79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190C8-4A31-8806-FAEF-E6393E77F0E4}"/>
              </a:ext>
            </a:extLst>
          </p:cNvPr>
          <p:cNvSpPr>
            <a:spLocks noGrp="1"/>
          </p:cNvSpPr>
          <p:nvPr>
            <p:ph type="title"/>
          </p:nvPr>
        </p:nvSpPr>
        <p:spPr/>
        <p:txBody>
          <a:bodyPr/>
          <a:lstStyle/>
          <a:p>
            <a:r>
              <a:rPr lang="en-US" dirty="0"/>
              <a:t>UW Short Courses &amp; Workshops</a:t>
            </a:r>
          </a:p>
        </p:txBody>
      </p:sp>
      <p:sp>
        <p:nvSpPr>
          <p:cNvPr id="3" name="Content Placeholder 2">
            <a:extLst>
              <a:ext uri="{FF2B5EF4-FFF2-40B4-BE49-F238E27FC236}">
                <a16:creationId xmlns:a16="http://schemas.microsoft.com/office/drawing/2014/main" id="{70A04CE0-C3B9-74CD-0357-B59B2B39A7A0}"/>
              </a:ext>
            </a:extLst>
          </p:cNvPr>
          <p:cNvSpPr>
            <a:spLocks noGrp="1"/>
          </p:cNvSpPr>
          <p:nvPr>
            <p:ph sz="quarter" idx="10"/>
          </p:nvPr>
        </p:nvSpPr>
        <p:spPr>
          <a:xfrm>
            <a:off x="439737" y="2044840"/>
            <a:ext cx="11423399" cy="4379406"/>
          </a:xfrm>
        </p:spPr>
        <p:txBody>
          <a:bodyPr>
            <a:normAutofit fontScale="92500" lnSpcReduction="10000"/>
          </a:bodyPr>
          <a:lstStyle/>
          <a:p>
            <a:pPr marL="342900" indent="-342900">
              <a:buFont typeface="Courier New" panose="02070309020205020404" pitchFamily="49" charset="0"/>
              <a:buChar char="o"/>
            </a:pPr>
            <a:r>
              <a:rPr lang="en-US" sz="2600" dirty="0"/>
              <a:t>HACCP in Practice Workshop – September 11, 2026 (Closes 8/28)</a:t>
            </a:r>
          </a:p>
          <a:p>
            <a:pPr marL="342900" indent="-342900">
              <a:buFont typeface="Courier New" panose="02070309020205020404" pitchFamily="49" charset="0"/>
              <a:buChar char="o"/>
            </a:pPr>
            <a:r>
              <a:rPr lang="en-US" sz="2600" dirty="0"/>
              <a:t>Topics include:</a:t>
            </a:r>
          </a:p>
          <a:p>
            <a:pPr marL="653796" lvl="1" indent="-342900">
              <a:buFont typeface="Courier New" panose="02070309020205020404" pitchFamily="49" charset="0"/>
              <a:buChar char="o"/>
            </a:pPr>
            <a:r>
              <a:rPr lang="en-US" sz="2600" dirty="0">
                <a:solidFill>
                  <a:srgbClr val="403F42"/>
                </a:solidFill>
                <a:latin typeface="+mj-lt"/>
                <a:ea typeface="Times New Roman" panose="02020603050405020304" pitchFamily="18" charset="0"/>
                <a:cs typeface="Aptos" panose="020B0004020202020204" pitchFamily="34" charset="0"/>
              </a:rPr>
              <a:t>Approaches to Develop and Implement Effective Pre-requisite Programs (GMPs, Humane Handling, Allergen, Food Defense, and Pre-operational and Operational SSOPs)</a:t>
            </a:r>
          </a:p>
          <a:p>
            <a:pPr marL="653796" lvl="1" indent="-342900">
              <a:buFont typeface="Courier New" panose="02070309020205020404" pitchFamily="49" charset="0"/>
              <a:buChar char="o"/>
            </a:pPr>
            <a:r>
              <a:rPr lang="en-US" sz="2600" dirty="0">
                <a:solidFill>
                  <a:srgbClr val="403F42"/>
                </a:solidFill>
                <a:latin typeface="+mj-lt"/>
                <a:ea typeface="Times New Roman" panose="02020603050405020304" pitchFamily="18" charset="0"/>
                <a:cs typeface="Aptos" panose="020B0004020202020204" pitchFamily="34" charset="0"/>
              </a:rPr>
              <a:t>Pre-Operational Inspection Exercise (Harvest &amp; Fabrication Rooms)</a:t>
            </a:r>
            <a:endParaRPr lang="en-US" sz="2600" dirty="0">
              <a:solidFill>
                <a:schemeClr val="tx2"/>
              </a:solidFill>
              <a:latin typeface="+mj-lt"/>
              <a:ea typeface="Times New Roman" panose="02020603050405020304" pitchFamily="18" charset="0"/>
              <a:cs typeface="Aptos" panose="020B0004020202020204" pitchFamily="34" charset="0"/>
            </a:endParaRPr>
          </a:p>
          <a:p>
            <a:pPr marL="653796" lvl="1" indent="-342900">
              <a:buFont typeface="Courier New" panose="02070309020205020404" pitchFamily="49" charset="0"/>
              <a:buChar char="o"/>
            </a:pPr>
            <a:r>
              <a:rPr lang="en-US" sz="2600" dirty="0">
                <a:solidFill>
                  <a:srgbClr val="403F42"/>
                </a:solidFill>
                <a:latin typeface="+mj-lt"/>
                <a:ea typeface="Times New Roman" panose="02020603050405020304" pitchFamily="18" charset="0"/>
                <a:cs typeface="Aptos" panose="020B0004020202020204" pitchFamily="34" charset="0"/>
              </a:rPr>
              <a:t>Animal Harvest/Production &amp; Sanitation Demonstration</a:t>
            </a:r>
          </a:p>
          <a:p>
            <a:pPr marL="653796" lvl="1" indent="-342900">
              <a:buFont typeface="Courier New" panose="02070309020205020404" pitchFamily="49" charset="0"/>
              <a:buChar char="o"/>
            </a:pPr>
            <a:r>
              <a:rPr lang="en-US" sz="2600" dirty="0">
                <a:solidFill>
                  <a:srgbClr val="403F42"/>
                </a:solidFill>
                <a:latin typeface="+mj-lt"/>
                <a:ea typeface="Times New Roman" panose="02020603050405020304" pitchFamily="18" charset="0"/>
                <a:cs typeface="Aptos" panose="020B0004020202020204" pitchFamily="34" charset="0"/>
              </a:rPr>
              <a:t>Microbial Sampling and Sampling Procedure Demonstrations                             </a:t>
            </a:r>
            <a:endParaRPr lang="en-US" sz="2600" dirty="0">
              <a:solidFill>
                <a:schemeClr val="tx2"/>
              </a:solidFill>
              <a:latin typeface="+mj-lt"/>
              <a:ea typeface="Times New Roman" panose="02020603050405020304" pitchFamily="18" charset="0"/>
              <a:cs typeface="Aptos" panose="020B0004020202020204" pitchFamily="34" charset="0"/>
            </a:endParaRPr>
          </a:p>
          <a:p>
            <a:pPr marL="653796" lvl="1" indent="-342900">
              <a:buFont typeface="Courier New" panose="02070309020205020404" pitchFamily="49" charset="0"/>
              <a:buChar char="o"/>
            </a:pPr>
            <a:r>
              <a:rPr lang="en-US" sz="2600" dirty="0">
                <a:solidFill>
                  <a:srgbClr val="403F42"/>
                </a:solidFill>
                <a:latin typeface="+mj-lt"/>
                <a:ea typeface="Times New Roman" panose="02020603050405020304" pitchFamily="18" charset="0"/>
                <a:cs typeface="Aptos" panose="020B0004020202020204" pitchFamily="34" charset="0"/>
              </a:rPr>
              <a:t>Important Monitoring Tools Used for Food Safety</a:t>
            </a:r>
            <a:endParaRPr lang="en-US" sz="2600" dirty="0">
              <a:hlinkClick r:id="rId3"/>
            </a:endParaRPr>
          </a:p>
          <a:p>
            <a:pPr algn="r"/>
            <a:r>
              <a:rPr lang="en-US" sz="2600" dirty="0">
                <a:hlinkClick r:id="rId4"/>
              </a:rPr>
              <a:t>Register Here</a:t>
            </a:r>
            <a:r>
              <a:rPr lang="en-US" sz="2600" dirty="0"/>
              <a:t>   </a:t>
            </a:r>
            <a:r>
              <a:rPr lang="en-US" sz="1800" dirty="0"/>
              <a:t>		</a:t>
            </a:r>
            <a:endParaRPr lang="en-US" dirty="0"/>
          </a:p>
        </p:txBody>
      </p:sp>
    </p:spTree>
    <p:extLst>
      <p:ext uri="{BB962C8B-B14F-4D97-AF65-F5344CB8AC3E}">
        <p14:creationId xmlns:p14="http://schemas.microsoft.com/office/powerpoint/2010/main" val="2144288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A699E1-77D5-7D57-54CF-EE582293BC73}"/>
              </a:ext>
            </a:extLst>
          </p:cNvPr>
          <p:cNvPicPr>
            <a:picLocks noGrp="1" noChangeAspect="1"/>
          </p:cNvPicPr>
          <p:nvPr>
            <p:ph idx="1"/>
          </p:nvPr>
        </p:nvPicPr>
        <p:blipFill>
          <a:blip r:embed="rId2"/>
          <a:stretch>
            <a:fillRect/>
          </a:stretch>
        </p:blipFill>
        <p:spPr>
          <a:xfrm>
            <a:off x="480468" y="709761"/>
            <a:ext cx="6785613" cy="5727133"/>
          </a:xfrm>
          <a:prstGeom prst="rect">
            <a:avLst/>
          </a:prstGeom>
        </p:spPr>
      </p:pic>
      <p:sp>
        <p:nvSpPr>
          <p:cNvPr id="8" name="Content Placeholder 7">
            <a:extLst>
              <a:ext uri="{FF2B5EF4-FFF2-40B4-BE49-F238E27FC236}">
                <a16:creationId xmlns:a16="http://schemas.microsoft.com/office/drawing/2014/main" id="{8FD4C82F-51FD-AF58-AC49-D7513AEE5272}"/>
              </a:ext>
            </a:extLst>
          </p:cNvPr>
          <p:cNvSpPr txBox="1">
            <a:spLocks noGrp="1"/>
          </p:cNvSpPr>
          <p:nvPr>
            <p:ph sz="quarter" idx="11"/>
          </p:nvPr>
        </p:nvSpPr>
        <p:spPr>
          <a:xfrm>
            <a:off x="8151813" y="2093495"/>
            <a:ext cx="3314283" cy="830997"/>
          </a:xfrm>
          <a:prstGeom prst="rect">
            <a:avLst/>
          </a:prstGeom>
          <a:noFill/>
        </p:spPr>
        <p:txBody>
          <a:bodyPr wrap="square">
            <a:spAutoFit/>
          </a:bodyPr>
          <a:lstStyle/>
          <a:p>
            <a:r>
              <a:rPr lang="en-US" sz="2400" dirty="0">
                <a:hlinkClick r:id="rId3"/>
              </a:rPr>
              <a:t>Humane Handling Institute Workshops</a:t>
            </a:r>
            <a:endParaRPr lang="en-US" sz="2400" dirty="0"/>
          </a:p>
        </p:txBody>
      </p:sp>
    </p:spTree>
    <p:extLst>
      <p:ext uri="{BB962C8B-B14F-4D97-AF65-F5344CB8AC3E}">
        <p14:creationId xmlns:p14="http://schemas.microsoft.com/office/powerpoint/2010/main" val="4230366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B644-ECA4-8A09-48D3-EF042C8166D7}"/>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2F87F6CA-4398-1403-0E2C-42330FA72890}"/>
              </a:ext>
            </a:extLst>
          </p:cNvPr>
          <p:cNvSpPr>
            <a:spLocks noGrp="1"/>
          </p:cNvSpPr>
          <p:nvPr>
            <p:ph sz="quarter" idx="10"/>
          </p:nvPr>
        </p:nvSpPr>
        <p:spPr>
          <a:xfrm>
            <a:off x="439738" y="2044840"/>
            <a:ext cx="11274552" cy="3511897"/>
          </a:xfrm>
        </p:spPr>
        <p:txBody>
          <a:bodyPr>
            <a:normAutofit/>
          </a:bodyPr>
          <a:lstStyle/>
          <a:p>
            <a:r>
              <a:rPr lang="en-US" dirty="0">
                <a:hlinkClick r:id="rId2"/>
              </a:rPr>
              <a:t>Meat and Poultry Raffle Fact Sheet</a:t>
            </a:r>
            <a:endParaRPr lang="en-US" dirty="0"/>
          </a:p>
          <a:p>
            <a:endParaRPr lang="en-US" dirty="0"/>
          </a:p>
          <a:p>
            <a:r>
              <a:rPr lang="en-US" dirty="0">
                <a:hlinkClick r:id="rId3"/>
              </a:rPr>
              <a:t>Wild Game Processor Licensing and Regulatory Requirements</a:t>
            </a:r>
            <a:endParaRPr lang="en-US" dirty="0"/>
          </a:p>
          <a:p>
            <a:endParaRPr lang="en-US" dirty="0"/>
          </a:p>
          <a:p>
            <a:r>
              <a:rPr lang="en-US" dirty="0">
                <a:hlinkClick r:id="rId4"/>
              </a:rPr>
              <a:t>Transitioning Ownership of a Licensed Meat Establishment</a:t>
            </a:r>
            <a:endParaRPr lang="en-US" dirty="0"/>
          </a:p>
          <a:p>
            <a:endParaRPr lang="en-US" dirty="0"/>
          </a:p>
          <a:p>
            <a:r>
              <a:rPr lang="en-US" dirty="0">
                <a:hlinkClick r:id="rId5"/>
              </a:rPr>
              <a:t>Considerations When Purchasing a Licensed Meat Establishment</a:t>
            </a:r>
            <a:endParaRPr lang="en-US" dirty="0"/>
          </a:p>
          <a:p>
            <a:endParaRPr lang="en-US" dirty="0"/>
          </a:p>
        </p:txBody>
      </p:sp>
    </p:spTree>
    <p:extLst>
      <p:ext uri="{BB962C8B-B14F-4D97-AF65-F5344CB8AC3E}">
        <p14:creationId xmlns:p14="http://schemas.microsoft.com/office/powerpoint/2010/main" val="2034037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E6BC33-E3D4-A09E-9684-59B5CFBD4D1D}"/>
              </a:ext>
            </a:extLst>
          </p:cNvPr>
          <p:cNvSpPr>
            <a:spLocks noGrp="1"/>
          </p:cNvSpPr>
          <p:nvPr>
            <p:ph type="body" sz="quarter" idx="13"/>
          </p:nvPr>
        </p:nvSpPr>
        <p:spPr/>
        <p:txBody>
          <a:bodyPr/>
          <a:lstStyle/>
          <a:p>
            <a:r>
              <a:rPr lang="en-US"/>
              <a:t>August 20, </a:t>
            </a:r>
            <a:r>
              <a:rPr lang="en-US" dirty="0"/>
              <a:t>2026</a:t>
            </a:r>
          </a:p>
        </p:txBody>
      </p:sp>
      <p:sp>
        <p:nvSpPr>
          <p:cNvPr id="3" name="Subtitle 2">
            <a:extLst>
              <a:ext uri="{FF2B5EF4-FFF2-40B4-BE49-F238E27FC236}">
                <a16:creationId xmlns:a16="http://schemas.microsoft.com/office/drawing/2014/main" id="{32A4292B-4790-542F-AFDD-F47FCE5FBD66}"/>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A84D5FC3-D13A-1669-D062-3D360D4009D2}"/>
              </a:ext>
            </a:extLst>
          </p:cNvPr>
          <p:cNvSpPr>
            <a:spLocks noGrp="1"/>
          </p:cNvSpPr>
          <p:nvPr>
            <p:ph type="body" sz="quarter" idx="15"/>
          </p:nvPr>
        </p:nvSpPr>
        <p:spPr/>
        <p:txBody>
          <a:bodyPr/>
          <a:lstStyle/>
          <a:p>
            <a:pPr marL="0" indent="0">
              <a:buNone/>
            </a:pPr>
            <a:r>
              <a:rPr lang="en-US" dirty="0"/>
              <a:t>(608) 400-1847    </a:t>
            </a:r>
            <a:r>
              <a:rPr lang="en-US" dirty="0">
                <a:hlinkClick r:id="rId2"/>
              </a:rPr>
              <a:t>paul.humphrey@wisconsin.gov</a:t>
            </a:r>
            <a:r>
              <a:rPr lang="en-US" dirty="0"/>
              <a:t> </a:t>
            </a:r>
          </a:p>
        </p:txBody>
      </p:sp>
      <p:sp>
        <p:nvSpPr>
          <p:cNvPr id="5" name="Text Placeholder 4">
            <a:extLst>
              <a:ext uri="{FF2B5EF4-FFF2-40B4-BE49-F238E27FC236}">
                <a16:creationId xmlns:a16="http://schemas.microsoft.com/office/drawing/2014/main" id="{17CABB3F-EA4D-1806-F8C3-F4CCC9C977B7}"/>
              </a:ext>
            </a:extLst>
          </p:cNvPr>
          <p:cNvSpPr>
            <a:spLocks noGrp="1"/>
          </p:cNvSpPr>
          <p:nvPr>
            <p:ph type="body" sz="quarter" idx="12"/>
          </p:nvPr>
        </p:nvSpPr>
        <p:spPr/>
        <p:txBody>
          <a:bodyPr/>
          <a:lstStyle/>
          <a:p>
            <a:r>
              <a:rPr lang="en-US" dirty="0"/>
              <a:t>BMPB - DFRS</a:t>
            </a:r>
          </a:p>
        </p:txBody>
      </p:sp>
      <p:sp>
        <p:nvSpPr>
          <p:cNvPr id="6" name="Text Placeholder 5">
            <a:extLst>
              <a:ext uri="{FF2B5EF4-FFF2-40B4-BE49-F238E27FC236}">
                <a16:creationId xmlns:a16="http://schemas.microsoft.com/office/drawing/2014/main" id="{DFE1CABD-273C-2ED6-B97F-43DC0903620F}"/>
              </a:ext>
            </a:extLst>
          </p:cNvPr>
          <p:cNvSpPr>
            <a:spLocks noGrp="1"/>
          </p:cNvSpPr>
          <p:nvPr>
            <p:ph type="body" sz="quarter" idx="11"/>
          </p:nvPr>
        </p:nvSpPr>
        <p:spPr/>
        <p:txBody>
          <a:bodyPr/>
          <a:lstStyle/>
          <a:p>
            <a:pPr algn="ctr"/>
            <a:r>
              <a:rPr lang="en-US" dirty="0"/>
              <a:t>Paul Humphrey</a:t>
            </a:r>
          </a:p>
        </p:txBody>
      </p:sp>
      <p:sp>
        <p:nvSpPr>
          <p:cNvPr id="7" name="Text Placeholder 6">
            <a:extLst>
              <a:ext uri="{FF2B5EF4-FFF2-40B4-BE49-F238E27FC236}">
                <a16:creationId xmlns:a16="http://schemas.microsoft.com/office/drawing/2014/main" id="{421F1B13-A505-6131-6B4D-C7BF922083B7}"/>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57498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54678-B917-8504-FAF2-49D0E1D32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37478-48CD-B81C-7AA3-36344FD95CEF}"/>
              </a:ext>
            </a:extLst>
          </p:cNvPr>
          <p:cNvSpPr>
            <a:spLocks noGrp="1"/>
          </p:cNvSpPr>
          <p:nvPr>
            <p:ph type="title"/>
          </p:nvPr>
        </p:nvSpPr>
        <p:spPr/>
        <p:txBody>
          <a:bodyPr/>
          <a:lstStyle/>
          <a:p>
            <a:r>
              <a:rPr lang="en-US" dirty="0"/>
              <a:t>Agenda</a:t>
            </a:r>
          </a:p>
        </p:txBody>
      </p:sp>
      <p:sp>
        <p:nvSpPr>
          <p:cNvPr id="7" name="TextBox 6">
            <a:extLst>
              <a:ext uri="{FF2B5EF4-FFF2-40B4-BE49-F238E27FC236}">
                <a16:creationId xmlns:a16="http://schemas.microsoft.com/office/drawing/2014/main" id="{E64D9C0A-2C4F-C2C0-BBCB-83962B689A3C}"/>
              </a:ext>
            </a:extLst>
          </p:cNvPr>
          <p:cNvSpPr txBox="1"/>
          <p:nvPr/>
        </p:nvSpPr>
        <p:spPr>
          <a:xfrm>
            <a:off x="990265" y="2322095"/>
            <a:ext cx="6156493" cy="3539430"/>
          </a:xfrm>
          <a:prstGeom prst="rect">
            <a:avLst/>
          </a:prstGeom>
          <a:noFill/>
        </p:spPr>
        <p:txBody>
          <a:bodyPr wrap="square" rtlCol="0">
            <a:spAutoFit/>
          </a:bodyPr>
          <a:lstStyle/>
          <a:p>
            <a:pPr marL="342900" indent="-342900">
              <a:buFont typeface="Courier New" panose="02070309020205020404" pitchFamily="49" charset="0"/>
              <a:buChar char="o"/>
            </a:pPr>
            <a:r>
              <a:rPr lang="en-US" sz="2800" dirty="0"/>
              <a:t>Label Record Update</a:t>
            </a:r>
          </a:p>
          <a:p>
            <a:pPr marL="342900" indent="-342900">
              <a:buFont typeface="Courier New" panose="02070309020205020404" pitchFamily="49" charset="0"/>
              <a:buChar char="o"/>
            </a:pPr>
            <a:r>
              <a:rPr lang="en-US" sz="2800" dirty="0"/>
              <a:t>Reminders</a:t>
            </a:r>
          </a:p>
          <a:p>
            <a:pPr marL="800100" lvl="1" indent="-342900">
              <a:buFont typeface="Courier New" panose="02070309020205020404" pitchFamily="49" charset="0"/>
              <a:buChar char="o"/>
            </a:pPr>
            <a:r>
              <a:rPr lang="en-US" sz="2800" dirty="0"/>
              <a:t>Pest Control</a:t>
            </a:r>
          </a:p>
          <a:p>
            <a:pPr marL="800100" lvl="1" indent="-342900">
              <a:buFont typeface="Courier New" panose="02070309020205020404" pitchFamily="49" charset="0"/>
              <a:buChar char="o"/>
            </a:pPr>
            <a:r>
              <a:rPr lang="en-US" sz="2800" dirty="0"/>
              <a:t>FD&amp;C Red No. 3</a:t>
            </a:r>
          </a:p>
          <a:p>
            <a:pPr marL="342900" indent="-342900">
              <a:buFont typeface="Courier New" panose="02070309020205020404" pitchFamily="49" charset="0"/>
              <a:buChar char="o"/>
            </a:pPr>
            <a:r>
              <a:rPr lang="en-US" sz="2800" dirty="0"/>
              <a:t>Upcoming Training Opportunities</a:t>
            </a:r>
          </a:p>
          <a:p>
            <a:pPr marL="342900" indent="-342900">
              <a:buFont typeface="Courier New" panose="02070309020205020404" pitchFamily="49" charset="0"/>
              <a:buChar char="o"/>
            </a:pPr>
            <a:r>
              <a:rPr lang="en-US" sz="2800" dirty="0"/>
              <a:t>Additional Resources</a:t>
            </a:r>
          </a:p>
          <a:p>
            <a:pPr marL="342900" indent="-342900">
              <a:buFont typeface="Courier New" panose="02070309020205020404" pitchFamily="49" charset="0"/>
              <a:buChar char="o"/>
            </a:pPr>
            <a:endParaRPr lang="en-US" sz="2800" dirty="0"/>
          </a:p>
          <a:p>
            <a:pPr marL="342900" indent="-342900">
              <a:buFont typeface="Courier New" panose="02070309020205020404" pitchFamily="49" charset="0"/>
              <a:buChar char="o"/>
            </a:pPr>
            <a:endParaRPr lang="en-US" sz="2800" dirty="0"/>
          </a:p>
        </p:txBody>
      </p:sp>
      <p:pic>
        <p:nvPicPr>
          <p:cNvPr id="4" name="Picture 3" descr="Cartoon checklist and pencil">
            <a:extLst>
              <a:ext uri="{FF2B5EF4-FFF2-40B4-BE49-F238E27FC236}">
                <a16:creationId xmlns:a16="http://schemas.microsoft.com/office/drawing/2014/main" id="{A89B0E2B-A745-E129-BC7F-CFA90FC8BA5A}"/>
              </a:ext>
            </a:extLst>
          </p:cNvPr>
          <p:cNvPicPr>
            <a:picLocks noChangeAspect="1"/>
          </p:cNvPicPr>
          <p:nvPr/>
        </p:nvPicPr>
        <p:blipFill>
          <a:blip r:embed="rId3" cstate="print">
            <a:extLst>
              <a:ext uri="{28A0092B-C50C-407E-A947-70E740481C1C}">
                <a14:useLocalDpi xmlns:a14="http://schemas.microsoft.com/office/drawing/2010/main" val="0"/>
              </a:ext>
            </a:extLst>
          </a:blip>
          <a:srcRect l="27881" t="7807" r="14963" b="13055"/>
          <a:stretch>
            <a:fillRect/>
          </a:stretch>
        </p:blipFill>
        <p:spPr>
          <a:xfrm>
            <a:off x="7952874" y="2322095"/>
            <a:ext cx="2935704" cy="3048580"/>
          </a:xfrm>
          <a:prstGeom prst="rect">
            <a:avLst/>
          </a:prstGeom>
        </p:spPr>
      </p:pic>
    </p:spTree>
    <p:extLst>
      <p:ext uri="{BB962C8B-B14F-4D97-AF65-F5344CB8AC3E}">
        <p14:creationId xmlns:p14="http://schemas.microsoft.com/office/powerpoint/2010/main" val="3866342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B6D07-933D-4F43-BD58-75825493F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DDF4F-A81C-C058-CB89-01309124D7B0}"/>
              </a:ext>
            </a:extLst>
          </p:cNvPr>
          <p:cNvSpPr>
            <a:spLocks noGrp="1"/>
          </p:cNvSpPr>
          <p:nvPr>
            <p:ph type="title"/>
          </p:nvPr>
        </p:nvSpPr>
        <p:spPr/>
        <p:txBody>
          <a:bodyPr/>
          <a:lstStyle/>
          <a:p>
            <a:r>
              <a:rPr lang="en-US" dirty="0"/>
              <a:t>Update – Label Records</a:t>
            </a:r>
          </a:p>
        </p:txBody>
      </p:sp>
      <p:sp>
        <p:nvSpPr>
          <p:cNvPr id="3" name="Content Placeholder 2">
            <a:extLst>
              <a:ext uri="{FF2B5EF4-FFF2-40B4-BE49-F238E27FC236}">
                <a16:creationId xmlns:a16="http://schemas.microsoft.com/office/drawing/2014/main" id="{E820226E-2D1E-8440-9445-09A26E23C88E}"/>
              </a:ext>
            </a:extLst>
          </p:cNvPr>
          <p:cNvSpPr>
            <a:spLocks noGrp="1"/>
          </p:cNvSpPr>
          <p:nvPr>
            <p:ph sz="quarter" idx="10"/>
          </p:nvPr>
        </p:nvSpPr>
        <p:spPr>
          <a:xfrm>
            <a:off x="439738" y="2044839"/>
            <a:ext cx="10584915" cy="1688715"/>
          </a:xfrm>
        </p:spPr>
        <p:txBody>
          <a:bodyPr>
            <a:normAutofit/>
          </a:bodyPr>
          <a:lstStyle/>
          <a:p>
            <a:pPr marL="342900" indent="-342900">
              <a:buFont typeface="Courier New" panose="02070309020205020404" pitchFamily="49" charset="0"/>
              <a:buChar char="o"/>
            </a:pPr>
            <a:r>
              <a:rPr lang="en-US" dirty="0"/>
              <a:t>Mid-June 2026: Memo titled “Requirements for Maintaining Label Records” sent to all official meat establishments </a:t>
            </a:r>
          </a:p>
          <a:p>
            <a:pPr marL="342900" indent="-342900">
              <a:buFont typeface="Courier New" panose="02070309020205020404" pitchFamily="49" charset="0"/>
              <a:buChar char="o"/>
            </a:pPr>
            <a:r>
              <a:rPr lang="en-US" dirty="0"/>
              <a:t>June-July 2026: Inspection personnel documented a Memorandum of Interview (MOI) on the topic. </a:t>
            </a:r>
          </a:p>
        </p:txBody>
      </p:sp>
      <p:pic>
        <p:nvPicPr>
          <p:cNvPr id="5" name="Picture 4" descr="People filling documents">
            <a:extLst>
              <a:ext uri="{FF2B5EF4-FFF2-40B4-BE49-F238E27FC236}">
                <a16:creationId xmlns:a16="http://schemas.microsoft.com/office/drawing/2014/main" id="{A0075EF7-711B-66BF-0DF3-CD7C168DEC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606" y="3440479"/>
            <a:ext cx="4118047" cy="2743957"/>
          </a:xfrm>
          <a:prstGeom prst="rect">
            <a:avLst/>
          </a:prstGeom>
        </p:spPr>
      </p:pic>
      <p:sp>
        <p:nvSpPr>
          <p:cNvPr id="6" name="TextBox 5">
            <a:extLst>
              <a:ext uri="{FF2B5EF4-FFF2-40B4-BE49-F238E27FC236}">
                <a16:creationId xmlns:a16="http://schemas.microsoft.com/office/drawing/2014/main" id="{90419120-774B-A3C7-60C2-929A1B4FFAAA}"/>
              </a:ext>
            </a:extLst>
          </p:cNvPr>
          <p:cNvSpPr txBox="1"/>
          <p:nvPr/>
        </p:nvSpPr>
        <p:spPr>
          <a:xfrm>
            <a:off x="439738" y="3868616"/>
            <a:ext cx="6371370" cy="1938992"/>
          </a:xfrm>
          <a:prstGeom prst="rect">
            <a:avLst/>
          </a:prstGeom>
          <a:noFill/>
        </p:spPr>
        <p:txBody>
          <a:bodyPr wrap="square" rtlCol="0">
            <a:spAutoFit/>
          </a:bodyPr>
          <a:lstStyle/>
          <a:p>
            <a:pPr marL="342900" indent="-342900">
              <a:buClr>
                <a:schemeClr val="bg2"/>
              </a:buClr>
              <a:buFont typeface="Courier New" panose="02070309020205020404" pitchFamily="49" charset="0"/>
              <a:buChar char="o"/>
            </a:pPr>
            <a:r>
              <a:rPr lang="en-US" sz="2400" dirty="0">
                <a:solidFill>
                  <a:schemeClr val="tx2"/>
                </a:solidFill>
                <a:latin typeface="+mj-lt"/>
              </a:rPr>
              <a:t>Establishments will have until December 31, 2026, to go through their files and assemble copies of all current labels, approved formulas when required, any documents to substantiate label claims, temporary label approvals, etc. </a:t>
            </a:r>
            <a:endParaRPr lang="en-US" dirty="0">
              <a:solidFill>
                <a:schemeClr val="tx2"/>
              </a:solidFill>
            </a:endParaRPr>
          </a:p>
        </p:txBody>
      </p:sp>
    </p:spTree>
    <p:extLst>
      <p:ext uri="{BB962C8B-B14F-4D97-AF65-F5344CB8AC3E}">
        <p14:creationId xmlns:p14="http://schemas.microsoft.com/office/powerpoint/2010/main" val="374638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D07-0B08-65C9-6AF8-4F7DA14661CF}"/>
              </a:ext>
            </a:extLst>
          </p:cNvPr>
          <p:cNvSpPr>
            <a:spLocks noGrp="1"/>
          </p:cNvSpPr>
          <p:nvPr>
            <p:ph type="title"/>
          </p:nvPr>
        </p:nvSpPr>
        <p:spPr/>
        <p:txBody>
          <a:bodyPr/>
          <a:lstStyle/>
          <a:p>
            <a:r>
              <a:rPr lang="en-US" dirty="0"/>
              <a:t>Updates – Label Records	</a:t>
            </a:r>
          </a:p>
        </p:txBody>
      </p:sp>
      <p:sp>
        <p:nvSpPr>
          <p:cNvPr id="3" name="Content Placeholder 2">
            <a:extLst>
              <a:ext uri="{FF2B5EF4-FFF2-40B4-BE49-F238E27FC236}">
                <a16:creationId xmlns:a16="http://schemas.microsoft.com/office/drawing/2014/main" id="{8352A283-F4B1-1BB6-FA28-1BD85373CA9A}"/>
              </a:ext>
            </a:extLst>
          </p:cNvPr>
          <p:cNvSpPr>
            <a:spLocks noGrp="1"/>
          </p:cNvSpPr>
          <p:nvPr>
            <p:ph sz="quarter" idx="10"/>
          </p:nvPr>
        </p:nvSpPr>
        <p:spPr/>
        <p:txBody>
          <a:bodyPr>
            <a:normAutofit lnSpcReduction="10000"/>
          </a:bodyPr>
          <a:lstStyle/>
          <a:p>
            <a:pPr marL="342900" indent="-342900">
              <a:buFont typeface="Courier New" panose="02070309020205020404" pitchFamily="49" charset="0"/>
              <a:buChar char="o"/>
            </a:pPr>
            <a:r>
              <a:rPr lang="en-US" dirty="0"/>
              <a:t>Approved formulas and associated labels for products no longer being produced should be discarded to avoid confusion.</a:t>
            </a:r>
          </a:p>
          <a:p>
            <a:pPr marL="342900" indent="-342900">
              <a:buFont typeface="Courier New" panose="02070309020205020404" pitchFamily="49" charset="0"/>
              <a:buChar char="o"/>
            </a:pPr>
            <a:r>
              <a:rPr lang="en-US" dirty="0"/>
              <a:t>BMBP will be referring to the establishment’s formula and labeling records when performing inspection tasks such as General Labeling and Product Standards, so it is imperative these are accurate and kept up to date.</a:t>
            </a:r>
          </a:p>
          <a:p>
            <a:pPr marL="342900" indent="-342900">
              <a:buFont typeface="Courier New" panose="02070309020205020404" pitchFamily="49" charset="0"/>
              <a:buChar char="o"/>
            </a:pPr>
            <a:r>
              <a:rPr lang="en-US" dirty="0"/>
              <a:t>Best practice is to periodically review these files, paying special attention to any changes in ingredient formulations that impact the finished product ingredient statement, such as new or differing allergens. </a:t>
            </a:r>
          </a:p>
          <a:p>
            <a:pPr marL="653796" lvl="1" indent="-342900">
              <a:buFont typeface="Courier New" panose="02070309020205020404" pitchFamily="49" charset="0"/>
              <a:buChar char="o"/>
            </a:pPr>
            <a:r>
              <a:rPr lang="en-US" dirty="0"/>
              <a:t>Two recent public health alerts were the result of products being produced without a current, approved formula with proper disclosure of allergens. </a:t>
            </a:r>
          </a:p>
          <a:p>
            <a:endParaRPr lang="en-US" dirty="0"/>
          </a:p>
        </p:txBody>
      </p:sp>
    </p:spTree>
    <p:extLst>
      <p:ext uri="{BB962C8B-B14F-4D97-AF65-F5344CB8AC3E}">
        <p14:creationId xmlns:p14="http://schemas.microsoft.com/office/powerpoint/2010/main" val="1369557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C5406-5905-2538-5F50-02D31593D6B0}"/>
              </a:ext>
            </a:extLst>
          </p:cNvPr>
          <p:cNvSpPr>
            <a:spLocks noGrp="1"/>
          </p:cNvSpPr>
          <p:nvPr>
            <p:ph type="title"/>
          </p:nvPr>
        </p:nvSpPr>
        <p:spPr/>
        <p:txBody>
          <a:bodyPr/>
          <a:lstStyle/>
          <a:p>
            <a:r>
              <a:rPr lang="en-US" dirty="0"/>
              <a:t>Reminder: Pest Control</a:t>
            </a:r>
          </a:p>
        </p:txBody>
      </p:sp>
      <p:sp>
        <p:nvSpPr>
          <p:cNvPr id="3" name="Content Placeholder 2">
            <a:extLst>
              <a:ext uri="{FF2B5EF4-FFF2-40B4-BE49-F238E27FC236}">
                <a16:creationId xmlns:a16="http://schemas.microsoft.com/office/drawing/2014/main" id="{93350085-6B37-DC7C-5695-352CC88C367A}"/>
              </a:ext>
            </a:extLst>
          </p:cNvPr>
          <p:cNvSpPr>
            <a:spLocks noGrp="1"/>
          </p:cNvSpPr>
          <p:nvPr>
            <p:ph sz="quarter" idx="10"/>
          </p:nvPr>
        </p:nvSpPr>
        <p:spPr/>
        <p:txBody>
          <a:bodyPr>
            <a:normAutofit/>
          </a:bodyPr>
          <a:lstStyle/>
          <a:p>
            <a:r>
              <a:rPr lang="en-US" b="1" dirty="0"/>
              <a:t>§ 416.2 Establishment grounds and facilities.</a:t>
            </a:r>
          </a:p>
          <a:p>
            <a:r>
              <a:rPr lang="en-US" dirty="0"/>
              <a:t>(a) </a:t>
            </a:r>
            <a:r>
              <a:rPr lang="en-US" b="1" i="1" dirty="0"/>
              <a:t>Grounds and pest control.</a:t>
            </a:r>
            <a:r>
              <a:rPr lang="en-US" dirty="0"/>
              <a:t> The grounds about an establishment must be maintained to prevent conditions that could lead to insanitary conditions, adulteration of product, or interfere with inspection by FSIS program employees. Establishments must have in place a </a:t>
            </a:r>
            <a:r>
              <a:rPr lang="en-US" b="1" dirty="0"/>
              <a:t>pest management program</a:t>
            </a:r>
            <a:r>
              <a:rPr lang="en-US" dirty="0"/>
              <a:t> to prevent the harborage and breeding of pests on the grounds and within establishment facilities. Pest control substances used must be </a:t>
            </a:r>
            <a:r>
              <a:rPr lang="en-US" b="1" dirty="0"/>
              <a:t>safe and effective</a:t>
            </a:r>
            <a:r>
              <a:rPr lang="en-US" dirty="0"/>
              <a:t> under the conditions of use and not be applied or stored in a manner that will result in the adulteration of product or the creation of insanitary conditions.</a:t>
            </a:r>
          </a:p>
          <a:p>
            <a:endParaRPr lang="en-US" dirty="0"/>
          </a:p>
        </p:txBody>
      </p:sp>
    </p:spTree>
    <p:extLst>
      <p:ext uri="{BB962C8B-B14F-4D97-AF65-F5344CB8AC3E}">
        <p14:creationId xmlns:p14="http://schemas.microsoft.com/office/powerpoint/2010/main" val="297455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7299-888D-3C08-2EE3-66A466DF3A9F}"/>
              </a:ext>
            </a:extLst>
          </p:cNvPr>
          <p:cNvSpPr>
            <a:spLocks noGrp="1"/>
          </p:cNvSpPr>
          <p:nvPr>
            <p:ph type="title"/>
          </p:nvPr>
        </p:nvSpPr>
        <p:spPr/>
        <p:txBody>
          <a:bodyPr/>
          <a:lstStyle/>
          <a:p>
            <a:r>
              <a:rPr lang="en-US" dirty="0"/>
              <a:t>Reminder: Pest Control (cont.)</a:t>
            </a:r>
          </a:p>
        </p:txBody>
      </p:sp>
      <p:sp>
        <p:nvSpPr>
          <p:cNvPr id="3" name="Content Placeholder 2">
            <a:extLst>
              <a:ext uri="{FF2B5EF4-FFF2-40B4-BE49-F238E27FC236}">
                <a16:creationId xmlns:a16="http://schemas.microsoft.com/office/drawing/2014/main" id="{4793C1AE-6414-396A-8223-BAED507E810A}"/>
              </a:ext>
            </a:extLst>
          </p:cNvPr>
          <p:cNvSpPr>
            <a:spLocks noGrp="1"/>
          </p:cNvSpPr>
          <p:nvPr>
            <p:ph sz="quarter" idx="10"/>
          </p:nvPr>
        </p:nvSpPr>
        <p:spPr/>
        <p:txBody>
          <a:bodyPr>
            <a:normAutofit fontScale="92500"/>
          </a:bodyPr>
          <a:lstStyle/>
          <a:p>
            <a:r>
              <a:rPr lang="en-US" dirty="0"/>
              <a:t>(b) </a:t>
            </a:r>
            <a:r>
              <a:rPr lang="en-US" b="1" i="1" dirty="0"/>
              <a:t>Construction.</a:t>
            </a:r>
            <a:r>
              <a:rPr lang="en-US" dirty="0"/>
              <a:t> </a:t>
            </a:r>
          </a:p>
          <a:p>
            <a:r>
              <a:rPr lang="en-US" dirty="0"/>
              <a:t>(1) Establishment buildings, including their structures, rooms, and compartments must be of sound construction, be kept in good repair, and be of sufficient size to allow for processing, handling, and storage of product in a manner that does not result in product adulteration or the creation of insanitary conditions.</a:t>
            </a:r>
          </a:p>
          <a:p>
            <a:r>
              <a:rPr lang="en-US" dirty="0"/>
              <a:t>(2) Walls, floors, and ceilings within establishments must be built of durable materials impervious to moisture and be cleaned and sanitized as necessary to prevent adulteration of product or the creation of insanitary conditions.</a:t>
            </a:r>
          </a:p>
          <a:p>
            <a:r>
              <a:rPr lang="en-US" b="1" dirty="0"/>
              <a:t>(3) Walls, floors, ceilings, doors, windows, and other outside openings must be constructed and maintained to prevent the entrance of vermin, such as flies, rats, and mice.</a:t>
            </a:r>
          </a:p>
          <a:p>
            <a:endParaRPr lang="en-US" dirty="0"/>
          </a:p>
        </p:txBody>
      </p:sp>
    </p:spTree>
    <p:extLst>
      <p:ext uri="{BB962C8B-B14F-4D97-AF65-F5344CB8AC3E}">
        <p14:creationId xmlns:p14="http://schemas.microsoft.com/office/powerpoint/2010/main" val="411297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46525-7124-96BE-E5BD-72DD8B85DE4C}"/>
              </a:ext>
            </a:extLst>
          </p:cNvPr>
          <p:cNvSpPr>
            <a:spLocks noGrp="1"/>
          </p:cNvSpPr>
          <p:nvPr>
            <p:ph type="title"/>
          </p:nvPr>
        </p:nvSpPr>
        <p:spPr/>
        <p:txBody>
          <a:bodyPr/>
          <a:lstStyle/>
          <a:p>
            <a:r>
              <a:rPr lang="en-US" dirty="0"/>
              <a:t>Reminder: Pest Control - Noncompliance</a:t>
            </a:r>
          </a:p>
        </p:txBody>
      </p:sp>
      <p:sp>
        <p:nvSpPr>
          <p:cNvPr id="3" name="Content Placeholder 2">
            <a:extLst>
              <a:ext uri="{FF2B5EF4-FFF2-40B4-BE49-F238E27FC236}">
                <a16:creationId xmlns:a16="http://schemas.microsoft.com/office/drawing/2014/main" id="{33179F42-F090-AB92-1146-7EE591FA3788}"/>
              </a:ext>
            </a:extLst>
          </p:cNvPr>
          <p:cNvSpPr>
            <a:spLocks noGrp="1"/>
          </p:cNvSpPr>
          <p:nvPr>
            <p:ph sz="quarter" idx="10"/>
          </p:nvPr>
        </p:nvSpPr>
        <p:spPr/>
        <p:txBody>
          <a:bodyPr>
            <a:normAutofit fontScale="92500" lnSpcReduction="20000"/>
          </a:bodyPr>
          <a:lstStyle/>
          <a:p>
            <a:pPr marL="342900" indent="-342900">
              <a:buFont typeface="Courier New" panose="02070309020205020404" pitchFamily="49" charset="0"/>
              <a:buChar char="o"/>
            </a:pPr>
            <a:r>
              <a:rPr lang="en-US" dirty="0"/>
              <a:t>There are areas around or within the establishment that allow harborage or breeding of pests. These might include tall weeds, discarded equipment, poorly maintained trash receptacles, or similar situations close to the establishment. </a:t>
            </a:r>
          </a:p>
          <a:p>
            <a:pPr marL="342900" indent="-342900">
              <a:buFont typeface="Courier New" panose="02070309020205020404" pitchFamily="49" charset="0"/>
              <a:buChar char="o"/>
            </a:pPr>
            <a:r>
              <a:rPr lang="en-US" dirty="0"/>
              <a:t>There is evidence of pests or pest activity within the establishment (e.g., rodent droppings or flies in production areas). </a:t>
            </a:r>
          </a:p>
          <a:p>
            <a:pPr marL="342900" indent="-342900">
              <a:buFont typeface="Courier New" panose="02070309020205020404" pitchFamily="49" charset="0"/>
              <a:buChar char="o"/>
            </a:pPr>
            <a:r>
              <a:rPr lang="en-US" dirty="0"/>
              <a:t>Establishment management is unable to demonstrate that pest control substances are safe under the conditions of use. </a:t>
            </a:r>
          </a:p>
          <a:p>
            <a:pPr marL="342900" indent="-342900">
              <a:buFont typeface="Courier New" panose="02070309020205020404" pitchFamily="49" charset="0"/>
              <a:buChar char="o"/>
            </a:pPr>
            <a:r>
              <a:rPr lang="en-US" dirty="0"/>
              <a:t>Establishment employees do not use pest control substances in accordance with label directions. </a:t>
            </a:r>
          </a:p>
          <a:p>
            <a:pPr marL="342900" indent="-342900">
              <a:buFont typeface="Courier New" panose="02070309020205020404" pitchFamily="49" charset="0"/>
              <a:buChar char="o"/>
            </a:pPr>
            <a:r>
              <a:rPr lang="en-US" dirty="0"/>
              <a:t>Pest control substances are used or stored in a manner that results in insanitary conditions. </a:t>
            </a:r>
          </a:p>
          <a:p>
            <a:pPr marL="342900" indent="-342900">
              <a:buFont typeface="Courier New" panose="02070309020205020404" pitchFamily="49" charset="0"/>
              <a:buChar char="o"/>
            </a:pPr>
            <a:r>
              <a:rPr lang="en-US" dirty="0"/>
              <a:t>There is any other condition on the grounds of the establishment that results in insanitary conditions within the establishment. </a:t>
            </a:r>
          </a:p>
        </p:txBody>
      </p:sp>
    </p:spTree>
    <p:extLst>
      <p:ext uri="{BB962C8B-B14F-4D97-AF65-F5344CB8AC3E}">
        <p14:creationId xmlns:p14="http://schemas.microsoft.com/office/powerpoint/2010/main" val="358426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E34F146-DEE0-9258-FB18-EF5DF29FF790}"/>
              </a:ext>
            </a:extLst>
          </p:cNvPr>
          <p:cNvSpPr>
            <a:spLocks noGrp="1"/>
          </p:cNvSpPr>
          <p:nvPr>
            <p:ph sz="quarter" idx="11"/>
          </p:nvPr>
        </p:nvSpPr>
        <p:spPr>
          <a:xfrm>
            <a:off x="7467600" y="2177716"/>
            <a:ext cx="4126747" cy="3535363"/>
          </a:xfrm>
        </p:spPr>
        <p:txBody>
          <a:bodyPr/>
          <a:lstStyle/>
          <a:p>
            <a:r>
              <a:rPr lang="en-US" sz="2800" dirty="0"/>
              <a:t>Uncontained rodent bait is not permissible in meat establishments</a:t>
            </a:r>
          </a:p>
          <a:p>
            <a:endParaRPr lang="en-US" dirty="0"/>
          </a:p>
        </p:txBody>
      </p:sp>
      <p:pic>
        <p:nvPicPr>
          <p:cNvPr id="5" name="Content Placeholder 5">
            <a:extLst>
              <a:ext uri="{FF2B5EF4-FFF2-40B4-BE49-F238E27FC236}">
                <a16:creationId xmlns:a16="http://schemas.microsoft.com/office/drawing/2014/main" id="{F7F77BE2-FEB8-8326-3C57-F270F6258A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522413" y="1572024"/>
            <a:ext cx="5257800" cy="3942552"/>
          </a:xfrm>
          <a:prstGeom prst="rect">
            <a:avLst/>
          </a:prstGeom>
        </p:spPr>
      </p:pic>
    </p:spTree>
    <p:extLst>
      <p:ext uri="{BB962C8B-B14F-4D97-AF65-F5344CB8AC3E}">
        <p14:creationId xmlns:p14="http://schemas.microsoft.com/office/powerpoint/2010/main" val="1128971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DCD8AA-F144-7100-98E3-80FB50B0E3B5}"/>
              </a:ext>
            </a:extLst>
          </p:cNvPr>
          <p:cNvPicPr>
            <a:picLocks noChangeAspect="1"/>
          </p:cNvPicPr>
          <p:nvPr/>
        </p:nvPicPr>
        <p:blipFill>
          <a:blip r:embed="rId3"/>
          <a:srcRect l="10068" r="20580"/>
          <a:stretch>
            <a:fillRect/>
          </a:stretch>
        </p:blipFill>
        <p:spPr>
          <a:xfrm>
            <a:off x="475067" y="1496926"/>
            <a:ext cx="2755232" cy="3781331"/>
          </a:xfrm>
          <a:prstGeom prst="rect">
            <a:avLst/>
          </a:prstGeom>
        </p:spPr>
      </p:pic>
      <p:pic>
        <p:nvPicPr>
          <p:cNvPr id="8" name="Picture 7">
            <a:extLst>
              <a:ext uri="{FF2B5EF4-FFF2-40B4-BE49-F238E27FC236}">
                <a16:creationId xmlns:a16="http://schemas.microsoft.com/office/drawing/2014/main" id="{4845AA2F-50D3-F439-3BB2-A853522787F1}"/>
              </a:ext>
            </a:extLst>
          </p:cNvPr>
          <p:cNvPicPr>
            <a:picLocks noChangeAspect="1"/>
          </p:cNvPicPr>
          <p:nvPr/>
        </p:nvPicPr>
        <p:blipFill>
          <a:blip r:embed="rId4"/>
          <a:srcRect l="5696" b="1084"/>
          <a:stretch>
            <a:fillRect/>
          </a:stretch>
        </p:blipFill>
        <p:spPr>
          <a:xfrm>
            <a:off x="3868247" y="1496926"/>
            <a:ext cx="3386854" cy="3781331"/>
          </a:xfrm>
          <a:prstGeom prst="rect">
            <a:avLst/>
          </a:prstGeom>
        </p:spPr>
      </p:pic>
      <p:pic>
        <p:nvPicPr>
          <p:cNvPr id="10" name="Picture 9">
            <a:extLst>
              <a:ext uri="{FF2B5EF4-FFF2-40B4-BE49-F238E27FC236}">
                <a16:creationId xmlns:a16="http://schemas.microsoft.com/office/drawing/2014/main" id="{626B6BD1-069D-9B6B-715F-4599A02ADCBE}"/>
              </a:ext>
            </a:extLst>
          </p:cNvPr>
          <p:cNvPicPr>
            <a:picLocks noChangeAspect="1"/>
          </p:cNvPicPr>
          <p:nvPr/>
        </p:nvPicPr>
        <p:blipFill>
          <a:blip r:embed="rId5"/>
          <a:srcRect l="2283" r="16010"/>
          <a:stretch>
            <a:fillRect/>
          </a:stretch>
        </p:blipFill>
        <p:spPr>
          <a:xfrm>
            <a:off x="7893049" y="1496926"/>
            <a:ext cx="3741822" cy="3781331"/>
          </a:xfrm>
          <a:prstGeom prst="rect">
            <a:avLst/>
          </a:prstGeom>
        </p:spPr>
      </p:pic>
    </p:spTree>
    <p:extLst>
      <p:ext uri="{BB962C8B-B14F-4D97-AF65-F5344CB8AC3E}">
        <p14:creationId xmlns:p14="http://schemas.microsoft.com/office/powerpoint/2010/main" val="3227753571"/>
      </p:ext>
    </p:extLst>
  </p:cSld>
  <p:clrMapOvr>
    <a:masterClrMapping/>
  </p:clrMapOvr>
</p:sld>
</file>

<file path=ppt/theme/theme1.xml><?xml version="1.0" encoding="utf-8"?>
<a:theme xmlns:a="http://schemas.openxmlformats.org/drawingml/2006/main" name="DATCP_Almanac">
  <a:themeElements>
    <a:clrScheme name="Almanac">
      <a:dk1>
        <a:sysClr val="windowText" lastClr="000000"/>
      </a:dk1>
      <a:lt1>
        <a:sysClr val="window" lastClr="FFFFFF"/>
      </a:lt1>
      <a:dk2>
        <a:srgbClr val="577556"/>
      </a:dk2>
      <a:lt2>
        <a:srgbClr val="126C9C"/>
      </a:lt2>
      <a:accent1>
        <a:srgbClr val="E2DFCC"/>
      </a:accent1>
      <a:accent2>
        <a:srgbClr val="3C7FA1"/>
      </a:accent2>
      <a:accent3>
        <a:srgbClr val="5E99B4"/>
      </a:accent3>
      <a:accent4>
        <a:srgbClr val="EAF4D7"/>
      </a:accent4>
      <a:accent5>
        <a:srgbClr val="618B60"/>
      </a:accent5>
      <a:accent6>
        <a:srgbClr val="83B275"/>
      </a:accent6>
      <a:hlink>
        <a:srgbClr val="99BECF"/>
      </a:hlink>
      <a:folHlink>
        <a:srgbClr val="B0CDA7"/>
      </a:folHlink>
    </a:clrScheme>
    <a:fontScheme name="Custom 1">
      <a:majorFont>
        <a:latin typeface="Aachen Std Bold"/>
        <a:ea typeface=""/>
        <a:cs typeface=""/>
      </a:majorFont>
      <a:minorFont>
        <a:latin typeface="Myriad Pro"/>
        <a:ea typeface=""/>
        <a:cs typeface=""/>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ATCP_AlmanacTemplate  -  Read-Only" id="{228D5EFD-7B03-4AA7-B42A-A06A66D93BD6}" vid="{EC473C5D-0838-4199-8ABA-9ABB132F1515}"/>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x002e_division xmlns="fb82bcdf-ea63-4554-99e3-e15ccd87b479">1</_x002e_division>
    <_x002e_globalNavigation xmlns="fb82bcdf-ea63-4554-99e3-e15ccd87b479">3</_x002e_globalNavigation>
    <_x002e_program xmlns="fb82bcdf-ea63-4554-99e3-e15ccd87b479" xsi:nil="true"/>
    <_x002e_year xmlns="fb82bcdf-ea63-4554-99e3-e15ccd87b479" xsi:nil="true"/>
    <PublishingExpirationDate xmlns="http://schemas.microsoft.com/sharepoint/v3" xsi:nil="true"/>
    <PublishingStartDate xmlns="http://schemas.microsoft.com/sharepoint/v3" xsi:nil="true"/>
    <bureau xmlns="fb82bcdf-ea63-4554-99e3-e15ccd87b479" xsi:nil="true"/>
    <_x002e_purpose xmlns="fb82bcdf-ea63-4554-99e3-e15ccd87b479" xsi:nil="true"/>
    <_dlc_DocId xmlns="10f2cb44-b37d-4693-a5c3-140ab663d372">TUA7STYPYEWP-583178377-12388</_dlc_DocId>
    <_dlc_DocIdUrl xmlns="10f2cb44-b37d-4693-a5c3-140ab663d372">
      <Url>https://datcp-auth-prod.wi.gov/_layouts/15/DocIdRedir.aspx?ID=TUA7STYPYEWP-583178377-12388</Url>
      <Description>TUA7STYPYEWP-583178377-12388</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3B93A19F7DD0C4B8740FD07DD1FDFFF" ma:contentTypeVersion="18" ma:contentTypeDescription="Create a new document." ma:contentTypeScope="" ma:versionID="6894addfa80af4de9a659d3539787d62">
  <xsd:schema xmlns:xsd="http://www.w3.org/2001/XMLSchema" xmlns:xs="http://www.w3.org/2001/XMLSchema" xmlns:p="http://schemas.microsoft.com/office/2006/metadata/properties" xmlns:ns1="http://schemas.microsoft.com/sharepoint/v3" xmlns:ns2="10f2cb44-b37d-4693-a5c3-140ab663d372" xmlns:ns3="fb82bcdf-ea63-4554-99e3-e15ccd87b479" targetNamespace="http://schemas.microsoft.com/office/2006/metadata/properties" ma:root="true" ma:fieldsID="680524aea985905e1c99b0a4af416363" ns1:_="" ns2:_="" ns3:_="">
    <xsd:import namespace="http://schemas.microsoft.com/sharepoint/v3"/>
    <xsd:import namespace="10f2cb44-b37d-4693-a5c3-140ab663d372"/>
    <xsd:import namespace="fb82bcdf-ea63-4554-99e3-e15ccd87b479"/>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3:bureau" minOccurs="0"/>
                <xsd:element ref="ns3:_x002e_division"/>
                <xsd:element ref="ns3:_x002e_globalNavigation"/>
                <xsd:element ref="ns3:_x002e_program" minOccurs="0"/>
                <xsd:element ref="ns3:_x002e_purpose" minOccurs="0"/>
                <xsd:element ref="ns3:_x002e_year"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2"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f2cb44-b37d-4693-a5c3-140ab663d3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b82bcdf-ea63-4554-99e3-e15ccd87b479" elementFormDefault="qualified">
    <xsd:import namespace="http://schemas.microsoft.com/office/2006/documentManagement/types"/>
    <xsd:import namespace="http://schemas.microsoft.com/office/infopath/2007/PartnerControls"/>
    <xsd:element name="bureau" ma:index="13" nillable="true" ma:displayName=".Bureau" ma:internalName="bureau">
      <xsd:simpleType>
        <xsd:restriction base="dms:Text">
          <xsd:maxLength value="255"/>
        </xsd:restriction>
      </xsd:simpleType>
    </xsd:element>
    <xsd:element name="_x002e_division" ma:index="14" ma:displayName=".Division" ma:list="{666f73c0-ff85-4897-bedd-c4bfa5c5bae8}" ma:internalName="_x002E_division" ma:showField="Title" ma:web="fb82bcdf-ea63-4554-99e3-e15ccd87b479">
      <xsd:simpleType>
        <xsd:restriction base="dms:Lookup"/>
      </xsd:simpleType>
    </xsd:element>
    <xsd:element name="_x002e_globalNavigation" ma:index="15" ma:displayName=".Global Navigation" ma:list="{cc087b04-f769-438a-abab-25389f9209d1}" ma:internalName="_x002E_globalNavigation" ma:showField="Title" ma:web="fb82bcdf-ea63-4554-99e3-e15ccd87b479">
      <xsd:simpleType>
        <xsd:restriction base="dms:Lookup"/>
      </xsd:simpleType>
    </xsd:element>
    <xsd:element name="_x002e_program" ma:index="16" nillable="true" ma:displayName=".Program" ma:internalName="_x002E_program">
      <xsd:simpleType>
        <xsd:restriction base="dms:Text">
          <xsd:maxLength value="255"/>
        </xsd:restriction>
      </xsd:simpleType>
    </xsd:element>
    <xsd:element name="_x002e_purpose" ma:index="17" nillable="true" ma:displayName=".Purpose" ma:list="{27ad8e90-7efe-4104-98ae-37a81fef7fbc}" ma:internalName="_x002E_purpose" ma:showField="Title" ma:web="fb82bcdf-ea63-4554-99e3-e15ccd87b479">
      <xsd:simpleType>
        <xsd:restriction base="dms:Lookup"/>
      </xsd:simpleType>
    </xsd:element>
    <xsd:element name="_x002e_year" ma:index="18" nillable="true" ma:displayName=".Year" ma:decimals="0" ma:internalName="_x002E_year" ma:percentage="FALSE">
      <xsd:simpleType>
        <xsd:restriction base="dms:Number">
          <xsd:maxInclusive value="2050"/>
          <xsd:minInclusive value="1992"/>
        </xsd:restriction>
      </xsd:simpleType>
    </xsd:element>
    <xsd:element name="SharedWithUsers" ma:index="2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724CEA3-4FAF-476E-8F49-8D7B32297C8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4D6E072-34FD-4357-9FF2-97CD60972474}"/>
</file>

<file path=customXml/itemProps3.xml><?xml version="1.0" encoding="utf-8"?>
<ds:datastoreItem xmlns:ds="http://schemas.openxmlformats.org/officeDocument/2006/customXml" ds:itemID="{C2C5F8A2-EA8C-4C71-8B5E-671E791123C1}">
  <ds:schemaRefs>
    <ds:schemaRef ds:uri="http://schemas.microsoft.com/sharepoint/v3/contenttype/forms"/>
  </ds:schemaRefs>
</ds:datastoreItem>
</file>

<file path=customXml/itemProps4.xml><?xml version="1.0" encoding="utf-8"?>
<ds:datastoreItem xmlns:ds="http://schemas.openxmlformats.org/officeDocument/2006/customXml" ds:itemID="{1686C199-C21C-4F90-A9FB-53CBC4217911}"/>
</file>

<file path=docMetadata/LabelInfo.xml><?xml version="1.0" encoding="utf-8"?>
<clbl:labelList xmlns:clbl="http://schemas.microsoft.com/office/2020/mipLabelMetadata">
  <clbl:label id="{f4e2d11c-fae4-453b-b6c0-2964663779aa}" enabled="0" method="" siteId="{f4e2d11c-fae4-453b-b6c0-2964663779aa}" removed="1"/>
</clbl:labelList>
</file>

<file path=docProps/app.xml><?xml version="1.0" encoding="utf-8"?>
<Properties xmlns="http://schemas.openxmlformats.org/officeDocument/2006/extended-properties" xmlns:vt="http://schemas.openxmlformats.org/officeDocument/2006/docPropsVTypes">
  <Template>DATCP_PowerPointTemplate</Template>
  <TotalTime>12150</TotalTime>
  <Words>1295</Words>
  <Application>Microsoft Office PowerPoint</Application>
  <PresentationFormat>Widescreen</PresentationFormat>
  <Paragraphs>105</Paragraphs>
  <Slides>17</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Aachen Std Bold</vt:lpstr>
      <vt:lpstr>Arial</vt:lpstr>
      <vt:lpstr>Calibri</vt:lpstr>
      <vt:lpstr>Courier New</vt:lpstr>
      <vt:lpstr>Myriad Pro</vt:lpstr>
      <vt:lpstr>Wingdings 2</vt:lpstr>
      <vt:lpstr>DATCP_Almanac</vt:lpstr>
      <vt:lpstr>PowerPoint Presentation</vt:lpstr>
      <vt:lpstr>Agenda</vt:lpstr>
      <vt:lpstr>Update – Label Records</vt:lpstr>
      <vt:lpstr>Updates – Label Records </vt:lpstr>
      <vt:lpstr>Reminder: Pest Control</vt:lpstr>
      <vt:lpstr>Reminder: Pest Control (cont.)</vt:lpstr>
      <vt:lpstr>Reminder: Pest Control - Noncompliance</vt:lpstr>
      <vt:lpstr>PowerPoint Presentation</vt:lpstr>
      <vt:lpstr>PowerPoint Presentation</vt:lpstr>
      <vt:lpstr>PowerPoint Presentation</vt:lpstr>
      <vt:lpstr>PowerPoint Presentation</vt:lpstr>
      <vt:lpstr>Reminder: Removal of FD&amp;C Red No. 3</vt:lpstr>
      <vt:lpstr>UW Short Courses &amp; Workshops</vt:lpstr>
      <vt:lpstr>UW Short Courses &amp; Workshops</vt:lpstr>
      <vt:lpstr>PowerPoint Presentation</vt:lpstr>
      <vt:lpstr>Additional Resources</vt:lpstr>
      <vt:lpstr>PowerPoint Presentation</vt:lpstr>
    </vt:vector>
  </TitlesOfParts>
  <Company>WI-DATCP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Brock, Adam D - DATCP</dc:creator>
  <cp:lastModifiedBy>Humphrey, Paul R - DATCP</cp:lastModifiedBy>
  <cp:revision>6</cp:revision>
  <dcterms:created xsi:type="dcterms:W3CDTF">2026-04-13T15:12:59Z</dcterms:created>
  <dcterms:modified xsi:type="dcterms:W3CDTF">2026-08-20T13:48:20Z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0x010100A3B93A19F7DD0C4B8740FD07DD1FDFFF</vt:lpwstr>
  </property>
  <property fmtid="{D5CDD505-2E9C-101B-9397-08002B2CF9AE}" pid="3" name="_dlc_DocIdItemGuid">
    <vt:lpwstr>cbf3e43b-805e-4ef2-bdaa-f51eb160ccff</vt:lpwstr>
  </property>
</Properties>
</file>