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8"/>
  </p:notesMasterIdLst>
  <p:sldIdLst>
    <p:sldId id="276" r:id="rId2"/>
    <p:sldId id="277" r:id="rId3"/>
    <p:sldId id="338" r:id="rId4"/>
    <p:sldId id="333" r:id="rId5"/>
    <p:sldId id="278" r:id="rId6"/>
    <p:sldId id="285" r:id="rId7"/>
  </p:sldIdLst>
  <p:sldSz cx="12192000" cy="6858000"/>
  <p:notesSz cx="7315200" cy="9601200"/>
  <p:defaultTextStyle>
    <a:defPPr>
      <a:defRPr kern="0"/>
    </a:defPPr>
  </p:defaultTextStyle>
  <p:extLst>
    <p:ext uri="{521415D9-36F7-43E2-AB2F-B90AF26B5E84}">
      <p14:sectionLst xmlns:p14="http://schemas.microsoft.com/office/powerpoint/2010/main">
        <p14:section name="Default Section" id="{2FA2CF0E-3ABA-4319-9A24-D06A39A59207}">
          <p14:sldIdLst>
            <p14:sldId id="276"/>
            <p14:sldId id="277"/>
            <p14:sldId id="338"/>
            <p14:sldId id="333"/>
            <p14:sldId id="278"/>
            <p14:sldId id="285"/>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DamrowGudex"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53072" autoAdjust="0"/>
  </p:normalViewPr>
  <p:slideViewPr>
    <p:cSldViewPr>
      <p:cViewPr varScale="1">
        <p:scale>
          <a:sx n="43" d="100"/>
          <a:sy n="43" d="100"/>
        </p:scale>
        <p:origin x="2597" y="58"/>
      </p:cViewPr>
      <p:guideLst>
        <p:guide orient="horz" pos="2880"/>
        <p:guide pos="2160"/>
      </p:guideLst>
    </p:cSldViewPr>
  </p:slideViewPr>
  <p:notesTextViewPr>
    <p:cViewPr>
      <p:scale>
        <a:sx n="100" d="100"/>
        <a:sy n="100" d="100"/>
      </p:scale>
      <p:origin x="0" y="0"/>
    </p:cViewPr>
  </p:notesTextViewPr>
  <p:notesViewPr>
    <p:cSldViewPr>
      <p:cViewPr varScale="1">
        <p:scale>
          <a:sx n="80" d="100"/>
          <a:sy n="80" d="100"/>
        </p:scale>
        <p:origin x="219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2285"/>
          </a:xfrm>
          <a:prstGeom prst="rect">
            <a:avLst/>
          </a:prstGeom>
        </p:spPr>
        <p:txBody>
          <a:bodyPr vert="horz" lIns="93790" tIns="46895" rIns="93790" bIns="46895" rtlCol="0"/>
          <a:lstStyle>
            <a:lvl1pPr algn="l">
              <a:defRPr sz="1200"/>
            </a:lvl1pPr>
          </a:lstStyle>
          <a:p>
            <a:endParaRPr lang="en-US"/>
          </a:p>
        </p:txBody>
      </p:sp>
      <p:sp>
        <p:nvSpPr>
          <p:cNvPr id="3" name="Date Placeholder 2"/>
          <p:cNvSpPr>
            <a:spLocks noGrp="1"/>
          </p:cNvSpPr>
          <p:nvPr>
            <p:ph type="dt" idx="1"/>
          </p:nvPr>
        </p:nvSpPr>
        <p:spPr>
          <a:xfrm>
            <a:off x="4143375" y="1"/>
            <a:ext cx="3169920" cy="482285"/>
          </a:xfrm>
          <a:prstGeom prst="rect">
            <a:avLst/>
          </a:prstGeom>
        </p:spPr>
        <p:txBody>
          <a:bodyPr vert="horz" lIns="93790" tIns="46895" rIns="93790" bIns="46895" rtlCol="0"/>
          <a:lstStyle>
            <a:lvl1pPr algn="r">
              <a:defRPr sz="1200"/>
            </a:lvl1pPr>
          </a:lstStyle>
          <a:p>
            <a:fld id="{A7E3E2FB-FEAD-40C0-A83D-D51E3C160FA8}" type="datetimeFigureOut">
              <a:rPr lang="en-US" smtClean="0"/>
              <a:t>7/7/2025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3790" tIns="46895" rIns="93790" bIns="46895" rtlCol="0" anchor="ctr"/>
          <a:lstStyle/>
          <a:p>
            <a:endParaRPr lang="en-US"/>
          </a:p>
        </p:txBody>
      </p:sp>
      <p:sp>
        <p:nvSpPr>
          <p:cNvPr id="5" name="Notes Placeholder 4"/>
          <p:cNvSpPr>
            <a:spLocks noGrp="1"/>
          </p:cNvSpPr>
          <p:nvPr>
            <p:ph type="body" sz="quarter" idx="3"/>
          </p:nvPr>
        </p:nvSpPr>
        <p:spPr>
          <a:xfrm>
            <a:off x="731521" y="4620582"/>
            <a:ext cx="5852160" cy="3780471"/>
          </a:xfrm>
          <a:prstGeom prst="rect">
            <a:avLst/>
          </a:prstGeom>
        </p:spPr>
        <p:txBody>
          <a:bodyPr vert="horz" lIns="93790" tIns="46895" rIns="93790" bIns="4689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8920"/>
            <a:ext cx="3169920" cy="482281"/>
          </a:xfrm>
          <a:prstGeom prst="rect">
            <a:avLst/>
          </a:prstGeom>
        </p:spPr>
        <p:txBody>
          <a:bodyPr vert="horz" lIns="93790" tIns="46895" rIns="93790" bIns="46895"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18920"/>
            <a:ext cx="3169920" cy="482281"/>
          </a:xfrm>
          <a:prstGeom prst="rect">
            <a:avLst/>
          </a:prstGeom>
        </p:spPr>
        <p:txBody>
          <a:bodyPr vert="horz" lIns="93790" tIns="46895" rIns="93790" bIns="46895" rtlCol="0" anchor="b"/>
          <a:lstStyle>
            <a:lvl1pPr algn="r">
              <a:defRPr sz="1200"/>
            </a:lvl1pPr>
          </a:lstStyle>
          <a:p>
            <a:fld id="{C4863EC9-C51C-4471-856F-3FDFAFDB4B2D}" type="slidenum">
              <a:rPr lang="en-US" smtClean="0"/>
              <a:t>‹#›</a:t>
            </a:fld>
            <a:endParaRPr lang="en-US"/>
          </a:p>
        </p:txBody>
      </p:sp>
    </p:spTree>
    <p:extLst>
      <p:ext uri="{BB962C8B-B14F-4D97-AF65-F5344CB8AC3E}">
        <p14:creationId xmlns:p14="http://schemas.microsoft.com/office/powerpoint/2010/main" val="425837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63EC9-C51C-4471-856F-3FDFAFDB4B2D}" type="slidenum">
              <a:rPr lang="en-US" smtClean="0"/>
              <a:t>1</a:t>
            </a:fld>
            <a:endParaRPr lang="en-US"/>
          </a:p>
        </p:txBody>
      </p:sp>
    </p:spTree>
    <p:extLst>
      <p:ext uri="{BB962C8B-B14F-4D97-AF65-F5344CB8AC3E}">
        <p14:creationId xmlns:p14="http://schemas.microsoft.com/office/powerpoint/2010/main" val="7926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Good Morning, I would like to Thank the entire DATCP board for the invitation to speak on the topic of my experiences with Agricultural Exports.</a:t>
            </a:r>
            <a:endParaRPr lang="en-US" b="0" dirty="0">
              <a:effectLst/>
            </a:endParaRPr>
          </a:p>
          <a:p>
            <a:pPr rtl="0"/>
            <a:br>
              <a:rPr lang="en-US" b="0" dirty="0">
                <a:effectLst/>
              </a:rPr>
            </a:br>
            <a:r>
              <a:rPr lang="en-US" dirty="0"/>
              <a:t>My name is Shane Goplin, I am a 6th generation farmer from Osseo, WI.  Our farm is located in the Driftless area of West Central WI.  I was a 6th generation dairy farmer up until 13 years ago when we sold our dairy herd and became a 1st generation Cash Grain and Forage Farmer.  On our farm we raise corn, for both silage and grain, Soybeans and Alfalfa that is sold as Silage to our former dairy farm.  I am privileged to serve as the Secretary/Treasurer of the WI Corn Promotion Board and also serve on the Trade Policy Advisory Team for the US Grains Council.  Wisconsin is fortunate to have 5 other producers, from throughout the state that serve on other Advisory Teams with USGC that focus on different export opportunities around the globe.</a:t>
            </a:r>
            <a:endParaRPr lang="en-US" b="0" dirty="0">
              <a:effectLst/>
            </a:endParaRPr>
          </a:p>
          <a:p>
            <a:pPr rtl="0"/>
            <a:br>
              <a:rPr lang="en-US" b="0" dirty="0">
                <a:effectLst/>
              </a:rPr>
            </a:br>
            <a:r>
              <a:rPr lang="en-US" dirty="0"/>
              <a:t>Up until, not that many years ago, I am ashamed to say that I took the importance of exports for granted.  I can not remember a time where I unloaded a load of corn and thought of where the corn may end up.  Much less, how many people were working on our behalf to find new opportunities for Wisconsin Corn and all of the value added products that come from Corn.  It was not until I attended my first US Grains Council meeting in the Summer of 2022 that I realized “The Future of our Farm and the Success of It, Depends on Organizations, Like US Grains Council.”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C4863EC9-C51C-4471-856F-3FDFAFDB4B2D}" type="slidenum">
              <a:rPr lang="en-US" smtClean="0"/>
              <a:t>2</a:t>
            </a:fld>
            <a:endParaRPr lang="en-US"/>
          </a:p>
        </p:txBody>
      </p:sp>
    </p:spTree>
    <p:extLst>
      <p:ext uri="{BB962C8B-B14F-4D97-AF65-F5344CB8AC3E}">
        <p14:creationId xmlns:p14="http://schemas.microsoft.com/office/powerpoint/2010/main" val="41504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FA6E7-EC74-FA0A-AF7D-910B1BCD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1A83B-6C3B-FB64-02CB-4919195F0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775C4-7D2F-FE40-0EAF-A6BE2B3F7CDB}"/>
              </a:ext>
            </a:extLst>
          </p:cNvPr>
          <p:cNvSpPr>
            <a:spLocks noGrp="1"/>
          </p:cNvSpPr>
          <p:nvPr>
            <p:ph type="body" idx="1"/>
          </p:nvPr>
        </p:nvSpPr>
        <p:spPr/>
        <p:txBody>
          <a:bodyPr/>
          <a:lstStyle/>
          <a:p>
            <a:r>
              <a:rPr lang="en-US" dirty="0"/>
              <a:t>The U.S. Grains Council Grain Export Mission is an annual program designed to showcase how the USGC develops markets, enables trade and improves lives.  It provides an educational experience for Council members, particularly those new to market development to understand the practical applications to the 3 pillars of the USGC mission.  The GEM aims to cultivated the next generation of US agricultural leaders and </a:t>
            </a:r>
            <a:r>
              <a:rPr lang="en-US" dirty="0" err="1"/>
              <a:t>demonstrationed</a:t>
            </a:r>
            <a:r>
              <a:rPr lang="en-US" dirty="0"/>
              <a:t> the Councils work</a:t>
            </a:r>
          </a:p>
          <a:p>
            <a:endParaRPr lang="en-US" dirty="0"/>
          </a:p>
          <a:p>
            <a:endParaRPr lang="en-US" dirty="0"/>
          </a:p>
        </p:txBody>
      </p:sp>
      <p:sp>
        <p:nvSpPr>
          <p:cNvPr id="4" name="Slide Number Placeholder 3">
            <a:extLst>
              <a:ext uri="{FF2B5EF4-FFF2-40B4-BE49-F238E27FC236}">
                <a16:creationId xmlns:a16="http://schemas.microsoft.com/office/drawing/2014/main" id="{9D835E64-D46B-7884-888A-85AC35B8FA7B}"/>
              </a:ext>
            </a:extLst>
          </p:cNvPr>
          <p:cNvSpPr>
            <a:spLocks noGrp="1"/>
          </p:cNvSpPr>
          <p:nvPr>
            <p:ph type="sldNum" sz="quarter" idx="5"/>
          </p:nvPr>
        </p:nvSpPr>
        <p:spPr/>
        <p:txBody>
          <a:bodyPr/>
          <a:lstStyle/>
          <a:p>
            <a:fld id="{C4863EC9-C51C-4471-856F-3FDFAFDB4B2D}" type="slidenum">
              <a:rPr lang="en-US" smtClean="0"/>
              <a:t>3</a:t>
            </a:fld>
            <a:endParaRPr lang="en-US"/>
          </a:p>
        </p:txBody>
      </p:sp>
    </p:spTree>
    <p:extLst>
      <p:ext uri="{BB962C8B-B14F-4D97-AF65-F5344CB8AC3E}">
        <p14:creationId xmlns:p14="http://schemas.microsoft.com/office/powerpoint/2010/main" val="1960744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38610-ACA0-3BAB-170A-AA20C2AF32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019F8-3B43-F22F-3EB0-05F67CD35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8C884-FAD2-077D-7437-EACDF13A6194}"/>
              </a:ext>
            </a:extLst>
          </p:cNvPr>
          <p:cNvSpPr>
            <a:spLocks noGrp="1"/>
          </p:cNvSpPr>
          <p:nvPr>
            <p:ph type="body" idx="1"/>
          </p:nvPr>
        </p:nvSpPr>
        <p:spPr/>
        <p:txBody>
          <a:bodyPr/>
          <a:lstStyle/>
          <a:p>
            <a:r>
              <a:rPr lang="en-US" dirty="0"/>
              <a:t>Key results and outcomes include:</a:t>
            </a:r>
          </a:p>
          <a:p>
            <a:r>
              <a:rPr lang="en-US" dirty="0"/>
              <a:t>Increased U.S. Agricultural Exports to Colombia:</a:t>
            </a:r>
          </a:p>
          <a:p>
            <a:r>
              <a:rPr lang="en-US" dirty="0"/>
              <a:t>U.S. agricultural exports to Colombia rose significantly in 2024, reaching a new record of $4.5 billion, with corn, distiller's dried grains with </a:t>
            </a:r>
            <a:r>
              <a:rPr lang="en-US" dirty="0" err="1"/>
              <a:t>solubles</a:t>
            </a:r>
            <a:r>
              <a:rPr lang="en-US" dirty="0"/>
              <a:t> (DDGS), and ethanol being major drivers of this growth.</a:t>
            </a:r>
          </a:p>
          <a:p>
            <a:r>
              <a:rPr lang="en-US" dirty="0"/>
              <a:t>Colombia's corn market is projected to expand, presenting a significant market opportunity for U.S. producers.</a:t>
            </a:r>
          </a:p>
          <a:p>
            <a:endParaRPr lang="en-US" dirty="0"/>
          </a:p>
          <a:p>
            <a:r>
              <a:rPr lang="en-US" dirty="0"/>
              <a:t>Strengthened Relationships and Market Position in Colombia:</a:t>
            </a:r>
          </a:p>
          <a:p>
            <a:r>
              <a:rPr lang="en-US" dirty="0"/>
              <a:t>Colombia is considered a key agricultural trading partner for the U.S.</a:t>
            </a:r>
          </a:p>
          <a:p>
            <a:r>
              <a:rPr lang="en-US" dirty="0"/>
              <a:t>The U.S. has a strong market position in Colombia's imported corn market.</a:t>
            </a:r>
          </a:p>
          <a:p>
            <a:r>
              <a:rPr lang="en-US" dirty="0"/>
              <a:t>The U.S. Grains Council has played a role in resolving trade issues and protecting U.S. corn exports to Colombia.</a:t>
            </a:r>
          </a:p>
          <a:p>
            <a:endParaRPr lang="en-US" dirty="0"/>
          </a:p>
          <a:p>
            <a:pPr defTabSz="937900">
              <a:defRPr/>
            </a:pPr>
            <a:r>
              <a:rPr lang="en-US" dirty="0"/>
              <a:t>Expanded Reach and Diversification of U.S. Grains in Panama:</a:t>
            </a:r>
          </a:p>
          <a:p>
            <a:r>
              <a:rPr lang="en-US" dirty="0"/>
              <a:t>GEM participants engaged in trade facilitation training and attended the Latin America Regional Nutrition Conference while in Panama.</a:t>
            </a:r>
          </a:p>
          <a:p>
            <a:r>
              <a:rPr lang="en-US" dirty="0"/>
              <a:t>The conference in Panama showcased the possibility of using sorghum and barley in animal diets, increasing awareness of the diverse uses of U.S. grains.</a:t>
            </a:r>
          </a:p>
          <a:p>
            <a:endParaRPr lang="en-US" dirty="0"/>
          </a:p>
          <a:p>
            <a:r>
              <a:rPr lang="en-US" dirty="0"/>
              <a:t>Focus on Market Expansion and Trade Facilitation:</a:t>
            </a:r>
          </a:p>
          <a:p>
            <a:r>
              <a:rPr lang="en-US" dirty="0"/>
              <a:t>The Council is actively working to deepen and diversify trade relationships in Latin America.</a:t>
            </a:r>
          </a:p>
          <a:p>
            <a:r>
              <a:rPr lang="en-US" dirty="0"/>
              <a:t>Discussions have taken place regarding the critical role of the Panama Canal in grain trade and strategies to enhance its capacity.</a:t>
            </a:r>
          </a:p>
          <a:p>
            <a:r>
              <a:rPr lang="en-US" dirty="0"/>
              <a:t>Panama's new ethanol blending program presents further opportunities for U.S. exports. </a:t>
            </a:r>
          </a:p>
          <a:p>
            <a:endParaRPr lang="en-US" dirty="0"/>
          </a:p>
          <a:p>
            <a:endParaRPr lang="en-US" dirty="0"/>
          </a:p>
          <a:p>
            <a:r>
              <a:rPr lang="en-US" dirty="0"/>
              <a:t>In summary, the GEM to Colombia and Panama, along with the U.S. Grains Council's ongoing efforts in the region, have contributed to increased U.S. agricultural exports, strengthened trade partnerships, and opened doors for diversified uses of U.S. grains in these markets. </a:t>
            </a:r>
          </a:p>
          <a:p>
            <a:br>
              <a:rPr lang="en-US" dirty="0"/>
            </a:br>
            <a:endParaRPr lang="en-US" dirty="0"/>
          </a:p>
        </p:txBody>
      </p:sp>
      <p:sp>
        <p:nvSpPr>
          <p:cNvPr id="4" name="Slide Number Placeholder 3">
            <a:extLst>
              <a:ext uri="{FF2B5EF4-FFF2-40B4-BE49-F238E27FC236}">
                <a16:creationId xmlns:a16="http://schemas.microsoft.com/office/drawing/2014/main" id="{DA626329-F59C-C84D-2211-B8579BBE21EC}"/>
              </a:ext>
            </a:extLst>
          </p:cNvPr>
          <p:cNvSpPr>
            <a:spLocks noGrp="1"/>
          </p:cNvSpPr>
          <p:nvPr>
            <p:ph type="sldNum" sz="quarter" idx="5"/>
          </p:nvPr>
        </p:nvSpPr>
        <p:spPr/>
        <p:txBody>
          <a:bodyPr/>
          <a:lstStyle/>
          <a:p>
            <a:fld id="{C4863EC9-C51C-4471-856F-3FDFAFDB4B2D}" type="slidenum">
              <a:rPr lang="en-US" smtClean="0"/>
              <a:t>4</a:t>
            </a:fld>
            <a:endParaRPr lang="en-US"/>
          </a:p>
        </p:txBody>
      </p:sp>
    </p:spTree>
    <p:extLst>
      <p:ext uri="{BB962C8B-B14F-4D97-AF65-F5344CB8AC3E}">
        <p14:creationId xmlns:p14="http://schemas.microsoft.com/office/powerpoint/2010/main" val="102243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Agricultural exports are crucial to Wisconsin's economy, providing a major revenue stream for farmers and boosting state economic growth. Wisconsin's crop products, especially corn are highly sought after in international markets, particularly in Canada, Mexico, China, Korea, and Japan. This success has made Wisconsin a top agricultural exporting state.</a:t>
            </a:r>
            <a:endParaRPr lang="en-US" b="0" dirty="0">
              <a:effectLst/>
            </a:endParaRPr>
          </a:p>
          <a:p>
            <a:pPr rtl="0"/>
            <a:br>
              <a:rPr lang="en-US" b="0" dirty="0">
                <a:effectLst/>
              </a:rPr>
            </a:br>
            <a:endParaRPr lang="en-US" b="0" dirty="0">
              <a:effectLst/>
            </a:endParaRPr>
          </a:p>
          <a:p>
            <a:pPr rtl="0"/>
            <a:r>
              <a:rPr lang="en-US" dirty="0"/>
              <a:t>Exports accounted for approximately 30% of Wisconsin's farm cash receipts in 2008.  These exports generate revenue and support jobs in agriculture and manufacturing, often with higher wages at exporting plants. </a:t>
            </a:r>
            <a:endParaRPr lang="en-US" b="0" dirty="0">
              <a:effectLst/>
            </a:endParaRPr>
          </a:p>
          <a:p>
            <a:pPr rtl="0"/>
            <a:br>
              <a:rPr lang="en-US" b="0" dirty="0">
                <a:effectLst/>
              </a:rPr>
            </a:br>
            <a:endParaRPr lang="en-US" b="0" dirty="0">
              <a:effectLst/>
            </a:endParaRPr>
          </a:p>
          <a:p>
            <a:pPr rtl="0"/>
            <a:r>
              <a:rPr lang="en-US" dirty="0"/>
              <a:t>When I think about how much exports add to Wisconsin Agriculture, I also think about what would happen if we did not have the amount of exports we have currently. The Billions of dollars that help support Wisconsin Producers, that in turn support our communities.</a:t>
            </a:r>
            <a:endParaRPr lang="en-US" b="0" dirty="0">
              <a:effectLst/>
            </a:endParaRPr>
          </a:p>
          <a:p>
            <a:endParaRPr lang="en-US" dirty="0"/>
          </a:p>
          <a:p>
            <a:pPr rtl="0"/>
            <a:r>
              <a:rPr lang="en-US" dirty="0"/>
              <a:t>In 2023, Wisconsin grain and grain product exports were valued at $722 Million. The value of these exports created additional revenue for the state with ripple effects throughout the entire economy, positively impacting jobs and the state's total economic output </a:t>
            </a:r>
            <a:endParaRPr lang="en-US" b="0" dirty="0">
              <a:effectLst/>
            </a:endParaRPr>
          </a:p>
          <a:p>
            <a:pPr rtl="0"/>
            <a:br>
              <a:rPr lang="en-US" b="0" dirty="0">
                <a:effectLst/>
              </a:rPr>
            </a:br>
            <a:r>
              <a:rPr lang="en-US" dirty="0"/>
              <a:t>6339 Jobs to Wisconsin’s economy</a:t>
            </a:r>
            <a:endParaRPr lang="en-US" b="0" dirty="0">
              <a:effectLst/>
            </a:endParaRPr>
          </a:p>
          <a:p>
            <a:pPr rtl="0"/>
            <a:r>
              <a:rPr lang="en-US" dirty="0"/>
              <a:t>$561M in gross domestic product</a:t>
            </a:r>
            <a:endParaRPr lang="en-US" b="0" dirty="0">
              <a:effectLst/>
            </a:endParaRPr>
          </a:p>
          <a:p>
            <a:pPr rtl="0"/>
            <a:r>
              <a:rPr lang="en-US" dirty="0"/>
              <a:t>$1.39B in economic output</a:t>
            </a:r>
            <a:endParaRPr lang="en-US" b="0" dirty="0">
              <a:effectLst/>
            </a:endParaRP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C4863EC9-C51C-4471-856F-3FDFAFDB4B2D}" type="slidenum">
              <a:rPr lang="en-US" smtClean="0"/>
              <a:t>5</a:t>
            </a:fld>
            <a:endParaRPr lang="en-US"/>
          </a:p>
        </p:txBody>
      </p:sp>
    </p:spTree>
    <p:extLst>
      <p:ext uri="{BB962C8B-B14F-4D97-AF65-F5344CB8AC3E}">
        <p14:creationId xmlns:p14="http://schemas.microsoft.com/office/powerpoint/2010/main" val="266418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Markets – </a:t>
            </a:r>
          </a:p>
          <a:p>
            <a:endParaRPr lang="en-US" dirty="0"/>
          </a:p>
          <a:p>
            <a:r>
              <a:rPr lang="en-US" dirty="0"/>
              <a:t>Southeast Asia – DDGs</a:t>
            </a:r>
          </a:p>
          <a:p>
            <a:endParaRPr lang="en-US" dirty="0"/>
          </a:p>
          <a:p>
            <a:r>
              <a:rPr lang="en-US" dirty="0"/>
              <a:t>Vietnam – Ethanol markets</a:t>
            </a:r>
          </a:p>
          <a:p>
            <a:endParaRPr lang="en-US" dirty="0"/>
          </a:p>
          <a:p>
            <a:r>
              <a:rPr lang="en-US" dirty="0"/>
              <a:t>What were the top 3 take aways from GEM in Columbia – how can we increase </a:t>
            </a:r>
            <a:r>
              <a:rPr lang="en-US"/>
              <a:t>trade from WI</a:t>
            </a:r>
          </a:p>
        </p:txBody>
      </p:sp>
      <p:sp>
        <p:nvSpPr>
          <p:cNvPr id="4" name="Slide Number Placeholder 3"/>
          <p:cNvSpPr>
            <a:spLocks noGrp="1"/>
          </p:cNvSpPr>
          <p:nvPr>
            <p:ph type="sldNum" sz="quarter" idx="5"/>
          </p:nvPr>
        </p:nvSpPr>
        <p:spPr/>
        <p:txBody>
          <a:bodyPr/>
          <a:lstStyle/>
          <a:p>
            <a:fld id="{C4863EC9-C51C-4471-856F-3FDFAFDB4B2D}" type="slidenum">
              <a:rPr lang="en-US" smtClean="0"/>
              <a:t>6</a:t>
            </a:fld>
            <a:endParaRPr lang="en-US"/>
          </a:p>
        </p:txBody>
      </p:sp>
    </p:spTree>
    <p:extLst>
      <p:ext uri="{BB962C8B-B14F-4D97-AF65-F5344CB8AC3E}">
        <p14:creationId xmlns:p14="http://schemas.microsoft.com/office/powerpoint/2010/main" val="14083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a:p>
        </p:txBody>
      </p:sp>
      <p:grpSp>
        <p:nvGrpSpPr>
          <p:cNvPr id="3" name="Group 3"/>
          <p:cNvGrpSpPr/>
          <p:nvPr/>
        </p:nvGrpSpPr>
        <p:grpSpPr>
          <a:xfrm>
            <a:off x="0" y="0"/>
            <a:ext cx="2057400" cy="6858000"/>
            <a:chOff x="0" y="0"/>
            <a:chExt cx="812800" cy="2709333"/>
          </a:xfrm>
        </p:grpSpPr>
        <p:sp>
          <p:nvSpPr>
            <p:cNvPr id="4" name="Freeform 4"/>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6838"/>
            </a:solidFill>
          </p:spPr>
          <p:txBody>
            <a:bodyPr/>
            <a:lstStyle/>
            <a:p>
              <a:endParaRPr lang="en-US"/>
            </a:p>
          </p:txBody>
        </p:sp>
        <p:sp>
          <p:nvSpPr>
            <p:cNvPr id="5" name="TextBox 5"/>
            <p:cNvSpPr txBox="1"/>
            <p:nvPr/>
          </p:nvSpPr>
          <p:spPr>
            <a:xfrm>
              <a:off x="0" y="-47625"/>
              <a:ext cx="812800" cy="275695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6" name="TextBox 6"/>
          <p:cNvSpPr txBox="1"/>
          <p:nvPr/>
        </p:nvSpPr>
        <p:spPr>
          <a:xfrm>
            <a:off x="2432215" y="1941180"/>
            <a:ext cx="4812335" cy="86786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7510"/>
              </a:lnSpc>
              <a:spcBef>
                <a:spcPct val="0"/>
              </a:spcBef>
            </a:pPr>
            <a:r>
              <a:rPr lang="en-US" sz="5364">
                <a:solidFill>
                  <a:srgbClr val="000000"/>
                </a:solidFill>
                <a:latin typeface="Lato Bold"/>
                <a:ea typeface="Lato Bold"/>
                <a:cs typeface="Lato Bold"/>
                <a:sym typeface="Lato Bold"/>
              </a:rPr>
              <a:t>WISCONSIN </a:t>
            </a:r>
          </a:p>
        </p:txBody>
      </p:sp>
      <p:sp>
        <p:nvSpPr>
          <p:cNvPr id="7" name="TextBox 7"/>
          <p:cNvSpPr txBox="1"/>
          <p:nvPr/>
        </p:nvSpPr>
        <p:spPr>
          <a:xfrm>
            <a:off x="2432215" y="2737810"/>
            <a:ext cx="7327598" cy="110049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8896"/>
              </a:lnSpc>
              <a:spcBef>
                <a:spcPct val="0"/>
              </a:spcBef>
            </a:pPr>
            <a:r>
              <a:rPr lang="en-US" sz="6354" dirty="0">
                <a:solidFill>
                  <a:srgbClr val="006838"/>
                </a:solidFill>
                <a:latin typeface="League Spartan"/>
                <a:ea typeface="League Spartan"/>
                <a:cs typeface="League Spartan"/>
                <a:sym typeface="League Spartan"/>
              </a:rPr>
              <a:t>CORN – Shane Goplin</a:t>
            </a:r>
          </a:p>
        </p:txBody>
      </p:sp>
      <p:sp>
        <p:nvSpPr>
          <p:cNvPr id="8" name="AutoShape 8"/>
          <p:cNvSpPr/>
          <p:nvPr/>
        </p:nvSpPr>
        <p:spPr>
          <a:xfrm flipV="1">
            <a:off x="2432215" y="3740915"/>
            <a:ext cx="6458663" cy="13670"/>
          </a:xfrm>
          <a:prstGeom prst="line">
            <a:avLst/>
          </a:prstGeom>
          <a:ln w="38100" cap="flat">
            <a:solidFill>
              <a:srgbClr val="000000"/>
            </a:solidFill>
            <a:prstDash val="solid"/>
            <a:headEnd type="none" w="sm" len="sm"/>
            <a:tailEnd type="none" w="sm" len="sm"/>
          </a:ln>
        </p:spPr>
        <p:txBody>
          <a:bodyPr/>
          <a:lstStyle/>
          <a:p>
            <a:endParaRPr lang="en-US"/>
          </a:p>
        </p:txBody>
      </p:sp>
      <p:sp>
        <p:nvSpPr>
          <p:cNvPr id="9" name="Freeform 9"/>
          <p:cNvSpPr/>
          <p:nvPr/>
        </p:nvSpPr>
        <p:spPr>
          <a:xfrm>
            <a:off x="9175439" y="258233"/>
            <a:ext cx="2773456" cy="2743200"/>
          </a:xfrm>
          <a:custGeom>
            <a:avLst/>
            <a:gdLst/>
            <a:ahLst/>
            <a:cxnLst/>
            <a:rect l="l" t="t" r="r" b="b"/>
            <a:pathLst>
              <a:path w="4160184" h="4114800">
                <a:moveTo>
                  <a:pt x="0" y="0"/>
                </a:moveTo>
                <a:lnTo>
                  <a:pt x="4160184" y="0"/>
                </a:lnTo>
                <a:lnTo>
                  <a:pt x="4160184" y="4114800"/>
                </a:lnTo>
                <a:lnTo>
                  <a:pt x="0" y="4114800"/>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6376451" y="4015845"/>
            <a:ext cx="2514427" cy="1385792"/>
          </a:xfrm>
          <a:custGeom>
            <a:avLst/>
            <a:gdLst/>
            <a:ahLst/>
            <a:cxnLst/>
            <a:rect l="l" t="t" r="r" b="b"/>
            <a:pathLst>
              <a:path w="3771641" h="2078688">
                <a:moveTo>
                  <a:pt x="0" y="0"/>
                </a:moveTo>
                <a:lnTo>
                  <a:pt x="3771640" y="0"/>
                </a:lnTo>
                <a:lnTo>
                  <a:pt x="3771640" y="2078688"/>
                </a:lnTo>
                <a:lnTo>
                  <a:pt x="0" y="2078688"/>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1366276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a:p>
        </p:txBody>
      </p:sp>
      <p:grpSp>
        <p:nvGrpSpPr>
          <p:cNvPr id="3" name="Group 3"/>
          <p:cNvGrpSpPr/>
          <p:nvPr/>
        </p:nvGrpSpPr>
        <p:grpSpPr>
          <a:xfrm>
            <a:off x="10134600" y="0"/>
            <a:ext cx="2057400" cy="6858000"/>
            <a:chOff x="0" y="0"/>
            <a:chExt cx="812800" cy="2709333"/>
          </a:xfrm>
        </p:grpSpPr>
        <p:sp>
          <p:nvSpPr>
            <p:cNvPr id="4" name="Freeform 4"/>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6838"/>
            </a:solidFill>
          </p:spPr>
          <p:txBody>
            <a:bodyPr/>
            <a:lstStyle/>
            <a:p>
              <a:endParaRPr lang="en-US"/>
            </a:p>
          </p:txBody>
        </p:sp>
        <p:sp>
          <p:nvSpPr>
            <p:cNvPr id="5" name="TextBox 5"/>
            <p:cNvSpPr txBox="1"/>
            <p:nvPr/>
          </p:nvSpPr>
          <p:spPr>
            <a:xfrm>
              <a:off x="0" y="-47625"/>
              <a:ext cx="812800" cy="275695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 name="Group 6"/>
          <p:cNvGrpSpPr/>
          <p:nvPr/>
        </p:nvGrpSpPr>
        <p:grpSpPr>
          <a:xfrm>
            <a:off x="8474160" y="-80645"/>
            <a:ext cx="1644565" cy="7019290"/>
            <a:chOff x="0" y="0"/>
            <a:chExt cx="786130" cy="3355340"/>
          </a:xfrm>
        </p:grpSpPr>
        <p:sp>
          <p:nvSpPr>
            <p:cNvPr id="7" name="Freeform 7"/>
            <p:cNvSpPr/>
            <p:nvPr/>
          </p:nvSpPr>
          <p:spPr>
            <a:xfrm>
              <a:off x="0" y="0"/>
              <a:ext cx="786130" cy="3355340"/>
            </a:xfrm>
            <a:custGeom>
              <a:avLst/>
              <a:gdLst/>
              <a:ahLst/>
              <a:cxnLst/>
              <a:rect l="l" t="t" r="r" b="b"/>
              <a:pathLst>
                <a:path w="786130" h="3355340">
                  <a:moveTo>
                    <a:pt x="0" y="0"/>
                  </a:moveTo>
                  <a:lnTo>
                    <a:pt x="786130" y="0"/>
                  </a:lnTo>
                  <a:lnTo>
                    <a:pt x="786130" y="3355340"/>
                  </a:lnTo>
                  <a:lnTo>
                    <a:pt x="0" y="3355340"/>
                  </a:lnTo>
                  <a:close/>
                </a:path>
              </a:pathLst>
            </a:custGeom>
            <a:blipFill>
              <a:blip r:embed="rId4"/>
              <a:stretch>
                <a:fillRect l="-163408" r="-163408"/>
              </a:stretch>
            </a:blipFill>
          </p:spPr>
          <p:txBody>
            <a:bodyPr/>
            <a:lstStyle/>
            <a:p>
              <a:endParaRPr lang="en-US"/>
            </a:p>
          </p:txBody>
        </p:sp>
      </p:grpSp>
      <p:grpSp>
        <p:nvGrpSpPr>
          <p:cNvPr id="8" name="Group 8"/>
          <p:cNvGrpSpPr/>
          <p:nvPr/>
        </p:nvGrpSpPr>
        <p:grpSpPr>
          <a:xfrm>
            <a:off x="6813720" y="-80645"/>
            <a:ext cx="1644565" cy="7019290"/>
            <a:chOff x="0" y="0"/>
            <a:chExt cx="786130" cy="3355340"/>
          </a:xfrm>
        </p:grpSpPr>
        <p:sp>
          <p:nvSpPr>
            <p:cNvPr id="9" name="Freeform 9"/>
            <p:cNvSpPr/>
            <p:nvPr/>
          </p:nvSpPr>
          <p:spPr>
            <a:xfrm>
              <a:off x="0" y="0"/>
              <a:ext cx="786130" cy="3355340"/>
            </a:xfrm>
            <a:custGeom>
              <a:avLst/>
              <a:gdLst/>
              <a:ahLst/>
              <a:cxnLst/>
              <a:rect l="l" t="t" r="r" b="b"/>
              <a:pathLst>
                <a:path w="786130" h="3355340">
                  <a:moveTo>
                    <a:pt x="0" y="0"/>
                  </a:moveTo>
                  <a:lnTo>
                    <a:pt x="786130" y="0"/>
                  </a:lnTo>
                  <a:lnTo>
                    <a:pt x="786130" y="3355340"/>
                  </a:lnTo>
                  <a:lnTo>
                    <a:pt x="0" y="3355340"/>
                  </a:lnTo>
                  <a:close/>
                </a:path>
              </a:pathLst>
            </a:custGeom>
            <a:blipFill>
              <a:blip r:embed="rId5"/>
              <a:stretch>
                <a:fillRect l="-270013" r="-270013"/>
              </a:stretch>
            </a:blipFill>
          </p:spPr>
          <p:txBody>
            <a:bodyPr/>
            <a:lstStyle/>
            <a:p>
              <a:endParaRPr lang="en-US"/>
            </a:p>
          </p:txBody>
        </p:sp>
      </p:grpSp>
      <p:grpSp>
        <p:nvGrpSpPr>
          <p:cNvPr id="10" name="Group 10"/>
          <p:cNvGrpSpPr/>
          <p:nvPr/>
        </p:nvGrpSpPr>
        <p:grpSpPr>
          <a:xfrm>
            <a:off x="5137406" y="-80645"/>
            <a:ext cx="1644565" cy="7019290"/>
            <a:chOff x="0" y="0"/>
            <a:chExt cx="786130" cy="3355340"/>
          </a:xfrm>
        </p:grpSpPr>
        <p:sp>
          <p:nvSpPr>
            <p:cNvPr id="11" name="Freeform 11"/>
            <p:cNvSpPr/>
            <p:nvPr/>
          </p:nvSpPr>
          <p:spPr>
            <a:xfrm>
              <a:off x="0" y="0"/>
              <a:ext cx="786130" cy="3355340"/>
            </a:xfrm>
            <a:custGeom>
              <a:avLst/>
              <a:gdLst/>
              <a:ahLst/>
              <a:cxnLst/>
              <a:rect l="l" t="t" r="r" b="b"/>
              <a:pathLst>
                <a:path w="786130" h="3355340">
                  <a:moveTo>
                    <a:pt x="0" y="0"/>
                  </a:moveTo>
                  <a:lnTo>
                    <a:pt x="786130" y="0"/>
                  </a:lnTo>
                  <a:lnTo>
                    <a:pt x="786130" y="3355340"/>
                  </a:lnTo>
                  <a:lnTo>
                    <a:pt x="0" y="3355340"/>
                  </a:lnTo>
                  <a:close/>
                </a:path>
              </a:pathLst>
            </a:custGeom>
            <a:blipFill>
              <a:blip r:embed="rId6"/>
              <a:stretch>
                <a:fillRect l="-270113" r="-270113"/>
              </a:stretch>
            </a:blipFill>
          </p:spPr>
          <p:txBody>
            <a:bodyPr/>
            <a:lstStyle/>
            <a:p>
              <a:endParaRPr lang="en-US"/>
            </a:p>
          </p:txBody>
        </p:sp>
      </p:grpSp>
      <p:sp>
        <p:nvSpPr>
          <p:cNvPr id="12" name="TextBox 12"/>
          <p:cNvSpPr txBox="1"/>
          <p:nvPr/>
        </p:nvSpPr>
        <p:spPr>
          <a:xfrm>
            <a:off x="685814" y="635000"/>
            <a:ext cx="2170513" cy="3930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3387"/>
              </a:lnSpc>
              <a:spcBef>
                <a:spcPct val="0"/>
              </a:spcBef>
            </a:pPr>
            <a:r>
              <a:rPr lang="en-US" sz="2419" dirty="0">
                <a:solidFill>
                  <a:srgbClr val="000000"/>
                </a:solidFill>
                <a:latin typeface="Lato Bold"/>
                <a:ea typeface="Lato Bold"/>
                <a:cs typeface="Lato Bold"/>
                <a:sym typeface="Lato Bold"/>
              </a:rPr>
              <a:t>WISCONSIN </a:t>
            </a:r>
          </a:p>
        </p:txBody>
      </p:sp>
      <p:sp>
        <p:nvSpPr>
          <p:cNvPr id="13" name="TextBox 13"/>
          <p:cNvSpPr txBox="1"/>
          <p:nvPr/>
        </p:nvSpPr>
        <p:spPr>
          <a:xfrm>
            <a:off x="685814" y="996547"/>
            <a:ext cx="4419841" cy="48173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4012"/>
              </a:lnSpc>
              <a:spcBef>
                <a:spcPct val="0"/>
              </a:spcBef>
            </a:pPr>
            <a:r>
              <a:rPr lang="en-US" sz="2865" dirty="0">
                <a:solidFill>
                  <a:srgbClr val="006838"/>
                </a:solidFill>
                <a:latin typeface="League Spartan"/>
                <a:ea typeface="League Spartan"/>
                <a:cs typeface="League Spartan"/>
                <a:sym typeface="League Spartan"/>
              </a:rPr>
              <a:t>CORN</a:t>
            </a:r>
          </a:p>
        </p:txBody>
      </p:sp>
      <p:sp>
        <p:nvSpPr>
          <p:cNvPr id="14" name="AutoShape 14"/>
          <p:cNvSpPr/>
          <p:nvPr/>
        </p:nvSpPr>
        <p:spPr>
          <a:xfrm flipH="1">
            <a:off x="685813" y="1457878"/>
            <a:ext cx="0" cy="0"/>
          </a:xfrm>
          <a:prstGeom prst="line">
            <a:avLst/>
          </a:prstGeom>
          <a:ln w="19050" cap="flat">
            <a:solidFill>
              <a:srgbClr val="000000"/>
            </a:solidFill>
            <a:prstDash val="solid"/>
            <a:headEnd type="none" w="sm" len="sm"/>
            <a:tailEnd type="none" w="sm" len="sm"/>
          </a:ln>
        </p:spPr>
        <p:txBody>
          <a:bodyPr/>
          <a:lstStyle/>
          <a:p>
            <a:endParaRPr lang="en-US"/>
          </a:p>
        </p:txBody>
      </p:sp>
      <p:sp>
        <p:nvSpPr>
          <p:cNvPr id="15" name="AutoShape 15"/>
          <p:cNvSpPr/>
          <p:nvPr/>
        </p:nvSpPr>
        <p:spPr>
          <a:xfrm>
            <a:off x="685813" y="1445178"/>
            <a:ext cx="1745827" cy="0"/>
          </a:xfrm>
          <a:prstGeom prst="line">
            <a:avLst/>
          </a:prstGeom>
          <a:ln w="38100" cap="flat">
            <a:solidFill>
              <a:srgbClr val="000000"/>
            </a:solidFill>
            <a:prstDash val="solid"/>
            <a:headEnd type="none" w="sm" len="sm"/>
            <a:tailEnd type="none" w="sm" len="sm"/>
          </a:ln>
        </p:spPr>
        <p:txBody>
          <a:bodyPr/>
          <a:lstStyle/>
          <a:p>
            <a:endParaRPr lang="en-US"/>
          </a:p>
        </p:txBody>
      </p:sp>
      <p:sp>
        <p:nvSpPr>
          <p:cNvPr id="16" name="TextBox 15">
            <a:extLst>
              <a:ext uri="{FF2B5EF4-FFF2-40B4-BE49-F238E27FC236}">
                <a16:creationId xmlns:a16="http://schemas.microsoft.com/office/drawing/2014/main" id="{C2AB3558-C015-A07D-B914-4449B5B7DD9F}"/>
              </a:ext>
            </a:extLst>
          </p:cNvPr>
          <p:cNvSpPr txBox="1"/>
          <p:nvPr/>
        </p:nvSpPr>
        <p:spPr>
          <a:xfrm>
            <a:off x="666148" y="2076062"/>
            <a:ext cx="4191000" cy="2769989"/>
          </a:xfrm>
          <a:prstGeom prst="rect">
            <a:avLst/>
          </a:prstGeom>
          <a:noFill/>
        </p:spPr>
        <p:txBody>
          <a:bodyPr wrap="square" rtlCol="0">
            <a:spAutoFit/>
          </a:bodyPr>
          <a:lstStyle/>
          <a:p>
            <a:pPr marL="285750" indent="-285750">
              <a:buFont typeface="Arial" panose="020B0604020202020204" pitchFamily="34" charset="0"/>
              <a:buChar char="•"/>
            </a:pPr>
            <a:r>
              <a:rPr lang="en-US" sz="2000" dirty="0"/>
              <a:t>Introduction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Involvement with Wisconsin</a:t>
            </a:r>
          </a:p>
          <a:p>
            <a:r>
              <a:rPr lang="en-US" sz="2000" dirty="0"/>
              <a:t>	Corn Promotion Board</a:t>
            </a:r>
          </a:p>
          <a:p>
            <a:endParaRPr lang="en-US" sz="2000" dirty="0"/>
          </a:p>
          <a:p>
            <a:pPr marL="285750" lvl="2" indent="-285750">
              <a:buFont typeface="Arial" panose="020B0604020202020204" pitchFamily="34" charset="0"/>
              <a:buChar char="•"/>
            </a:pPr>
            <a:r>
              <a:rPr lang="en-US" sz="2000" dirty="0"/>
              <a:t>U.S. Grains Council Connection </a:t>
            </a:r>
          </a:p>
          <a:p>
            <a:pPr marL="285750" lvl="2" indent="-285750">
              <a:buFont typeface="Arial" panose="020B0604020202020204" pitchFamily="34" charset="0"/>
              <a:buChar char="•"/>
            </a:pPr>
            <a:endParaRPr lang="en-US" dirty="0"/>
          </a:p>
          <a:p>
            <a:pPr marL="285750" lvl="2"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173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838"/>
        </a:solidFill>
        <a:effectLst/>
      </p:bgPr>
    </p:bg>
    <p:spTree>
      <p:nvGrpSpPr>
        <p:cNvPr id="1" name="">
          <a:extLst>
            <a:ext uri="{FF2B5EF4-FFF2-40B4-BE49-F238E27FC236}">
              <a16:creationId xmlns:a16="http://schemas.microsoft.com/office/drawing/2014/main" id="{7F66715F-2A5D-06A0-B80C-9A16A948049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9D00902-B56E-82E0-4D15-DC04D661146C}"/>
              </a:ext>
            </a:extLst>
          </p:cNvPr>
          <p:cNvGrpSpPr/>
          <p:nvPr/>
        </p:nvGrpSpPr>
        <p:grpSpPr>
          <a:xfrm>
            <a:off x="0" y="0"/>
            <a:ext cx="10896600" cy="6858000"/>
            <a:chOff x="0" y="0"/>
            <a:chExt cx="2501952" cy="2709333"/>
          </a:xfrm>
        </p:grpSpPr>
        <p:sp>
          <p:nvSpPr>
            <p:cNvPr id="3" name="Freeform 3">
              <a:extLst>
                <a:ext uri="{FF2B5EF4-FFF2-40B4-BE49-F238E27FC236}">
                  <a16:creationId xmlns:a16="http://schemas.microsoft.com/office/drawing/2014/main" id="{698BE484-89EC-34CC-4A38-1EE33569932F}"/>
                </a:ext>
              </a:extLst>
            </p:cNvPr>
            <p:cNvSpPr/>
            <p:nvPr/>
          </p:nvSpPr>
          <p:spPr>
            <a:xfrm>
              <a:off x="0" y="0"/>
              <a:ext cx="2501952" cy="2709333"/>
            </a:xfrm>
            <a:custGeom>
              <a:avLst/>
              <a:gdLst/>
              <a:ahLst/>
              <a:cxnLst/>
              <a:rect l="l" t="t" r="r" b="b"/>
              <a:pathLst>
                <a:path w="2501952" h="2709333">
                  <a:moveTo>
                    <a:pt x="0" y="0"/>
                  </a:moveTo>
                  <a:lnTo>
                    <a:pt x="2501952" y="0"/>
                  </a:lnTo>
                  <a:lnTo>
                    <a:pt x="2501952" y="2709333"/>
                  </a:lnTo>
                  <a:lnTo>
                    <a:pt x="0" y="2709333"/>
                  </a:lnTo>
                  <a:close/>
                </a:path>
              </a:pathLst>
            </a:custGeom>
            <a:solidFill>
              <a:srgbClr val="FFFFFF"/>
            </a:solidFill>
          </p:spPr>
          <p:txBody>
            <a:bodyPr/>
            <a:lstStyle/>
            <a:p>
              <a:endParaRPr lang="en-US" dirty="0"/>
            </a:p>
          </p:txBody>
        </p:sp>
        <p:sp>
          <p:nvSpPr>
            <p:cNvPr id="4" name="TextBox 4">
              <a:extLst>
                <a:ext uri="{FF2B5EF4-FFF2-40B4-BE49-F238E27FC236}">
                  <a16:creationId xmlns:a16="http://schemas.microsoft.com/office/drawing/2014/main" id="{BF0F3C59-EDB6-7D8B-5C76-2B4E8F970C1B}"/>
                </a:ext>
              </a:extLst>
            </p:cNvPr>
            <p:cNvSpPr txBox="1"/>
            <p:nvPr/>
          </p:nvSpPr>
          <p:spPr>
            <a:xfrm>
              <a:off x="0" y="-47625"/>
              <a:ext cx="2501952" cy="275695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6" name="AutoShape 6">
            <a:extLst>
              <a:ext uri="{FF2B5EF4-FFF2-40B4-BE49-F238E27FC236}">
                <a16:creationId xmlns:a16="http://schemas.microsoft.com/office/drawing/2014/main" id="{A3973939-140F-681E-BEAA-4DDCFB76A4D4}"/>
              </a:ext>
            </a:extLst>
          </p:cNvPr>
          <p:cNvSpPr/>
          <p:nvPr/>
        </p:nvSpPr>
        <p:spPr>
          <a:xfrm flipV="1">
            <a:off x="686528" y="1488706"/>
            <a:ext cx="3841327" cy="12700"/>
          </a:xfrm>
          <a:prstGeom prst="line">
            <a:avLst/>
          </a:prstGeom>
          <a:ln w="38100" cap="flat">
            <a:solidFill>
              <a:srgbClr val="006838"/>
            </a:solidFill>
            <a:prstDash val="solid"/>
            <a:headEnd type="none" w="sm" len="sm"/>
            <a:tailEnd type="none" w="sm" len="sm"/>
          </a:ln>
        </p:spPr>
        <p:txBody>
          <a:bodyPr/>
          <a:lstStyle/>
          <a:p>
            <a:endParaRPr lang="en-US"/>
          </a:p>
        </p:txBody>
      </p:sp>
      <p:sp>
        <p:nvSpPr>
          <p:cNvPr id="10" name="Freeform 10">
            <a:extLst>
              <a:ext uri="{FF2B5EF4-FFF2-40B4-BE49-F238E27FC236}">
                <a16:creationId xmlns:a16="http://schemas.microsoft.com/office/drawing/2014/main" id="{A008FBCE-5B97-6249-13EB-7B0E7FA3CF16}"/>
              </a:ext>
            </a:extLst>
          </p:cNvPr>
          <p:cNvSpPr/>
          <p:nvPr/>
        </p:nvSpPr>
        <p:spPr>
          <a:xfrm>
            <a:off x="295319" y="5281449"/>
            <a:ext cx="2514427" cy="1385792"/>
          </a:xfrm>
          <a:custGeom>
            <a:avLst/>
            <a:gdLst/>
            <a:ahLst/>
            <a:cxnLst/>
            <a:rect l="l" t="t" r="r" b="b"/>
            <a:pathLst>
              <a:path w="3771641" h="2078688">
                <a:moveTo>
                  <a:pt x="0" y="0"/>
                </a:moveTo>
                <a:lnTo>
                  <a:pt x="3771640" y="0"/>
                </a:lnTo>
                <a:lnTo>
                  <a:pt x="3771640" y="2078688"/>
                </a:lnTo>
                <a:lnTo>
                  <a:pt x="0" y="2078688"/>
                </a:lnTo>
                <a:lnTo>
                  <a:pt x="0" y="0"/>
                </a:lnTo>
                <a:close/>
              </a:path>
            </a:pathLst>
          </a:custGeom>
          <a:blipFill>
            <a:blip r:embed="rId3"/>
            <a:stretch>
              <a:fillRect/>
            </a:stretch>
          </a:blipFill>
        </p:spPr>
        <p:txBody>
          <a:bodyPr/>
          <a:lstStyle/>
          <a:p>
            <a:endParaRPr lang="en-US"/>
          </a:p>
        </p:txBody>
      </p:sp>
      <p:sp>
        <p:nvSpPr>
          <p:cNvPr id="11" name="TextBox 11">
            <a:extLst>
              <a:ext uri="{FF2B5EF4-FFF2-40B4-BE49-F238E27FC236}">
                <a16:creationId xmlns:a16="http://schemas.microsoft.com/office/drawing/2014/main" id="{4DDDEB1E-DDFC-0617-0701-B9E01AA4F145}"/>
              </a:ext>
            </a:extLst>
          </p:cNvPr>
          <p:cNvSpPr txBox="1"/>
          <p:nvPr/>
        </p:nvSpPr>
        <p:spPr>
          <a:xfrm>
            <a:off x="685813" y="635000"/>
            <a:ext cx="3204151" cy="3930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3387"/>
              </a:lnSpc>
              <a:spcBef>
                <a:spcPct val="0"/>
              </a:spcBef>
            </a:pPr>
            <a:r>
              <a:rPr lang="en-US" sz="2419">
                <a:solidFill>
                  <a:srgbClr val="000000"/>
                </a:solidFill>
                <a:latin typeface="Lato Bold"/>
                <a:ea typeface="Lato Bold"/>
                <a:cs typeface="Lato Bold"/>
                <a:sym typeface="Lato Bold"/>
              </a:rPr>
              <a:t>WISCONSIN CORN</a:t>
            </a:r>
          </a:p>
        </p:txBody>
      </p:sp>
      <p:sp>
        <p:nvSpPr>
          <p:cNvPr id="14" name="TextBox 13">
            <a:extLst>
              <a:ext uri="{FF2B5EF4-FFF2-40B4-BE49-F238E27FC236}">
                <a16:creationId xmlns:a16="http://schemas.microsoft.com/office/drawing/2014/main" id="{BA084F48-5132-4A29-72FF-6A3A0EB2B87D}"/>
              </a:ext>
            </a:extLst>
          </p:cNvPr>
          <p:cNvSpPr txBox="1"/>
          <p:nvPr/>
        </p:nvSpPr>
        <p:spPr>
          <a:xfrm>
            <a:off x="685813" y="1626439"/>
            <a:ext cx="9829788" cy="2923877"/>
          </a:xfrm>
          <a:prstGeom prst="rect">
            <a:avLst/>
          </a:prstGeom>
          <a:noFill/>
        </p:spPr>
        <p:txBody>
          <a:bodyPr wrap="square" rtlCol="0">
            <a:spAutoFit/>
          </a:bodyPr>
          <a:lstStyle/>
          <a:p>
            <a:pPr marL="285750" indent="-285750">
              <a:buFont typeface="Arial" panose="020B0604020202020204" pitchFamily="34" charset="0"/>
              <a:buChar char="•"/>
            </a:pPr>
            <a:endParaRPr lang="en-US" sz="1600" b="0" i="0" dirty="0">
              <a:solidFill>
                <a:srgbClr val="222222"/>
              </a:solidFill>
              <a:effectLst/>
              <a:latin typeface="Canva Sans" panose="020B0604020202020204"/>
            </a:endParaRPr>
          </a:p>
          <a:p>
            <a:pPr marL="285750" indent="-285750">
              <a:buFont typeface="Arial" panose="020B0604020202020204" pitchFamily="34" charset="0"/>
              <a:buChar char="•"/>
            </a:pPr>
            <a:r>
              <a:rPr lang="en-US" dirty="0">
                <a:latin typeface="Canva Sans" panose="020B0604020202020204"/>
              </a:rPr>
              <a:t>Develop Markets</a:t>
            </a:r>
          </a:p>
          <a:p>
            <a:pPr lvl="8"/>
            <a:r>
              <a:rPr lang="en-US" sz="1600" dirty="0">
                <a:latin typeface="Canva Sans" panose="020B0604020202020204"/>
              </a:rPr>
              <a:t>	Understand how USGC works to expand international markets</a:t>
            </a:r>
          </a:p>
          <a:p>
            <a:pPr lvl="8"/>
            <a:endParaRPr lang="en-US" dirty="0">
              <a:latin typeface="Canva Sans" panose="020B0604020202020204"/>
            </a:endParaRPr>
          </a:p>
          <a:p>
            <a:pPr marL="285750" lvl="1" indent="-285750">
              <a:buFont typeface="Arial" panose="020B0604020202020204" pitchFamily="34" charset="0"/>
              <a:buChar char="•"/>
            </a:pPr>
            <a:r>
              <a:rPr lang="en-US" dirty="0">
                <a:latin typeface="Canva Sans" panose="020B0604020202020204"/>
              </a:rPr>
              <a:t>Enable Trade</a:t>
            </a:r>
          </a:p>
          <a:p>
            <a:pPr lvl="1"/>
            <a:r>
              <a:rPr lang="en-US" sz="1600" dirty="0">
                <a:latin typeface="Canva Sans" panose="020B0604020202020204"/>
              </a:rPr>
              <a:t>	Witness Firsthand how the Council facilitates trade by connecting US grain producers with 	international buyers and addressing trade barriers</a:t>
            </a:r>
          </a:p>
          <a:p>
            <a:pPr lvl="1"/>
            <a:endParaRPr lang="en-US" sz="1600" dirty="0">
              <a:latin typeface="Canva Sans" panose="020B0604020202020204"/>
            </a:endParaRPr>
          </a:p>
          <a:p>
            <a:pPr marL="285750" lvl="1" indent="-285750">
              <a:buFont typeface="Arial" panose="020B0604020202020204" pitchFamily="34" charset="0"/>
              <a:buChar char="•"/>
            </a:pPr>
            <a:r>
              <a:rPr lang="en-US" dirty="0">
                <a:latin typeface="Canva Sans" panose="020B0604020202020204"/>
              </a:rPr>
              <a:t>Improve Lives</a:t>
            </a:r>
          </a:p>
          <a:p>
            <a:pPr lvl="1"/>
            <a:r>
              <a:rPr lang="en-US" sz="1600" dirty="0">
                <a:latin typeface="Canva Sans" panose="020B0604020202020204"/>
              </a:rPr>
              <a:t>	Showcases how the USGC’s work ultimately benefits both US farmers and the global community through 	increased access to affordable and nutritious food.  </a:t>
            </a:r>
          </a:p>
        </p:txBody>
      </p:sp>
      <p:sp>
        <p:nvSpPr>
          <p:cNvPr id="5" name="TextBox 13">
            <a:extLst>
              <a:ext uri="{FF2B5EF4-FFF2-40B4-BE49-F238E27FC236}">
                <a16:creationId xmlns:a16="http://schemas.microsoft.com/office/drawing/2014/main" id="{4A043BBF-5294-6713-E416-2211694BC105}"/>
              </a:ext>
            </a:extLst>
          </p:cNvPr>
          <p:cNvSpPr txBox="1"/>
          <p:nvPr/>
        </p:nvSpPr>
        <p:spPr>
          <a:xfrm>
            <a:off x="685814" y="996547"/>
            <a:ext cx="7086586" cy="48173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4012"/>
              </a:lnSpc>
              <a:spcBef>
                <a:spcPct val="0"/>
              </a:spcBef>
            </a:pPr>
            <a:r>
              <a:rPr lang="en-US" sz="2865" b="1" dirty="0">
                <a:solidFill>
                  <a:srgbClr val="006838"/>
                </a:solidFill>
                <a:latin typeface="League Spartan"/>
                <a:ea typeface="League Spartan"/>
                <a:cs typeface="League Spartan"/>
                <a:sym typeface="League Spartan"/>
              </a:rPr>
              <a:t>U.S. GRAINS COUNCIL GEM MISSION</a:t>
            </a:r>
            <a:endParaRPr lang="en-US" sz="2865" b="1" dirty="0">
              <a:solidFill>
                <a:srgbClr val="009900"/>
              </a:solidFill>
              <a:latin typeface="League Spartan"/>
              <a:ea typeface="League Spartan"/>
              <a:cs typeface="League Spartan"/>
              <a:sym typeface="League Spartan"/>
            </a:endParaRPr>
          </a:p>
        </p:txBody>
      </p:sp>
    </p:spTree>
    <p:extLst>
      <p:ext uri="{BB962C8B-B14F-4D97-AF65-F5344CB8AC3E}">
        <p14:creationId xmlns:p14="http://schemas.microsoft.com/office/powerpoint/2010/main" val="4170543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838"/>
        </a:solidFill>
        <a:effectLst/>
      </p:bgPr>
    </p:bg>
    <p:spTree>
      <p:nvGrpSpPr>
        <p:cNvPr id="1" name="">
          <a:extLst>
            <a:ext uri="{FF2B5EF4-FFF2-40B4-BE49-F238E27FC236}">
              <a16:creationId xmlns:a16="http://schemas.microsoft.com/office/drawing/2014/main" id="{581C700D-87A8-F8F4-09DA-3092E568E4D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11369AB-A774-6F5A-B80D-51408F028185}"/>
              </a:ext>
            </a:extLst>
          </p:cNvPr>
          <p:cNvGrpSpPr/>
          <p:nvPr/>
        </p:nvGrpSpPr>
        <p:grpSpPr>
          <a:xfrm>
            <a:off x="0" y="0"/>
            <a:ext cx="6333067" cy="6858000"/>
            <a:chOff x="0" y="0"/>
            <a:chExt cx="2501952" cy="2709333"/>
          </a:xfrm>
        </p:grpSpPr>
        <p:sp>
          <p:nvSpPr>
            <p:cNvPr id="3" name="Freeform 3">
              <a:extLst>
                <a:ext uri="{FF2B5EF4-FFF2-40B4-BE49-F238E27FC236}">
                  <a16:creationId xmlns:a16="http://schemas.microsoft.com/office/drawing/2014/main" id="{ADD90909-A006-A021-BAE5-E29E54D2FCFF}"/>
                </a:ext>
              </a:extLst>
            </p:cNvPr>
            <p:cNvSpPr/>
            <p:nvPr/>
          </p:nvSpPr>
          <p:spPr>
            <a:xfrm>
              <a:off x="0" y="0"/>
              <a:ext cx="2501952" cy="2709333"/>
            </a:xfrm>
            <a:custGeom>
              <a:avLst/>
              <a:gdLst/>
              <a:ahLst/>
              <a:cxnLst/>
              <a:rect l="l" t="t" r="r" b="b"/>
              <a:pathLst>
                <a:path w="2501952" h="2709333">
                  <a:moveTo>
                    <a:pt x="0" y="0"/>
                  </a:moveTo>
                  <a:lnTo>
                    <a:pt x="2501952" y="0"/>
                  </a:lnTo>
                  <a:lnTo>
                    <a:pt x="2501952" y="2709333"/>
                  </a:lnTo>
                  <a:lnTo>
                    <a:pt x="0" y="2709333"/>
                  </a:lnTo>
                  <a:close/>
                </a:path>
              </a:pathLst>
            </a:custGeom>
            <a:solidFill>
              <a:srgbClr val="FFFFFF"/>
            </a:solidFill>
          </p:spPr>
          <p:txBody>
            <a:bodyPr/>
            <a:lstStyle/>
            <a:p>
              <a:endParaRPr lang="en-US" dirty="0"/>
            </a:p>
          </p:txBody>
        </p:sp>
        <p:sp>
          <p:nvSpPr>
            <p:cNvPr id="4" name="TextBox 4">
              <a:extLst>
                <a:ext uri="{FF2B5EF4-FFF2-40B4-BE49-F238E27FC236}">
                  <a16:creationId xmlns:a16="http://schemas.microsoft.com/office/drawing/2014/main" id="{D4E9AB53-1E34-58D2-16D1-246FC9BA81DD}"/>
                </a:ext>
              </a:extLst>
            </p:cNvPr>
            <p:cNvSpPr txBox="1"/>
            <p:nvPr/>
          </p:nvSpPr>
          <p:spPr>
            <a:xfrm>
              <a:off x="0" y="-47625"/>
              <a:ext cx="2501952" cy="275695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6" name="AutoShape 6">
            <a:extLst>
              <a:ext uri="{FF2B5EF4-FFF2-40B4-BE49-F238E27FC236}">
                <a16:creationId xmlns:a16="http://schemas.microsoft.com/office/drawing/2014/main" id="{62474B9E-F662-9CAC-4F8A-F2C056D2D690}"/>
              </a:ext>
            </a:extLst>
          </p:cNvPr>
          <p:cNvSpPr/>
          <p:nvPr/>
        </p:nvSpPr>
        <p:spPr>
          <a:xfrm flipV="1">
            <a:off x="686528" y="1488706"/>
            <a:ext cx="3841327" cy="12700"/>
          </a:xfrm>
          <a:prstGeom prst="line">
            <a:avLst/>
          </a:prstGeom>
          <a:ln w="38100" cap="flat">
            <a:solidFill>
              <a:srgbClr val="006838"/>
            </a:solidFill>
            <a:prstDash val="solid"/>
            <a:headEnd type="none" w="sm" len="sm"/>
            <a:tailEnd type="none" w="sm" len="sm"/>
          </a:ln>
        </p:spPr>
        <p:txBody>
          <a:bodyPr/>
          <a:lstStyle/>
          <a:p>
            <a:endParaRPr lang="en-US"/>
          </a:p>
        </p:txBody>
      </p:sp>
      <p:sp>
        <p:nvSpPr>
          <p:cNvPr id="10" name="Freeform 10">
            <a:extLst>
              <a:ext uri="{FF2B5EF4-FFF2-40B4-BE49-F238E27FC236}">
                <a16:creationId xmlns:a16="http://schemas.microsoft.com/office/drawing/2014/main" id="{4883FB51-11F4-1D4E-3D3F-4EC341092FA5}"/>
              </a:ext>
            </a:extLst>
          </p:cNvPr>
          <p:cNvSpPr/>
          <p:nvPr/>
        </p:nvSpPr>
        <p:spPr>
          <a:xfrm>
            <a:off x="295319" y="5281449"/>
            <a:ext cx="2514427" cy="1385792"/>
          </a:xfrm>
          <a:custGeom>
            <a:avLst/>
            <a:gdLst/>
            <a:ahLst/>
            <a:cxnLst/>
            <a:rect l="l" t="t" r="r" b="b"/>
            <a:pathLst>
              <a:path w="3771641" h="2078688">
                <a:moveTo>
                  <a:pt x="0" y="0"/>
                </a:moveTo>
                <a:lnTo>
                  <a:pt x="3771640" y="0"/>
                </a:lnTo>
                <a:lnTo>
                  <a:pt x="3771640" y="2078688"/>
                </a:lnTo>
                <a:lnTo>
                  <a:pt x="0" y="2078688"/>
                </a:lnTo>
                <a:lnTo>
                  <a:pt x="0" y="0"/>
                </a:lnTo>
                <a:close/>
              </a:path>
            </a:pathLst>
          </a:custGeom>
          <a:blipFill>
            <a:blip r:embed="rId3"/>
            <a:stretch>
              <a:fillRect/>
            </a:stretch>
          </a:blipFill>
        </p:spPr>
        <p:txBody>
          <a:bodyPr/>
          <a:lstStyle/>
          <a:p>
            <a:endParaRPr lang="en-US"/>
          </a:p>
        </p:txBody>
      </p:sp>
      <p:sp>
        <p:nvSpPr>
          <p:cNvPr id="11" name="TextBox 11">
            <a:extLst>
              <a:ext uri="{FF2B5EF4-FFF2-40B4-BE49-F238E27FC236}">
                <a16:creationId xmlns:a16="http://schemas.microsoft.com/office/drawing/2014/main" id="{CFCB3C13-B063-498F-E4B4-6932DED6DE7F}"/>
              </a:ext>
            </a:extLst>
          </p:cNvPr>
          <p:cNvSpPr txBox="1"/>
          <p:nvPr/>
        </p:nvSpPr>
        <p:spPr>
          <a:xfrm>
            <a:off x="685813" y="635000"/>
            <a:ext cx="3204151" cy="3930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3387"/>
              </a:lnSpc>
              <a:spcBef>
                <a:spcPct val="0"/>
              </a:spcBef>
            </a:pPr>
            <a:r>
              <a:rPr lang="en-US" sz="2419">
                <a:solidFill>
                  <a:srgbClr val="000000"/>
                </a:solidFill>
                <a:latin typeface="Lato Bold"/>
                <a:ea typeface="Lato Bold"/>
                <a:cs typeface="Lato Bold"/>
                <a:sym typeface="Lato Bold"/>
              </a:rPr>
              <a:t>WISCONSIN CORN</a:t>
            </a:r>
          </a:p>
        </p:txBody>
      </p:sp>
      <p:sp>
        <p:nvSpPr>
          <p:cNvPr id="5" name="TextBox 13">
            <a:extLst>
              <a:ext uri="{FF2B5EF4-FFF2-40B4-BE49-F238E27FC236}">
                <a16:creationId xmlns:a16="http://schemas.microsoft.com/office/drawing/2014/main" id="{30E2E370-97EA-AA68-AF8A-3AE58EAEB353}"/>
              </a:ext>
            </a:extLst>
          </p:cNvPr>
          <p:cNvSpPr txBox="1"/>
          <p:nvPr/>
        </p:nvSpPr>
        <p:spPr>
          <a:xfrm>
            <a:off x="685814" y="996547"/>
            <a:ext cx="7086586" cy="48173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4012"/>
              </a:lnSpc>
              <a:spcBef>
                <a:spcPct val="0"/>
              </a:spcBef>
            </a:pPr>
            <a:r>
              <a:rPr lang="en-US" sz="2865" b="1" dirty="0">
                <a:solidFill>
                  <a:srgbClr val="006838"/>
                </a:solidFill>
                <a:latin typeface="League Spartan"/>
                <a:ea typeface="League Spartan"/>
                <a:cs typeface="League Spartan"/>
                <a:sym typeface="League Spartan"/>
              </a:rPr>
              <a:t>U.S. GRAINS COUNCIL GEM MISSION</a:t>
            </a:r>
            <a:endParaRPr lang="en-US" sz="2865" b="1" dirty="0">
              <a:solidFill>
                <a:srgbClr val="009900"/>
              </a:solidFill>
              <a:latin typeface="League Spartan"/>
              <a:ea typeface="League Spartan"/>
              <a:cs typeface="League Spartan"/>
              <a:sym typeface="League Spartan"/>
            </a:endParaRPr>
          </a:p>
        </p:txBody>
      </p:sp>
      <p:pic>
        <p:nvPicPr>
          <p:cNvPr id="13" name="Picture 12">
            <a:extLst>
              <a:ext uri="{FF2B5EF4-FFF2-40B4-BE49-F238E27FC236}">
                <a16:creationId xmlns:a16="http://schemas.microsoft.com/office/drawing/2014/main" id="{A7A4211C-A4A2-8FA2-42B9-7C5210AF7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635000"/>
            <a:ext cx="5003800" cy="5003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4" name="TextBox 13">
            <a:extLst>
              <a:ext uri="{FF2B5EF4-FFF2-40B4-BE49-F238E27FC236}">
                <a16:creationId xmlns:a16="http://schemas.microsoft.com/office/drawing/2014/main" id="{7DE25F0B-A657-431A-7CAA-A1B230539078}"/>
              </a:ext>
            </a:extLst>
          </p:cNvPr>
          <p:cNvSpPr txBox="1"/>
          <p:nvPr/>
        </p:nvSpPr>
        <p:spPr>
          <a:xfrm>
            <a:off x="685813" y="1694432"/>
            <a:ext cx="5410187" cy="4247317"/>
          </a:xfrm>
          <a:prstGeom prst="rect">
            <a:avLst/>
          </a:prstGeom>
          <a:noFill/>
        </p:spPr>
        <p:txBody>
          <a:bodyPr wrap="square" rtlCol="0">
            <a:spAutoFit/>
          </a:bodyPr>
          <a:lstStyle/>
          <a:p>
            <a:r>
              <a:rPr lang="en-US" dirty="0"/>
              <a:t>Key results and outcomes include: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Increased U.S. Agricultural Exports to Colombia</a:t>
            </a:r>
          </a:p>
          <a:p>
            <a:endParaRPr lang="en-US" dirty="0"/>
          </a:p>
          <a:p>
            <a:pPr marL="285750" indent="-285750">
              <a:buFont typeface="Arial" panose="020B0604020202020204" pitchFamily="34" charset="0"/>
              <a:buChar char="•"/>
            </a:pPr>
            <a:r>
              <a:rPr lang="en-US" dirty="0"/>
              <a:t>Strengthened Relationships and Market Position in Colombia</a:t>
            </a:r>
          </a:p>
          <a:p>
            <a:endParaRPr lang="en-US" dirty="0"/>
          </a:p>
          <a:p>
            <a:pPr marL="285750" indent="-285750">
              <a:buFont typeface="Arial" panose="020B0604020202020204" pitchFamily="34" charset="0"/>
              <a:buChar char="•"/>
            </a:pPr>
            <a:r>
              <a:rPr lang="en-US" dirty="0"/>
              <a:t>Expanded Reach and Diversification of U.S. Grains in Panama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Focus on Market Expansion and Trade Facilitation: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00583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6838"/>
        </a:solidFill>
        <a:effectLst/>
      </p:bgPr>
    </p:bg>
    <p:spTree>
      <p:nvGrpSpPr>
        <p:cNvPr id="1" name=""/>
        <p:cNvGrpSpPr/>
        <p:nvPr/>
      </p:nvGrpSpPr>
      <p:grpSpPr>
        <a:xfrm>
          <a:off x="0" y="0"/>
          <a:ext cx="0" cy="0"/>
          <a:chOff x="0" y="0"/>
          <a:chExt cx="0" cy="0"/>
        </a:xfrm>
      </p:grpSpPr>
      <p:grpSp>
        <p:nvGrpSpPr>
          <p:cNvPr id="2" name="Group 2"/>
          <p:cNvGrpSpPr/>
          <p:nvPr/>
        </p:nvGrpSpPr>
        <p:grpSpPr>
          <a:xfrm>
            <a:off x="0" y="7374"/>
            <a:ext cx="6333067" cy="6858000"/>
            <a:chOff x="0" y="0"/>
            <a:chExt cx="2501952" cy="2709333"/>
          </a:xfrm>
        </p:grpSpPr>
        <p:sp>
          <p:nvSpPr>
            <p:cNvPr id="3" name="Freeform 3"/>
            <p:cNvSpPr/>
            <p:nvPr/>
          </p:nvSpPr>
          <p:spPr>
            <a:xfrm>
              <a:off x="0" y="0"/>
              <a:ext cx="2501952" cy="2709333"/>
            </a:xfrm>
            <a:custGeom>
              <a:avLst/>
              <a:gdLst/>
              <a:ahLst/>
              <a:cxnLst/>
              <a:rect l="l" t="t" r="r" b="b"/>
              <a:pathLst>
                <a:path w="2501952" h="2709333">
                  <a:moveTo>
                    <a:pt x="0" y="0"/>
                  </a:moveTo>
                  <a:lnTo>
                    <a:pt x="2501952" y="0"/>
                  </a:lnTo>
                  <a:lnTo>
                    <a:pt x="2501952" y="2709333"/>
                  </a:lnTo>
                  <a:lnTo>
                    <a:pt x="0" y="2709333"/>
                  </a:lnTo>
                  <a:close/>
                </a:path>
              </a:pathLst>
            </a:custGeom>
            <a:solidFill>
              <a:srgbClr val="FFFFFF"/>
            </a:solidFill>
          </p:spPr>
          <p:txBody>
            <a:bodyPr/>
            <a:lstStyle/>
            <a:p>
              <a:endParaRPr lang="en-US" dirty="0"/>
            </a:p>
          </p:txBody>
        </p:sp>
        <p:sp>
          <p:nvSpPr>
            <p:cNvPr id="4" name="TextBox 4"/>
            <p:cNvSpPr txBox="1"/>
            <p:nvPr/>
          </p:nvSpPr>
          <p:spPr>
            <a:xfrm>
              <a:off x="0" y="-47625"/>
              <a:ext cx="2501952" cy="275695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6" name="AutoShape 6"/>
          <p:cNvSpPr/>
          <p:nvPr/>
        </p:nvSpPr>
        <p:spPr>
          <a:xfrm flipV="1">
            <a:off x="686528" y="1488706"/>
            <a:ext cx="3841327" cy="12700"/>
          </a:xfrm>
          <a:prstGeom prst="line">
            <a:avLst/>
          </a:prstGeom>
          <a:ln w="38100" cap="flat">
            <a:solidFill>
              <a:srgbClr val="006838"/>
            </a:solidFill>
            <a:prstDash val="solid"/>
            <a:headEnd type="none" w="sm" len="sm"/>
            <a:tailEnd type="none" w="sm" len="sm"/>
          </a:ln>
        </p:spPr>
        <p:txBody>
          <a:bodyPr/>
          <a:lstStyle/>
          <a:p>
            <a:endParaRPr lang="en-US"/>
          </a:p>
        </p:txBody>
      </p:sp>
      <p:sp>
        <p:nvSpPr>
          <p:cNvPr id="10" name="Freeform 10"/>
          <p:cNvSpPr/>
          <p:nvPr/>
        </p:nvSpPr>
        <p:spPr>
          <a:xfrm>
            <a:off x="295319" y="5281449"/>
            <a:ext cx="2514427" cy="1385792"/>
          </a:xfrm>
          <a:custGeom>
            <a:avLst/>
            <a:gdLst/>
            <a:ahLst/>
            <a:cxnLst/>
            <a:rect l="l" t="t" r="r" b="b"/>
            <a:pathLst>
              <a:path w="3771641" h="2078688">
                <a:moveTo>
                  <a:pt x="0" y="0"/>
                </a:moveTo>
                <a:lnTo>
                  <a:pt x="3771640" y="0"/>
                </a:lnTo>
                <a:lnTo>
                  <a:pt x="3771640" y="2078688"/>
                </a:lnTo>
                <a:lnTo>
                  <a:pt x="0" y="2078688"/>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685813" y="635000"/>
            <a:ext cx="3204151" cy="3930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3387"/>
              </a:lnSpc>
              <a:spcBef>
                <a:spcPct val="0"/>
              </a:spcBef>
            </a:pPr>
            <a:r>
              <a:rPr lang="en-US" sz="2419" dirty="0">
                <a:solidFill>
                  <a:srgbClr val="000000"/>
                </a:solidFill>
                <a:latin typeface="Lato Bold"/>
                <a:ea typeface="Lato Bold"/>
                <a:cs typeface="Lato Bold"/>
                <a:sym typeface="Lato Bold"/>
              </a:rPr>
              <a:t>WISCONSIN CORN</a:t>
            </a:r>
          </a:p>
        </p:txBody>
      </p:sp>
      <p:sp>
        <p:nvSpPr>
          <p:cNvPr id="12" name="TextBox 13">
            <a:extLst>
              <a:ext uri="{FF2B5EF4-FFF2-40B4-BE49-F238E27FC236}">
                <a16:creationId xmlns:a16="http://schemas.microsoft.com/office/drawing/2014/main" id="{6AF1CE63-960C-FD17-C35E-B16FC3ECBA87}"/>
              </a:ext>
            </a:extLst>
          </p:cNvPr>
          <p:cNvSpPr txBox="1"/>
          <p:nvPr/>
        </p:nvSpPr>
        <p:spPr>
          <a:xfrm>
            <a:off x="685814" y="996547"/>
            <a:ext cx="4419841" cy="48173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4012"/>
              </a:lnSpc>
              <a:spcBef>
                <a:spcPct val="0"/>
              </a:spcBef>
            </a:pPr>
            <a:r>
              <a:rPr lang="en-US" sz="2865" dirty="0">
                <a:solidFill>
                  <a:srgbClr val="006838"/>
                </a:solidFill>
                <a:latin typeface="League Spartan"/>
                <a:ea typeface="League Spartan"/>
                <a:cs typeface="League Spartan"/>
                <a:sym typeface="League Spartan"/>
              </a:rPr>
              <a:t>AGRICULTURAL EXPORTS</a:t>
            </a:r>
          </a:p>
        </p:txBody>
      </p:sp>
      <p:pic>
        <p:nvPicPr>
          <p:cNvPr id="17" name="Picture 16" descr="A close-up of a graph&#10;&#10;AI-generated content may be incorrect.">
            <a:extLst>
              <a:ext uri="{FF2B5EF4-FFF2-40B4-BE49-F238E27FC236}">
                <a16:creationId xmlns:a16="http://schemas.microsoft.com/office/drawing/2014/main" id="{8C781F4F-C5BD-77FA-451C-E8998F9EBF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234219"/>
            <a:ext cx="4855827" cy="6283758"/>
          </a:xfrm>
          <a:prstGeom prst="rect">
            <a:avLst/>
          </a:prstGeom>
        </p:spPr>
      </p:pic>
      <p:sp>
        <p:nvSpPr>
          <p:cNvPr id="5" name="TextBox 4">
            <a:extLst>
              <a:ext uri="{FF2B5EF4-FFF2-40B4-BE49-F238E27FC236}">
                <a16:creationId xmlns:a16="http://schemas.microsoft.com/office/drawing/2014/main" id="{3E3A3112-6261-51B4-92F3-CBA484813F5B}"/>
              </a:ext>
            </a:extLst>
          </p:cNvPr>
          <p:cNvSpPr txBox="1"/>
          <p:nvPr/>
        </p:nvSpPr>
        <p:spPr>
          <a:xfrm>
            <a:off x="457199" y="2057400"/>
            <a:ext cx="5875867" cy="1754326"/>
          </a:xfrm>
          <a:prstGeom prst="rect">
            <a:avLst/>
          </a:prstGeom>
          <a:noFill/>
        </p:spPr>
        <p:txBody>
          <a:bodyPr wrap="square" rtlCol="0">
            <a:spAutoFit/>
          </a:bodyPr>
          <a:lstStyle/>
          <a:p>
            <a:pPr rtl="0"/>
            <a:r>
              <a:rPr lang="en-US" dirty="0"/>
              <a:t>Wisconsin grain and grain product exports were valued at $722 million. </a:t>
            </a:r>
            <a:endParaRPr lang="en-US" b="0" dirty="0">
              <a:effectLst/>
            </a:endParaRPr>
          </a:p>
          <a:p>
            <a:pPr rtl="0"/>
            <a:br>
              <a:rPr lang="en-US" b="0" dirty="0">
                <a:effectLst/>
              </a:rPr>
            </a:br>
            <a:r>
              <a:rPr lang="en-US" dirty="0"/>
              <a:t>6339 Jobs to Wisconsin’s economy</a:t>
            </a:r>
            <a:endParaRPr lang="en-US" b="0" dirty="0">
              <a:effectLst/>
            </a:endParaRPr>
          </a:p>
          <a:p>
            <a:pPr rtl="0"/>
            <a:r>
              <a:rPr lang="en-US" dirty="0"/>
              <a:t>$561M in gross domestic product</a:t>
            </a:r>
            <a:endParaRPr lang="en-US" b="0" dirty="0">
              <a:effectLst/>
            </a:endParaRPr>
          </a:p>
          <a:p>
            <a:pPr rtl="0"/>
            <a:r>
              <a:rPr lang="en-US" dirty="0"/>
              <a:t>$1.39B in economic output</a:t>
            </a:r>
            <a:endParaRPr lang="en-US" b="0" dirty="0">
              <a:effectLst/>
            </a:endParaRPr>
          </a:p>
        </p:txBody>
      </p:sp>
    </p:spTree>
    <p:extLst>
      <p:ext uri="{BB962C8B-B14F-4D97-AF65-F5344CB8AC3E}">
        <p14:creationId xmlns:p14="http://schemas.microsoft.com/office/powerpoint/2010/main" val="1427039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874" y="37342"/>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a:p>
        </p:txBody>
      </p:sp>
      <p:sp>
        <p:nvSpPr>
          <p:cNvPr id="6" name="TextBox 6"/>
          <p:cNvSpPr txBox="1"/>
          <p:nvPr/>
        </p:nvSpPr>
        <p:spPr>
          <a:xfrm>
            <a:off x="685814" y="635000"/>
            <a:ext cx="9905986" cy="3930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3387"/>
              </a:lnSpc>
              <a:spcBef>
                <a:spcPct val="0"/>
              </a:spcBef>
            </a:pPr>
            <a:r>
              <a:rPr lang="en-US" sz="2419" dirty="0">
                <a:solidFill>
                  <a:srgbClr val="FFFFFF"/>
                </a:solidFill>
                <a:latin typeface="Lato Bold"/>
                <a:ea typeface="Lato Bold"/>
                <a:cs typeface="Lato Bold"/>
                <a:sym typeface="Lato Bold"/>
              </a:rPr>
              <a:t>WISCONSIN DEPARTMENT OF AGRICULTURE MARKETS </a:t>
            </a:r>
          </a:p>
        </p:txBody>
      </p:sp>
      <p:sp>
        <p:nvSpPr>
          <p:cNvPr id="8" name="AutoShape 8"/>
          <p:cNvSpPr/>
          <p:nvPr/>
        </p:nvSpPr>
        <p:spPr>
          <a:xfrm>
            <a:off x="685814" y="1295400"/>
            <a:ext cx="1745827" cy="0"/>
          </a:xfrm>
          <a:prstGeom prst="line">
            <a:avLst/>
          </a:prstGeom>
          <a:ln w="38100" cap="flat">
            <a:solidFill>
              <a:srgbClr val="FFFFFF"/>
            </a:solidFill>
            <a:prstDash val="solid"/>
            <a:headEnd type="none" w="sm" len="sm"/>
            <a:tailEnd type="none" w="sm" len="sm"/>
          </a:ln>
        </p:spPr>
        <p:txBody>
          <a:bodyPr/>
          <a:lstStyle/>
          <a:p>
            <a:endParaRPr lang="en-US"/>
          </a:p>
        </p:txBody>
      </p:sp>
      <p:sp>
        <p:nvSpPr>
          <p:cNvPr id="13" name="Freeform 13"/>
          <p:cNvSpPr/>
          <p:nvPr/>
        </p:nvSpPr>
        <p:spPr>
          <a:xfrm>
            <a:off x="11375295" y="4600820"/>
            <a:ext cx="261811" cy="1043451"/>
          </a:xfrm>
          <a:custGeom>
            <a:avLst/>
            <a:gdLst/>
            <a:ahLst/>
            <a:cxnLst/>
            <a:rect l="l" t="t" r="r" b="b"/>
            <a:pathLst>
              <a:path w="392717" h="1565177">
                <a:moveTo>
                  <a:pt x="0" y="0"/>
                </a:moveTo>
                <a:lnTo>
                  <a:pt x="392718" y="0"/>
                </a:lnTo>
                <a:lnTo>
                  <a:pt x="392718" y="1565177"/>
                </a:lnTo>
                <a:lnTo>
                  <a:pt x="0" y="15651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4912489" y="1136515"/>
            <a:ext cx="261811" cy="1043451"/>
          </a:xfrm>
          <a:custGeom>
            <a:avLst/>
            <a:gdLst/>
            <a:ahLst/>
            <a:cxnLst/>
            <a:rect l="l" t="t" r="r" b="b"/>
            <a:pathLst>
              <a:path w="392717" h="1565177">
                <a:moveTo>
                  <a:pt x="0" y="0"/>
                </a:moveTo>
                <a:lnTo>
                  <a:pt x="392717" y="0"/>
                </a:lnTo>
                <a:lnTo>
                  <a:pt x="392717" y="1565177"/>
                </a:lnTo>
                <a:lnTo>
                  <a:pt x="0" y="15651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id="{A5986643-DB6F-DFE0-36D0-ABBE42CB1408}"/>
              </a:ext>
            </a:extLst>
          </p:cNvPr>
          <p:cNvPicPr>
            <a:picLocks noChangeAspect="1"/>
          </p:cNvPicPr>
          <p:nvPr/>
        </p:nvPicPr>
        <p:blipFill>
          <a:blip r:embed="rId6"/>
          <a:stretch>
            <a:fillRect/>
          </a:stretch>
        </p:blipFill>
        <p:spPr>
          <a:xfrm>
            <a:off x="883755" y="1431913"/>
            <a:ext cx="10753351" cy="5059571"/>
          </a:xfrm>
          <a:prstGeom prst="rect">
            <a:avLst/>
          </a:prstGeom>
        </p:spPr>
      </p:pic>
    </p:spTree>
    <p:extLst>
      <p:ext uri="{BB962C8B-B14F-4D97-AF65-F5344CB8AC3E}">
        <p14:creationId xmlns:p14="http://schemas.microsoft.com/office/powerpoint/2010/main" val="3881453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B93A19F7DD0C4B8740FD07DD1FDFFF" ma:contentTypeVersion="18" ma:contentTypeDescription="Create a new document." ma:contentTypeScope="" ma:versionID="35e469270ac1539ef0f2262088be2a26">
  <xsd:schema xmlns:xsd="http://www.w3.org/2001/XMLSchema" xmlns:xs="http://www.w3.org/2001/XMLSchema" xmlns:p="http://schemas.microsoft.com/office/2006/metadata/properties" xmlns:ns1="http://schemas.microsoft.com/sharepoint/v3" xmlns:ns2="10f2cb44-b37d-4693-a5c3-140ab663d372" xmlns:ns3="fb82bcdf-ea63-4554-99e3-e15ccd87b479" targetNamespace="http://schemas.microsoft.com/office/2006/metadata/properties" ma:root="true" ma:fieldsID="01b5e7a286300cbcfed5030dfbfdaf36" ns1:_="" ns2:_="" ns3:_="">
    <xsd:import namespace="http://schemas.microsoft.com/sharepoint/v3"/>
    <xsd:import namespace="10f2cb44-b37d-4693-a5c3-140ab663d372"/>
    <xsd:import namespace="fb82bcdf-ea63-4554-99e3-e15ccd87b479"/>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bureau" minOccurs="0"/>
                <xsd:element ref="ns3:_x002e_division"/>
                <xsd:element ref="ns3:_x002e_globalNavigation"/>
                <xsd:element ref="ns3:_x002e_program" minOccurs="0"/>
                <xsd:element ref="ns3:_x002e_purpose" minOccurs="0"/>
                <xsd:element ref="ns3:_x002e_year"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2cb44-b37d-4693-a5c3-140ab663d37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b82bcdf-ea63-4554-99e3-e15ccd87b479" elementFormDefault="qualified">
    <xsd:import namespace="http://schemas.microsoft.com/office/2006/documentManagement/types"/>
    <xsd:import namespace="http://schemas.microsoft.com/office/infopath/2007/PartnerControls"/>
    <xsd:element name="bureau" ma:index="13" nillable="true" ma:displayName=".Bureau" ma:internalName="bureau">
      <xsd:simpleType>
        <xsd:restriction base="dms:Text">
          <xsd:maxLength value="255"/>
        </xsd:restriction>
      </xsd:simpleType>
    </xsd:element>
    <xsd:element name="_x002e_division" ma:index="14" ma:displayName=".Division" ma:list="{666f73c0-ff85-4897-bedd-c4bfa5c5bae8}" ma:internalName="_x002E_division" ma:showField="Title" ma:web="fb82bcdf-ea63-4554-99e3-e15ccd87b479">
      <xsd:simpleType>
        <xsd:restriction base="dms:Lookup"/>
      </xsd:simpleType>
    </xsd:element>
    <xsd:element name="_x002e_globalNavigation" ma:index="15" ma:displayName=".Global Navigation" ma:list="{cc087b04-f769-438a-abab-25389f9209d1}" ma:internalName="_x002E_globalNavigation" ma:showField="Title" ma:web="fb82bcdf-ea63-4554-99e3-e15ccd87b479">
      <xsd:simpleType>
        <xsd:restriction base="dms:Lookup"/>
      </xsd:simpleType>
    </xsd:element>
    <xsd:element name="_x002e_program" ma:index="16" nillable="true" ma:displayName=".Program" ma:internalName="_x002E_program">
      <xsd:simpleType>
        <xsd:restriction base="dms:Text">
          <xsd:maxLength value="255"/>
        </xsd:restriction>
      </xsd:simpleType>
    </xsd:element>
    <xsd:element name="_x002e_purpose" ma:index="17" nillable="true" ma:displayName=".Purpose" ma:list="{27ad8e90-7efe-4104-98ae-37a81fef7fbc}" ma:internalName="_x002E_purpose" ma:showField="Title" ma:web="fb82bcdf-ea63-4554-99e3-e15ccd87b479">
      <xsd:simpleType>
        <xsd:restriction base="dms:Lookup"/>
      </xsd:simpleType>
    </xsd:element>
    <xsd:element name="_x002e_year" ma:index="18" nillable="true" ma:displayName=".Year" ma:decimals="0" ma:internalName="_x002E_year" ma:percentage="FALSE">
      <xsd:simpleType>
        <xsd:restriction base="dms:Number">
          <xsd:maxInclusive value="2050"/>
          <xsd:minInclusive value="1992"/>
        </xsd:restriction>
      </xsd:simple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x002e_division xmlns="fb82bcdf-ea63-4554-99e3-e15ccd87b479">7</_x002e_division>
    <_x002e_globalNavigation xmlns="fb82bcdf-ea63-4554-99e3-e15ccd87b479">7</_x002e_globalNavigation>
    <_x002e_program xmlns="fb82bcdf-ea63-4554-99e3-e15ccd87b479" xsi:nil="true"/>
    <_x002e_year xmlns="fb82bcdf-ea63-4554-99e3-e15ccd87b479" xsi:nil="true"/>
    <PublishingExpirationDate xmlns="http://schemas.microsoft.com/sharepoint/v3" xsi:nil="true"/>
    <PublishingStartDate xmlns="http://schemas.microsoft.com/sharepoint/v3" xsi:nil="true"/>
    <bureau xmlns="fb82bcdf-ea63-4554-99e3-e15ccd87b479" xsi:nil="true"/>
    <_x002e_purpose xmlns="fb82bcdf-ea63-4554-99e3-e15ccd87b479" xsi:nil="true"/>
    <_dlc_DocId xmlns="10f2cb44-b37d-4693-a5c3-140ab663d372">TUA7STYPYEWP-583178377-11020</_dlc_DocId>
    <_dlc_DocIdUrl xmlns="10f2cb44-b37d-4693-a5c3-140ab663d372">
      <Url>https://datcp2016-auth-prod.wi.gov/_layouts/15/DocIdRedir.aspx?ID=TUA7STYPYEWP-583178377-11020</Url>
      <Description>TUA7STYPYEWP-583178377-11020</Description>
    </_dlc_DocIdUrl>
  </documentManagement>
</p:properties>
</file>

<file path=customXml/itemProps1.xml><?xml version="1.0" encoding="utf-8"?>
<ds:datastoreItem xmlns:ds="http://schemas.openxmlformats.org/officeDocument/2006/customXml" ds:itemID="{5FB10623-D7CF-4857-A0E7-B8419DF699C8}"/>
</file>

<file path=customXml/itemProps2.xml><?xml version="1.0" encoding="utf-8"?>
<ds:datastoreItem xmlns:ds="http://schemas.openxmlformats.org/officeDocument/2006/customXml" ds:itemID="{3010109F-E0F9-4E33-BD3B-759CECA2C361}"/>
</file>

<file path=customXml/itemProps3.xml><?xml version="1.0" encoding="utf-8"?>
<ds:datastoreItem xmlns:ds="http://schemas.openxmlformats.org/officeDocument/2006/customXml" ds:itemID="{84C6F3D2-627F-4D24-9077-9D529CAE1B46}"/>
</file>

<file path=customXml/itemProps4.xml><?xml version="1.0" encoding="utf-8"?>
<ds:datastoreItem xmlns:ds="http://schemas.openxmlformats.org/officeDocument/2006/customXml" ds:itemID="{D0376EBA-23FA-40EC-8172-DFB2E9A2F9E0}"/>
</file>

<file path=docProps/app.xml><?xml version="1.0" encoding="utf-8"?>
<Properties xmlns="http://schemas.openxmlformats.org/officeDocument/2006/extended-properties" xmlns:vt="http://schemas.openxmlformats.org/officeDocument/2006/docPropsVTypes">
  <Template/>
  <TotalTime>16892</TotalTime>
  <Words>1118</Words>
  <Application>Microsoft Office PowerPoint</Application>
  <PresentationFormat>Widescreen</PresentationFormat>
  <Paragraphs>92</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Arial</vt:lpstr>
      <vt:lpstr>Calibri</vt:lpstr>
      <vt:lpstr>Canva Sans</vt:lpstr>
      <vt:lpstr>Lato Bold</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Wagner</dc:creator>
  <cp:lastModifiedBy>Brenda DamrowGudex</cp:lastModifiedBy>
  <cp:revision>16</cp:revision>
  <cp:lastPrinted>2025-07-07T15:45:57Z</cp:lastPrinted>
  <dcterms:created xsi:type="dcterms:W3CDTF">2024-08-26T12:08:07Z</dcterms:created>
  <dcterms:modified xsi:type="dcterms:W3CDTF">2025-07-09T13:07:54Z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2023-09-12T00:00:00Z</vt:filetime>
  </property>
  <property fmtid="{D5CDD505-2E9C-101B-9397-08002B2CF9AE}" pid="3" name="Creator">
    <vt:lpwstr>Microsoft® PowerPoint® for Microsoft 365</vt:lpwstr>
  </property>
  <property fmtid="{D5CDD505-2E9C-101B-9397-08002B2CF9AE}" pid="4" name="LastSaved">
    <vt:filetime>2024-08-26T00:00:00Z</vt:filetime>
  </property>
  <property fmtid="{D5CDD505-2E9C-101B-9397-08002B2CF9AE}" pid="5" name="Producer">
    <vt:lpwstr>Microsoft® PowerPoint® for Microsoft 365</vt:lpwstr>
  </property>
  <property fmtid="{D5CDD505-2E9C-101B-9397-08002B2CF9AE}" pid="6" name="ContentTypeId">
    <vt:lpwstr>0x010100A3B93A19F7DD0C4B8740FD07DD1FDFFF</vt:lpwstr>
  </property>
  <property fmtid="{D5CDD505-2E9C-101B-9397-08002B2CF9AE}" pid="7" name="_dlc_DocIdItemGuid">
    <vt:lpwstr>c84c542f-0dc5-4b5f-8b2f-32fcf8263e5d</vt:lpwstr>
  </property>
</Properties>
</file>