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2" r:id="rId2"/>
  </p:sldMasterIdLst>
  <p:notesMasterIdLst>
    <p:notesMasterId r:id="rId5"/>
  </p:notesMasterIdLst>
  <p:handoutMasterIdLst>
    <p:handoutMasterId r:id="rId6"/>
  </p:handoutMasterIdLst>
  <p:sldIdLst>
    <p:sldId id="1088" r:id="rId3"/>
    <p:sldId id="1087" r:id="rId4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C5B"/>
    <a:srgbClr val="000000"/>
    <a:srgbClr val="F4EADB"/>
    <a:srgbClr val="011D2D"/>
    <a:srgbClr val="CE3726"/>
    <a:srgbClr val="CF3E2A"/>
    <a:srgbClr val="CD3504"/>
    <a:srgbClr val="003A5D"/>
    <a:srgbClr val="F3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2" y="44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4CAA3-AFA7-4450-8220-71329E601E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A558640-8FBB-4182-B8EF-198308E4E658}">
      <dgm:prSet phldrT="[Text]" custT="1"/>
      <dgm:spPr>
        <a:solidFill>
          <a:srgbClr val="035A8B"/>
        </a:solidFill>
      </dgm:spPr>
      <dgm:t>
        <a:bodyPr anchor="t"/>
        <a:lstStyle/>
        <a:p>
          <a:r>
            <a:rPr lang="en-US" sz="1600" dirty="0"/>
            <a:t>Market visit, connections with key decision makers, influencers</a:t>
          </a:r>
        </a:p>
      </dgm:t>
    </dgm:pt>
    <dgm:pt modelId="{C54C739E-627B-4205-A4DE-921B2B555AB9}" type="parTrans" cxnId="{D4AD6153-DE90-494C-B4AF-DCBD4D0FD83F}">
      <dgm:prSet/>
      <dgm:spPr/>
      <dgm:t>
        <a:bodyPr/>
        <a:lstStyle/>
        <a:p>
          <a:endParaRPr lang="en-US"/>
        </a:p>
      </dgm:t>
    </dgm:pt>
    <dgm:pt modelId="{7F001FB2-A830-46D1-B87C-7FEF7750E397}" type="sibTrans" cxnId="{D4AD6153-DE90-494C-B4AF-DCBD4D0FD83F}">
      <dgm:prSet/>
      <dgm:spPr/>
      <dgm:t>
        <a:bodyPr/>
        <a:lstStyle/>
        <a:p>
          <a:endParaRPr lang="en-US" dirty="0"/>
        </a:p>
      </dgm:t>
    </dgm:pt>
    <dgm:pt modelId="{56232B4C-C193-49BF-8110-16ED7983FA9B}">
      <dgm:prSet phldrT="[Text]" custT="1"/>
      <dgm:spPr>
        <a:solidFill>
          <a:srgbClr val="035A8B"/>
        </a:solidFill>
      </dgm:spPr>
      <dgm:t>
        <a:bodyPr anchor="t"/>
        <a:lstStyle/>
        <a:p>
          <a:r>
            <a:rPr lang="en-US" sz="1600" dirty="0"/>
            <a:t>Direct Engagement</a:t>
          </a:r>
        </a:p>
        <a:p>
          <a:r>
            <a:rPr lang="en-US" sz="1600" dirty="0"/>
            <a:t>– Impactful meetings, buyer missions, WDC connections &amp; resources</a:t>
          </a:r>
        </a:p>
      </dgm:t>
    </dgm:pt>
    <dgm:pt modelId="{9FF21BDF-0ED6-4387-9027-D03E30EAE9F8}" type="parTrans" cxnId="{C08DE75F-DC53-4D57-BDB4-E7CEBC5C2574}">
      <dgm:prSet/>
      <dgm:spPr/>
      <dgm:t>
        <a:bodyPr/>
        <a:lstStyle/>
        <a:p>
          <a:endParaRPr lang="en-US"/>
        </a:p>
      </dgm:t>
    </dgm:pt>
    <dgm:pt modelId="{C875D49A-497B-4D1C-85B1-FA24737C3F01}" type="sibTrans" cxnId="{C08DE75F-DC53-4D57-BDB4-E7CEBC5C2574}">
      <dgm:prSet/>
      <dgm:spPr/>
      <dgm:t>
        <a:bodyPr/>
        <a:lstStyle/>
        <a:p>
          <a:endParaRPr lang="en-US" dirty="0"/>
        </a:p>
      </dgm:t>
    </dgm:pt>
    <dgm:pt modelId="{62051F5F-606A-437B-9324-D6E3BBF6652B}">
      <dgm:prSet phldrT="[Text]" custT="1"/>
      <dgm:spPr>
        <a:solidFill>
          <a:srgbClr val="035A8B"/>
        </a:solidFill>
      </dgm:spPr>
      <dgm:t>
        <a:bodyPr anchor="t"/>
        <a:lstStyle/>
        <a:p>
          <a:r>
            <a:rPr lang="en-US" sz="1600" dirty="0"/>
            <a:t>PWC In Market</a:t>
          </a:r>
        </a:p>
        <a:p>
          <a:r>
            <a:rPr lang="en-US" sz="1600" dirty="0"/>
            <a:t>Wisconsin Cheese brand placement/message, promotional programs</a:t>
          </a:r>
        </a:p>
      </dgm:t>
    </dgm:pt>
    <dgm:pt modelId="{14D961C4-4F1B-4C22-AC01-B0FD9B7DEAD6}" type="parTrans" cxnId="{92311EB9-B6C0-4CD0-BE54-6617D21E8480}">
      <dgm:prSet/>
      <dgm:spPr/>
      <dgm:t>
        <a:bodyPr/>
        <a:lstStyle/>
        <a:p>
          <a:endParaRPr lang="en-US"/>
        </a:p>
      </dgm:t>
    </dgm:pt>
    <dgm:pt modelId="{189B3712-F9C5-4508-A39A-5DEDFAC0DFAC}" type="sibTrans" cxnId="{92311EB9-B6C0-4CD0-BE54-6617D21E8480}">
      <dgm:prSet/>
      <dgm:spPr/>
      <dgm:t>
        <a:bodyPr/>
        <a:lstStyle/>
        <a:p>
          <a:endParaRPr lang="en-US"/>
        </a:p>
      </dgm:t>
    </dgm:pt>
    <dgm:pt modelId="{1639EDCD-4B20-461F-92E8-48023B58B2B5}" type="pres">
      <dgm:prSet presAssocID="{3464CAA3-AFA7-4450-8220-71329E601E36}" presName="Name0" presStyleCnt="0">
        <dgm:presLayoutVars>
          <dgm:dir/>
          <dgm:resizeHandles val="exact"/>
        </dgm:presLayoutVars>
      </dgm:prSet>
      <dgm:spPr/>
    </dgm:pt>
    <dgm:pt modelId="{F8683690-8CB4-4939-AB4D-E3EF3EE95577}" type="pres">
      <dgm:prSet presAssocID="{EA558640-8FBB-4182-B8EF-198308E4E658}" presName="node" presStyleLbl="node1" presStyleIdx="0" presStyleCnt="3">
        <dgm:presLayoutVars>
          <dgm:bulletEnabled val="1"/>
        </dgm:presLayoutVars>
      </dgm:prSet>
      <dgm:spPr/>
    </dgm:pt>
    <dgm:pt modelId="{674EBC38-8BBF-47D6-B010-8175BD6BFC2B}" type="pres">
      <dgm:prSet presAssocID="{7F001FB2-A830-46D1-B87C-7FEF7750E397}" presName="sibTrans" presStyleLbl="sibTrans2D1" presStyleIdx="0" presStyleCnt="2"/>
      <dgm:spPr/>
    </dgm:pt>
    <dgm:pt modelId="{A20AD82A-9CA1-45A3-A7FB-F6467AD7436B}" type="pres">
      <dgm:prSet presAssocID="{7F001FB2-A830-46D1-B87C-7FEF7750E397}" presName="connectorText" presStyleLbl="sibTrans2D1" presStyleIdx="0" presStyleCnt="2"/>
      <dgm:spPr/>
    </dgm:pt>
    <dgm:pt modelId="{EE0B8C3C-3DEA-49D7-9AD9-0BAA4D542823}" type="pres">
      <dgm:prSet presAssocID="{56232B4C-C193-49BF-8110-16ED7983FA9B}" presName="node" presStyleLbl="node1" presStyleIdx="1" presStyleCnt="3">
        <dgm:presLayoutVars>
          <dgm:bulletEnabled val="1"/>
        </dgm:presLayoutVars>
      </dgm:prSet>
      <dgm:spPr/>
    </dgm:pt>
    <dgm:pt modelId="{D11EB285-D859-4C44-962A-A3C9D2FC84A6}" type="pres">
      <dgm:prSet presAssocID="{C875D49A-497B-4D1C-85B1-FA24737C3F01}" presName="sibTrans" presStyleLbl="sibTrans2D1" presStyleIdx="1" presStyleCnt="2"/>
      <dgm:spPr/>
    </dgm:pt>
    <dgm:pt modelId="{FFC50184-2168-4652-A412-8E4D583128B4}" type="pres">
      <dgm:prSet presAssocID="{C875D49A-497B-4D1C-85B1-FA24737C3F01}" presName="connectorText" presStyleLbl="sibTrans2D1" presStyleIdx="1" presStyleCnt="2"/>
      <dgm:spPr/>
    </dgm:pt>
    <dgm:pt modelId="{4A400850-56F6-4B1B-9955-9A16AFD064E8}" type="pres">
      <dgm:prSet presAssocID="{62051F5F-606A-437B-9324-D6E3BBF6652B}" presName="node" presStyleLbl="node1" presStyleIdx="2" presStyleCnt="3">
        <dgm:presLayoutVars>
          <dgm:bulletEnabled val="1"/>
        </dgm:presLayoutVars>
      </dgm:prSet>
      <dgm:spPr/>
    </dgm:pt>
  </dgm:ptLst>
  <dgm:cxnLst>
    <dgm:cxn modelId="{2307E439-9E5A-4325-B7F1-886D88C2E134}" type="presOf" srcId="{EA558640-8FBB-4182-B8EF-198308E4E658}" destId="{F8683690-8CB4-4939-AB4D-E3EF3EE95577}" srcOrd="0" destOrd="0" presId="urn:microsoft.com/office/officeart/2005/8/layout/process1"/>
    <dgm:cxn modelId="{C08DE75F-DC53-4D57-BDB4-E7CEBC5C2574}" srcId="{3464CAA3-AFA7-4450-8220-71329E601E36}" destId="{56232B4C-C193-49BF-8110-16ED7983FA9B}" srcOrd="1" destOrd="0" parTransId="{9FF21BDF-0ED6-4387-9027-D03E30EAE9F8}" sibTransId="{C875D49A-497B-4D1C-85B1-FA24737C3F01}"/>
    <dgm:cxn modelId="{2C174A67-B453-4E5B-AF88-7DAA73693668}" type="presOf" srcId="{7F001FB2-A830-46D1-B87C-7FEF7750E397}" destId="{A20AD82A-9CA1-45A3-A7FB-F6467AD7436B}" srcOrd="1" destOrd="0" presId="urn:microsoft.com/office/officeart/2005/8/layout/process1"/>
    <dgm:cxn modelId="{D4AD6153-DE90-494C-B4AF-DCBD4D0FD83F}" srcId="{3464CAA3-AFA7-4450-8220-71329E601E36}" destId="{EA558640-8FBB-4182-B8EF-198308E4E658}" srcOrd="0" destOrd="0" parTransId="{C54C739E-627B-4205-A4DE-921B2B555AB9}" sibTransId="{7F001FB2-A830-46D1-B87C-7FEF7750E397}"/>
    <dgm:cxn modelId="{4936C988-4012-4DBD-A369-E822C3E41048}" type="presOf" srcId="{56232B4C-C193-49BF-8110-16ED7983FA9B}" destId="{EE0B8C3C-3DEA-49D7-9AD9-0BAA4D542823}" srcOrd="0" destOrd="0" presId="urn:microsoft.com/office/officeart/2005/8/layout/process1"/>
    <dgm:cxn modelId="{52A1B2B8-0ED3-4C57-9A77-18A49135414B}" type="presOf" srcId="{C875D49A-497B-4D1C-85B1-FA24737C3F01}" destId="{D11EB285-D859-4C44-962A-A3C9D2FC84A6}" srcOrd="0" destOrd="0" presId="urn:microsoft.com/office/officeart/2005/8/layout/process1"/>
    <dgm:cxn modelId="{92311EB9-B6C0-4CD0-BE54-6617D21E8480}" srcId="{3464CAA3-AFA7-4450-8220-71329E601E36}" destId="{62051F5F-606A-437B-9324-D6E3BBF6652B}" srcOrd="2" destOrd="0" parTransId="{14D961C4-4F1B-4C22-AC01-B0FD9B7DEAD6}" sibTransId="{189B3712-F9C5-4508-A39A-5DEDFAC0DFAC}"/>
    <dgm:cxn modelId="{BBD539C0-D6A3-4F8D-ACAF-631691116EF4}" type="presOf" srcId="{7F001FB2-A830-46D1-B87C-7FEF7750E397}" destId="{674EBC38-8BBF-47D6-B010-8175BD6BFC2B}" srcOrd="0" destOrd="0" presId="urn:microsoft.com/office/officeart/2005/8/layout/process1"/>
    <dgm:cxn modelId="{EF1814CF-82A1-441D-8FA1-83B839F0026D}" type="presOf" srcId="{C875D49A-497B-4D1C-85B1-FA24737C3F01}" destId="{FFC50184-2168-4652-A412-8E4D583128B4}" srcOrd="1" destOrd="0" presId="urn:microsoft.com/office/officeart/2005/8/layout/process1"/>
    <dgm:cxn modelId="{87674FD0-1E8E-4093-BE63-6A6CEB0534CB}" type="presOf" srcId="{3464CAA3-AFA7-4450-8220-71329E601E36}" destId="{1639EDCD-4B20-461F-92E8-48023B58B2B5}" srcOrd="0" destOrd="0" presId="urn:microsoft.com/office/officeart/2005/8/layout/process1"/>
    <dgm:cxn modelId="{E67380F4-CAAF-4EAC-A40C-774BD06DD657}" type="presOf" srcId="{62051F5F-606A-437B-9324-D6E3BBF6652B}" destId="{4A400850-56F6-4B1B-9955-9A16AFD064E8}" srcOrd="0" destOrd="0" presId="urn:microsoft.com/office/officeart/2005/8/layout/process1"/>
    <dgm:cxn modelId="{6D700817-9E58-4DCA-B183-DFFE4BA51C8B}" type="presParOf" srcId="{1639EDCD-4B20-461F-92E8-48023B58B2B5}" destId="{F8683690-8CB4-4939-AB4D-E3EF3EE95577}" srcOrd="0" destOrd="0" presId="urn:microsoft.com/office/officeart/2005/8/layout/process1"/>
    <dgm:cxn modelId="{EEAE8211-8258-4560-8272-7DA5A68B98DA}" type="presParOf" srcId="{1639EDCD-4B20-461F-92E8-48023B58B2B5}" destId="{674EBC38-8BBF-47D6-B010-8175BD6BFC2B}" srcOrd="1" destOrd="0" presId="urn:microsoft.com/office/officeart/2005/8/layout/process1"/>
    <dgm:cxn modelId="{1CCA7F66-E675-4803-90F6-8A0ABF83C3E7}" type="presParOf" srcId="{674EBC38-8BBF-47D6-B010-8175BD6BFC2B}" destId="{A20AD82A-9CA1-45A3-A7FB-F6467AD7436B}" srcOrd="0" destOrd="0" presId="urn:microsoft.com/office/officeart/2005/8/layout/process1"/>
    <dgm:cxn modelId="{F5ADBF1E-03ED-435C-80CA-7303AA97CAB3}" type="presParOf" srcId="{1639EDCD-4B20-461F-92E8-48023B58B2B5}" destId="{EE0B8C3C-3DEA-49D7-9AD9-0BAA4D542823}" srcOrd="2" destOrd="0" presId="urn:microsoft.com/office/officeart/2005/8/layout/process1"/>
    <dgm:cxn modelId="{ACC9950B-6C7F-4339-8632-04A428AEFA34}" type="presParOf" srcId="{1639EDCD-4B20-461F-92E8-48023B58B2B5}" destId="{D11EB285-D859-4C44-962A-A3C9D2FC84A6}" srcOrd="3" destOrd="0" presId="urn:microsoft.com/office/officeart/2005/8/layout/process1"/>
    <dgm:cxn modelId="{E421ABDB-D6E1-4A4C-9782-C81212153285}" type="presParOf" srcId="{D11EB285-D859-4C44-962A-A3C9D2FC84A6}" destId="{FFC50184-2168-4652-A412-8E4D583128B4}" srcOrd="0" destOrd="0" presId="urn:microsoft.com/office/officeart/2005/8/layout/process1"/>
    <dgm:cxn modelId="{CF8B37CF-2BEC-4D6C-9DD3-C07F2FF52631}" type="presParOf" srcId="{1639EDCD-4B20-461F-92E8-48023B58B2B5}" destId="{4A400850-56F6-4B1B-9955-9A16AFD064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83690-8CB4-4939-AB4D-E3EF3EE95577}">
      <dsp:nvSpPr>
        <dsp:cNvPr id="0" name=""/>
        <dsp:cNvSpPr/>
      </dsp:nvSpPr>
      <dsp:spPr>
        <a:xfrm>
          <a:off x="9356" y="2231632"/>
          <a:ext cx="2796484" cy="1677890"/>
        </a:xfrm>
        <a:prstGeom prst="roundRect">
          <a:avLst>
            <a:gd name="adj" fmla="val 10000"/>
          </a:avLst>
        </a:prstGeom>
        <a:solidFill>
          <a:srgbClr val="035A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Market visit, connections with key decision makers, influencers</a:t>
          </a:r>
        </a:p>
      </dsp:txBody>
      <dsp:txXfrm>
        <a:off x="58500" y="2280776"/>
        <a:ext cx="2698196" cy="1579602"/>
      </dsp:txXfrm>
    </dsp:sp>
    <dsp:sp modelId="{674EBC38-8BBF-47D6-B010-8175BD6BFC2B}">
      <dsp:nvSpPr>
        <dsp:cNvPr id="0" name=""/>
        <dsp:cNvSpPr/>
      </dsp:nvSpPr>
      <dsp:spPr>
        <a:xfrm>
          <a:off x="3085489" y="2723813"/>
          <a:ext cx="592854" cy="69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085489" y="2862519"/>
        <a:ext cx="414998" cy="416116"/>
      </dsp:txXfrm>
    </dsp:sp>
    <dsp:sp modelId="{EE0B8C3C-3DEA-49D7-9AD9-0BAA4D542823}">
      <dsp:nvSpPr>
        <dsp:cNvPr id="0" name=""/>
        <dsp:cNvSpPr/>
      </dsp:nvSpPr>
      <dsp:spPr>
        <a:xfrm>
          <a:off x="3924434" y="2231632"/>
          <a:ext cx="2796484" cy="1677890"/>
        </a:xfrm>
        <a:prstGeom prst="roundRect">
          <a:avLst>
            <a:gd name="adj" fmla="val 10000"/>
          </a:avLst>
        </a:prstGeom>
        <a:solidFill>
          <a:srgbClr val="035A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 Engagement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– Impactful meetings, buyer missions, WDC connections &amp; resources</a:t>
          </a:r>
        </a:p>
      </dsp:txBody>
      <dsp:txXfrm>
        <a:off x="3973578" y="2280776"/>
        <a:ext cx="2698196" cy="1579602"/>
      </dsp:txXfrm>
    </dsp:sp>
    <dsp:sp modelId="{D11EB285-D859-4C44-962A-A3C9D2FC84A6}">
      <dsp:nvSpPr>
        <dsp:cNvPr id="0" name=""/>
        <dsp:cNvSpPr/>
      </dsp:nvSpPr>
      <dsp:spPr>
        <a:xfrm>
          <a:off x="7000567" y="2723813"/>
          <a:ext cx="592854" cy="69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7000567" y="2862519"/>
        <a:ext cx="414998" cy="416116"/>
      </dsp:txXfrm>
    </dsp:sp>
    <dsp:sp modelId="{4A400850-56F6-4B1B-9955-9A16AFD064E8}">
      <dsp:nvSpPr>
        <dsp:cNvPr id="0" name=""/>
        <dsp:cNvSpPr/>
      </dsp:nvSpPr>
      <dsp:spPr>
        <a:xfrm>
          <a:off x="7839513" y="2231632"/>
          <a:ext cx="2796484" cy="1677890"/>
        </a:xfrm>
        <a:prstGeom prst="roundRect">
          <a:avLst>
            <a:gd name="adj" fmla="val 10000"/>
          </a:avLst>
        </a:prstGeom>
        <a:solidFill>
          <a:srgbClr val="035A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PWC In Market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 Cheese brand placement/message, promotional programs</a:t>
          </a:r>
        </a:p>
      </dsp:txBody>
      <dsp:txXfrm>
        <a:off x="7888657" y="2280776"/>
        <a:ext cx="2698196" cy="157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08178-4D68-A444-B9A6-2EF1FFCB4A0E}" type="datetime1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A19F-1C55-FE4A-A6D9-7FCE9852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179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56514-02D5-0C4A-A842-4EB42BB8DE1B}" type="datetime1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73C7-60FC-2240-ADE3-00150D30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649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557B6C-A3AE-4BC2-A86C-0CE8DD004939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73C7-60FC-2240-ADE3-00150D306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Slide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943634" y="6196753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7926" y="5370359"/>
            <a:ext cx="12847351" cy="690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4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4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573" y="1734153"/>
            <a:ext cx="13817600" cy="55731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573" y="0"/>
            <a:ext cx="13817600" cy="1734153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vert="horz" lIns="365760" tIns="365760" rIns="365760" bIns="365760" rtlCol="0" anchor="ctr">
            <a:normAutofit/>
          </a:bodyPr>
          <a:lstStyle>
            <a:lvl1pPr>
              <a:defRPr lang="en-US" sz="4400" b="1" dirty="0" smtClean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1515" y="1464019"/>
            <a:ext cx="12265728" cy="553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3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0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7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34443" y="1380823"/>
            <a:ext cx="5882324" cy="5515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69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07215" y="1380823"/>
            <a:ext cx="5882324" cy="5515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59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34443" y="1380823"/>
            <a:ext cx="5882324" cy="5515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7407215" y="1380823"/>
            <a:ext cx="5882324" cy="5515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8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" y="1166857"/>
            <a:ext cx="13817599" cy="701731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741277" y="2270234"/>
            <a:ext cx="10456328" cy="329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94762" y="2023661"/>
            <a:ext cx="628073" cy="45748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Logo Cover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7" name="Rectangle 6"/>
          <p:cNvSpPr/>
          <p:nvPr userDrawn="1"/>
        </p:nvSpPr>
        <p:spPr>
          <a:xfrm>
            <a:off x="0" y="7416144"/>
            <a:ext cx="13817600" cy="241770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71" y="-116993"/>
            <a:ext cx="6605082" cy="494158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43634" y="6196753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77926" y="5370359"/>
            <a:ext cx="12847351" cy="690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991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56363" y="0"/>
            <a:ext cx="7361237" cy="75041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6456363" cy="7307263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690746" indent="0">
              <a:buNone/>
              <a:defRPr/>
            </a:lvl2pPr>
            <a:lvl3pPr marL="1381492" indent="0">
              <a:buNone/>
              <a:defRPr/>
            </a:lvl3pPr>
            <a:lvl4pPr marL="2072236" indent="0">
              <a:buNone/>
              <a:defRPr/>
            </a:lvl4pPr>
            <a:lvl5pPr marL="2762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88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5180"/>
            <a:ext cx="7361237" cy="7189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361237" y="0"/>
            <a:ext cx="6456363" cy="7307318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vert="horz" lIns="365760" tIns="365760" rIns="365760" bIns="365760" rtlCol="0" anchor="ctr">
            <a:normAutofit/>
          </a:bodyPr>
          <a:lstStyle>
            <a:lvl1pPr>
              <a:defRPr lang="en-US" sz="4000" b="1" dirty="0" smtClean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85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- Blue Background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1"/>
            <a:ext cx="13817600" cy="1209367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lIns="365760" tIns="365760" rIns="365760" bIns="365760"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690746" indent="0">
              <a:buNone/>
              <a:defRPr/>
            </a:lvl2pPr>
            <a:lvl3pPr marL="1381492" indent="0">
              <a:buNone/>
              <a:defRPr/>
            </a:lvl3pPr>
            <a:lvl4pPr marL="2072236" indent="0">
              <a:buNone/>
              <a:defRPr/>
            </a:lvl4pPr>
            <a:lvl5pPr marL="276298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0A2E6-51EF-42B6-AAA3-AAE2DF8DF3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17588"/>
            <a:ext cx="13817601" cy="6105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3817600" cy="55731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5573109"/>
            <a:ext cx="13817600" cy="1734153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vert="horz" lIns="365760" tIns="365760" rIns="365760" bIns="365760" rtlCol="0" anchor="ctr">
            <a:normAutofit/>
          </a:bodyPr>
          <a:lstStyle>
            <a:lvl1pPr>
              <a:defRPr lang="en-US" sz="4400" b="1" dirty="0" smtClean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48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573" y="1734153"/>
            <a:ext cx="13817600" cy="557310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573" y="0"/>
            <a:ext cx="13817600" cy="1734153"/>
          </a:xfrm>
          <a:solidFill>
            <a:srgbClr val="023C5B"/>
          </a:solidFill>
          <a:ln>
            <a:solidFill>
              <a:srgbClr val="023C5B"/>
            </a:solidFill>
          </a:ln>
        </p:spPr>
        <p:txBody>
          <a:bodyPr vert="horz" lIns="365760" tIns="365760" rIns="365760" bIns="365760" rtlCol="0" anchor="ctr">
            <a:normAutofit/>
          </a:bodyPr>
          <a:lstStyle>
            <a:lvl1pPr>
              <a:defRPr lang="en-US" sz="4400" b="1" dirty="0" smtClean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98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Logo Cover Right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47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73"/>
          </a:p>
        </p:txBody>
      </p:sp>
      <p:sp>
        <p:nvSpPr>
          <p:cNvPr id="7" name="Rectangle 6"/>
          <p:cNvSpPr/>
          <p:nvPr userDrawn="1"/>
        </p:nvSpPr>
        <p:spPr>
          <a:xfrm>
            <a:off x="0" y="7416144"/>
            <a:ext cx="13817600" cy="241770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01" y="0"/>
            <a:ext cx="6605082" cy="494158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43634" y="6196753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77926" y="5370359"/>
            <a:ext cx="12847351" cy="690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90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Footer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41215" y="544106"/>
            <a:ext cx="31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3529" y="544106"/>
            <a:ext cx="31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7416144"/>
            <a:ext cx="13817600" cy="241770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43634" y="6196753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77926" y="5370359"/>
            <a:ext cx="12847351" cy="690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023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6051" y="2747883"/>
            <a:ext cx="9265501" cy="12259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tabLst>
                <a:tab pos="5961167" algn="l"/>
              </a:tabLst>
              <a:defRPr sz="4400" b="0" cap="all" spc="275" baseline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94762" y="4121451"/>
            <a:ext cx="628073" cy="4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003A5D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43634" y="4674300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47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indent="0" algn="ctr">
              <a:lnSpc>
                <a:spcPct val="90000"/>
              </a:lnSpc>
              <a:spcBef>
                <a:spcPts val="1511"/>
              </a:spcBef>
              <a:buClr>
                <a:srgbClr val="CD3927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99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6"/>
          <a:stretch/>
        </p:blipFill>
        <p:spPr>
          <a:xfrm>
            <a:off x="0" y="-9525"/>
            <a:ext cx="13818992" cy="7781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6" y="990600"/>
            <a:ext cx="6296024" cy="24597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19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6051" y="2747883"/>
            <a:ext cx="9265501" cy="12259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tabLst>
                <a:tab pos="5961167" algn="l"/>
              </a:tabLst>
              <a:defRPr sz="4400" b="0" cap="all" spc="275" baseline="0">
                <a:solidFill>
                  <a:srgbClr val="023C5B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94762" y="4121451"/>
            <a:ext cx="628073" cy="45748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003A5D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43634" y="4674300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600" dirty="0">
                <a:solidFill>
                  <a:srgbClr val="02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indent="0" algn="ctr">
              <a:lnSpc>
                <a:spcPct val="90000"/>
              </a:lnSpc>
              <a:spcBef>
                <a:spcPts val="1511"/>
              </a:spcBef>
              <a:buClr>
                <a:srgbClr val="CD3927"/>
              </a:buClr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71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m"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9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9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634" y="6196753"/>
            <a:ext cx="11915935" cy="53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926" y="5370359"/>
            <a:ext cx="12847351" cy="690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16144"/>
            <a:ext cx="13817600" cy="241770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259" y="0"/>
            <a:ext cx="6605082" cy="49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3" r:id="rId2"/>
    <p:sldLayoutId id="2147483712" r:id="rId3"/>
    <p:sldLayoutId id="2147483704" r:id="rId4"/>
    <p:sldLayoutId id="2147483687" r:id="rId5"/>
    <p:sldLayoutId id="2147483707" r:id="rId6"/>
    <p:sldLayoutId id="2147483706" r:id="rId7"/>
    <p:sldLayoutId id="2147483698" r:id="rId8"/>
    <p:sldLayoutId id="2147483701" r:id="rId9"/>
    <p:sldLayoutId id="2147483705" r:id="rId10"/>
    <p:sldLayoutId id="2147483699" r:id="rId11"/>
    <p:sldLayoutId id="2147483715" r:id="rId12"/>
  </p:sldLayoutIdLst>
  <p:hf hdr="0" dt="0"/>
  <p:txStyles>
    <p:titleStyle>
      <a:lvl1pPr algn="ctr" defTabSz="1381490" rtl="0" eaLnBrk="1" latinLnBrk="0" hangingPunct="1">
        <a:lnSpc>
          <a:spcPct val="90000"/>
        </a:lnSpc>
        <a:spcBef>
          <a:spcPct val="0"/>
        </a:spcBef>
        <a:buNone/>
        <a:defRPr lang="en-US" sz="4396" b="1" kern="1200" cap="all" spc="275" baseline="0" dirty="0">
          <a:solidFill>
            <a:srgbClr val="003A5D"/>
          </a:solidFill>
          <a:latin typeface="Franklin Gothic Demi" charset="0"/>
          <a:ea typeface="+mj-ea"/>
          <a:cs typeface="+mj-cs"/>
        </a:defRPr>
      </a:lvl1pPr>
    </p:titleStyle>
    <p:bodyStyle>
      <a:lvl1pPr marL="0" indent="0" algn="ctr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Wingdings" panose="05000000000000000000" pitchFamily="2" charset="2"/>
        <a:buNone/>
        <a:defRPr lang="en-US" sz="2473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ctr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Wingdings" panose="05000000000000000000" pitchFamily="2" charset="2"/>
        <a:buNone/>
        <a:defRPr lang="en-US" sz="2473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ctr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Wingdings" panose="05000000000000000000" pitchFamily="2" charset="2"/>
        <a:buNone/>
        <a:defRPr lang="en-US" sz="2473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ctr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Wingdings" panose="05000000000000000000" pitchFamily="2" charset="2"/>
        <a:buNone/>
        <a:defRPr lang="en-US" sz="2473" kern="1200" dirty="0" smtClean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ctr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Wingdings" panose="05000000000000000000" pitchFamily="2" charset="2"/>
        <a:buNone/>
        <a:defRPr lang="en-US" sz="2473" kern="1200" dirty="0">
          <a:solidFill>
            <a:srgbClr val="003A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99101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89845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0591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1337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746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490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237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2982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3726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4472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5218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64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250684"/>
            <a:ext cx="13817600" cy="537482"/>
          </a:xfrm>
          <a:prstGeom prst="rect">
            <a:avLst/>
          </a:prstGeom>
          <a:solidFill>
            <a:srgbClr val="02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91515" y="397502"/>
            <a:ext cx="13126085" cy="701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1515" y="1464019"/>
            <a:ext cx="12265728" cy="553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24859" y="7310798"/>
            <a:ext cx="8932384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3214157" y="7310798"/>
            <a:ext cx="506941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46D5DE-94AD-4E83-A96D-497E3C6250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07F31-03F5-44E4-AC36-046C3893F8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2" y="7262854"/>
            <a:ext cx="3718312" cy="5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0" r:id="rId6"/>
    <p:sldLayoutId id="2147483702" r:id="rId7"/>
    <p:sldLayoutId id="2147483708" r:id="rId8"/>
    <p:sldLayoutId id="2147483709" r:id="rId9"/>
    <p:sldLayoutId id="2147483713" r:id="rId10"/>
    <p:sldLayoutId id="2147483710" r:id="rId11"/>
    <p:sldLayoutId id="2147483711" r:id="rId12"/>
  </p:sldLayoutIdLst>
  <p:hf hdr="0" dt="0"/>
  <p:txStyles>
    <p:titleStyle>
      <a:lvl1pPr algn="l" defTabSz="138149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23C5B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5373" indent="-345373" algn="l" defTabSz="1381490" rtl="0" eaLnBrk="1" latinLnBrk="0" hangingPunct="1">
        <a:lnSpc>
          <a:spcPct val="90000"/>
        </a:lnSpc>
        <a:spcBef>
          <a:spcPts val="1511"/>
        </a:spcBef>
        <a:buClr>
          <a:srgbClr val="CD3927"/>
        </a:buClr>
        <a:buFont typeface="Arial" panose="020B0604020202020204" pitchFamily="34" charset="0"/>
        <a:buChar char="♦"/>
        <a:defRPr sz="2400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36119" indent="-345373" algn="l" defTabSz="1381490" rtl="0" eaLnBrk="1" latinLnBrk="0" hangingPunct="1">
        <a:lnSpc>
          <a:spcPct val="90000"/>
        </a:lnSpc>
        <a:spcBef>
          <a:spcPts val="756"/>
        </a:spcBef>
        <a:buClr>
          <a:srgbClr val="CD3927"/>
        </a:buClr>
        <a:buFont typeface="Wingdings" panose="05000000000000000000" pitchFamily="2" charset="2"/>
        <a:buChar char="§"/>
        <a:defRPr sz="2400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26865" indent="-345373" algn="l" defTabSz="1381490" rtl="0" eaLnBrk="1" latinLnBrk="0" hangingPunct="1">
        <a:lnSpc>
          <a:spcPct val="90000"/>
        </a:lnSpc>
        <a:spcBef>
          <a:spcPts val="756"/>
        </a:spcBef>
        <a:buClr>
          <a:srgbClr val="CD3927"/>
        </a:buClr>
        <a:buFont typeface="Wingdings" panose="05000000000000000000" pitchFamily="2" charset="2"/>
        <a:buChar char="§"/>
        <a:defRPr sz="2400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17609" indent="-345373" algn="l" defTabSz="1381490" rtl="0" eaLnBrk="1" latinLnBrk="0" hangingPunct="1">
        <a:lnSpc>
          <a:spcPct val="90000"/>
        </a:lnSpc>
        <a:spcBef>
          <a:spcPts val="756"/>
        </a:spcBef>
        <a:buClr>
          <a:srgbClr val="CD3927"/>
        </a:buClr>
        <a:buFont typeface="Wingdings" panose="05000000000000000000" pitchFamily="2" charset="2"/>
        <a:buChar char="§"/>
        <a:defRPr sz="2400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108353" indent="-345373" algn="l" defTabSz="1381490" rtl="0" eaLnBrk="1" latinLnBrk="0" hangingPunct="1">
        <a:lnSpc>
          <a:spcPct val="90000"/>
        </a:lnSpc>
        <a:spcBef>
          <a:spcPts val="756"/>
        </a:spcBef>
        <a:buClr>
          <a:srgbClr val="CD3927"/>
        </a:buClr>
        <a:buFont typeface="Wingdings" panose="05000000000000000000" pitchFamily="2" charset="2"/>
        <a:buChar char="§"/>
        <a:defRPr sz="2400" kern="1200">
          <a:solidFill>
            <a:srgbClr val="011D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99101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89845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0591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1337" indent="-345373" algn="l" defTabSz="13814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746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490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237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2982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3726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4472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5218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64" algn="l" defTabSz="1381490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4378-8908-35C3-0804-BACB3CE1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Dairy plays a major role in WI economy, rural economy</a:t>
            </a:r>
          </a:p>
          <a:p>
            <a:r>
              <a:rPr lang="en-US" dirty="0"/>
              <a:t>Now a significant focus for Dairy Farmers of WI (DFW), expanding processor partnerships</a:t>
            </a:r>
          </a:p>
          <a:p>
            <a:r>
              <a:rPr lang="en-US" dirty="0"/>
              <a:t>Almost 1/5 of  WI milk is exported </a:t>
            </a:r>
          </a:p>
          <a:p>
            <a:r>
              <a:rPr lang="en-US" dirty="0"/>
              <a:t>DATCP plays a significant role in exports</a:t>
            </a:r>
          </a:p>
          <a:p>
            <a:r>
              <a:rPr lang="en-US" dirty="0"/>
              <a:t>WI Initiative for Ag Exports &amp; Wisconsin Ag Export Advisory Council (WAXC)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77BB8-E4F4-11D6-A5C6-0E8BB4E2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Market, Exports</a:t>
            </a:r>
          </a:p>
        </p:txBody>
      </p:sp>
    </p:spTree>
    <p:extLst>
      <p:ext uri="{BB962C8B-B14F-4D97-AF65-F5344CB8AC3E}">
        <p14:creationId xmlns:p14="http://schemas.microsoft.com/office/powerpoint/2010/main" val="3384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55F79E-FDB3-4D22-BEDA-080738EC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95" y="547840"/>
            <a:ext cx="13126085" cy="701731"/>
          </a:xfrm>
        </p:spPr>
        <p:txBody>
          <a:bodyPr/>
          <a:lstStyle/>
          <a:p>
            <a:r>
              <a:rPr lang="en-US"/>
              <a:t>DFW </a:t>
            </a:r>
            <a:r>
              <a:rPr lang="en-US" dirty="0"/>
              <a:t>Roadmap for Driving Export Business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EA630-D407-4A24-B0F1-1A4760FC5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929261" y="7310798"/>
            <a:ext cx="79183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6D5DE-94AD-4E83-A96D-497E3C6250C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4EEF39-0035-4F0A-9EF6-4464E1C45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718675"/>
              </p:ext>
            </p:extLst>
          </p:nvPr>
        </p:nvGraphicFramePr>
        <p:xfrm>
          <a:off x="1478913" y="3049480"/>
          <a:ext cx="10645354" cy="614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57A034-2BBE-49FA-991D-742959445616}"/>
              </a:ext>
            </a:extLst>
          </p:cNvPr>
          <p:cNvSpPr txBox="1"/>
          <p:nvPr/>
        </p:nvSpPr>
        <p:spPr>
          <a:xfrm>
            <a:off x="1541582" y="4106577"/>
            <a:ext cx="287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Learn, immerse, understand opportunities and key decision makers/accounts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B733-BCA1-4BC7-A5C0-E47D48A65DE4}"/>
              </a:ext>
            </a:extLst>
          </p:cNvPr>
          <p:cNvSpPr txBox="1"/>
          <p:nvPr/>
        </p:nvSpPr>
        <p:spPr>
          <a:xfrm>
            <a:off x="5606955" y="4318614"/>
            <a:ext cx="219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Interest in Wisconsin Cheese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98FAF-1F98-4EAD-8A71-6E78670DBA35}"/>
              </a:ext>
            </a:extLst>
          </p:cNvPr>
          <p:cNvSpPr txBox="1"/>
          <p:nvPr/>
        </p:nvSpPr>
        <p:spPr>
          <a:xfrm>
            <a:off x="9311655" y="4389380"/>
            <a:ext cx="318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 at key retailers and industry events</a:t>
            </a:r>
          </a:p>
        </p:txBody>
      </p:sp>
      <p:pic>
        <p:nvPicPr>
          <p:cNvPr id="4" name="Picture 3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5E32B222-A49A-6176-5187-47EE24EF1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34" r="22552"/>
          <a:stretch>
            <a:fillRect/>
          </a:stretch>
        </p:blipFill>
        <p:spPr>
          <a:xfrm rot="5400000">
            <a:off x="1726917" y="1202482"/>
            <a:ext cx="2504212" cy="3131767"/>
          </a:xfrm>
          <a:prstGeom prst="rect">
            <a:avLst/>
          </a:prstGeom>
        </p:spPr>
      </p:pic>
      <p:pic>
        <p:nvPicPr>
          <p:cNvPr id="15" name="Picture 1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8D2D1C6-8D29-8E89-E15C-C70EAFDC51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356" y="1516260"/>
            <a:ext cx="3380888" cy="2535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BD8D77-383B-3699-2AEC-4EF92D05E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864" y="1521481"/>
            <a:ext cx="2957403" cy="25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54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FW-Template WIDE.potx" id="{D0AA7BA8-012B-4D47-A2FB-EFC0409BC6E0}" vid="{097A66CD-2AB6-44A9-9962-FEE35727CFD1}"/>
    </a:ext>
  </a:extLst>
</a:theme>
</file>

<file path=ppt/theme/theme2.xml><?xml version="1.0" encoding="utf-8"?>
<a:theme xmlns:a="http://schemas.openxmlformats.org/drawingml/2006/main" name="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FW-Template WIDE.potx" id="{D0AA7BA8-012B-4D47-A2FB-EFC0409BC6E0}" vid="{CEA59BBF-FC03-462C-9B60-E0DB15A255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3A19F7DD0C4B8740FD07DD1FDFFF" ma:contentTypeVersion="18" ma:contentTypeDescription="Create a new document." ma:contentTypeScope="" ma:versionID="35e469270ac1539ef0f2262088be2a26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01b5e7a286300cbcfed5030dfbfdaf36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bureau" minOccurs="0"/>
                <xsd:element ref="ns3:_x002e_division"/>
                <xsd:element ref="ns3:_x002e_globalNavigation"/>
                <xsd:element ref="ns3:_x002e_program" minOccurs="0"/>
                <xsd:element ref="ns3:_x002e_purpose" minOccurs="0"/>
                <xsd:element ref="ns3:_x002e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.Bureau" ma:internalName="bureau">
      <xsd:simpleType>
        <xsd:restriction base="dms:Text">
          <xsd:maxLength value="255"/>
        </xsd:restriction>
      </xsd:simpleType>
    </xsd:element>
    <xsd:element name="_x002e_division" ma:index="14" ma:displayName=".Division" ma:list="{666f73c0-ff85-4897-bedd-c4bfa5c5bae8}" ma:internalName="_x002E_division" ma:showField="Title" ma:web="fb82bcdf-ea63-4554-99e3-e15ccd87b479">
      <xsd:simpleType>
        <xsd:restriction base="dms:Lookup"/>
      </xsd:simpleType>
    </xsd:element>
    <xsd:element name="_x002e_globalNavigation" ma:index="15" ma:displayName=".Global Navigation" ma:list="{cc087b04-f769-438a-abab-25389f9209d1}" ma:internalName="_x002E_globalNavigation" ma:showField="Title" ma:web="fb82bcdf-ea63-4554-99e3-e15ccd87b479">
      <xsd:simpleType>
        <xsd:restriction base="dms:Lookup"/>
      </xsd:simpleType>
    </xsd:element>
    <xsd:element name="_x002e_program" ma:index="16" nillable="true" ma:displayName=".Program" ma:internalName="_x002E_program">
      <xsd:simpleType>
        <xsd:restriction base="dms:Text">
          <xsd:maxLength value="255"/>
        </xsd:restriction>
      </xsd:simpleType>
    </xsd:element>
    <xsd:element name="_x002e_purpose" ma:index="17" nillable="true" ma:displayName=".Purpose" ma:list="{27ad8e90-7efe-4104-98ae-37a81fef7fbc}" ma:internalName="_x002E_purpose" ma:showField="Title" ma:web="fb82bcdf-ea63-4554-99e3-e15ccd87b479">
      <xsd:simpleType>
        <xsd:restriction base="dms:Lookup"/>
      </xsd:simpleType>
    </xsd:element>
    <xsd:element name="_x002e_year" ma:index="18" nillable="true" ma:displayName=".Year" ma:decimals="0" ma:internalName="_x002E_year" ma:percentage="FALSE">
      <xsd:simpleType>
        <xsd:restriction base="dms:Number">
          <xsd:maxInclusive value="2050"/>
          <xsd:minInclusive value="1992"/>
        </xsd:restriction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division xmlns="fb82bcdf-ea63-4554-99e3-e15ccd87b479">7</_x002e_division>
    <_x002e_globalNavigation xmlns="fb82bcdf-ea63-4554-99e3-e15ccd87b479">7</_x002e_globalNavigation>
    <_x002e_program xmlns="fb82bcdf-ea63-4554-99e3-e15ccd87b479" xsi:nil="true"/>
    <_x002e_year xmlns="fb82bcdf-ea63-4554-99e3-e15ccd87b479" xsi:nil="true"/>
    <PublishingExpirationDate xmlns="http://schemas.microsoft.com/sharepoint/v3" xsi:nil="true"/>
    <PublishingStartDate xmlns="http://schemas.microsoft.com/sharepoint/v3" xsi:nil="true"/>
    <bureau xmlns="fb82bcdf-ea63-4554-99e3-e15ccd87b479" xsi:nil="true"/>
    <_x002e_purpose xmlns="fb82bcdf-ea63-4554-99e3-e15ccd87b479" xsi:nil="true"/>
    <_dlc_DocId xmlns="10f2cb44-b37d-4693-a5c3-140ab663d372">TUA7STYPYEWP-583178377-11021</_dlc_DocId>
    <_dlc_DocIdUrl xmlns="10f2cb44-b37d-4693-a5c3-140ab663d372">
      <Url>https://datcp2016-auth-prod.wi.gov/_layouts/15/DocIdRedir.aspx?ID=TUA7STYPYEWP-583178377-11021</Url>
      <Description>TUA7STYPYEWP-583178377-11021</Description>
    </_dlc_DocIdUrl>
  </documentManagement>
</p:properties>
</file>

<file path=customXml/itemProps1.xml><?xml version="1.0" encoding="utf-8"?>
<ds:datastoreItem xmlns:ds="http://schemas.openxmlformats.org/officeDocument/2006/customXml" ds:itemID="{3B546DAF-C8C4-464A-B7B4-CBA493BD2DA9}"/>
</file>

<file path=customXml/itemProps2.xml><?xml version="1.0" encoding="utf-8"?>
<ds:datastoreItem xmlns:ds="http://schemas.openxmlformats.org/officeDocument/2006/customXml" ds:itemID="{28C35E06-D556-4ECA-A88D-27A77389EE18}"/>
</file>

<file path=customXml/itemProps3.xml><?xml version="1.0" encoding="utf-8"?>
<ds:datastoreItem xmlns:ds="http://schemas.openxmlformats.org/officeDocument/2006/customXml" ds:itemID="{785854F7-7387-4B09-B2DC-1EC066E550F8}"/>
</file>

<file path=customXml/itemProps4.xml><?xml version="1.0" encoding="utf-8"?>
<ds:datastoreItem xmlns:ds="http://schemas.openxmlformats.org/officeDocument/2006/customXml" ds:itemID="{12452E40-E0B8-4368-9680-D4386624E417}"/>
</file>

<file path=docProps/app.xml><?xml version="1.0" encoding="utf-8"?>
<Properties xmlns="http://schemas.openxmlformats.org/officeDocument/2006/extended-properties" xmlns:vt="http://schemas.openxmlformats.org/officeDocument/2006/docPropsVTypes">
  <Template>DFW-Template WIDE</Template>
  <TotalTime>6290</TotalTime>
  <Words>126</Words>
  <Application>Microsoft Office PowerPoint</Application>
  <PresentationFormat>Custom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Schoolbook</vt:lpstr>
      <vt:lpstr>Franklin Gothic Demi</vt:lpstr>
      <vt:lpstr>Franklin Gothic Medium</vt:lpstr>
      <vt:lpstr>Wingdings</vt:lpstr>
      <vt:lpstr>Covers</vt:lpstr>
      <vt:lpstr>Content</vt:lpstr>
      <vt:lpstr>Dairy Market, Exports</vt:lpstr>
      <vt:lpstr>DFW Roadmap for Driving Export Business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Foodservice channel marketing</dc:title>
  <dc:creator>Lisa Ramatowski</dc:creator>
  <cp:lastModifiedBy>Chad Vincent</cp:lastModifiedBy>
  <cp:revision>183</cp:revision>
  <dcterms:created xsi:type="dcterms:W3CDTF">2021-08-27T16:18:59Z</dcterms:created>
  <dcterms:modified xsi:type="dcterms:W3CDTF">2025-07-07T17:57:04Z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0x010100A3B93A19F7DD0C4B8740FD07DD1FDFFF</vt:lpwstr>
  </property>
  <property fmtid="{D5CDD505-2E9C-101B-9397-08002B2CF9AE}" pid="3" name="_dlc_DocIdItemGuid">
    <vt:lpwstr>eca2cd64-34e4-470a-8370-c945063cfd6e</vt:lpwstr>
  </property>
</Properties>
</file>