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3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7" r:id="rId4"/>
    <p:sldId id="281" r:id="rId5"/>
    <p:sldId id="26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01" r:id="rId15"/>
    <p:sldId id="29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315" r:id="rId36"/>
    <p:sldId id="2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26"/>
    <a:srgbClr val="000000"/>
    <a:srgbClr val="004680"/>
    <a:srgbClr val="3A3A3A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0436" autoAdjust="0"/>
  </p:normalViewPr>
  <p:slideViewPr>
    <p:cSldViewPr snapToGrid="0">
      <p:cViewPr varScale="1">
        <p:scale>
          <a:sx n="104" d="100"/>
          <a:sy n="104" d="100"/>
        </p:scale>
        <p:origin x="450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2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CP Title Slide 1 w/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97032"/>
          </a:xfrm>
          <a:prstGeom prst="rect">
            <a:avLst/>
          </a:prstGeom>
          <a:solidFill>
            <a:srgbClr val="688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"/>
          <p:cNvSpPr>
            <a:spLocks noGrp="1"/>
          </p:cNvSpPr>
          <p:nvPr>
            <p:ph type="pic" sz="quarter" idx="14"/>
          </p:nvPr>
        </p:nvSpPr>
        <p:spPr>
          <a:xfrm>
            <a:off x="0" y="1397032"/>
            <a:ext cx="12192000" cy="28346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78224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5291099"/>
            <a:ext cx="1161288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– Division – Bureau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533900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Sub Title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3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  <p:sp>
        <p:nvSpPr>
          <p:cNvPr id="15" name="DATCP logo"/>
          <p:cNvSpPr>
            <a:spLocks noGrp="1"/>
          </p:cNvSpPr>
          <p:nvPr>
            <p:ph type="pic" sz="quarter" idx="15"/>
          </p:nvPr>
        </p:nvSpPr>
        <p:spPr>
          <a:xfrm>
            <a:off x="5318760" y="3005777"/>
            <a:ext cx="1554480" cy="15544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48" y="5878132"/>
            <a:ext cx="1161388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74552" cy="35521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3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08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8839202" y="599725"/>
            <a:ext cx="2906817" cy="5816950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831273"/>
            <a:ext cx="7896279" cy="5027528"/>
          </a:xfrm>
        </p:spPr>
        <p:txBody>
          <a:bodyPr vert="horz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44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7670" y="853177"/>
            <a:ext cx="11274552" cy="530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8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08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4" y="914400"/>
            <a:ext cx="7242111" cy="5257800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spcAft>
                <a:spcPts val="900"/>
              </a:spcAft>
              <a:defRPr sz="2400"/>
            </a:lvl1pPr>
            <a:lvl2pPr>
              <a:lnSpc>
                <a:spcPts val="2700"/>
              </a:lnSpc>
              <a:spcAft>
                <a:spcPts val="900"/>
              </a:spcAft>
              <a:defRPr sz="2400"/>
            </a:lvl2pPr>
            <a:lvl3pPr>
              <a:lnSpc>
                <a:spcPts val="2700"/>
              </a:lnSpc>
              <a:spcAft>
                <a:spcPts val="900"/>
              </a:spcAft>
              <a:defRPr sz="2400"/>
            </a:lvl3pPr>
            <a:lvl4pPr>
              <a:lnSpc>
                <a:spcPts val="2700"/>
              </a:lnSpc>
              <a:spcAft>
                <a:spcPts val="900"/>
              </a:spcAft>
              <a:defRPr sz="2400"/>
            </a:lvl4pPr>
            <a:lvl5pPr>
              <a:lnSpc>
                <a:spcPts val="2700"/>
              </a:lnSpc>
              <a:spcAft>
                <a:spcPts val="900"/>
              </a:spcAft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3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51812" y="914400"/>
            <a:ext cx="3514725" cy="3535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8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CP Closing slide clean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1047721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839121"/>
            <a:ext cx="12192000" cy="3234620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238921"/>
            <a:ext cx="1600200" cy="1600200"/>
          </a:xfrm>
          <a:prstGeom prst="ellipse">
            <a:avLst/>
          </a:prstGeom>
        </p:spPr>
      </p:pic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WISCONSIN DEPARTMENT OF AGRICULTURE, TRADE AND CONSUMER PROTECTION (DATCP)</a:t>
            </a:r>
          </a:p>
        </p:txBody>
      </p:sp>
      <p:sp>
        <p:nvSpPr>
          <p:cNvPr id="18" name="Phone/Email/Website"/>
          <p:cNvSpPr>
            <a:spLocks noGrp="1"/>
          </p:cNvSpPr>
          <p:nvPr>
            <p:ph type="body" sz="quarter" idx="15" hasCustomPrompt="1"/>
          </p:nvPr>
        </p:nvSpPr>
        <p:spPr>
          <a:xfrm>
            <a:off x="289560" y="534189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Phone – Email – Website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476277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Program/Bureau – Division 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001861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Presenter Name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4400" kern="120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9868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CP Closing slide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946377"/>
            <a:ext cx="12195777" cy="250660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30685"/>
            <a:ext cx="12192000" cy="1047721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4023" y="3453587"/>
            <a:ext cx="12192000" cy="3404413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WISCONSIN DEPARTMENT OF AGRICULTURE, TRADE AND CONSUMER PROTECTION (DATCP)</a:t>
            </a:r>
          </a:p>
        </p:txBody>
      </p:sp>
      <p:sp>
        <p:nvSpPr>
          <p:cNvPr id="18" name="Phone/Email/Website"/>
          <p:cNvSpPr>
            <a:spLocks noGrp="1"/>
          </p:cNvSpPr>
          <p:nvPr>
            <p:ph type="body" sz="quarter" idx="15" hasCustomPrompt="1"/>
          </p:nvPr>
        </p:nvSpPr>
        <p:spPr>
          <a:xfrm>
            <a:off x="289560" y="534189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Phone – Email – Website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476277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Program/Bureau – Division 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005579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Presenter Name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4400" kern="120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94" y="2622581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3967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CP Closing slide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946377"/>
            <a:ext cx="12195777" cy="250660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24101"/>
            <a:ext cx="12192000" cy="1047721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452984"/>
            <a:ext cx="12192000" cy="3404413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WISCONSIN DEPARTMENT OF AGRICULTURE, TRADE AND CONSUMER PROTECTION (DATCP)</a:t>
            </a:r>
          </a:p>
        </p:txBody>
      </p:sp>
      <p:sp>
        <p:nvSpPr>
          <p:cNvPr id="18" name="Phone/Email/Website"/>
          <p:cNvSpPr>
            <a:spLocks noGrp="1"/>
          </p:cNvSpPr>
          <p:nvPr>
            <p:ph type="body" sz="quarter" idx="15" hasCustomPrompt="1"/>
          </p:nvPr>
        </p:nvSpPr>
        <p:spPr>
          <a:xfrm>
            <a:off x="289560" y="534189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Phone – Email – Website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476277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Program/Bureau – Division 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005579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Presenter Name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4400" kern="120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94" y="2622581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396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688A26"/>
          </a:solidFill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1" baseline="0">
                <a:solidFill>
                  <a:schemeClr val="bg1"/>
                </a:solidFill>
              </a:defRPr>
            </a:lvl1pPr>
            <a:lvl2pPr marL="365751" indent="0" algn="ctr">
              <a:buNone/>
              <a:defRPr sz="2000" cap="all" spc="51" baseline="0">
                <a:solidFill>
                  <a:schemeClr val="bg1"/>
                </a:solidFill>
              </a:defRPr>
            </a:lvl2pPr>
            <a:lvl3pPr algn="ctr">
              <a:defRPr sz="2000" cap="all" spc="51" baseline="0">
                <a:solidFill>
                  <a:schemeClr val="bg1"/>
                </a:solidFill>
              </a:defRPr>
            </a:lvl3pPr>
            <a:lvl4pPr algn="ctr">
              <a:defRPr sz="2000" cap="all" spc="51" baseline="0">
                <a:solidFill>
                  <a:schemeClr val="bg1"/>
                </a:solidFill>
              </a:defRPr>
            </a:lvl4pPr>
            <a:lvl5pPr algn="ctr">
              <a:defRPr sz="2000" cap="all" spc="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2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21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CP Title slide 2 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231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5291099"/>
            <a:ext cx="1161288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– Division – Bureau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4512364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3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  <p:sp>
        <p:nvSpPr>
          <p:cNvPr id="10" name="DATCP logo"/>
          <p:cNvSpPr>
            <a:spLocks noGrp="1"/>
          </p:cNvSpPr>
          <p:nvPr>
            <p:ph type="pic" sz="quarter" idx="15"/>
          </p:nvPr>
        </p:nvSpPr>
        <p:spPr>
          <a:xfrm>
            <a:off x="5318760" y="3005777"/>
            <a:ext cx="1554480" cy="15544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48" y="5878132"/>
            <a:ext cx="1161388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CP Title slide 3 - 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6"/>
          </p:nvPr>
        </p:nvSpPr>
        <p:spPr>
          <a:xfrm>
            <a:off x="1" y="1"/>
            <a:ext cx="4023360" cy="4114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114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7"/>
          </p:nvPr>
        </p:nvSpPr>
        <p:spPr>
          <a:xfrm>
            <a:off x="8168640" y="1"/>
            <a:ext cx="4023360" cy="4114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5291099"/>
            <a:ext cx="1161288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Author – Division – Bureau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4512364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3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  <p:sp>
        <p:nvSpPr>
          <p:cNvPr id="10" name="DATCP logo"/>
          <p:cNvSpPr>
            <a:spLocks noGrp="1"/>
          </p:cNvSpPr>
          <p:nvPr>
            <p:ph type="pic" sz="quarter" idx="15"/>
          </p:nvPr>
        </p:nvSpPr>
        <p:spPr>
          <a:xfrm>
            <a:off x="5318760" y="3005777"/>
            <a:ext cx="1554480" cy="15544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48" y="5878132"/>
            <a:ext cx="1161388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128207" cy="3304800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lnSpc>
                <a:spcPts val="3900"/>
              </a:lnSpc>
              <a:spcAft>
                <a:spcPts val="9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7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4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4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lnSpc>
                <a:spcPts val="3100"/>
              </a:lnSpc>
              <a:spcAft>
                <a:spcPts val="900"/>
              </a:spcAf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9738" y="2044840"/>
            <a:ext cx="11274552" cy="39576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0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46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6"/>
            <a:ext cx="11162991" cy="1258827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lnSpc>
                <a:spcPts val="3900"/>
              </a:lnSpc>
              <a:spcAft>
                <a:spcPts val="900"/>
              </a:spcAft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900"/>
              </a:spcAft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54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4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7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50894"/>
            <a:ext cx="5393103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2250894"/>
            <a:ext cx="5393101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8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35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2839" cy="1274702"/>
          </a:xfrm>
          <a:prstGeom prst="rect">
            <a:avLst/>
          </a:prstGeom>
          <a:solidFill>
            <a:srgbClr val="688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748144"/>
            <a:ext cx="11292840" cy="4057855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rgbClr val="000000"/>
                </a:solidFill>
              </a:defRPr>
            </a:lvl2pPr>
            <a:lvl3pPr>
              <a:lnSpc>
                <a:spcPts val="27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ts val="2700"/>
              </a:lnSpc>
              <a:defRPr sz="2400">
                <a:solidFill>
                  <a:srgbClr val="000000"/>
                </a:solidFill>
              </a:defRPr>
            </a:lvl4pPr>
            <a:lvl5pPr>
              <a:lnSpc>
                <a:spcPts val="2700"/>
              </a:lnSpc>
              <a:defRPr sz="2400">
                <a:solidFill>
                  <a:srgbClr val="000000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5774235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/>
                <a:t>Wisconsin Department of Agriculture, Trade and Consumer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81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231640"/>
            <a:ext cx="12192000" cy="2651760"/>
          </a:xfrm>
          <a:prstGeom prst="rect">
            <a:avLst/>
          </a:prstGeom>
          <a:solidFill>
            <a:srgbClr val="68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58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7" r:id="rId2"/>
    <p:sldLayoutId id="214748392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ttom rectangle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3" r:id="rId6"/>
    <p:sldLayoutId id="2147483944" r:id="rId7"/>
    <p:sldLayoutId id="2147483945" r:id="rId8"/>
    <p:sldLayoutId id="2147483946" r:id="rId9"/>
    <p:sldLayoutId id="2147483950" r:id="rId10"/>
    <p:sldLayoutId id="2147483948" r:id="rId11"/>
    <p:sldLayoutId id="2147483951" r:id="rId12"/>
    <p:sldLayoutId id="2147483952" r:id="rId13"/>
    <p:sldLayoutId id="2147483953" r:id="rId14"/>
    <p:sldLayoutId id="2147483947" r:id="rId15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189" rtl="0" eaLnBrk="1" latinLnBrk="0" hangingPunct="1">
        <a:lnSpc>
          <a:spcPts val="2700"/>
        </a:lnSpc>
        <a:spcBef>
          <a:spcPts val="300"/>
        </a:spcBef>
        <a:spcAft>
          <a:spcPts val="300"/>
        </a:spcAft>
        <a:buClr>
          <a:schemeClr val="accent2"/>
        </a:buClr>
        <a:buSzPct val="92000"/>
        <a:buFont typeface="Wingdings 2" panose="05020102010507070707" pitchFamily="18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10896" indent="-228600" algn="l" defTabSz="457189" rtl="0" eaLnBrk="1" latinLnBrk="0" hangingPunct="1">
        <a:lnSpc>
          <a:spcPts val="2880"/>
        </a:lnSpc>
        <a:spcBef>
          <a:spcPts val="30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85000"/>
        <a:buFont typeface="Wingdings 2" panose="05020102010507070707" pitchFamily="18" charset="2"/>
        <a:buChar char="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512763" indent="-200025" algn="l" defTabSz="457189" rtl="0" eaLnBrk="1" latinLnBrk="0" hangingPunct="1">
        <a:lnSpc>
          <a:spcPts val="2880"/>
        </a:lnSpc>
        <a:spcBef>
          <a:spcPts val="30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50000"/>
        <a:buFont typeface="Wingdings 2" panose="05020102010507070707" pitchFamily="18" charset="2"/>
        <a:buChar char="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741363" indent="-182880" algn="l" defTabSz="457189" rtl="0" eaLnBrk="1" latinLnBrk="0" hangingPunct="1">
        <a:lnSpc>
          <a:spcPts val="2880"/>
        </a:lnSpc>
        <a:spcBef>
          <a:spcPts val="30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65000"/>
        <a:buFont typeface="Wingdings 2" panose="05020102010507070707" pitchFamily="18" charset="2"/>
        <a:buChar char=""/>
        <a:tabLst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969963" indent="-182563" algn="l" defTabSz="457189" rtl="0" eaLnBrk="1" latinLnBrk="0" hangingPunct="1">
        <a:lnSpc>
          <a:spcPts val="2700"/>
        </a:lnSpc>
        <a:spcBef>
          <a:spcPts val="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atcpservices.wisconsin.gov/Certificate_of_Free_Sale/index.aspx?AspxAutoDetectCookieSupport=1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legis.wisconsin.gov/code/admin_code/atcp/020/42" TargetMode="External"/><Relationship Id="rId2" Type="http://schemas.openxmlformats.org/officeDocument/2006/relationships/hyperlink" Target="http://docs.legis.wisconsin.gov/statutes/statutes/94/72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cit.aphis.usda.gov/pcit/faces/signIn.jsf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cit-training.aphis.usda.gov/PCITHelp/Industry_-_PCIT_Overview.pdf" TargetMode="External"/><Relationship Id="rId2" Type="http://schemas.openxmlformats.org/officeDocument/2006/relationships/hyperlink" Target="https://pcit.aphis.usda.gov/pcit/faces/support/userguide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cit-training.aphis.usda.gov/PCITHelp/Certificate_Replacement_for_Authorized_Applicants.pdf" TargetMode="External"/><Relationship Id="rId5" Type="http://schemas.openxmlformats.org/officeDocument/2006/relationships/hyperlink" Target="https://pcit-training.aphis.usda.gov/PCITHelp/Industry_-_Creating_an_Application.pdf" TargetMode="External"/><Relationship Id="rId4" Type="http://schemas.openxmlformats.org/officeDocument/2006/relationships/hyperlink" Target="https://pcit-training.aphis.usda.gov/PCITHelp/PCIT_Initial_Access_Guide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pwmad0p4145:48143/Pages/AgDevelopment/ExportingDocuments.aspx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datcpservices.wisconsin.gov/Certificate_of_Free_Sale/index.aspx?AspxAutoDetectCookieSupport=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" b="239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International Agribusiness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Certificates of Free Sale and Phytosanitary Certification</a:t>
            </a:r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118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7446-3D90-3144-A126-787372B1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certificate of free sale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538CE-D157-8643-872D-DDF6CB4750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Fees: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Regular Service – </a:t>
            </a:r>
            <a:r>
              <a:rPr lang="en-US" spc="-15" dirty="0">
                <a:cs typeface="Century Gothic"/>
              </a:rPr>
              <a:t>pro</a:t>
            </a:r>
            <a:r>
              <a:rPr lang="en-US" spc="-10" dirty="0">
                <a:cs typeface="Century Gothic"/>
              </a:rPr>
              <a:t>c</a:t>
            </a:r>
            <a:r>
              <a:rPr lang="en-US" dirty="0">
                <a:cs typeface="Century Gothic"/>
              </a:rPr>
              <a:t>es</a:t>
            </a:r>
            <a:r>
              <a:rPr lang="en-US" spc="5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ed</a:t>
            </a:r>
            <a:r>
              <a:rPr lang="en-US" dirty="0">
                <a:cs typeface="Century Gothic"/>
              </a:rPr>
              <a:t> w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th</a:t>
            </a:r>
            <a:r>
              <a:rPr lang="en-US" spc="5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n</a:t>
            </a:r>
            <a:r>
              <a:rPr lang="en-US" spc="-3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3</a:t>
            </a:r>
            <a:r>
              <a:rPr lang="en-US" spc="-5" dirty="0">
                <a:cs typeface="Century Gothic"/>
              </a:rPr>
              <a:t> bu</a:t>
            </a:r>
            <a:r>
              <a:rPr lang="en-US" dirty="0">
                <a:cs typeface="Century Gothic"/>
              </a:rPr>
              <a:t>s</a:t>
            </a:r>
            <a:r>
              <a:rPr lang="en-US" spc="10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n</a:t>
            </a:r>
            <a:r>
              <a:rPr lang="en-US" spc="-20" dirty="0">
                <a:cs typeface="Century Gothic"/>
              </a:rPr>
              <a:t>e</a:t>
            </a:r>
            <a:r>
              <a:rPr lang="en-US" dirty="0">
                <a:cs typeface="Century Gothic"/>
              </a:rPr>
              <a:t>ss</a:t>
            </a:r>
            <a:r>
              <a:rPr lang="en-US" spc="-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days</a:t>
            </a:r>
            <a:r>
              <a:rPr lang="en-US" spc="-5" dirty="0">
                <a:cs typeface="Century Gothic"/>
              </a:rPr>
              <a:t>;</a:t>
            </a:r>
            <a:r>
              <a:rPr lang="en-US" spc="-20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e</a:t>
            </a:r>
            <a:r>
              <a:rPr lang="en-US" spc="-20" dirty="0">
                <a:cs typeface="Century Gothic"/>
              </a:rPr>
              <a:t>n</a:t>
            </a:r>
            <a:r>
              <a:rPr lang="en-US" spc="-5" dirty="0">
                <a:cs typeface="Century Gothic"/>
              </a:rPr>
              <a:t>t</a:t>
            </a:r>
            <a:r>
              <a:rPr lang="en-US" spc="5" dirty="0">
                <a:cs typeface="Century Gothic"/>
              </a:rPr>
              <a:t> </a:t>
            </a:r>
            <a:r>
              <a:rPr lang="en-US" spc="20" dirty="0">
                <a:cs typeface="Century Gothic"/>
              </a:rPr>
              <a:t>v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a</a:t>
            </a:r>
            <a:r>
              <a:rPr lang="en-US" spc="-40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f</a:t>
            </a:r>
            <a:r>
              <a:rPr lang="en-US" spc="5" dirty="0">
                <a:cs typeface="Century Gothic"/>
              </a:rPr>
              <a:t>i</a:t>
            </a:r>
            <a:r>
              <a:rPr lang="en-US" spc="-5" dirty="0">
                <a:cs typeface="Century Gothic"/>
              </a:rPr>
              <a:t>rs</a:t>
            </a:r>
            <a:r>
              <a:rPr lang="en-US" spc="25" dirty="0">
                <a:cs typeface="Century Gothic"/>
              </a:rPr>
              <a:t>t</a:t>
            </a:r>
            <a:r>
              <a:rPr lang="en-US" dirty="0">
                <a:cs typeface="Century Gothic"/>
              </a:rPr>
              <a:t>- c</a:t>
            </a:r>
            <a:r>
              <a:rPr lang="en-US" spc="10" dirty="0">
                <a:cs typeface="Century Gothic"/>
              </a:rPr>
              <a:t>l</a:t>
            </a:r>
            <a:r>
              <a:rPr lang="en-US" spc="-5" dirty="0">
                <a:cs typeface="Century Gothic"/>
              </a:rPr>
              <a:t>a</a:t>
            </a:r>
            <a:r>
              <a:rPr lang="en-US" dirty="0">
                <a:cs typeface="Century Gothic"/>
              </a:rPr>
              <a:t>ss</a:t>
            </a:r>
            <a:r>
              <a:rPr lang="en-US" spc="-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m</a:t>
            </a:r>
            <a:r>
              <a:rPr lang="en-US" spc="-10" dirty="0">
                <a:cs typeface="Century Gothic"/>
              </a:rPr>
              <a:t>a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l</a:t>
            </a:r>
            <a:r>
              <a:rPr lang="en-US" spc="-10" dirty="0">
                <a:cs typeface="Century Gothic"/>
              </a:rPr>
              <a:t> on</a:t>
            </a:r>
            <a:r>
              <a:rPr lang="en-US" dirty="0">
                <a:cs typeface="Century Gothic"/>
              </a:rPr>
              <a:t>l</a:t>
            </a:r>
            <a:r>
              <a:rPr lang="en-US" spc="-15" dirty="0">
                <a:cs typeface="Century Gothic"/>
              </a:rPr>
              <a:t>y</a:t>
            </a:r>
            <a:r>
              <a:rPr lang="en-US" spc="-5" dirty="0">
                <a:cs typeface="Century Gothic"/>
              </a:rPr>
              <a:t>.</a:t>
            </a:r>
            <a:r>
              <a:rPr lang="en-US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The</a:t>
            </a:r>
            <a:r>
              <a:rPr lang="en-US" spc="-15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f</a:t>
            </a:r>
            <a:r>
              <a:rPr lang="en-US" spc="-20" dirty="0">
                <a:cs typeface="Century Gothic"/>
              </a:rPr>
              <a:t>e</a:t>
            </a:r>
            <a:r>
              <a:rPr lang="en-US" spc="-10" dirty="0">
                <a:cs typeface="Century Gothic"/>
              </a:rPr>
              <a:t>e</a:t>
            </a:r>
            <a:r>
              <a:rPr lang="en-US" spc="10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for</a:t>
            </a:r>
            <a:r>
              <a:rPr lang="en-US" spc="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e</a:t>
            </a:r>
            <a:r>
              <a:rPr lang="en-US" spc="-10" dirty="0">
                <a:cs typeface="Century Gothic"/>
              </a:rPr>
              <a:t>ach</a:t>
            </a:r>
            <a:r>
              <a:rPr lang="en-US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et</a:t>
            </a:r>
            <a:r>
              <a:rPr lang="en-US" spc="-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of</a:t>
            </a:r>
            <a:r>
              <a:rPr lang="en-US" spc="-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ce</a:t>
            </a:r>
            <a:r>
              <a:rPr lang="en-US" dirty="0">
                <a:cs typeface="Century Gothic"/>
              </a:rPr>
              <a:t>rt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f</a:t>
            </a:r>
            <a:r>
              <a:rPr lang="en-US" spc="5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cat</a:t>
            </a:r>
            <a:r>
              <a:rPr lang="en-US" dirty="0">
                <a:cs typeface="Century Gothic"/>
              </a:rPr>
              <a:t>es</a:t>
            </a:r>
            <a:r>
              <a:rPr lang="en-US" spc="-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us</a:t>
            </a:r>
            <a:r>
              <a:rPr lang="en-US" spc="10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ng</a:t>
            </a:r>
            <a:r>
              <a:rPr lang="en-US" spc="-1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Regu</a:t>
            </a:r>
            <a:r>
              <a:rPr lang="en-US" dirty="0">
                <a:cs typeface="Century Gothic"/>
              </a:rPr>
              <a:t>l</a:t>
            </a:r>
            <a:r>
              <a:rPr lang="en-US" spc="-5" dirty="0">
                <a:cs typeface="Century Gothic"/>
              </a:rPr>
              <a:t>ar</a:t>
            </a:r>
            <a:r>
              <a:rPr lang="en-US" spc="-10" dirty="0">
                <a:cs typeface="Century Gothic"/>
              </a:rPr>
              <a:t> S</a:t>
            </a:r>
            <a:r>
              <a:rPr lang="en-US" spc="-20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5" dirty="0">
                <a:cs typeface="Century Gothic"/>
              </a:rPr>
              <a:t>v</a:t>
            </a:r>
            <a:r>
              <a:rPr lang="en-US" spc="10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ce</a:t>
            </a:r>
            <a:r>
              <a:rPr lang="en-US" spc="-25" dirty="0">
                <a:cs typeface="Century Gothic"/>
              </a:rPr>
              <a:t> 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 </a:t>
            </a:r>
            <a:r>
              <a:rPr lang="en-US" b="1" dirty="0">
                <a:cs typeface="Century Gothic"/>
              </a:rPr>
              <a:t>$65.00</a:t>
            </a:r>
            <a:r>
              <a:rPr lang="en-US" spc="-5" dirty="0">
                <a:cs typeface="Century Gothic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Service – </a:t>
            </a:r>
            <a:r>
              <a:rPr lang="en-US" spc="-5" dirty="0">
                <a:cs typeface="Century Gothic"/>
              </a:rPr>
              <a:t>p</a:t>
            </a:r>
            <a:r>
              <a:rPr lang="en-US" dirty="0">
                <a:cs typeface="Century Gothic"/>
              </a:rPr>
              <a:t>roces</a:t>
            </a:r>
            <a:r>
              <a:rPr lang="en-US" spc="5" dirty="0">
                <a:cs typeface="Century Gothic"/>
              </a:rPr>
              <a:t>s</a:t>
            </a:r>
            <a:r>
              <a:rPr lang="en-US" spc="-5" dirty="0">
                <a:cs typeface="Century Gothic"/>
              </a:rPr>
              <a:t>e</a:t>
            </a:r>
            <a:r>
              <a:rPr lang="en-US" dirty="0">
                <a:cs typeface="Century Gothic"/>
              </a:rPr>
              <a:t>d</a:t>
            </a:r>
            <a:r>
              <a:rPr lang="en-US" spc="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w</a:t>
            </a:r>
            <a:r>
              <a:rPr lang="en-US" spc="5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th</a:t>
            </a:r>
            <a:r>
              <a:rPr lang="en-US" spc="5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n</a:t>
            </a:r>
            <a:r>
              <a:rPr lang="en-US" spc="-40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1</a:t>
            </a:r>
            <a:r>
              <a:rPr lang="en-US" spc="10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b</a:t>
            </a:r>
            <a:r>
              <a:rPr lang="en-US" dirty="0">
                <a:cs typeface="Century Gothic"/>
              </a:rPr>
              <a:t>us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n</a:t>
            </a:r>
            <a:r>
              <a:rPr lang="en-US" spc="-10" dirty="0">
                <a:cs typeface="Century Gothic"/>
              </a:rPr>
              <a:t>e</a:t>
            </a:r>
            <a:r>
              <a:rPr lang="en-US" dirty="0">
                <a:cs typeface="Century Gothic"/>
              </a:rPr>
              <a:t>ss</a:t>
            </a:r>
            <a:r>
              <a:rPr lang="en-US" spc="-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da</a:t>
            </a:r>
            <a:r>
              <a:rPr lang="en-US" spc="-5" dirty="0">
                <a:cs typeface="Century Gothic"/>
              </a:rPr>
              <a:t>y</a:t>
            </a:r>
            <a:r>
              <a:rPr lang="en-US" dirty="0">
                <a:cs typeface="Century Gothic"/>
              </a:rPr>
              <a:t>;</a:t>
            </a:r>
            <a:r>
              <a:rPr lang="en-US" spc="-20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s</a:t>
            </a:r>
            <a:r>
              <a:rPr lang="en-US" spc="-5" dirty="0">
                <a:cs typeface="Century Gothic"/>
              </a:rPr>
              <a:t>e</a:t>
            </a:r>
            <a:r>
              <a:rPr lang="en-US" dirty="0">
                <a:cs typeface="Century Gothic"/>
              </a:rPr>
              <a:t>nt</a:t>
            </a:r>
            <a:r>
              <a:rPr lang="en-US" spc="-10" dirty="0">
                <a:cs typeface="Century Gothic"/>
              </a:rPr>
              <a:t> </a:t>
            </a:r>
            <a:r>
              <a:rPr lang="en-US" spc="15" dirty="0">
                <a:cs typeface="Century Gothic"/>
              </a:rPr>
              <a:t>v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a</a:t>
            </a:r>
            <a:r>
              <a:rPr lang="en-US" spc="-2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FedEx </a:t>
            </a:r>
            <a:r>
              <a:rPr lang="en-US" spc="-10" dirty="0">
                <a:cs typeface="Century Gothic"/>
              </a:rPr>
              <a:t>or</a:t>
            </a:r>
            <a:r>
              <a:rPr lang="en-US" spc="-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UPS.</a:t>
            </a:r>
            <a:r>
              <a:rPr lang="en-US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T</a:t>
            </a:r>
            <a:r>
              <a:rPr lang="en-US" spc="-20" dirty="0">
                <a:cs typeface="Century Gothic"/>
              </a:rPr>
              <a:t>h</a:t>
            </a:r>
            <a:r>
              <a:rPr lang="en-US" spc="-10" dirty="0">
                <a:cs typeface="Century Gothic"/>
              </a:rPr>
              <a:t>e</a:t>
            </a:r>
            <a:r>
              <a:rPr lang="en-US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fee for</a:t>
            </a:r>
            <a:r>
              <a:rPr lang="en-US" spc="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each</a:t>
            </a:r>
            <a:r>
              <a:rPr lang="en-US" spc="-5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et</a:t>
            </a:r>
            <a:r>
              <a:rPr lang="en-US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of</a:t>
            </a:r>
            <a:r>
              <a:rPr lang="en-US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cer</a:t>
            </a:r>
            <a:r>
              <a:rPr lang="en-US" dirty="0">
                <a:cs typeface="Century Gothic"/>
              </a:rPr>
              <a:t>t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f</a:t>
            </a:r>
            <a:r>
              <a:rPr lang="en-US" spc="5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cat</a:t>
            </a:r>
            <a:r>
              <a:rPr lang="en-US" dirty="0">
                <a:cs typeface="Century Gothic"/>
              </a:rPr>
              <a:t>es</a:t>
            </a:r>
            <a:r>
              <a:rPr lang="en-US" spc="-20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us</a:t>
            </a:r>
            <a:r>
              <a:rPr lang="en-US" spc="10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ng</a:t>
            </a:r>
            <a:r>
              <a:rPr lang="en-US" spc="-1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p</a:t>
            </a:r>
            <a:r>
              <a:rPr lang="en-US" dirty="0">
                <a:cs typeface="Century Gothic"/>
              </a:rPr>
              <a:t>ec</a:t>
            </a:r>
            <a:r>
              <a:rPr lang="en-US" spc="5" dirty="0">
                <a:cs typeface="Century Gothic"/>
              </a:rPr>
              <a:t>i</a:t>
            </a:r>
            <a:r>
              <a:rPr lang="en-US" spc="-5" dirty="0">
                <a:cs typeface="Century Gothic"/>
              </a:rPr>
              <a:t>a</a:t>
            </a:r>
            <a:r>
              <a:rPr lang="en-US" dirty="0">
                <a:cs typeface="Century Gothic"/>
              </a:rPr>
              <a:t>l </a:t>
            </a:r>
            <a:r>
              <a:rPr lang="en-US" spc="-10" dirty="0">
                <a:cs typeface="Century Gothic"/>
              </a:rPr>
              <a:t>S</a:t>
            </a:r>
            <a:r>
              <a:rPr lang="en-US" spc="-20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5" dirty="0">
                <a:cs typeface="Century Gothic"/>
              </a:rPr>
              <a:t>v</a:t>
            </a:r>
            <a:r>
              <a:rPr lang="en-US" spc="10" dirty="0">
                <a:cs typeface="Century Gothic"/>
              </a:rPr>
              <a:t>i</a:t>
            </a:r>
            <a:r>
              <a:rPr lang="en-US" spc="-10" dirty="0">
                <a:cs typeface="Century Gothic"/>
              </a:rPr>
              <a:t>ce</a:t>
            </a:r>
            <a:r>
              <a:rPr lang="en-US" spc="-25" dirty="0">
                <a:cs typeface="Century Gothic"/>
              </a:rPr>
              <a:t> </a:t>
            </a:r>
            <a:r>
              <a:rPr lang="en-US" spc="10" dirty="0">
                <a:cs typeface="Century Gothic"/>
              </a:rPr>
              <a:t>i</a:t>
            </a:r>
            <a:r>
              <a:rPr lang="en-US" dirty="0">
                <a:cs typeface="Century Gothic"/>
              </a:rPr>
              <a:t>s </a:t>
            </a:r>
            <a:r>
              <a:rPr lang="en-US" b="1" dirty="0">
                <a:cs typeface="Century Gothic"/>
              </a:rPr>
              <a:t>$100.00</a:t>
            </a:r>
            <a:r>
              <a:rPr lang="en-US" spc="-5" dirty="0">
                <a:cs typeface="Century Gothic"/>
              </a:rPr>
              <a:t>.</a:t>
            </a:r>
            <a:endParaRPr lang="en-US" dirty="0"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FB3BD-8985-5C43-93D4-E06BDF11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07414"/>
            <a:ext cx="4065488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000">
                <a:solidFill>
                  <a:schemeClr val="tx1">
                    <a:lumMod val="95000"/>
                  </a:schemeClr>
                </a:solidFill>
              </a:rPr>
              <a:t>Certificate sample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F417C95-7D50-8743-84D6-F1FE99AF00C6}"/>
              </a:ext>
            </a:extLst>
          </p:cNvPr>
          <p:cNvSpPr/>
          <p:nvPr/>
        </p:nvSpPr>
        <p:spPr>
          <a:xfrm>
            <a:off x="5577748" y="750206"/>
            <a:ext cx="5572898" cy="5920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5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F54C-C6D0-7B45-A84F-D7E2875D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destination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4A88-884B-1B45-B577-527231641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2606848" cy="36330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Mexico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UAE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E4CB0-2B1F-674E-9964-DA1BCE32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63" y="2207078"/>
            <a:ext cx="5422392" cy="3633047"/>
          </a:xfrm>
        </p:spPr>
        <p:txBody>
          <a:bodyPr>
            <a:normAutofit/>
          </a:bodyPr>
          <a:lstStyle/>
          <a:p>
            <a:r>
              <a:rPr lang="en-US" dirty="0"/>
              <a:t>Other countries include:</a:t>
            </a:r>
          </a:p>
          <a:p>
            <a:pPr marL="12700">
              <a:lnSpc>
                <a:spcPct val="100000"/>
              </a:lnSpc>
              <a:buClr>
                <a:srgbClr val="0A0909"/>
              </a:buClr>
              <a:buSzPct val="25000"/>
              <a:tabLst>
                <a:tab pos="227965" algn="l"/>
              </a:tabLst>
            </a:pPr>
            <a:r>
              <a:rPr lang="en-US" spc="-5" dirty="0">
                <a:cs typeface="Calibri"/>
              </a:rPr>
              <a:t>Colo</a:t>
            </a:r>
            <a:r>
              <a:rPr lang="en-US" spc="-10" dirty="0">
                <a:cs typeface="Calibri"/>
              </a:rPr>
              <a:t>m</a:t>
            </a:r>
            <a:r>
              <a:rPr lang="en-US" spc="-5" dirty="0">
                <a:cs typeface="Calibri"/>
              </a:rPr>
              <a:t>bia			Philippines</a:t>
            </a:r>
            <a:endParaRPr lang="en-US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0A0909"/>
              </a:buClr>
              <a:buSzPct val="25000"/>
              <a:tabLst>
                <a:tab pos="227965" algn="l"/>
              </a:tabLst>
            </a:pPr>
            <a:r>
              <a:rPr lang="en-US" dirty="0">
                <a:cs typeface="Calibri"/>
              </a:rPr>
              <a:t>Bo</a:t>
            </a:r>
            <a:r>
              <a:rPr lang="en-US" spc="-10" dirty="0">
                <a:cs typeface="Calibri"/>
              </a:rPr>
              <a:t>l</a:t>
            </a:r>
            <a:r>
              <a:rPr lang="en-US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v</a:t>
            </a:r>
            <a:r>
              <a:rPr lang="en-US" dirty="0">
                <a:cs typeface="Calibri"/>
              </a:rPr>
              <a:t>ia				Thailand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buClr>
                <a:srgbClr val="0A0909"/>
              </a:buClr>
              <a:buSzPct val="25000"/>
              <a:tabLst>
                <a:tab pos="227965" algn="l"/>
              </a:tabLst>
            </a:pPr>
            <a:r>
              <a:rPr lang="en-US" dirty="0">
                <a:cs typeface="Calibri"/>
              </a:rPr>
              <a:t>Gu</a:t>
            </a:r>
            <a:r>
              <a:rPr lang="en-US" spc="-30" dirty="0">
                <a:cs typeface="Calibri"/>
              </a:rPr>
              <a:t>a</a:t>
            </a:r>
            <a:r>
              <a:rPr lang="en-US" spc="-25" dirty="0">
                <a:cs typeface="Calibri"/>
              </a:rPr>
              <a:t>t</a:t>
            </a:r>
            <a:r>
              <a:rPr lang="en-US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m</a:t>
            </a:r>
            <a:r>
              <a:rPr lang="en-US" dirty="0">
                <a:cs typeface="Calibri"/>
              </a:rPr>
              <a:t>ala			Vietnam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buClr>
                <a:srgbClr val="0A0909"/>
              </a:buClr>
              <a:buSzPct val="25000"/>
              <a:tabLst>
                <a:tab pos="227965" algn="l"/>
              </a:tabLst>
            </a:pPr>
            <a:r>
              <a:rPr lang="en-US" spc="-5" dirty="0">
                <a:cs typeface="Calibri"/>
              </a:rPr>
              <a:t>Co</a:t>
            </a:r>
            <a:r>
              <a:rPr lang="en-US" spc="-30" dirty="0">
                <a:cs typeface="Calibri"/>
              </a:rPr>
              <a:t>s</a:t>
            </a:r>
            <a:r>
              <a:rPr lang="en-US" spc="-25" dirty="0">
                <a:cs typeface="Calibri"/>
              </a:rPr>
              <a:t>t</a:t>
            </a:r>
            <a:r>
              <a:rPr lang="en-US" dirty="0">
                <a:cs typeface="Calibri"/>
              </a:rPr>
              <a:t>a Ri</a:t>
            </a:r>
            <a:r>
              <a:rPr lang="en-US" spc="-15" dirty="0">
                <a:cs typeface="Calibri"/>
              </a:rPr>
              <a:t>c</a:t>
            </a:r>
            <a:r>
              <a:rPr lang="en-US" dirty="0">
                <a:cs typeface="Calibri"/>
              </a:rPr>
              <a:t>a			Turkey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0A0909"/>
              </a:buClr>
              <a:buSzPct val="25000"/>
              <a:tabLst>
                <a:tab pos="227965" algn="l"/>
              </a:tabLst>
            </a:pP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Sal</a:t>
            </a:r>
            <a:r>
              <a:rPr lang="en-US" spc="-35" dirty="0">
                <a:cs typeface="Calibri"/>
              </a:rPr>
              <a:t>v</a:t>
            </a:r>
            <a:r>
              <a:rPr lang="en-US" dirty="0">
                <a:cs typeface="Calibri"/>
              </a:rPr>
              <a:t>ador			Saudi Arabia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  <a:buClr>
                <a:srgbClr val="0A0909"/>
              </a:buClr>
              <a:buSzPct val="25000"/>
              <a:tabLst>
                <a:tab pos="227965" algn="l"/>
              </a:tabLst>
            </a:pPr>
            <a:r>
              <a:rPr lang="en-US" spc="-35" dirty="0">
                <a:cs typeface="Calibri"/>
              </a:rPr>
              <a:t>K</a:t>
            </a:r>
            <a:r>
              <a:rPr lang="en-US" spc="-5" dirty="0">
                <a:cs typeface="Calibri"/>
              </a:rPr>
              <a:t>o</a:t>
            </a:r>
            <a:r>
              <a:rPr lang="en-US" spc="-30" dirty="0">
                <a:cs typeface="Calibri"/>
              </a:rPr>
              <a:t>r</a:t>
            </a:r>
            <a:r>
              <a:rPr lang="en-US" dirty="0">
                <a:cs typeface="Calibri"/>
              </a:rPr>
              <a:t>ea</a:t>
            </a:r>
          </a:p>
          <a:p>
            <a:endParaRPr lang="en-US" dirty="0"/>
          </a:p>
        </p:txBody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CB43C0C5-D01D-424C-AFA8-B7DA1D1F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2603" y="2514348"/>
            <a:ext cx="3060357" cy="30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78F31-7CEA-7946-A769-F4B1DC77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Certificates of Free Sale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29E09-8583-6B45-ADBA-4E767A00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3978320"/>
            <a:ext cx="11029615" cy="14975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Heather </a:t>
            </a:r>
            <a:r>
              <a:rPr lang="en-US" dirty="0" err="1"/>
              <a:t>bartley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Feed/toxic response program specialist</a:t>
            </a:r>
          </a:p>
          <a:p>
            <a:pPr>
              <a:lnSpc>
                <a:spcPct val="100000"/>
              </a:lnSpc>
            </a:pPr>
            <a:r>
              <a:rPr lang="en-US" dirty="0"/>
              <a:t>Division of Agricultural resource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888D28-D008-1840-B5DE-43034BD8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Feed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D8AEC-0FB2-EB42-A77F-95F2E209250A}"/>
              </a:ext>
            </a:extLst>
          </p:cNvPr>
          <p:cNvSpPr txBox="1"/>
          <p:nvPr/>
        </p:nvSpPr>
        <p:spPr>
          <a:xfrm>
            <a:off x="581192" y="2090172"/>
            <a:ext cx="6318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Purpose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chemeClr val="tx2"/>
                </a:solidFill>
                <a:cs typeface="Calibri"/>
              </a:rPr>
              <a:t>Assu</a:t>
            </a:r>
            <a:r>
              <a:rPr lang="en-US" sz="2400" spc="-50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the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publi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c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and manu</a:t>
            </a:r>
            <a:r>
              <a:rPr lang="en-US" sz="2400" spc="-50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ac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tu</a:t>
            </a:r>
            <a:r>
              <a:rPr lang="en-US" sz="2400" spc="-35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40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s</a:t>
            </a:r>
            <a:r>
              <a:rPr lang="en-US" sz="2400" spc="-2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th</a:t>
            </a:r>
            <a:r>
              <a:rPr lang="en-US" sz="2400" spc="-25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t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anim</a:t>
            </a:r>
            <a:r>
              <a:rPr lang="en-US" sz="2400" spc="5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l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65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d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and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65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d ing</a:t>
            </a:r>
            <a:r>
              <a:rPr lang="en-US" sz="2400" spc="-40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edi</a:t>
            </a:r>
            <a:r>
              <a:rPr lang="en-US" sz="2400" spc="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25" dirty="0">
                <a:solidFill>
                  <a:schemeClr val="tx2"/>
                </a:solidFill>
                <a:cs typeface="Calibri"/>
              </a:rPr>
              <a:t>n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ts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spc="-50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unadul</a:t>
            </a:r>
            <a:r>
              <a:rPr lang="en-US" sz="2400" spc="-20" dirty="0">
                <a:solidFill>
                  <a:schemeClr val="tx2"/>
                </a:solidFill>
                <a:cs typeface="Calibri"/>
              </a:rPr>
              <a:t>t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50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spc="-25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spc="-35" dirty="0">
                <a:solidFill>
                  <a:schemeClr val="tx2"/>
                </a:solidFill>
                <a:cs typeface="Calibri"/>
              </a:rPr>
              <a:t>t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ed, meet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label</a:t>
            </a:r>
            <a:r>
              <a:rPr lang="en-US" sz="2400" spc="-2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gua</a:t>
            </a:r>
            <a:r>
              <a:rPr lang="en-US" sz="2400" spc="-55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spc="-25" dirty="0">
                <a:solidFill>
                  <a:schemeClr val="tx2"/>
                </a:solidFill>
                <a:cs typeface="Calibri"/>
              </a:rPr>
              <a:t>nt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s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, and 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spc="-45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s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a</a:t>
            </a:r>
            <a:r>
              <a:rPr lang="en-US" sz="2400" spc="-65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and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3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25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65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c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ti</a:t>
            </a:r>
            <a:r>
              <a:rPr lang="en-US" sz="2400" spc="-30" dirty="0">
                <a:solidFill>
                  <a:schemeClr val="tx2"/>
                </a:solidFill>
                <a:cs typeface="Calibri"/>
              </a:rPr>
              <a:t>v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e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50" dirty="0">
                <a:solidFill>
                  <a:schemeClr val="tx2"/>
                </a:solidFill>
                <a:cs typeface="Calibri"/>
              </a:rPr>
              <a:t>f</a:t>
            </a:r>
            <a:r>
              <a:rPr lang="en-US" sz="2400" spc="-20" dirty="0">
                <a:solidFill>
                  <a:schemeClr val="tx2"/>
                </a:solidFill>
                <a:cs typeface="Calibri"/>
              </a:rPr>
              <a:t>o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r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chemeClr val="tx2"/>
                </a:solidFill>
                <a:cs typeface="Calibri"/>
              </a:rPr>
              <a:t>u</a:t>
            </a:r>
            <a:r>
              <a:rPr lang="en-US" sz="2400" spc="-10" dirty="0">
                <a:solidFill>
                  <a:schemeClr val="tx2"/>
                </a:solidFill>
                <a:cs typeface="Calibri"/>
              </a:rPr>
              <a:t>s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BDAC5-1192-6D45-BE6F-45A54D069681}"/>
              </a:ext>
            </a:extLst>
          </p:cNvPr>
          <p:cNvSpPr txBox="1"/>
          <p:nvPr/>
        </p:nvSpPr>
        <p:spPr>
          <a:xfrm>
            <a:off x="6899698" y="2228671"/>
            <a:ext cx="589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Authorities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chemeClr val="tx2"/>
                </a:solidFill>
                <a:cs typeface="Calibri"/>
              </a:rPr>
              <a:t>Wisconsin Stats 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§94</a:t>
            </a:r>
            <a:r>
              <a:rPr lang="en-US" sz="2400" spc="-15" dirty="0">
                <a:solidFill>
                  <a:schemeClr val="tx2"/>
                </a:solidFill>
                <a:cs typeface="Calibri"/>
              </a:rPr>
              <a:t>.72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chemeClr val="tx2"/>
                </a:solidFill>
                <a:cs typeface="Calibri"/>
              </a:rPr>
              <a:t>Wisconsin Adm Code ATCP 42 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99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5186-ED6A-A140-B03A-535A1872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1E71-FC4B-AC44-94A5-EE16D11150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cs typeface="Calibri"/>
              </a:rPr>
              <a:t>Is</a:t>
            </a:r>
            <a:r>
              <a:rPr lang="en-US" spc="-5" dirty="0">
                <a:cs typeface="Calibri"/>
              </a:rPr>
              <a:t>s</a:t>
            </a:r>
            <a:r>
              <a:rPr lang="en-US" spc="-15" dirty="0">
                <a:cs typeface="Calibri"/>
              </a:rPr>
              <a:t>uing</a:t>
            </a:r>
            <a:r>
              <a:rPr lang="en-US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mme</a:t>
            </a:r>
            <a:r>
              <a:rPr lang="en-US" spc="-4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cial</a:t>
            </a:r>
            <a:r>
              <a:rPr lang="en-US" spc="15" dirty="0">
                <a:cs typeface="Calibri"/>
              </a:rPr>
              <a:t> </a:t>
            </a:r>
            <a:r>
              <a:rPr lang="en-US" spc="-70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eed</a:t>
            </a:r>
            <a:r>
              <a:rPr lang="en-US" spc="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li</a:t>
            </a:r>
            <a:r>
              <a:rPr lang="en-US" spc="-20" dirty="0">
                <a:cs typeface="Calibri"/>
              </a:rPr>
              <a:t>c</a:t>
            </a:r>
            <a:r>
              <a:rPr lang="en-US" spc="-15" dirty="0">
                <a:cs typeface="Calibri"/>
              </a:rPr>
              <a:t>enses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cs typeface="Calibri"/>
              </a:rPr>
              <a:t>Is</a:t>
            </a:r>
            <a:r>
              <a:rPr lang="en-US" spc="-5" dirty="0">
                <a:cs typeface="Calibri"/>
              </a:rPr>
              <a:t>s</a:t>
            </a:r>
            <a:r>
              <a:rPr lang="en-US" spc="-15" dirty="0">
                <a:cs typeface="Calibri"/>
              </a:rPr>
              <a:t>uing</a:t>
            </a:r>
            <a:r>
              <a:rPr lang="en-US" dirty="0">
                <a:cs typeface="Calibri"/>
              </a:rPr>
              <a:t> </a:t>
            </a:r>
            <a:r>
              <a:rPr lang="en-US" spc="-70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eed</a:t>
            </a:r>
            <a:r>
              <a:rPr lang="en-US" spc="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cert</a:t>
            </a:r>
            <a:r>
              <a:rPr lang="en-US" spc="-15" dirty="0">
                <a:cs typeface="Calibri"/>
              </a:rPr>
              <a:t>ifi</a:t>
            </a:r>
            <a:r>
              <a:rPr lang="en-US" spc="-40" dirty="0">
                <a:cs typeface="Calibri"/>
              </a:rPr>
              <a:t>c</a:t>
            </a:r>
            <a:r>
              <a:rPr lang="en-US" spc="-35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es</a:t>
            </a:r>
            <a:r>
              <a:rPr lang="en-US" spc="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of</a:t>
            </a:r>
            <a:r>
              <a:rPr lang="en-US" spc="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f</a:t>
            </a:r>
            <a:r>
              <a:rPr lang="en-US" spc="-30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ee</a:t>
            </a:r>
            <a:r>
              <a:rPr lang="en-US" spc="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ale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cs typeface="Calibri"/>
              </a:rPr>
              <a:t>D</a:t>
            </a:r>
            <a:r>
              <a:rPr lang="en-US" spc="-25" dirty="0">
                <a:cs typeface="Calibri"/>
              </a:rPr>
              <a:t>e</a:t>
            </a:r>
            <a:r>
              <a:rPr lang="en-US" spc="-30" dirty="0">
                <a:cs typeface="Calibri"/>
              </a:rPr>
              <a:t>v</a:t>
            </a:r>
            <a:r>
              <a:rPr lang="en-US" spc="-10" dirty="0">
                <a:cs typeface="Calibri"/>
              </a:rPr>
              <a:t>elo</a:t>
            </a:r>
            <a:r>
              <a:rPr lang="en-US" spc="-20" dirty="0">
                <a:cs typeface="Calibri"/>
              </a:rPr>
              <a:t>pme</a:t>
            </a:r>
            <a:r>
              <a:rPr lang="en-US" spc="-3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</a:t>
            </a:r>
            <a:r>
              <a:rPr lang="en-US" spc="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of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ann</a:t>
            </a:r>
            <a:r>
              <a:rPr lang="en-US" spc="-20" dirty="0">
                <a:cs typeface="Calibri"/>
              </a:rPr>
              <a:t>u</a:t>
            </a:r>
            <a:r>
              <a:rPr lang="en-US" spc="-10" dirty="0">
                <a:cs typeface="Calibri"/>
              </a:rPr>
              <a:t>a</a:t>
            </a:r>
            <a:r>
              <a:rPr lang="en-US" dirty="0">
                <a:cs typeface="Calibri"/>
              </a:rPr>
              <a:t>l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inspec</a:t>
            </a:r>
            <a:r>
              <a:rPr lang="en-US" spc="-2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n</a:t>
            </a:r>
            <a:r>
              <a:rPr lang="en-US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n</a:t>
            </a:r>
            <a:r>
              <a:rPr lang="en-US" spc="-15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a</a:t>
            </a:r>
            <a:r>
              <a:rPr lang="en-US" spc="-15" dirty="0">
                <a:cs typeface="Calibri"/>
              </a:rPr>
              <a:t>mpling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plans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cs typeface="Calibri"/>
              </a:rPr>
              <a:t>Collec</a:t>
            </a:r>
            <a:r>
              <a:rPr lang="en-US" spc="-25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and</a:t>
            </a:r>
            <a:r>
              <a:rPr lang="en-US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</a:t>
            </a:r>
            <a:r>
              <a:rPr lang="en-US" spc="-5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ocessing</a:t>
            </a:r>
            <a:r>
              <a:rPr lang="en-US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of</a:t>
            </a:r>
            <a:r>
              <a:rPr lang="en-US" spc="-5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nn</a:t>
            </a:r>
            <a:r>
              <a:rPr lang="en-US" spc="-10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g</a:t>
            </a:r>
            <a:r>
              <a:rPr lang="en-US" spc="-15" dirty="0">
                <a:cs typeface="Calibri"/>
              </a:rPr>
              <a:t>e</a:t>
            </a:r>
            <a:r>
              <a:rPr lang="en-US" spc="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inspec</a:t>
            </a:r>
            <a:r>
              <a:rPr lang="en-US" spc="-2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i</a:t>
            </a:r>
            <a:r>
              <a:rPr lang="en-US" spc="-10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n</a:t>
            </a:r>
            <a:r>
              <a:rPr lang="en-US" dirty="0">
                <a:cs typeface="Calibri"/>
              </a:rPr>
              <a:t> </a:t>
            </a:r>
            <a:r>
              <a:rPr lang="en-US" spc="-70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ees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5" dirty="0">
                <a:cs typeface="Calibri"/>
              </a:rPr>
              <a:t>L</a:t>
            </a:r>
            <a:r>
              <a:rPr lang="en-US" spc="-10" dirty="0">
                <a:cs typeface="Calibri"/>
              </a:rPr>
              <a:t>a</a:t>
            </a:r>
            <a:r>
              <a:rPr lang="en-US" spc="-20" dirty="0">
                <a:cs typeface="Calibri"/>
              </a:rPr>
              <a:t>be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mpliance</a:t>
            </a:r>
            <a:r>
              <a:rPr lang="en-US" spc="10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r</a:t>
            </a:r>
            <a:r>
              <a:rPr lang="en-US" spc="-25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vie</a:t>
            </a:r>
            <a:r>
              <a:rPr lang="en-US" spc="-50" dirty="0">
                <a:cs typeface="Calibri"/>
              </a:rPr>
              <a:t>w</a:t>
            </a:r>
            <a:r>
              <a:rPr lang="en-US" spc="-10" dirty="0">
                <a:cs typeface="Calibri"/>
              </a:rPr>
              <a:t>s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cs typeface="Calibri"/>
              </a:rPr>
              <a:t>Co</a:t>
            </a:r>
            <a:r>
              <a:rPr lang="en-US" spc="-15" dirty="0">
                <a:cs typeface="Calibri"/>
              </a:rPr>
              <a:t>mpliance</a:t>
            </a:r>
            <a:r>
              <a:rPr lang="en-US" spc="-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</a:t>
            </a:r>
            <a:r>
              <a:rPr lang="en-US" spc="-15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si</a:t>
            </a:r>
            <a:r>
              <a:rPr lang="en-US" spc="-30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n</a:t>
            </a:r>
            <a:r>
              <a:rPr lang="en-US" spc="-15" dirty="0">
                <a:cs typeface="Calibri"/>
              </a:rPr>
              <a:t>ce</a:t>
            </a:r>
            <a:endParaRPr lang="en-US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210" dirty="0">
                <a:cs typeface="Calibri"/>
              </a:rPr>
              <a:t>T</a:t>
            </a:r>
            <a:r>
              <a:rPr lang="en-US" spc="-60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xi</a:t>
            </a:r>
            <a:r>
              <a:rPr lang="en-US" spc="-1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 </a:t>
            </a:r>
            <a:r>
              <a:rPr lang="en-US" spc="-5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esp</a:t>
            </a:r>
            <a:r>
              <a:rPr lang="en-US" spc="-10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se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(</a:t>
            </a:r>
            <a:r>
              <a:rPr lang="en-US" spc="-75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eed</a:t>
            </a:r>
            <a:r>
              <a:rPr lang="en-US" spc="2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el</a:t>
            </a:r>
            <a:r>
              <a:rPr lang="en-US" spc="-35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ed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or</a:t>
            </a:r>
            <a:r>
              <a:rPr lang="en-US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o</a:t>
            </a:r>
            <a:r>
              <a:rPr lang="en-US" spc="-35" dirty="0">
                <a:cs typeface="Calibri"/>
              </a:rPr>
              <a:t>n</a:t>
            </a:r>
            <a:r>
              <a:rPr lang="en-US" spc="-15" dirty="0">
                <a:cs typeface="Calibri"/>
              </a:rPr>
              <a:t>-</a:t>
            </a:r>
            <a:r>
              <a:rPr lang="en-US" spc="-70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eed</a:t>
            </a:r>
            <a:r>
              <a:rPr lang="en-US" spc="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el</a:t>
            </a:r>
            <a:r>
              <a:rPr lang="en-US" spc="-40" dirty="0">
                <a:cs typeface="Calibri"/>
              </a:rPr>
              <a:t>at</a:t>
            </a:r>
            <a:r>
              <a:rPr lang="en-US" spc="-15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d</a:t>
            </a:r>
            <a:r>
              <a:rPr lang="en-US" spc="-10" dirty="0">
                <a:cs typeface="Calibri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8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7F33-E063-5E44-85BE-0A6D2BCB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export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78E3-5064-894E-927B-F51678B501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cGMP Certificates</a:t>
            </a:r>
          </a:p>
          <a:p>
            <a:pPr marL="768096" lvl="1" indent="-457200">
              <a:buFont typeface="+mj-lt"/>
              <a:buAutoNum type="arabicPeriod"/>
            </a:pPr>
            <a:r>
              <a:rPr lang="en-US" dirty="0"/>
              <a:t>Certificate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dirty="0">
                <a:solidFill>
                  <a:schemeClr val="tx1"/>
                </a:solidFill>
                <a:cs typeface="Calibri"/>
              </a:rPr>
              <a:t>ts</a:t>
            </a:r>
            <a:r>
              <a:rPr lang="en-US" spc="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o </a:t>
            </a:r>
            <a:r>
              <a:rPr lang="en-US" spc="-20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pc="-15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pc="-4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4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pc="-120" dirty="0">
                <a:solidFill>
                  <a:schemeClr val="tx1"/>
                </a:solidFill>
                <a:cs typeface="Calibri"/>
              </a:rPr>
              <a:t>’</a:t>
            </a:r>
            <a:r>
              <a:rPr lang="en-US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kn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dirty="0">
                <a:solidFill>
                  <a:schemeClr val="tx1"/>
                </a:solidFill>
                <a:cs typeface="Calibri"/>
              </a:rPr>
              <a:t>w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l</a:t>
            </a:r>
            <a:r>
              <a:rPr lang="en-US" dirty="0">
                <a:solidFill>
                  <a:schemeClr val="tx1"/>
                </a:solidFill>
                <a:cs typeface="Calibri"/>
              </a:rPr>
              <a:t>edge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</a:t>
            </a:r>
            <a:r>
              <a:rPr lang="en-US" spc="-2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dirty="0">
                <a:solidFill>
                  <a:schemeClr val="tx1"/>
                </a:solidFill>
                <a:cs typeface="Calibri"/>
              </a:rPr>
              <a:t>t t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dirty="0">
                <a:solidFill>
                  <a:schemeClr val="tx1"/>
                </a:solidFill>
                <a:cs typeface="Calibri"/>
              </a:rPr>
              <a:t>e </a:t>
            </a:r>
            <a:r>
              <a:rPr lang="en-US" spc="-3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dirty="0">
                <a:solidFill>
                  <a:schemeClr val="tx1"/>
                </a:solidFill>
                <a:cs typeface="Calibri"/>
              </a:rPr>
              <a:t>acil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cs typeface="Calibri"/>
              </a:rPr>
              <a:t>ty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is l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cs typeface="Calibri"/>
              </a:rPr>
              <a:t>cen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se</a:t>
            </a:r>
            <a:r>
              <a:rPr lang="en-US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and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in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go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 s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andin</a:t>
            </a:r>
            <a:r>
              <a:rPr lang="en-US" spc="20" dirty="0">
                <a:solidFill>
                  <a:schemeClr val="tx1"/>
                </a:solidFill>
                <a:cs typeface="Calibri"/>
              </a:rPr>
              <a:t>g</a:t>
            </a:r>
            <a:r>
              <a:rPr lang="en-US" dirty="0">
                <a:solidFill>
                  <a:schemeClr val="tx1"/>
                </a:solidFill>
                <a:cs typeface="Calibri"/>
              </a:rPr>
              <a:t>,</a:t>
            </a:r>
            <a:r>
              <a:rPr lang="en-US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base</a:t>
            </a:r>
            <a:r>
              <a:rPr lang="en-US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dirty="0">
                <a:solidFill>
                  <a:schemeClr val="tx1"/>
                </a:solidFill>
                <a:cs typeface="Calibri"/>
              </a:rPr>
              <a:t>n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pc="-15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pc="-4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ds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Feed Product Certificates</a:t>
            </a:r>
          </a:p>
          <a:p>
            <a:pPr marL="768096" lvl="1" indent="-457200">
              <a:buFont typeface="+mj-lt"/>
              <a:buAutoNum type="arabicPeriod"/>
            </a:pPr>
            <a:r>
              <a:rPr lang="en-US" spc="-5" dirty="0">
                <a:solidFill>
                  <a:schemeClr val="tx1"/>
                </a:solidFill>
                <a:cs typeface="Calibri"/>
              </a:rPr>
              <a:t>Cert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fi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3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dirty="0">
                <a:solidFill>
                  <a:schemeClr val="tx1"/>
                </a:solidFill>
                <a:cs typeface="Calibri"/>
              </a:rPr>
              <a:t>ts</a:t>
            </a:r>
            <a:r>
              <a:rPr lang="en-US" spc="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pc="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label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att</a:t>
            </a:r>
            <a:r>
              <a:rPr lang="en-US" dirty="0">
                <a:solidFill>
                  <a:schemeClr val="tx1"/>
                </a:solidFill>
                <a:cs typeface="Calibri"/>
              </a:rPr>
              <a:t>ac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dirty="0">
                <a:solidFill>
                  <a:schemeClr val="tx1"/>
                </a:solidFill>
                <a:cs typeface="Calibri"/>
              </a:rPr>
              <a:t>ed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o t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dirty="0">
                <a:solidFill>
                  <a:schemeClr val="tx1"/>
                </a:solidFill>
                <a:cs typeface="Calibri"/>
              </a:rPr>
              <a:t>e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Certifi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is 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ompl</a:t>
            </a:r>
            <a:r>
              <a:rPr lang="en-US" dirty="0">
                <a:solidFill>
                  <a:schemeClr val="tx1"/>
                </a:solidFill>
                <a:cs typeface="Calibri"/>
              </a:rPr>
              <a:t>ia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dirty="0">
                <a:solidFill>
                  <a:schemeClr val="tx1"/>
                </a:solidFill>
                <a:cs typeface="Calibri"/>
              </a:rPr>
              <a:t>t w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 Wi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sc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onsi</a:t>
            </a:r>
            <a:r>
              <a:rPr lang="en-US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dirty="0">
                <a:solidFill>
                  <a:schemeClr val="tx1"/>
                </a:solidFill>
                <a:cs typeface="Calibri"/>
              </a:rPr>
              <a:t>egul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dirty="0">
                <a:solidFill>
                  <a:schemeClr val="tx1"/>
                </a:solidFill>
                <a:cs typeface="Calibri"/>
              </a:rPr>
              <a:t>tions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and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rul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dirty="0">
                <a:solidFill>
                  <a:schemeClr val="tx1"/>
                </a:solidFill>
                <a:cs typeface="Calibri"/>
              </a:rPr>
              <a:t>, and the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pc="-3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od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u</a:t>
            </a:r>
            <a:r>
              <a:rPr lang="en-US" dirty="0">
                <a:solidFill>
                  <a:schemeClr val="tx1"/>
                </a:solidFill>
                <a:cs typeface="Calibri"/>
              </a:rPr>
              <a:t>ct is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dirty="0">
                <a:solidFill>
                  <a:schemeClr val="tx1"/>
                </a:solidFill>
                <a:cs typeface="Calibri"/>
              </a:rPr>
              <a:t>ee </a:t>
            </a:r>
            <a:r>
              <a:rPr lang="en-US" spc="-4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di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b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u</a:t>
            </a:r>
            <a:r>
              <a:rPr lang="en-US" dirty="0">
                <a:solidFill>
                  <a:schemeClr val="tx1"/>
                </a:solidFill>
                <a:cs typeface="Calibri"/>
              </a:rPr>
              <a:t>tion in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tat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Wis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onsin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License Certificates</a:t>
            </a:r>
          </a:p>
          <a:p>
            <a:pPr marL="768096" lvl="1" indent="-457200">
              <a:buFont typeface="+mj-lt"/>
              <a:buAutoNum type="arabicPeriod"/>
            </a:pPr>
            <a:r>
              <a:rPr lang="en-US" spc="-5" dirty="0">
                <a:solidFill>
                  <a:schemeClr val="tx1"/>
                </a:solidFill>
                <a:cs typeface="Calibri"/>
              </a:rPr>
              <a:t>Cert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fi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att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3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dirty="0">
                <a:solidFill>
                  <a:schemeClr val="tx1"/>
                </a:solidFill>
                <a:cs typeface="Calibri"/>
              </a:rPr>
              <a:t>ts</a:t>
            </a:r>
            <a:r>
              <a:rPr lang="en-US" spc="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pc="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l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cs typeface="Calibri"/>
              </a:rPr>
              <a:t>cen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se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is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per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ed</a:t>
            </a:r>
            <a:r>
              <a:rPr lang="en-US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o manu</a:t>
            </a:r>
            <a:r>
              <a:rPr lang="en-US" spc="-3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dirty="0">
                <a:solidFill>
                  <a:schemeClr val="tx1"/>
                </a:solidFill>
                <a:cs typeface="Calibri"/>
              </a:rPr>
              <a:t>act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u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dirty="0">
                <a:solidFill>
                  <a:schemeClr val="tx1"/>
                </a:solidFill>
                <a:cs typeface="Calibri"/>
              </a:rPr>
              <a:t>e and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di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b</a:t>
            </a:r>
            <a:r>
              <a:rPr lang="en-US" spc="5" dirty="0">
                <a:solidFill>
                  <a:schemeClr val="tx1"/>
                </a:solidFill>
                <a:cs typeface="Calibri"/>
              </a:rPr>
              <a:t>u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om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dirty="0">
                <a:solidFill>
                  <a:schemeClr val="tx1"/>
                </a:solidFill>
                <a:cs typeface="Calibri"/>
              </a:rPr>
              <a:t>cial ani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dirty="0">
                <a:solidFill>
                  <a:schemeClr val="tx1"/>
                </a:solidFill>
                <a:cs typeface="Calibri"/>
              </a:rPr>
              <a:t>al</a:t>
            </a:r>
            <a:r>
              <a:rPr lang="en-US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dirty="0">
                <a:solidFill>
                  <a:schemeClr val="tx1"/>
                </a:solidFill>
                <a:cs typeface="Calibri"/>
              </a:rPr>
              <a:t>eed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in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pc="-25" dirty="0">
                <a:solidFill>
                  <a:schemeClr val="tx1"/>
                </a:solidFill>
                <a:cs typeface="Calibri"/>
              </a:rPr>
              <a:t>stat</a:t>
            </a:r>
            <a:r>
              <a:rPr lang="en-US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/>
              </a:rPr>
              <a:t>Wis</a:t>
            </a:r>
            <a:r>
              <a:rPr lang="en-US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onsin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01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98AF-DDD0-3B40-85A4-EF6B503A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of free sale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D00B-C0F4-DB42-939E-0C2048E3B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724" y="1896559"/>
            <a:ext cx="11274552" cy="4813160"/>
          </a:xfrm>
        </p:spPr>
        <p:txBody>
          <a:bodyPr>
            <a:normAutofit/>
          </a:bodyPr>
          <a:lstStyle/>
          <a:p>
            <a:r>
              <a:rPr lang="en-US" dirty="0"/>
              <a:t>Step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Submit application online</a:t>
            </a:r>
            <a:endParaRPr lang="en-US" sz="2200" dirty="0">
              <a:latin typeface="Calibri"/>
              <a:cs typeface="Calibri"/>
            </a:endParaRPr>
          </a:p>
          <a:p>
            <a:pPr marL="653796" lvl="1" indent="-342900">
              <a:buFont typeface="Arial" panose="020B0604020202020204" pitchFamily="34" charset="0"/>
              <a:buChar char="•"/>
            </a:pPr>
            <a:r>
              <a:rPr lang="en-US" dirty="0"/>
              <a:t>Website: </a:t>
            </a:r>
            <a:r>
              <a:rPr lang="en-US" dirty="0">
                <a:hlinkClick r:id="rId2"/>
              </a:rPr>
              <a:t>http://datcpservices.wisconsin.gov/Certificate_of_Free_Sale/index.aspx</a:t>
            </a:r>
            <a:endParaRPr lang="en-US" dirty="0"/>
          </a:p>
          <a:p>
            <a:pPr marL="968947" lvl="3">
              <a:lnSpc>
                <a:spcPct val="100000"/>
              </a:lnSpc>
              <a:spcBef>
                <a:spcPts val="484"/>
              </a:spcBef>
              <a:buClr>
                <a:srgbClr val="457E46"/>
              </a:buClr>
              <a:buFont typeface="Arial"/>
              <a:buChar char="•"/>
              <a:tabLst>
                <a:tab pos="539115" algn="l"/>
              </a:tabLst>
            </a:pPr>
            <a:r>
              <a:rPr lang="en-US" sz="2000" spc="-5" dirty="0">
                <a:solidFill>
                  <a:schemeClr val="tx1"/>
                </a:solidFill>
                <a:cs typeface="Calibri"/>
              </a:rPr>
              <a:t>Can be found by visiting </a:t>
            </a:r>
            <a:r>
              <a:rPr lang="en-US" sz="2000" spc="-5" dirty="0" err="1">
                <a:solidFill>
                  <a:schemeClr val="tx1"/>
                </a:solidFill>
                <a:cs typeface="Calibri"/>
              </a:rPr>
              <a:t>datcp.gov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&gt;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g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ams/Se</a:t>
            </a:r>
            <a:r>
              <a:rPr lang="en-US" sz="2000" spc="1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ces &gt;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Li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v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ck</a:t>
            </a:r>
            <a:r>
              <a:rPr lang="en-US" sz="2000" spc="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ee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/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oo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d &gt; 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eed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xpor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Cert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fi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ee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Sal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pli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80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98AF-DDD0-3B40-85A4-EF6B503A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of free sale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D00B-C0F4-DB42-939E-0C2048E3B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724" y="1896559"/>
            <a:ext cx="11274552" cy="4813160"/>
          </a:xfrm>
        </p:spPr>
        <p:txBody>
          <a:bodyPr>
            <a:normAutofit/>
          </a:bodyPr>
          <a:lstStyle/>
          <a:p>
            <a:r>
              <a:rPr lang="en-US" dirty="0"/>
              <a:t>Step 2:</a:t>
            </a:r>
          </a:p>
          <a:p>
            <a:pPr marL="241300" marR="662305" indent="-228600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Attach/upload a legible, compliant</a:t>
            </a:r>
            <a:r>
              <a:rPr lang="en-US" sz="2175" baseline="24904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175" baseline="24904" dirty="0">
                <a:cs typeface="Calibri"/>
              </a:rPr>
              <a:t> </a:t>
            </a:r>
            <a:r>
              <a:rPr lang="en-US" sz="2175" spc="-225" baseline="24904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label</a:t>
            </a:r>
            <a:r>
              <a:rPr lang="en-US" sz="2200" spc="-15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in</a:t>
            </a:r>
            <a:r>
              <a:rPr lang="en-US" sz="2200" spc="-5" dirty="0">
                <a:cs typeface="Calibri"/>
              </a:rPr>
              <a:t> </a:t>
            </a:r>
            <a:r>
              <a:rPr lang="en-US" sz="2200" spc="-25" dirty="0">
                <a:cs typeface="Calibri"/>
              </a:rPr>
              <a:t>t</a:t>
            </a:r>
            <a:r>
              <a:rPr lang="en-US" sz="2200" spc="-20" dirty="0">
                <a:cs typeface="Calibri"/>
              </a:rPr>
              <a:t>h</a:t>
            </a:r>
            <a:r>
              <a:rPr lang="en-US" sz="2200" spc="-15" dirty="0">
                <a:cs typeface="Calibri"/>
              </a:rPr>
              <a:t>e</a:t>
            </a:r>
            <a:r>
              <a:rPr lang="en-US" sz="2200" spc="15" dirty="0">
                <a:cs typeface="Calibri"/>
              </a:rPr>
              <a:t> </a:t>
            </a:r>
            <a:r>
              <a:rPr lang="en-US" sz="2200" spc="-20" dirty="0">
                <a:cs typeface="Calibri"/>
              </a:rPr>
              <a:t>En</a:t>
            </a:r>
            <a:r>
              <a:rPr lang="en-US" sz="2200" spc="-25" dirty="0">
                <a:cs typeface="Calibri"/>
              </a:rPr>
              <a:t>g</a:t>
            </a:r>
            <a:r>
              <a:rPr lang="en-US" sz="2200" spc="-10" dirty="0">
                <a:cs typeface="Calibri"/>
              </a:rPr>
              <a:t>lish langua</a:t>
            </a:r>
            <a:r>
              <a:rPr lang="en-US" sz="2200" spc="-40" dirty="0">
                <a:cs typeface="Calibri"/>
              </a:rPr>
              <a:t>g</a:t>
            </a:r>
            <a:r>
              <a:rPr lang="en-US" sz="2200" spc="-10" dirty="0">
                <a:cs typeface="Calibri"/>
              </a:rPr>
              <a:t>e,</a:t>
            </a:r>
            <a:r>
              <a:rPr lang="en-US" sz="2200" spc="5" dirty="0">
                <a:cs typeface="Calibri"/>
              </a:rPr>
              <a:t> </a:t>
            </a:r>
            <a:r>
              <a:rPr lang="en-US" sz="2200" spc="-40" dirty="0">
                <a:cs typeface="Calibri"/>
              </a:rPr>
              <a:t>t</a:t>
            </a:r>
            <a:r>
              <a:rPr lang="en-US" sz="2200" spc="-15" dirty="0">
                <a:cs typeface="Calibri"/>
              </a:rPr>
              <a:t>o</a:t>
            </a:r>
            <a:r>
              <a:rPr lang="en-US" sz="2200" spc="10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the</a:t>
            </a:r>
            <a:r>
              <a:rPr lang="en-US" sz="2200" spc="10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o</a:t>
            </a:r>
            <a:r>
              <a:rPr lang="en-US" sz="2200" spc="-15" dirty="0">
                <a:cs typeface="Calibri"/>
              </a:rPr>
              <a:t>nline</a:t>
            </a:r>
            <a:r>
              <a:rPr lang="en-US" sz="2200" spc="-10" dirty="0">
                <a:cs typeface="Calibri"/>
              </a:rPr>
              <a:t> appli</a:t>
            </a:r>
            <a:r>
              <a:rPr lang="en-US" sz="2200" spc="-40" dirty="0">
                <a:cs typeface="Calibri"/>
              </a:rPr>
              <a:t>c</a:t>
            </a:r>
            <a:r>
              <a:rPr lang="en-US" sz="2200" spc="-35" dirty="0">
                <a:cs typeface="Calibri"/>
              </a:rPr>
              <a:t>a</a:t>
            </a:r>
            <a:r>
              <a:rPr lang="en-US" sz="2200" spc="-10" dirty="0">
                <a:cs typeface="Calibri"/>
              </a:rPr>
              <a:t>tion</a:t>
            </a:r>
            <a:endParaRPr lang="en-US" sz="2200" dirty="0">
              <a:solidFill>
                <a:srgbClr val="000000"/>
              </a:solidFill>
              <a:cs typeface="Calibri"/>
            </a:endParaRPr>
          </a:p>
          <a:p>
            <a:pPr marL="552196" marR="662305" lvl="1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solidFill>
                  <a:schemeClr val="tx1"/>
                </a:solidFill>
                <a:cs typeface="Calibri"/>
              </a:rPr>
              <a:t>Chec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k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pl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ance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b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sub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on:</a:t>
            </a:r>
          </a:p>
          <a:p>
            <a:pPr marL="552196" marR="662305" lvl="1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Wis.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ts.</a:t>
            </a:r>
            <a:r>
              <a:rPr lang="en-US" sz="2000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§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9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4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.72 </a:t>
            </a:r>
            <a:r>
              <a:rPr lang="en-US" sz="2000" u="heavy" spc="-25" dirty="0">
                <a:solidFill>
                  <a:srgbClr val="457E46"/>
                </a:solidFill>
                <a:cs typeface="Calibri"/>
                <a:hlinkClick r:id="rId2"/>
              </a:rPr>
              <a:t>ht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tp</a:t>
            </a:r>
            <a:r>
              <a:rPr lang="en-US" sz="2000" u="heavy" spc="5" dirty="0">
                <a:solidFill>
                  <a:srgbClr val="457E46"/>
                </a:solidFill>
                <a:cs typeface="Calibri"/>
                <a:hlinkClick r:id="rId2"/>
              </a:rPr>
              <a:t>: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//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2"/>
              </a:rPr>
              <a:t>do</a:t>
            </a:r>
            <a:r>
              <a:rPr lang="en-US" sz="2000" u="heavy" spc="5" dirty="0">
                <a:solidFill>
                  <a:srgbClr val="457E46"/>
                </a:solidFill>
                <a:cs typeface="Calibri"/>
                <a:hlinkClick r:id="rId2"/>
              </a:rPr>
              <a:t>c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2"/>
              </a:rPr>
              <a:t>s.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2"/>
              </a:rPr>
              <a:t>l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egi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2"/>
              </a:rPr>
              <a:t>s</a:t>
            </a:r>
            <a:r>
              <a:rPr lang="en-US" sz="2000" u="heavy" spc="-75" dirty="0">
                <a:solidFill>
                  <a:srgbClr val="457E46"/>
                </a:solidFill>
                <a:cs typeface="Calibri"/>
                <a:hlinkClick r:id="rId2"/>
              </a:rPr>
              <a:t>.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w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2"/>
              </a:rPr>
              <a:t>i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2"/>
              </a:rPr>
              <a:t>s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2"/>
              </a:rPr>
              <a:t>c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2"/>
              </a:rPr>
              <a:t>onsin</a:t>
            </a:r>
            <a:r>
              <a:rPr lang="en-US" sz="2000" u="heavy" spc="20" dirty="0">
                <a:solidFill>
                  <a:srgbClr val="457E46"/>
                </a:solidFill>
                <a:cs typeface="Calibri"/>
                <a:hlinkClick r:id="rId2"/>
              </a:rPr>
              <a:t>.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2"/>
              </a:rPr>
              <a:t>g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2"/>
              </a:rPr>
              <a:t>o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v</a:t>
            </a:r>
            <a:r>
              <a:rPr lang="en-US" sz="2000" u="heavy" spc="-40" dirty="0">
                <a:solidFill>
                  <a:srgbClr val="457E46"/>
                </a:solidFill>
                <a:cs typeface="Calibri"/>
                <a:hlinkClick r:id="rId2"/>
              </a:rPr>
              <a:t>/</a:t>
            </a:r>
            <a:r>
              <a:rPr lang="en-US" sz="2000" u="heavy" spc="-30" dirty="0">
                <a:solidFill>
                  <a:srgbClr val="457E46"/>
                </a:solidFill>
                <a:cs typeface="Calibri"/>
                <a:hlinkClick r:id="rId2"/>
              </a:rPr>
              <a:t>s</a:t>
            </a:r>
            <a:r>
              <a:rPr lang="en-US" sz="2000" u="heavy" spc="-25" dirty="0">
                <a:solidFill>
                  <a:srgbClr val="457E46"/>
                </a:solidFill>
                <a:cs typeface="Calibri"/>
                <a:hlinkClick r:id="rId2"/>
              </a:rPr>
              <a:t>ta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tu</a:t>
            </a:r>
            <a:r>
              <a:rPr lang="en-US" sz="2000" u="heavy" spc="-20" dirty="0">
                <a:solidFill>
                  <a:srgbClr val="457E46"/>
                </a:solidFill>
                <a:cs typeface="Calibri"/>
                <a:hlinkClick r:id="rId2"/>
              </a:rPr>
              <a:t>t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es</a:t>
            </a:r>
            <a:r>
              <a:rPr lang="en-US" sz="2000" u="heavy" spc="-40" dirty="0">
                <a:solidFill>
                  <a:srgbClr val="457E46"/>
                </a:solidFill>
                <a:cs typeface="Calibri"/>
                <a:hlinkClick r:id="rId2"/>
              </a:rPr>
              <a:t>/</a:t>
            </a:r>
            <a:r>
              <a:rPr lang="en-US" sz="2000" u="heavy" spc="-30" dirty="0">
                <a:solidFill>
                  <a:srgbClr val="457E46"/>
                </a:solidFill>
                <a:cs typeface="Calibri"/>
                <a:hlinkClick r:id="rId2"/>
              </a:rPr>
              <a:t>s</a:t>
            </a:r>
            <a:r>
              <a:rPr lang="en-US" sz="2000" u="heavy" spc="-25" dirty="0">
                <a:solidFill>
                  <a:srgbClr val="457E46"/>
                </a:solidFill>
                <a:cs typeface="Calibri"/>
                <a:hlinkClick r:id="rId2"/>
              </a:rPr>
              <a:t>ta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tu</a:t>
            </a:r>
            <a:r>
              <a:rPr lang="en-US" sz="2000" u="heavy" spc="-20" dirty="0">
                <a:solidFill>
                  <a:srgbClr val="457E46"/>
                </a:solidFill>
                <a:cs typeface="Calibri"/>
                <a:hlinkClick r:id="rId2"/>
              </a:rPr>
              <a:t>t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2"/>
              </a:rPr>
              <a:t>es/94/72</a:t>
            </a:r>
            <a:endParaRPr lang="en-US" sz="2000" u="heavy" dirty="0">
              <a:cs typeface="Calibri"/>
            </a:endParaRPr>
          </a:p>
          <a:p>
            <a:pPr marL="552196" marR="662305" lvl="1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Wis.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m.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Cod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5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spc="-4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42 </a:t>
            </a:r>
            <a:r>
              <a:rPr lang="en-US" sz="2000" u="heavy" spc="-25" dirty="0">
                <a:solidFill>
                  <a:srgbClr val="457E46"/>
                </a:solidFill>
                <a:cs typeface="Calibri"/>
                <a:hlinkClick r:id="rId3"/>
              </a:rPr>
              <a:t>ht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tp:</a:t>
            </a:r>
            <a:r>
              <a:rPr lang="en-US" sz="2000" u="heavy" spc="5" dirty="0">
                <a:solidFill>
                  <a:srgbClr val="457E46"/>
                </a:solidFill>
                <a:cs typeface="Calibri"/>
                <a:hlinkClick r:id="rId3"/>
              </a:rPr>
              <a:t>/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/</a:t>
            </a:r>
            <a:r>
              <a:rPr lang="en-US" sz="2000" u="heavy" spc="5" dirty="0">
                <a:solidFill>
                  <a:srgbClr val="457E46"/>
                </a:solidFill>
                <a:cs typeface="Calibri"/>
                <a:hlinkClick r:id="rId3"/>
              </a:rPr>
              <a:t>d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ocs.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l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egi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3"/>
              </a:rPr>
              <a:t>s</a:t>
            </a:r>
            <a:r>
              <a:rPr lang="en-US" sz="2000" u="heavy" spc="-80" dirty="0">
                <a:solidFill>
                  <a:srgbClr val="457E46"/>
                </a:solidFill>
                <a:cs typeface="Calibri"/>
                <a:hlinkClick r:id="rId3"/>
              </a:rPr>
              <a:t>.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w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i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3"/>
              </a:rPr>
              <a:t>s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c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ons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i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n</a:t>
            </a:r>
            <a:r>
              <a:rPr lang="en-US" sz="2000" u="heavy" spc="20" dirty="0">
                <a:solidFill>
                  <a:srgbClr val="457E46"/>
                </a:solidFill>
                <a:cs typeface="Calibri"/>
                <a:hlinkClick r:id="rId3"/>
              </a:rPr>
              <a:t>.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g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3"/>
              </a:rPr>
              <a:t>o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v</a:t>
            </a:r>
            <a:r>
              <a:rPr lang="en-US" sz="2000" u="heavy" spc="-35" dirty="0">
                <a:solidFill>
                  <a:srgbClr val="457E46"/>
                </a:solidFill>
                <a:cs typeface="Calibri"/>
                <a:hlinkClick r:id="rId3"/>
              </a:rPr>
              <a:t>/</a:t>
            </a:r>
            <a:r>
              <a:rPr lang="en-US" sz="2000" u="heavy" spc="-20" dirty="0">
                <a:solidFill>
                  <a:srgbClr val="457E46"/>
                </a:solidFill>
                <a:cs typeface="Calibri"/>
                <a:hlinkClick r:id="rId3"/>
              </a:rPr>
              <a:t>c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o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3"/>
              </a:rPr>
              <a:t>d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e</a:t>
            </a:r>
            <a:r>
              <a:rPr lang="en-US" sz="2000" u="heavy" spc="-35" dirty="0">
                <a:solidFill>
                  <a:srgbClr val="457E46"/>
                </a:solidFill>
                <a:cs typeface="Calibri"/>
                <a:hlinkClick r:id="rId3"/>
              </a:rPr>
              <a:t>/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adm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i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n_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c</a:t>
            </a:r>
            <a:r>
              <a:rPr lang="en-US" sz="2000" u="heavy" spc="-5" dirty="0">
                <a:solidFill>
                  <a:srgbClr val="457E46"/>
                </a:solidFill>
                <a:cs typeface="Calibri"/>
                <a:hlinkClick r:id="rId3"/>
              </a:rPr>
              <a:t>o</a:t>
            </a:r>
            <a:r>
              <a:rPr lang="en-US" sz="2000" u="heavy" spc="-15" dirty="0">
                <a:solidFill>
                  <a:srgbClr val="457E46"/>
                </a:solidFill>
                <a:cs typeface="Calibri"/>
                <a:hlinkClick r:id="rId3"/>
              </a:rPr>
              <a:t>d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e</a:t>
            </a:r>
            <a:r>
              <a:rPr lang="en-US" sz="2000" u="heavy" spc="-35" dirty="0">
                <a:solidFill>
                  <a:srgbClr val="457E46"/>
                </a:solidFill>
                <a:cs typeface="Calibri"/>
                <a:hlinkClick r:id="rId3"/>
              </a:rPr>
              <a:t>/</a:t>
            </a:r>
            <a:r>
              <a:rPr lang="en-US" sz="2000" u="heavy" spc="-25" dirty="0">
                <a:solidFill>
                  <a:srgbClr val="457E46"/>
                </a:solidFill>
                <a:cs typeface="Calibri"/>
                <a:hlinkClick r:id="rId3"/>
              </a:rPr>
              <a:t>at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cp</a:t>
            </a:r>
            <a:r>
              <a:rPr lang="en-US" sz="2000" u="heavy" spc="5" dirty="0">
                <a:solidFill>
                  <a:srgbClr val="457E46"/>
                </a:solidFill>
                <a:cs typeface="Calibri"/>
                <a:hlinkClick r:id="rId3"/>
              </a:rPr>
              <a:t>/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0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2</a:t>
            </a:r>
            <a:r>
              <a:rPr lang="en-US" sz="2000" u="heavy" spc="-10" dirty="0">
                <a:solidFill>
                  <a:srgbClr val="457E46"/>
                </a:solidFill>
                <a:cs typeface="Calibri"/>
                <a:hlinkClick r:id="rId3"/>
              </a:rPr>
              <a:t>0/</a:t>
            </a:r>
            <a:r>
              <a:rPr lang="en-US" sz="2000" u="heavy" dirty="0">
                <a:solidFill>
                  <a:srgbClr val="457E46"/>
                </a:solidFill>
                <a:cs typeface="Calibri"/>
                <a:hlinkClick r:id="rId3"/>
              </a:rPr>
              <a:t>42</a:t>
            </a:r>
            <a:endParaRPr lang="en-US" sz="2000" dirty="0">
              <a:cs typeface="Times New Roman"/>
            </a:endParaRPr>
          </a:p>
          <a:p>
            <a:pPr marL="241300" marR="530860" indent="-228600">
              <a:lnSpc>
                <a:spcPts val="238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spc="-15" dirty="0">
                <a:solidFill>
                  <a:srgbClr val="345F35"/>
                </a:solidFill>
                <a:cs typeface="Calibri"/>
              </a:rPr>
              <a:t>L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bel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2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200" spc="-20" dirty="0">
                <a:solidFill>
                  <a:srgbClr val="345F35"/>
                </a:solidFill>
                <a:cs typeface="Calibri"/>
              </a:rPr>
              <a:t>ubmi</a:t>
            </a:r>
            <a:r>
              <a:rPr lang="en-US" sz="2200" spc="-45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200" spc="-4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ed</a:t>
            </a:r>
            <a:r>
              <a:rPr lang="en-US" sz="2200" spc="2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60" dirty="0">
                <a:solidFill>
                  <a:srgbClr val="345F35"/>
                </a:solidFill>
                <a:cs typeface="Calibri"/>
              </a:rPr>
              <a:t>f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or</a:t>
            </a:r>
            <a:r>
              <a:rPr lang="en-US" sz="220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20" dirty="0">
                <a:solidFill>
                  <a:srgbClr val="345F35"/>
                </a:solidFill>
                <a:cs typeface="Calibri"/>
              </a:rPr>
              <a:t>Ce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tifi</a:t>
            </a:r>
            <a:r>
              <a:rPr lang="en-US" sz="2200" spc="-45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200" spc="-35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200" spc="-4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es</a:t>
            </a:r>
            <a:r>
              <a:rPr lang="en-US" sz="2200" spc="3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of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F</a:t>
            </a:r>
            <a:r>
              <a:rPr lang="en-US" sz="2200" spc="-3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ee</a:t>
            </a:r>
            <a:r>
              <a:rPr lang="en-US" sz="2200" spc="1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ale</a:t>
            </a:r>
            <a:r>
              <a:rPr lang="en-US" sz="220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200" spc="-2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20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35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tri</a:t>
            </a:r>
            <a:r>
              <a:rPr lang="en-US" sz="2200" spc="-20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tly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3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200" spc="-30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vie</a:t>
            </a:r>
            <a:r>
              <a:rPr lang="en-US" sz="2200" spc="-50" dirty="0">
                <a:solidFill>
                  <a:srgbClr val="345F35"/>
                </a:solidFill>
                <a:cs typeface="Calibri"/>
              </a:rPr>
              <a:t>w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ed</a:t>
            </a:r>
            <a:r>
              <a:rPr lang="en-US" sz="22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60" dirty="0">
                <a:solidFill>
                  <a:srgbClr val="345F35"/>
                </a:solidFill>
                <a:cs typeface="Calibri"/>
              </a:rPr>
              <a:t>f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or</a:t>
            </a:r>
            <a:r>
              <a:rPr lang="en-US" sz="22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40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ompliance;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 l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abels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200" spc="-3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not</a:t>
            </a:r>
            <a:r>
              <a:rPr lang="en-US" sz="2200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200" spc="-50" dirty="0">
                <a:solidFill>
                  <a:srgbClr val="345F35"/>
                </a:solidFill>
                <a:cs typeface="Calibri"/>
              </a:rPr>
              <a:t>“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p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p</a:t>
            </a:r>
            <a:r>
              <a:rPr lang="en-US" sz="2200" spc="-4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o</a:t>
            </a:r>
            <a:r>
              <a:rPr lang="en-US" sz="2200" spc="-35" dirty="0">
                <a:solidFill>
                  <a:srgbClr val="345F35"/>
                </a:solidFill>
                <a:cs typeface="Calibri"/>
              </a:rPr>
              <a:t>v</a:t>
            </a:r>
            <a:r>
              <a:rPr lang="en-US" sz="2200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200" spc="-55" dirty="0">
                <a:solidFill>
                  <a:srgbClr val="345F35"/>
                </a:solidFill>
                <a:cs typeface="Calibri"/>
              </a:rPr>
              <a:t>d</a:t>
            </a:r>
            <a:r>
              <a:rPr lang="en-US" sz="2200" spc="-10" dirty="0">
                <a:solidFill>
                  <a:srgbClr val="345F35"/>
                </a:solidFill>
                <a:cs typeface="Calibri"/>
              </a:rPr>
              <a:t>”</a:t>
            </a:r>
          </a:p>
          <a:p>
            <a:pPr marL="241300" marR="530860" indent="-228600">
              <a:lnSpc>
                <a:spcPts val="238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</a:tabLst>
            </a:pPr>
            <a:endParaRPr lang="en-US" sz="2200" spc="-10" dirty="0">
              <a:solidFill>
                <a:srgbClr val="345F35"/>
              </a:solidFill>
              <a:cs typeface="Calibri"/>
            </a:endParaRPr>
          </a:p>
          <a:p>
            <a:pPr marL="12700" marR="530860">
              <a:lnSpc>
                <a:spcPts val="2380"/>
              </a:lnSpc>
              <a:spcBef>
                <a:spcPts val="1160"/>
              </a:spcBef>
              <a:tabLst>
                <a:tab pos="241300" algn="l"/>
              </a:tabLst>
            </a:pPr>
            <a:r>
              <a:rPr lang="en-US" sz="2000" spc="15" baseline="24691" dirty="0">
                <a:solidFill>
                  <a:srgbClr val="C00000"/>
                </a:solidFill>
                <a:cs typeface="Calibri"/>
              </a:rPr>
              <a:t>1</a:t>
            </a:r>
            <a:r>
              <a:rPr lang="en-US" sz="2000" spc="7" baseline="2469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La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b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els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n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o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om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p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lia</a:t>
            </a:r>
            <a:r>
              <a:rPr lang="en-US" sz="2000" spc="-20" dirty="0">
                <a:solidFill>
                  <a:srgbClr val="345F35"/>
                </a:solidFill>
                <a:cs typeface="Calibri"/>
              </a:rPr>
              <a:t>n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t w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i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th</a:t>
            </a:r>
            <a:r>
              <a:rPr lang="en-US" sz="2000" spc="-1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spc="-15" dirty="0">
                <a:solidFill>
                  <a:srgbClr val="345F35"/>
                </a:solidFill>
                <a:cs typeface="Calibri"/>
              </a:rPr>
              <a:t>tat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 </a:t>
            </a:r>
            <a:r>
              <a:rPr lang="en-US" sz="2000" spc="-20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g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u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l</a:t>
            </a:r>
            <a:r>
              <a:rPr lang="en-US" sz="2000" spc="-15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tions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w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i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ll 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d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el</a:t>
            </a:r>
            <a:r>
              <a:rPr lang="en-US" sz="2000" spc="-30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y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h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 i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u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nc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spc="1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o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h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 </a:t>
            </a:r>
            <a:r>
              <a:rPr lang="en-US" sz="2000" spc="5" dirty="0">
                <a:solidFill>
                  <a:srgbClr val="345F35"/>
                </a:solidFill>
                <a:cs typeface="Calibri"/>
              </a:rPr>
              <a:t>f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in</a:t>
            </a:r>
            <a:r>
              <a:rPr lang="en-US" sz="2000" spc="-10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l</a:t>
            </a:r>
            <a:r>
              <a:rPr lang="en-US" sz="2000" spc="-5" dirty="0">
                <a:solidFill>
                  <a:srgbClr val="345F35"/>
                </a:solidFill>
                <a:cs typeface="Calibri"/>
              </a:rPr>
              <a:t> C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ertifi</a:t>
            </a:r>
            <a:r>
              <a:rPr lang="en-US" sz="2000" spc="-20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000" spc="-15" dirty="0">
                <a:solidFill>
                  <a:srgbClr val="345F35"/>
                </a:solidFill>
                <a:cs typeface="Calibri"/>
              </a:rPr>
              <a:t>at</a:t>
            </a:r>
            <a:r>
              <a:rPr lang="en-US" sz="2000" dirty="0">
                <a:solidFill>
                  <a:srgbClr val="345F35"/>
                </a:solidFill>
                <a:cs typeface="Calibri"/>
              </a:rPr>
              <a:t>e.</a:t>
            </a:r>
            <a:endParaRPr lang="en-US" sz="2000" dirty="0">
              <a:cs typeface="Calibri"/>
            </a:endParaRPr>
          </a:p>
          <a:p>
            <a:pPr marL="12700" marR="530860">
              <a:lnSpc>
                <a:spcPts val="2380"/>
              </a:lnSpc>
              <a:spcBef>
                <a:spcPts val="1160"/>
              </a:spcBef>
              <a:tabLst>
                <a:tab pos="241300" algn="l"/>
              </a:tabLst>
            </a:pPr>
            <a:endParaRPr lang="en-US" sz="22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1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98AF-DDD0-3B40-85A4-EF6B503A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of free sale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D00B-C0F4-DB42-939E-0C2048E3B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724" y="1896559"/>
            <a:ext cx="11274552" cy="4813160"/>
          </a:xfrm>
        </p:spPr>
        <p:txBody>
          <a:bodyPr>
            <a:normAutofit/>
          </a:bodyPr>
          <a:lstStyle/>
          <a:p>
            <a:r>
              <a:rPr lang="en-US" dirty="0"/>
              <a:t>Step 3:</a:t>
            </a:r>
          </a:p>
          <a:p>
            <a:pPr marL="241300" marR="662305" indent="-228600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Submit payment</a:t>
            </a:r>
            <a:endParaRPr lang="en-US" sz="2200" dirty="0">
              <a:solidFill>
                <a:srgbClr val="000000"/>
              </a:solidFill>
              <a:cs typeface="Calibri"/>
            </a:endParaRPr>
          </a:p>
          <a:p>
            <a:pPr marL="552196" marR="662305" lvl="1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solidFill>
                  <a:schemeClr val="tx1"/>
                </a:solidFill>
                <a:cs typeface="Calibri"/>
              </a:rPr>
              <a:t>Credit card</a:t>
            </a:r>
          </a:p>
          <a:p>
            <a:pPr marL="552196" marR="662305" lvl="1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Check (send via USPS mail)</a:t>
            </a:r>
          </a:p>
          <a:p>
            <a:pPr marL="323596" marR="662305" lvl="1" indent="0">
              <a:lnSpc>
                <a:spcPts val="2380"/>
              </a:lnSpc>
              <a:spcBef>
                <a:spcPts val="560"/>
              </a:spcBef>
              <a:buNone/>
              <a:tabLst>
                <a:tab pos="241300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Note: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ly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submi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yme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ansaction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(u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nl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or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addit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ona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eed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Cert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fi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es</a:t>
            </a:r>
            <a:r>
              <a:rPr lang="en-US" sz="2000" spc="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ee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Sale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)</a:t>
            </a:r>
            <a:r>
              <a:rPr lang="en-US" sz="2000" spc="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he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k.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Ot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erw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se S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Fina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ce 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1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ces</a:t>
            </a:r>
            <a:r>
              <a:rPr lang="en-US" sz="2000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w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ll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del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yme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t,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and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oces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</a:t>
            </a:r>
            <a:r>
              <a:rPr lang="en-US" sz="2000" spc="20" dirty="0">
                <a:solidFill>
                  <a:schemeClr val="tx1"/>
                </a:solidFill>
                <a:cs typeface="Calibri"/>
              </a:rPr>
              <a:t>g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,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y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ou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tif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e(s).</a:t>
            </a:r>
          </a:p>
          <a:p>
            <a:pPr marL="323596" marR="662305" lvl="1" indent="0">
              <a:lnSpc>
                <a:spcPts val="2380"/>
              </a:lnSpc>
              <a:spcBef>
                <a:spcPts val="560"/>
              </a:spcBef>
              <a:buNone/>
              <a:tabLst>
                <a:tab pos="241300" algn="l"/>
              </a:tabLst>
            </a:pPr>
            <a:endParaRPr lang="en-US" sz="2000" i="1" spc="-15" dirty="0">
              <a:solidFill>
                <a:srgbClr val="7E7E7E"/>
              </a:solidFill>
              <a:cs typeface="Calibri"/>
            </a:endParaRPr>
          </a:p>
          <a:p>
            <a:pPr marL="323596" marR="662305" lvl="1" indent="0">
              <a:lnSpc>
                <a:spcPts val="2380"/>
              </a:lnSpc>
              <a:spcBef>
                <a:spcPts val="560"/>
              </a:spcBef>
              <a:buNone/>
              <a:tabLst>
                <a:tab pos="241300" algn="l"/>
              </a:tabLst>
            </a:pP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P</a:t>
            </a:r>
            <a:r>
              <a:rPr lang="en-US" sz="2000" i="1" spc="-5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o</a:t>
            </a:r>
            <a:r>
              <a:rPr lang="en-US" sz="2000" i="1" spc="-25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sing</a:t>
            </a:r>
            <a:r>
              <a:rPr lang="en-US" sz="2000" i="1" spc="-3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dirty="0">
                <a:solidFill>
                  <a:srgbClr val="345F35"/>
                </a:solidFill>
                <a:cs typeface="Calibri"/>
              </a:rPr>
              <a:t>will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4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000" i="1" spc="-90" dirty="0">
                <a:solidFill>
                  <a:srgbClr val="345F35"/>
                </a:solidFill>
                <a:cs typeface="Calibri"/>
              </a:rPr>
              <a:t>k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appr</a:t>
            </a:r>
            <a:r>
              <a:rPr lang="en-US" sz="2000" i="1" spc="-70" dirty="0">
                <a:solidFill>
                  <a:srgbClr val="345F35"/>
                </a:solidFill>
                <a:cs typeface="Calibri"/>
              </a:rPr>
              <a:t>o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xima</a:t>
            </a:r>
            <a:r>
              <a:rPr lang="en-US" sz="2000" i="1" spc="-45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i="1" spc="-2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dirty="0">
                <a:solidFill>
                  <a:srgbClr val="345F35"/>
                </a:solidFill>
                <a:cs typeface="Calibri"/>
              </a:rPr>
              <a:t>ly</a:t>
            </a:r>
            <a:r>
              <a:rPr lang="en-US" sz="2000" i="1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5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-10</a:t>
            </a:r>
            <a:r>
              <a:rPr lang="en-US" sz="2000" i="1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bus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in</a:t>
            </a:r>
            <a:r>
              <a:rPr lang="en-US" sz="2000" i="1" spc="-30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i="1" spc="-2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day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s</a:t>
            </a:r>
            <a:r>
              <a:rPr lang="en-US" sz="2000" i="1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(from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 the</a:t>
            </a:r>
            <a:r>
              <a:rPr lang="en-US" sz="2000" i="1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da</a:t>
            </a:r>
            <a:r>
              <a:rPr lang="en-US" sz="2000" i="1" spc="-35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50" dirty="0">
                <a:solidFill>
                  <a:srgbClr val="345F35"/>
                </a:solidFill>
                <a:cs typeface="Calibri"/>
              </a:rPr>
              <a:t>D</a:t>
            </a:r>
            <a:r>
              <a:rPr lang="en-US" sz="2000" i="1" spc="-195" dirty="0">
                <a:solidFill>
                  <a:srgbClr val="345F35"/>
                </a:solidFill>
                <a:cs typeface="Calibri"/>
              </a:rPr>
              <a:t>A</a:t>
            </a:r>
            <a:r>
              <a:rPr lang="en-US" sz="2000" i="1" spc="-55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P</a:t>
            </a:r>
            <a:r>
              <a:rPr lang="en-US" sz="2000" i="1" spc="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000" i="1" spc="-25" dirty="0">
                <a:solidFill>
                  <a:srgbClr val="345F35"/>
                </a:solidFill>
                <a:cs typeface="Calibri"/>
              </a:rPr>
              <a:t>ec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ei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ves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payme</a:t>
            </a:r>
            <a:r>
              <a:rPr lang="en-US" sz="2000" i="1" spc="-45" dirty="0">
                <a:solidFill>
                  <a:srgbClr val="345F35"/>
                </a:solidFill>
                <a:cs typeface="Calibri"/>
              </a:rPr>
              <a:t>n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)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;</a:t>
            </a:r>
            <a:r>
              <a:rPr lang="en-US" sz="2000" i="1" spc="1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no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n-</a:t>
            </a:r>
            <a:r>
              <a:rPr lang="en-US" sz="2000" i="1" spc="-40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omplia</a:t>
            </a:r>
            <a:r>
              <a:rPr lang="en-US" sz="2000" i="1" spc="-40" dirty="0">
                <a:solidFill>
                  <a:srgbClr val="345F35"/>
                </a:solidFill>
                <a:cs typeface="Calibri"/>
              </a:rPr>
              <a:t>n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t</a:t>
            </a:r>
            <a:r>
              <a:rPr lang="en-US" sz="2000" i="1" spc="-2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lab</a:t>
            </a:r>
            <a:r>
              <a:rPr lang="en-US" sz="2000" i="1" spc="-30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ls will</a:t>
            </a:r>
            <a:r>
              <a:rPr lang="en-US" sz="2000" i="1" spc="-5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25" dirty="0">
                <a:solidFill>
                  <a:srgbClr val="345F35"/>
                </a:solidFill>
                <a:cs typeface="Calibri"/>
              </a:rPr>
              <a:t>c</a:t>
            </a:r>
            <a:r>
              <a:rPr lang="en-US" sz="2000" i="1" spc="-20" dirty="0">
                <a:solidFill>
                  <a:srgbClr val="345F35"/>
                </a:solidFill>
                <a:cs typeface="Calibri"/>
              </a:rPr>
              <a:t>aus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e</a:t>
            </a:r>
            <a:r>
              <a:rPr lang="en-US" sz="2000" i="1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15" dirty="0">
                <a:solidFill>
                  <a:srgbClr val="345F35"/>
                </a:solidFill>
                <a:cs typeface="Calibri"/>
              </a:rPr>
              <a:t>furthe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r</a:t>
            </a:r>
            <a:r>
              <a:rPr lang="en-US" sz="2000" i="1" dirty="0">
                <a:solidFill>
                  <a:srgbClr val="345F35"/>
                </a:solidFill>
                <a:cs typeface="Calibri"/>
              </a:rPr>
              <a:t> </a:t>
            </a:r>
            <a:r>
              <a:rPr lang="en-US" sz="2000" i="1" spc="-10" dirty="0">
                <a:solidFill>
                  <a:srgbClr val="345F35"/>
                </a:solidFill>
                <a:cs typeface="Calibri"/>
              </a:rPr>
              <a:t>delays</a:t>
            </a:r>
            <a:endParaRPr lang="en-US" sz="2000" dirty="0">
              <a:cs typeface="Calibri"/>
            </a:endParaRPr>
          </a:p>
          <a:p>
            <a:pPr marL="323596" marR="662305" lvl="1" indent="0">
              <a:lnSpc>
                <a:spcPts val="2380"/>
              </a:lnSpc>
              <a:spcBef>
                <a:spcPts val="560"/>
              </a:spcBef>
              <a:buNone/>
              <a:tabLst>
                <a:tab pos="241300" algn="l"/>
              </a:tabLst>
            </a:pPr>
            <a:endParaRPr lang="en-US" sz="2000" dirty="0">
              <a:cs typeface="Times New Roman"/>
            </a:endParaRPr>
          </a:p>
          <a:p>
            <a:pPr marL="12700" marR="530860">
              <a:lnSpc>
                <a:spcPts val="2380"/>
              </a:lnSpc>
              <a:spcBef>
                <a:spcPts val="1160"/>
              </a:spcBef>
              <a:tabLst>
                <a:tab pos="241300" algn="l"/>
              </a:tabLst>
            </a:pPr>
            <a:endParaRPr lang="en-US" sz="22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AEF8-FD3B-DF4F-A8BE-59736786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2B12-F581-BF48-A4EC-BC92FD4199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20" dirty="0">
                <a:latin typeface="Cambria"/>
                <a:cs typeface="Cambria"/>
              </a:rPr>
              <a:t>In</a:t>
            </a:r>
            <a:r>
              <a:rPr lang="en-US" spc="-10" dirty="0">
                <a:latin typeface="Cambria"/>
                <a:cs typeface="Cambria"/>
              </a:rPr>
              <a:t>t</a:t>
            </a:r>
            <a:r>
              <a:rPr lang="en-US" spc="-15" dirty="0">
                <a:latin typeface="Cambria"/>
                <a:cs typeface="Cambria"/>
              </a:rPr>
              <a:t>l</a:t>
            </a:r>
            <a:r>
              <a:rPr lang="en-US" spc="-10" dirty="0">
                <a:latin typeface="Cambria"/>
                <a:cs typeface="Cambria"/>
              </a:rPr>
              <a:t>.</a:t>
            </a:r>
            <a:r>
              <a:rPr lang="en-US" spc="5" dirty="0">
                <a:latin typeface="Cambria"/>
                <a:cs typeface="Cambria"/>
              </a:rPr>
              <a:t> </a:t>
            </a:r>
            <a:r>
              <a:rPr lang="en-US" spc="-25" dirty="0">
                <a:latin typeface="Cambria"/>
                <a:cs typeface="Cambria"/>
              </a:rPr>
              <a:t>Agr</a:t>
            </a:r>
            <a:r>
              <a:rPr lang="en-US" spc="-15" dirty="0">
                <a:latin typeface="Cambria"/>
                <a:cs typeface="Cambria"/>
              </a:rPr>
              <a:t>ib</a:t>
            </a:r>
            <a:r>
              <a:rPr lang="en-US" spc="-20" dirty="0">
                <a:latin typeface="Cambria"/>
                <a:cs typeface="Cambria"/>
              </a:rPr>
              <a:t>usin</a:t>
            </a:r>
            <a:r>
              <a:rPr lang="en-US" spc="-10" dirty="0">
                <a:latin typeface="Cambria"/>
                <a:cs typeface="Cambria"/>
              </a:rPr>
              <a:t>e</a:t>
            </a:r>
            <a:r>
              <a:rPr lang="en-US" spc="-15" dirty="0">
                <a:latin typeface="Cambria"/>
                <a:cs typeface="Cambria"/>
              </a:rPr>
              <a:t>ss</a:t>
            </a:r>
            <a:r>
              <a:rPr lang="en-US" spc="10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Cen</a:t>
            </a:r>
            <a:r>
              <a:rPr lang="en-US" spc="-35" dirty="0">
                <a:latin typeface="Cambria"/>
                <a:cs typeface="Cambria"/>
              </a:rPr>
              <a:t>t</a:t>
            </a:r>
            <a:r>
              <a:rPr lang="en-US" spc="-15" dirty="0">
                <a:latin typeface="Cambria"/>
                <a:cs typeface="Cambria"/>
              </a:rPr>
              <a:t>er</a:t>
            </a:r>
            <a:r>
              <a:rPr lang="en-US" spc="-5" dirty="0">
                <a:latin typeface="Cambria"/>
                <a:cs typeface="Cambria"/>
              </a:rPr>
              <a:t> </a:t>
            </a:r>
            <a:r>
              <a:rPr lang="en-US" spc="-254" dirty="0">
                <a:latin typeface="Cambria"/>
                <a:cs typeface="Cambria"/>
              </a:rPr>
              <a:t>T</a:t>
            </a:r>
            <a:r>
              <a:rPr lang="en-US" spc="-20" dirty="0">
                <a:latin typeface="Cambria"/>
                <a:cs typeface="Cambria"/>
              </a:rPr>
              <a:t>eam</a:t>
            </a:r>
            <a:endParaRPr lang="en-US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20" dirty="0">
                <a:latin typeface="Cambria"/>
                <a:cs typeface="Cambria"/>
              </a:rPr>
              <a:t>Ex</a:t>
            </a:r>
            <a:r>
              <a:rPr lang="en-US" spc="-15" dirty="0">
                <a:latin typeface="Cambria"/>
                <a:cs typeface="Cambria"/>
              </a:rPr>
              <a:t>port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P</a:t>
            </a:r>
            <a:r>
              <a:rPr lang="en-US" spc="-60" dirty="0">
                <a:latin typeface="Cambria"/>
                <a:cs typeface="Cambria"/>
              </a:rPr>
              <a:t>r</a:t>
            </a:r>
            <a:r>
              <a:rPr lang="en-US" spc="-15" dirty="0">
                <a:latin typeface="Cambria"/>
                <a:cs typeface="Cambria"/>
              </a:rPr>
              <a:t>og</a:t>
            </a:r>
            <a:r>
              <a:rPr lang="en-US" spc="-70" dirty="0">
                <a:latin typeface="Cambria"/>
                <a:cs typeface="Cambria"/>
              </a:rPr>
              <a:t>r</a:t>
            </a:r>
            <a:r>
              <a:rPr lang="en-US" spc="-25" dirty="0">
                <a:latin typeface="Cambria"/>
                <a:cs typeface="Cambria"/>
              </a:rPr>
              <a:t>am</a:t>
            </a:r>
            <a:r>
              <a:rPr lang="en-US" spc="-15" dirty="0">
                <a:latin typeface="Cambria"/>
                <a:cs typeface="Cambria"/>
              </a:rPr>
              <a:t>s</a:t>
            </a:r>
            <a:r>
              <a:rPr lang="en-US" spc="20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and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Services</a:t>
            </a:r>
            <a:endParaRPr lang="en-US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25" dirty="0">
                <a:latin typeface="Cambria"/>
                <a:cs typeface="Cambria"/>
              </a:rPr>
              <a:t>Em</a:t>
            </a:r>
            <a:r>
              <a:rPr lang="en-US" spc="-90" dirty="0">
                <a:latin typeface="Cambria"/>
                <a:cs typeface="Cambria"/>
              </a:rPr>
              <a:t>m</a:t>
            </a:r>
            <a:r>
              <a:rPr lang="en-US" spc="-15" dirty="0">
                <a:latin typeface="Cambria"/>
                <a:cs typeface="Cambria"/>
              </a:rPr>
              <a:t>y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Na</a:t>
            </a:r>
            <a:r>
              <a:rPr lang="en-US" spc="-40" dirty="0">
                <a:latin typeface="Cambria"/>
                <a:cs typeface="Cambria"/>
              </a:rPr>
              <a:t>g</a:t>
            </a:r>
            <a:r>
              <a:rPr lang="en-US" spc="-25" dirty="0">
                <a:latin typeface="Cambria"/>
                <a:cs typeface="Cambria"/>
              </a:rPr>
              <a:t>amac</a:t>
            </a:r>
            <a:r>
              <a:rPr lang="en-US" spc="-15" dirty="0">
                <a:latin typeface="Cambria"/>
                <a:cs typeface="Cambria"/>
              </a:rPr>
              <a:t>h</a:t>
            </a:r>
            <a:r>
              <a:rPr lang="en-US" spc="-10" dirty="0">
                <a:latin typeface="Cambria"/>
                <a:cs typeface="Cambria"/>
              </a:rPr>
              <a:t>i</a:t>
            </a:r>
            <a:r>
              <a:rPr lang="en-US" spc="-20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–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130" dirty="0">
                <a:latin typeface="Cambria"/>
                <a:cs typeface="Cambria"/>
              </a:rPr>
              <a:t>F</a:t>
            </a:r>
            <a:r>
              <a:rPr lang="en-US" spc="-15" dirty="0">
                <a:latin typeface="Cambria"/>
                <a:cs typeface="Cambria"/>
              </a:rPr>
              <a:t>ood</a:t>
            </a:r>
            <a:r>
              <a:rPr lang="en-US" spc="-5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Ce</a:t>
            </a:r>
            <a:r>
              <a:rPr lang="en-US" spc="-30" dirty="0">
                <a:latin typeface="Cambria"/>
                <a:cs typeface="Cambria"/>
              </a:rPr>
              <a:t>r</a:t>
            </a:r>
            <a:r>
              <a:rPr lang="en-US" spc="-15" dirty="0">
                <a:latin typeface="Cambria"/>
                <a:cs typeface="Cambria"/>
              </a:rPr>
              <a:t>tif</a:t>
            </a:r>
            <a:r>
              <a:rPr lang="en-US" dirty="0">
                <a:latin typeface="Cambria"/>
                <a:cs typeface="Cambria"/>
              </a:rPr>
              <a:t>i</a:t>
            </a:r>
            <a:r>
              <a:rPr lang="en-US" spc="-15" dirty="0">
                <a:latin typeface="Cambria"/>
                <a:cs typeface="Cambria"/>
              </a:rPr>
              <a:t>ca</a:t>
            </a:r>
            <a:r>
              <a:rPr lang="en-US" spc="-30" dirty="0">
                <a:latin typeface="Cambria"/>
                <a:cs typeface="Cambria"/>
              </a:rPr>
              <a:t>t</a:t>
            </a:r>
            <a:r>
              <a:rPr lang="en-US" spc="-15" dirty="0">
                <a:latin typeface="Cambria"/>
                <a:cs typeface="Cambria"/>
              </a:rPr>
              <a:t>es</a:t>
            </a:r>
            <a:r>
              <a:rPr lang="en-US" spc="-20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of </a:t>
            </a:r>
            <a:r>
              <a:rPr lang="en-US" spc="-80" dirty="0">
                <a:latin typeface="Cambria"/>
                <a:cs typeface="Cambria"/>
              </a:rPr>
              <a:t>F</a:t>
            </a:r>
            <a:r>
              <a:rPr lang="en-US" spc="-60" dirty="0">
                <a:latin typeface="Cambria"/>
                <a:cs typeface="Cambria"/>
              </a:rPr>
              <a:t>r</a:t>
            </a:r>
            <a:r>
              <a:rPr lang="en-US" spc="-15" dirty="0">
                <a:latin typeface="Cambria"/>
                <a:cs typeface="Cambria"/>
              </a:rPr>
              <a:t>ee</a:t>
            </a:r>
            <a:r>
              <a:rPr lang="en-US" spc="-5" dirty="0">
                <a:latin typeface="Cambria"/>
                <a:cs typeface="Cambria"/>
              </a:rPr>
              <a:t> </a:t>
            </a:r>
            <a:r>
              <a:rPr lang="en-US" spc="-10" dirty="0">
                <a:latin typeface="Cambria"/>
                <a:cs typeface="Cambria"/>
              </a:rPr>
              <a:t>S</a:t>
            </a:r>
            <a:r>
              <a:rPr lang="en-US" spc="-20" dirty="0">
                <a:latin typeface="Cambria"/>
                <a:cs typeface="Cambria"/>
              </a:rPr>
              <a:t>ale</a:t>
            </a:r>
            <a:r>
              <a:rPr lang="en-US" spc="-10" dirty="0">
                <a:latin typeface="Cambria"/>
                <a:cs typeface="Cambria"/>
              </a:rPr>
              <a:t>,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35" dirty="0">
                <a:latin typeface="Cambria"/>
                <a:cs typeface="Cambria"/>
              </a:rPr>
              <a:t>D</a:t>
            </a:r>
            <a:r>
              <a:rPr lang="en-US" spc="-15" dirty="0">
                <a:latin typeface="Cambria"/>
                <a:cs typeface="Cambria"/>
              </a:rPr>
              <a:t>FS</a:t>
            </a:r>
            <a:endParaRPr lang="en-US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15" dirty="0">
                <a:latin typeface="Cambria"/>
                <a:cs typeface="Cambria"/>
              </a:rPr>
              <a:t>Heather</a:t>
            </a:r>
            <a:r>
              <a:rPr lang="en-US" spc="-5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Bartl</a:t>
            </a:r>
            <a:r>
              <a:rPr lang="en-US" spc="-40" dirty="0">
                <a:latin typeface="Cambria"/>
                <a:cs typeface="Cambria"/>
              </a:rPr>
              <a:t>e</a:t>
            </a:r>
            <a:r>
              <a:rPr lang="en-US" spc="-15" dirty="0">
                <a:latin typeface="Cambria"/>
                <a:cs typeface="Cambria"/>
              </a:rPr>
              <a:t>y</a:t>
            </a:r>
            <a:r>
              <a:rPr lang="en-US" spc="15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–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125" dirty="0">
                <a:latin typeface="Cambria"/>
                <a:cs typeface="Cambria"/>
              </a:rPr>
              <a:t>F</a:t>
            </a:r>
            <a:r>
              <a:rPr lang="en-US" spc="-15" dirty="0">
                <a:latin typeface="Cambria"/>
                <a:cs typeface="Cambria"/>
              </a:rPr>
              <a:t>e</a:t>
            </a:r>
            <a:r>
              <a:rPr lang="en-US" spc="-10" dirty="0">
                <a:latin typeface="Cambria"/>
                <a:cs typeface="Cambria"/>
              </a:rPr>
              <a:t>e</a:t>
            </a:r>
            <a:r>
              <a:rPr lang="en-US" spc="-20" dirty="0">
                <a:latin typeface="Cambria"/>
                <a:cs typeface="Cambria"/>
              </a:rPr>
              <a:t>d </a:t>
            </a:r>
            <a:r>
              <a:rPr lang="en-US" spc="-15" dirty="0">
                <a:latin typeface="Cambria"/>
                <a:cs typeface="Cambria"/>
              </a:rPr>
              <a:t>Certifi</a:t>
            </a:r>
            <a:r>
              <a:rPr lang="en-US" spc="-5" dirty="0">
                <a:latin typeface="Cambria"/>
                <a:cs typeface="Cambria"/>
              </a:rPr>
              <a:t>c</a:t>
            </a:r>
            <a:r>
              <a:rPr lang="en-US" spc="-20" dirty="0">
                <a:latin typeface="Cambria"/>
                <a:cs typeface="Cambria"/>
              </a:rPr>
              <a:t>a</a:t>
            </a:r>
            <a:r>
              <a:rPr lang="en-US" spc="-25" dirty="0">
                <a:latin typeface="Cambria"/>
                <a:cs typeface="Cambria"/>
              </a:rPr>
              <a:t>t</a:t>
            </a:r>
            <a:r>
              <a:rPr lang="en-US" spc="-15" dirty="0">
                <a:latin typeface="Cambria"/>
                <a:cs typeface="Cambria"/>
              </a:rPr>
              <a:t>es</a:t>
            </a:r>
            <a:r>
              <a:rPr lang="en-US" spc="-10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of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80" dirty="0">
                <a:latin typeface="Cambria"/>
                <a:cs typeface="Cambria"/>
              </a:rPr>
              <a:t>F</a:t>
            </a:r>
            <a:r>
              <a:rPr lang="en-US" spc="-60" dirty="0">
                <a:latin typeface="Cambria"/>
                <a:cs typeface="Cambria"/>
              </a:rPr>
              <a:t>r</a:t>
            </a:r>
            <a:r>
              <a:rPr lang="en-US" spc="-15" dirty="0">
                <a:latin typeface="Cambria"/>
                <a:cs typeface="Cambria"/>
              </a:rPr>
              <a:t>ee</a:t>
            </a:r>
            <a:r>
              <a:rPr lang="en-US" spc="-5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Sale</a:t>
            </a:r>
            <a:r>
              <a:rPr lang="en-US" spc="-10" dirty="0">
                <a:latin typeface="Cambria"/>
                <a:cs typeface="Cambria"/>
              </a:rPr>
              <a:t>, </a:t>
            </a:r>
            <a:r>
              <a:rPr lang="en-US" spc="-110" dirty="0">
                <a:latin typeface="Cambria"/>
                <a:cs typeface="Cambria"/>
              </a:rPr>
              <a:t>D</a:t>
            </a:r>
            <a:r>
              <a:rPr lang="en-US" spc="-25" dirty="0">
                <a:latin typeface="Cambria"/>
                <a:cs typeface="Cambria"/>
              </a:rPr>
              <a:t>ARM</a:t>
            </a:r>
            <a:endParaRPr lang="en-US" dirty="0">
              <a:latin typeface="Cambria"/>
              <a:cs typeface="Cambria"/>
            </a:endParaRPr>
          </a:p>
          <a:p>
            <a:pPr marL="355600" marR="954405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20" dirty="0">
                <a:latin typeface="Cambria"/>
                <a:cs typeface="Cambria"/>
              </a:rPr>
              <a:t>G</a:t>
            </a:r>
            <a:r>
              <a:rPr lang="en-US" spc="-60" dirty="0">
                <a:latin typeface="Cambria"/>
                <a:cs typeface="Cambria"/>
              </a:rPr>
              <a:t>r</a:t>
            </a:r>
            <a:r>
              <a:rPr lang="en-US" spc="-15" dirty="0">
                <a:latin typeface="Cambria"/>
                <a:cs typeface="Cambria"/>
              </a:rPr>
              <a:t>eg</a:t>
            </a:r>
            <a:r>
              <a:rPr lang="en-US" spc="5" dirty="0">
                <a:latin typeface="Cambria"/>
                <a:cs typeface="Cambria"/>
              </a:rPr>
              <a:t> </a:t>
            </a:r>
            <a:r>
              <a:rPr lang="en-US" spc="-20" dirty="0" err="1">
                <a:latin typeface="Cambria"/>
                <a:cs typeface="Cambria"/>
              </a:rPr>
              <a:t>Helm</a:t>
            </a:r>
            <a:r>
              <a:rPr lang="en-US" spc="-25" dirty="0" err="1">
                <a:latin typeface="Cambria"/>
                <a:cs typeface="Cambria"/>
              </a:rPr>
              <a:t>b</a:t>
            </a:r>
            <a:r>
              <a:rPr lang="en-US" spc="-60" dirty="0" err="1">
                <a:latin typeface="Cambria"/>
                <a:cs typeface="Cambria"/>
              </a:rPr>
              <a:t>r</a:t>
            </a:r>
            <a:r>
              <a:rPr lang="en-US" spc="-15" dirty="0" err="1">
                <a:latin typeface="Cambria"/>
                <a:cs typeface="Cambria"/>
              </a:rPr>
              <a:t>ech</a:t>
            </a:r>
            <a:r>
              <a:rPr lang="en-US" spc="-10" dirty="0" err="1">
                <a:latin typeface="Cambria"/>
                <a:cs typeface="Cambria"/>
              </a:rPr>
              <a:t>t</a:t>
            </a:r>
            <a:r>
              <a:rPr lang="en-US" spc="20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–</a:t>
            </a:r>
            <a:r>
              <a:rPr lang="en-US" spc="5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P</a:t>
            </a:r>
            <a:r>
              <a:rPr lang="en-US" spc="-80" dirty="0">
                <a:latin typeface="Cambria"/>
                <a:cs typeface="Cambria"/>
              </a:rPr>
              <a:t>h</a:t>
            </a:r>
            <a:r>
              <a:rPr lang="en-US" spc="-15" dirty="0">
                <a:latin typeface="Cambria"/>
                <a:cs typeface="Cambria"/>
              </a:rPr>
              <a:t>y</a:t>
            </a:r>
            <a:r>
              <a:rPr lang="en-US" spc="-40" dirty="0">
                <a:latin typeface="Cambria"/>
                <a:cs typeface="Cambria"/>
              </a:rPr>
              <a:t>t</a:t>
            </a:r>
            <a:r>
              <a:rPr lang="en-US" spc="-15" dirty="0">
                <a:latin typeface="Cambria"/>
                <a:cs typeface="Cambria"/>
              </a:rPr>
              <a:t>osani</a:t>
            </a:r>
            <a:r>
              <a:rPr lang="en-US" spc="-5" dirty="0">
                <a:latin typeface="Cambria"/>
                <a:cs typeface="Cambria"/>
              </a:rPr>
              <a:t>t</a:t>
            </a:r>
            <a:r>
              <a:rPr lang="en-US" spc="-20" dirty="0">
                <a:latin typeface="Cambria"/>
                <a:cs typeface="Cambria"/>
              </a:rPr>
              <a:t>ary</a:t>
            </a:r>
            <a:r>
              <a:rPr lang="en-US" spc="-15" dirty="0">
                <a:latin typeface="Cambria"/>
                <a:cs typeface="Cambria"/>
              </a:rPr>
              <a:t> certi</a:t>
            </a:r>
            <a:r>
              <a:rPr lang="en-US" spc="-5" dirty="0">
                <a:latin typeface="Cambria"/>
                <a:cs typeface="Cambria"/>
              </a:rPr>
              <a:t>f</a:t>
            </a:r>
            <a:r>
              <a:rPr lang="en-US" spc="-15" dirty="0">
                <a:latin typeface="Cambria"/>
                <a:cs typeface="Cambria"/>
              </a:rPr>
              <a:t>ica</a:t>
            </a:r>
            <a:r>
              <a:rPr lang="en-US" spc="-35" dirty="0">
                <a:latin typeface="Cambria"/>
                <a:cs typeface="Cambria"/>
              </a:rPr>
              <a:t>t</a:t>
            </a:r>
            <a:r>
              <a:rPr lang="en-US" spc="-15" dirty="0">
                <a:latin typeface="Cambria"/>
                <a:cs typeface="Cambria"/>
              </a:rPr>
              <a:t>es, </a:t>
            </a:r>
            <a:r>
              <a:rPr lang="en-US" spc="-110" dirty="0">
                <a:latin typeface="Cambria"/>
                <a:cs typeface="Cambria"/>
              </a:rPr>
              <a:t>D</a:t>
            </a:r>
            <a:r>
              <a:rPr lang="en-US" spc="-25" dirty="0">
                <a:latin typeface="Cambria"/>
                <a:cs typeface="Cambria"/>
              </a:rPr>
              <a:t>ARM</a:t>
            </a:r>
            <a:endParaRPr lang="en-US" dirty="0">
              <a:latin typeface="Cambria"/>
              <a:cs typeface="Cambria"/>
            </a:endParaRPr>
          </a:p>
          <a:p>
            <a:pPr marL="355600" indent="-342900">
              <a:lnSpc>
                <a:spcPts val="3329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25" dirty="0">
                <a:latin typeface="Cambria"/>
                <a:cs typeface="Cambria"/>
              </a:rPr>
              <a:t>Q</a:t>
            </a:r>
            <a:r>
              <a:rPr lang="en-US" spc="-20" dirty="0">
                <a:latin typeface="Cambria"/>
                <a:cs typeface="Cambria"/>
              </a:rPr>
              <a:t>&amp;</a:t>
            </a:r>
            <a:r>
              <a:rPr lang="en-US" spc="-10" dirty="0">
                <a:latin typeface="Cambria"/>
                <a:cs typeface="Cambria"/>
              </a:rPr>
              <a:t> </a:t>
            </a:r>
            <a:r>
              <a:rPr lang="en-US" spc="-20" dirty="0">
                <a:latin typeface="Cambria"/>
                <a:cs typeface="Cambria"/>
              </a:rPr>
              <a:t>A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15" dirty="0">
                <a:latin typeface="Cambria"/>
                <a:cs typeface="Cambria"/>
              </a:rPr>
              <a:t>–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spc="-5" dirty="0">
                <a:latin typeface="Cambria"/>
                <a:cs typeface="Cambria"/>
              </a:rPr>
              <a:t>All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9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A46B-206E-7F43-9020-775D1995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69C-D128-FB4A-846B-07BB4342A9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41300" marR="508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200" spc="-10" dirty="0">
                <a:cs typeface="Calibri"/>
              </a:rPr>
              <a:t>Additio</a:t>
            </a:r>
            <a:r>
              <a:rPr lang="en-US" sz="2200" spc="-20" dirty="0">
                <a:cs typeface="Calibri"/>
              </a:rPr>
              <a:t>n</a:t>
            </a:r>
            <a:r>
              <a:rPr lang="en-US" sz="2200" spc="-10" dirty="0">
                <a:cs typeface="Calibri"/>
              </a:rPr>
              <a:t>a</a:t>
            </a:r>
            <a:r>
              <a:rPr lang="en-US" sz="2200" dirty="0">
                <a:cs typeface="Calibri"/>
              </a:rPr>
              <a:t>l</a:t>
            </a:r>
            <a:r>
              <a:rPr lang="en-US" sz="2200" spc="-20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langua</a:t>
            </a:r>
            <a:r>
              <a:rPr lang="en-US" sz="2200" spc="-40" dirty="0">
                <a:cs typeface="Calibri"/>
              </a:rPr>
              <a:t>g</a:t>
            </a:r>
            <a:r>
              <a:rPr lang="en-US" sz="2200" spc="-15" dirty="0">
                <a:cs typeface="Calibri"/>
              </a:rPr>
              <a:t>e</a:t>
            </a:r>
            <a:r>
              <a:rPr lang="en-US" sz="2200" spc="5" dirty="0">
                <a:cs typeface="Calibri"/>
              </a:rPr>
              <a:t> </a:t>
            </a:r>
            <a:r>
              <a:rPr lang="en-US" sz="2200" spc="-20" dirty="0">
                <a:cs typeface="Calibri"/>
              </a:rPr>
              <a:t>b</a:t>
            </a:r>
            <a:r>
              <a:rPr lang="en-US" sz="2200" spc="-25" dirty="0">
                <a:cs typeface="Calibri"/>
              </a:rPr>
              <a:t>e</a:t>
            </a:r>
            <a:r>
              <a:rPr lang="en-US" sz="2200" spc="-30" dirty="0">
                <a:cs typeface="Calibri"/>
              </a:rPr>
              <a:t>y</a:t>
            </a:r>
            <a:r>
              <a:rPr lang="en-US" sz="2200" spc="-10" dirty="0">
                <a:cs typeface="Calibri"/>
              </a:rPr>
              <a:t>o</a:t>
            </a:r>
            <a:r>
              <a:rPr lang="en-US" sz="2200" spc="-20" dirty="0">
                <a:cs typeface="Calibri"/>
              </a:rPr>
              <a:t>n</a:t>
            </a:r>
            <a:r>
              <a:rPr lang="en-US" sz="2200" spc="-15" dirty="0">
                <a:cs typeface="Calibri"/>
              </a:rPr>
              <a:t>d</a:t>
            </a:r>
            <a:r>
              <a:rPr lang="en-US" sz="2200" spc="5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th</a:t>
            </a:r>
            <a:r>
              <a:rPr lang="en-US" sz="2200" spc="-40" dirty="0">
                <a:cs typeface="Calibri"/>
              </a:rPr>
              <a:t>a</a:t>
            </a:r>
            <a:r>
              <a:rPr lang="en-US" sz="2200" spc="-10" dirty="0">
                <a:cs typeface="Calibri"/>
              </a:rPr>
              <a:t>t</a:t>
            </a:r>
            <a:r>
              <a:rPr lang="en-US" sz="2200" spc="-5" dirty="0">
                <a:cs typeface="Calibri"/>
              </a:rPr>
              <a:t> o</a:t>
            </a:r>
            <a:r>
              <a:rPr lang="en-US" sz="2200" spc="-15" dirty="0">
                <a:cs typeface="Calibri"/>
              </a:rPr>
              <a:t>n</a:t>
            </a:r>
            <a:r>
              <a:rPr lang="en-US" sz="2200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the</a:t>
            </a:r>
            <a:r>
              <a:rPr lang="en-US" sz="2200" spc="-5" dirty="0">
                <a:cs typeface="Calibri"/>
              </a:rPr>
              <a:t> </a:t>
            </a:r>
            <a:r>
              <a:rPr lang="en-US" sz="2200" spc="-45" dirty="0">
                <a:cs typeface="Calibri"/>
              </a:rPr>
              <a:t>e</a:t>
            </a:r>
            <a:r>
              <a:rPr lang="en-US" sz="2200" spc="-50" dirty="0">
                <a:cs typeface="Calibri"/>
              </a:rPr>
              <a:t>x</a:t>
            </a:r>
            <a:r>
              <a:rPr lang="en-US" sz="2200" spc="-15" dirty="0">
                <a:cs typeface="Calibri"/>
              </a:rPr>
              <a:t>am</a:t>
            </a:r>
            <a:r>
              <a:rPr lang="en-US" sz="2200" spc="-10" dirty="0">
                <a:cs typeface="Calibri"/>
              </a:rPr>
              <a:t>ples</a:t>
            </a:r>
            <a:r>
              <a:rPr lang="en-US" sz="2200" spc="15" dirty="0">
                <a:cs typeface="Calibri"/>
              </a:rPr>
              <a:t> </a:t>
            </a:r>
            <a:r>
              <a:rPr lang="en-US" sz="2200" spc="-20" dirty="0">
                <a:cs typeface="Calibri"/>
              </a:rPr>
              <a:t>p</a:t>
            </a:r>
            <a:r>
              <a:rPr lang="en-US" sz="2200" spc="-45" dirty="0">
                <a:cs typeface="Calibri"/>
              </a:rPr>
              <a:t>r</a:t>
            </a:r>
            <a:r>
              <a:rPr lang="en-US" sz="2200" spc="-15" dirty="0">
                <a:cs typeface="Calibri"/>
              </a:rPr>
              <a:t>ovided</a:t>
            </a:r>
            <a:r>
              <a:rPr lang="en-US" sz="2200" spc="5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is</a:t>
            </a:r>
            <a:r>
              <a:rPr lang="en-US" sz="2200" spc="-5" dirty="0">
                <a:cs typeface="Calibri"/>
              </a:rPr>
              <a:t> </a:t>
            </a:r>
            <a:r>
              <a:rPr lang="en-US" sz="2200" spc="-20" dirty="0">
                <a:cs typeface="Calibri"/>
              </a:rPr>
              <a:t>n</a:t>
            </a:r>
            <a:r>
              <a:rPr lang="en-US" sz="2200" spc="-10" dirty="0">
                <a:cs typeface="Calibri"/>
              </a:rPr>
              <a:t>ot</a:t>
            </a:r>
            <a:r>
              <a:rPr lang="en-US" sz="2200" spc="-5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allo</a:t>
            </a:r>
            <a:r>
              <a:rPr lang="en-US" sz="2200" spc="-50" dirty="0">
                <a:cs typeface="Calibri"/>
              </a:rPr>
              <a:t>w</a:t>
            </a:r>
            <a:r>
              <a:rPr lang="en-US" sz="2200" spc="-15" dirty="0">
                <a:cs typeface="Calibri"/>
              </a:rPr>
              <a:t>ed</a:t>
            </a:r>
            <a:endParaRPr lang="en-US" sz="2200" spc="-15" dirty="0">
              <a:solidFill>
                <a:srgbClr val="000000"/>
              </a:solidFill>
              <a:cs typeface="Calibri"/>
            </a:endParaRPr>
          </a:p>
          <a:p>
            <a:pPr marL="552196" marR="5080" lvl="1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U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no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ar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0" dirty="0">
                <a:solidFill>
                  <a:schemeClr val="tx1"/>
                </a:solidFill>
                <a:cs typeface="Calibri"/>
              </a:rPr>
              <a:t>z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ed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tt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er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and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eque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 it</a:t>
            </a:r>
            <a:r>
              <a:rPr lang="en-US" sz="2000" spc="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b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ac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ed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tif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spc="-10" dirty="0">
                <a:cs typeface="Calibri"/>
              </a:rPr>
              <a:t>Certifi</a:t>
            </a:r>
            <a:r>
              <a:rPr lang="en-US" sz="2200" spc="-45" dirty="0">
                <a:cs typeface="Calibri"/>
              </a:rPr>
              <a:t>c</a:t>
            </a:r>
            <a:r>
              <a:rPr lang="en-US" sz="2200" spc="-35" dirty="0">
                <a:cs typeface="Calibri"/>
              </a:rPr>
              <a:t>a</a:t>
            </a:r>
            <a:r>
              <a:rPr lang="en-US" sz="2200" spc="-40" dirty="0">
                <a:cs typeface="Calibri"/>
              </a:rPr>
              <a:t>t</a:t>
            </a:r>
            <a:r>
              <a:rPr lang="en-US" sz="2200" spc="-15" dirty="0">
                <a:cs typeface="Calibri"/>
              </a:rPr>
              <a:t>e</a:t>
            </a:r>
            <a:r>
              <a:rPr lang="en-US" sz="2200" spc="15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of</a:t>
            </a:r>
            <a:r>
              <a:rPr lang="en-US" sz="2200" spc="5" dirty="0">
                <a:cs typeface="Calibri"/>
              </a:rPr>
              <a:t> </a:t>
            </a:r>
            <a:r>
              <a:rPr lang="en-US" sz="2200" spc="-15" dirty="0">
                <a:cs typeface="Calibri"/>
              </a:rPr>
              <a:t>F</a:t>
            </a:r>
            <a:r>
              <a:rPr lang="en-US" sz="2200" spc="-30" dirty="0">
                <a:cs typeface="Calibri"/>
              </a:rPr>
              <a:t>r</a:t>
            </a:r>
            <a:r>
              <a:rPr lang="en-US" sz="2200" spc="-15" dirty="0">
                <a:cs typeface="Calibri"/>
              </a:rPr>
              <a:t>ee</a:t>
            </a:r>
            <a:r>
              <a:rPr lang="en-US" sz="2200" spc="15" dirty="0">
                <a:cs typeface="Calibri"/>
              </a:rPr>
              <a:t> </a:t>
            </a:r>
            <a:r>
              <a:rPr lang="en-US" sz="2200" spc="-15" dirty="0">
                <a:cs typeface="Calibri"/>
              </a:rPr>
              <a:t>S</a:t>
            </a:r>
            <a:r>
              <a:rPr lang="en-US" sz="2200" spc="-10" dirty="0">
                <a:cs typeface="Calibri"/>
              </a:rPr>
              <a:t>ales</a:t>
            </a:r>
            <a:r>
              <a:rPr lang="en-US" sz="2200" spc="-5" dirty="0">
                <a:cs typeface="Calibri"/>
              </a:rPr>
              <a:t> </a:t>
            </a:r>
            <a:r>
              <a:rPr lang="en-US" sz="2200" spc="-15" dirty="0">
                <a:cs typeface="Calibri"/>
              </a:rPr>
              <a:t>a</a:t>
            </a:r>
            <a:r>
              <a:rPr lang="en-US" sz="2200" spc="-35" dirty="0">
                <a:cs typeface="Calibri"/>
              </a:rPr>
              <a:t>r</a:t>
            </a:r>
            <a:r>
              <a:rPr lang="en-US" sz="2200" spc="-15" dirty="0">
                <a:cs typeface="Calibri"/>
              </a:rPr>
              <a:t>e</a:t>
            </a:r>
            <a:r>
              <a:rPr lang="en-US" sz="2200" dirty="0">
                <a:cs typeface="Calibri"/>
              </a:rPr>
              <a:t> </a:t>
            </a:r>
            <a:r>
              <a:rPr lang="en-US" sz="2200" spc="-20" dirty="0">
                <a:cs typeface="Calibri"/>
              </a:rPr>
              <a:t>o</a:t>
            </a:r>
            <a:r>
              <a:rPr lang="en-US" sz="2200" spc="-10" dirty="0">
                <a:cs typeface="Calibri"/>
              </a:rPr>
              <a:t>nly</a:t>
            </a:r>
            <a:r>
              <a:rPr lang="en-US" sz="2200" spc="5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is</a:t>
            </a:r>
            <a:r>
              <a:rPr lang="en-US" sz="2200" spc="-5" dirty="0">
                <a:cs typeface="Calibri"/>
              </a:rPr>
              <a:t>s</a:t>
            </a:r>
            <a:r>
              <a:rPr lang="en-US" sz="2200" spc="-20" dirty="0">
                <a:cs typeface="Calibri"/>
              </a:rPr>
              <a:t>ue</a:t>
            </a:r>
            <a:r>
              <a:rPr lang="en-US" sz="2200" spc="-15" dirty="0">
                <a:cs typeface="Calibri"/>
              </a:rPr>
              <a:t>d</a:t>
            </a:r>
            <a:r>
              <a:rPr lang="en-US" sz="2200" dirty="0">
                <a:cs typeface="Calibri"/>
              </a:rPr>
              <a:t> </a:t>
            </a:r>
            <a:r>
              <a:rPr lang="en-US" sz="2200" spc="-10" dirty="0">
                <a:cs typeface="Calibri"/>
              </a:rPr>
              <a:t>in</a:t>
            </a:r>
            <a:r>
              <a:rPr lang="en-US" sz="2200" spc="-5" dirty="0">
                <a:cs typeface="Calibri"/>
              </a:rPr>
              <a:t> </a:t>
            </a:r>
            <a:r>
              <a:rPr lang="en-US" sz="2200" spc="-15" dirty="0">
                <a:cs typeface="Calibri"/>
              </a:rPr>
              <a:t>English</a:t>
            </a:r>
            <a:endParaRPr lang="en-US" sz="2200" dirty="0">
              <a:solidFill>
                <a:srgbClr val="000000"/>
              </a:solidFill>
              <a:cs typeface="Calibri"/>
            </a:endParaRPr>
          </a:p>
          <a:p>
            <a:pPr marL="552196" lvl="1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solidFill>
                  <a:schemeClr val="tx1"/>
                </a:solidFill>
                <a:cs typeface="Calibri"/>
              </a:rPr>
              <a:t>Compa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sz="2000" spc="-45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d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 a t</a:t>
            </a:r>
            <a:r>
              <a:rPr lang="en-US" sz="2000" spc="-45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ansl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ed</a:t>
            </a:r>
            <a:r>
              <a:rPr lang="en-US" sz="2000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do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ume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and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eque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spc="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it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be 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ac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ed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Certifi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0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099E-BF48-4747-A431-F9F87820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programs certificates of free 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EA43-0BD8-924A-A8C5-AB8431C46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Heather Bartley</a:t>
            </a:r>
          </a:p>
          <a:p>
            <a:r>
              <a:rPr lang="en-US" dirty="0"/>
              <a:t>Feed/Toxic Response Program Specialist</a:t>
            </a:r>
          </a:p>
          <a:p>
            <a:r>
              <a:rPr lang="en-US" dirty="0"/>
              <a:t>608-224-4539</a:t>
            </a:r>
          </a:p>
          <a:p>
            <a:r>
              <a:rPr lang="en-US" dirty="0" err="1"/>
              <a:t>Heather.bartley@wisconsin.gov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6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78F31-7CEA-7946-A769-F4B1DC77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phytosanitary Certificates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29E09-8583-6B45-ADBA-4E767A00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3978320"/>
            <a:ext cx="11029615" cy="14975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Greg </a:t>
            </a:r>
            <a:r>
              <a:rPr lang="en-US" dirty="0" err="1"/>
              <a:t>helmbrecht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Plant pest &amp; disease specialist</a:t>
            </a:r>
          </a:p>
          <a:p>
            <a:pPr>
              <a:lnSpc>
                <a:spcPct val="100000"/>
              </a:lnSpc>
            </a:pPr>
            <a:r>
              <a:rPr lang="en-US" dirty="0"/>
              <a:t>Division of Agricultural resource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4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102B-5AF9-6941-9F17-0185655F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 export plant products?</a:t>
            </a:r>
            <a:br>
              <a:rPr lang="en-US" dirty="0"/>
            </a:br>
            <a:r>
              <a:rPr lang="en-US" dirty="0"/>
              <a:t>A phytosanitary certificate (PC) may be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244D-DB50-8445-80A5-C68C6BBFF8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2800" b="1" dirty="0">
                <a:solidFill>
                  <a:srgbClr val="457E46"/>
                </a:solidFill>
                <a:cs typeface="Arial Narrow"/>
              </a:rPr>
              <a:t>What</a:t>
            </a:r>
            <a:r>
              <a:rPr lang="en-US" sz="2800" b="1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z="2800" b="1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z="2800" b="1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z="2800" b="1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z="2800" b="1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z="2800" b="1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z="2800" b="1" dirty="0">
                <a:solidFill>
                  <a:srgbClr val="457E46"/>
                </a:solidFill>
                <a:cs typeface="Arial Narrow"/>
              </a:rPr>
              <a:t>PC?</a:t>
            </a:r>
            <a:endParaRPr lang="en-US" sz="2800" dirty="0">
              <a:solidFill>
                <a:srgbClr val="457E46"/>
              </a:solidFill>
              <a:cs typeface="Arial Narrow"/>
            </a:endParaRPr>
          </a:p>
          <a:p>
            <a:pPr marL="12700" marR="215265">
              <a:lnSpc>
                <a:spcPct val="100000"/>
              </a:lnSpc>
              <a:spcBef>
                <a:spcPts val="985"/>
              </a:spcBef>
            </a:pPr>
            <a:r>
              <a:rPr lang="en-US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9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ertif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 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b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 the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US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 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Department</a:t>
            </a:r>
            <a:r>
              <a:rPr lang="en-US" spc="-4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10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ric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lt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cert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y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to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forei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go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v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ernment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that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US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produ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ar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fre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harmfu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ea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860"/>
              </a:spcBef>
            </a:pPr>
            <a:r>
              <a:rPr lang="en-US" spc="-5" dirty="0">
                <a:solidFill>
                  <a:srgbClr val="457E46"/>
                </a:solidFill>
                <a:cs typeface="Arial Narrow"/>
              </a:rPr>
              <a:t>Mo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untri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ha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v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restri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k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p 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nwant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out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.</a:t>
            </a:r>
            <a:r>
              <a:rPr lang="en-US" spc="-5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They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atte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m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3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terce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ant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,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ma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,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v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iru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,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fun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ba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teri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a 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ha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3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threaten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 agri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tura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l 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ommo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natura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reso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rce.</a:t>
            </a:r>
            <a:r>
              <a:rPr lang="en-US" spc="-3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These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untri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 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equ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pl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produ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be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 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mporte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b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de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red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fre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throug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h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n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a 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h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y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tar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Certif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58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4BE6-D81A-6C48-8361-E823A398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commodities are certified?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1C96-FB69-F04F-ACC2-D02C93ADA6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9738" y="2044840"/>
            <a:ext cx="11274552" cy="44053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 -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v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part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thereof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,</a:t>
            </a:r>
            <a:r>
              <a:rPr lang="en-US" spc="-3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ed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germp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m.</a:t>
            </a:r>
            <a:r>
              <a:rPr lang="en-US" spc="-10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(in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part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]</a:t>
            </a:r>
            <a:r>
              <a:rPr lang="en-US" spc="-2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fo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ab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propag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,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a:</a:t>
            </a:r>
          </a:p>
          <a:p>
            <a:endParaRPr lang="en-US" dirty="0">
              <a:solidFill>
                <a:srgbClr val="457E46"/>
              </a:solidFill>
              <a:cs typeface="Arial Narrow"/>
            </a:endParaRPr>
          </a:p>
          <a:p>
            <a:endParaRPr lang="en-US" dirty="0">
              <a:solidFill>
                <a:srgbClr val="457E46"/>
              </a:solidFill>
              <a:cs typeface="Arial Narrow"/>
            </a:endParaRPr>
          </a:p>
          <a:p>
            <a:endParaRPr lang="en-US" dirty="0">
              <a:solidFill>
                <a:srgbClr val="457E46"/>
              </a:solidFill>
              <a:cs typeface="Arial Narrow"/>
            </a:endParaRPr>
          </a:p>
          <a:p>
            <a:endParaRPr lang="en-US" dirty="0">
              <a:solidFill>
                <a:srgbClr val="457E46"/>
              </a:solidFill>
              <a:cs typeface="Arial Narrow"/>
            </a:endParaRPr>
          </a:p>
          <a:p>
            <a:endParaRPr lang="en-US" dirty="0">
              <a:solidFill>
                <a:srgbClr val="457E46"/>
              </a:solidFill>
              <a:cs typeface="Arial Narrow"/>
            </a:endParaRPr>
          </a:p>
          <a:p>
            <a:r>
              <a:rPr lang="en-US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prod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- Unm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ture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ma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eri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2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ori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(in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l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g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)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and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tho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ma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ufa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ture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produ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,</a:t>
            </a:r>
            <a:r>
              <a:rPr lang="en-US" spc="-3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b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 the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nat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tha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the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proc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g, ma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y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reate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risk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 fo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th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2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trodu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ti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n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a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n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p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read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5" dirty="0">
                <a:solidFill>
                  <a:srgbClr val="457E46"/>
                </a:solidFill>
                <a:cs typeface="Arial Narrow"/>
              </a:rPr>
              <a:t>pe</a:t>
            </a:r>
            <a:r>
              <a:rPr lang="en-US" spc="-15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10" dirty="0">
                <a:solidFill>
                  <a:srgbClr val="457E46"/>
                </a:solidFill>
                <a:cs typeface="Arial Narrow"/>
              </a:rPr>
              <a:t>s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0882A-19B0-0D4D-9EC0-936D4BBB8576}"/>
              </a:ext>
            </a:extLst>
          </p:cNvPr>
          <p:cNvSpPr txBox="1"/>
          <p:nvPr/>
        </p:nvSpPr>
        <p:spPr>
          <a:xfrm>
            <a:off x="2817341" y="3339592"/>
            <a:ext cx="3562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Tissue culture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Cutting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Root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EB45A-784E-F24E-BE5E-145636CA543C}"/>
              </a:ext>
            </a:extLst>
          </p:cNvPr>
          <p:cNvSpPr txBox="1"/>
          <p:nvPr/>
        </p:nvSpPr>
        <p:spPr>
          <a:xfrm>
            <a:off x="5280455" y="3339592"/>
            <a:ext cx="3562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Plantlet culture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Graft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B3035-9138-514E-950B-96818C966ED4}"/>
              </a:ext>
            </a:extLst>
          </p:cNvPr>
          <p:cNvSpPr txBox="1"/>
          <p:nvPr/>
        </p:nvSpPr>
        <p:spPr>
          <a:xfrm>
            <a:off x="7943151" y="3339592"/>
            <a:ext cx="35628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Pollen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Scion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D381-7224-894F-A3D6-F0B9BDECBD9C}"/>
              </a:ext>
            </a:extLst>
          </p:cNvPr>
          <p:cNvSpPr txBox="1"/>
          <p:nvPr/>
        </p:nvSpPr>
        <p:spPr>
          <a:xfrm>
            <a:off x="9626223" y="3299252"/>
            <a:ext cx="35628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Shrub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Bud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C8D3F-690C-5848-ABC7-D7D58F6377AE}"/>
              </a:ext>
            </a:extLst>
          </p:cNvPr>
          <p:cNvSpPr txBox="1"/>
          <p:nvPr/>
        </p:nvSpPr>
        <p:spPr>
          <a:xfrm>
            <a:off x="1035908" y="3299252"/>
            <a:ext cx="35628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Tree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Vine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7E46"/>
                </a:solidFill>
                <a:cs typeface="Arial Narrow"/>
              </a:rPr>
              <a:t>Bulb</a:t>
            </a:r>
          </a:p>
        </p:txBody>
      </p:sp>
    </p:spTree>
    <p:extLst>
      <p:ext uri="{BB962C8B-B14F-4D97-AF65-F5344CB8AC3E}">
        <p14:creationId xmlns:p14="http://schemas.microsoft.com/office/powerpoint/2010/main" val="195726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0057-5A43-844A-B8B5-F448323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0722"/>
            <a:ext cx="5178001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Federal phytosanitary certificate 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</a:schemeClr>
                </a:solidFill>
              </a:rPr>
              <a:t>ppq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 form 577)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53035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7287" y="457200"/>
            <a:ext cx="53035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3BF7-3A79-5E4D-B0D3-418E3AB5CB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286" y="2631879"/>
            <a:ext cx="5303520" cy="3903331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98450" marR="5715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Us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d f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spc="15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</a:t>
            </a:r>
            <a:r>
              <a:rPr lang="en-US" sz="1800" b="1" spc="-10" dirty="0">
                <a:solidFill>
                  <a:schemeClr val="tx1"/>
                </a:solidFill>
              </a:rPr>
              <a:t>n</a:t>
            </a:r>
            <a:r>
              <a:rPr lang="en-US" sz="1800" b="1" dirty="0">
                <a:solidFill>
                  <a:schemeClr val="tx1"/>
                </a:solidFill>
              </a:rPr>
              <a:t>t</a:t>
            </a:r>
            <a:r>
              <a:rPr lang="en-US" sz="1800" b="1" spc="-10" dirty="0">
                <a:solidFill>
                  <a:schemeClr val="tx1"/>
                </a:solidFill>
              </a:rPr>
              <a:t>e</a:t>
            </a:r>
            <a:r>
              <a:rPr lang="en-US" sz="1800" b="1" dirty="0">
                <a:solidFill>
                  <a:schemeClr val="tx1"/>
                </a:solidFill>
              </a:rPr>
              <a:t>rn</a:t>
            </a:r>
            <a:r>
              <a:rPr lang="en-US" sz="1800" b="1" spc="-10" dirty="0">
                <a:solidFill>
                  <a:schemeClr val="tx1"/>
                </a:solidFill>
              </a:rPr>
              <a:t>a</a:t>
            </a:r>
            <a:r>
              <a:rPr lang="en-US" sz="1800" b="1" dirty="0">
                <a:solidFill>
                  <a:schemeClr val="tx1"/>
                </a:solidFill>
              </a:rPr>
              <a:t>ti</a:t>
            </a:r>
            <a:r>
              <a:rPr lang="en-US" sz="1800" b="1" spc="-10" dirty="0">
                <a:solidFill>
                  <a:schemeClr val="tx1"/>
                </a:solidFill>
              </a:rPr>
              <a:t>o</a:t>
            </a:r>
            <a:r>
              <a:rPr lang="en-US" sz="1800" b="1" dirty="0">
                <a:solidFill>
                  <a:schemeClr val="tx1"/>
                </a:solidFill>
              </a:rPr>
              <a:t>n</a:t>
            </a:r>
            <a:r>
              <a:rPr lang="en-US" sz="1800" b="1" spc="-10" dirty="0">
                <a:solidFill>
                  <a:schemeClr val="tx1"/>
                </a:solidFill>
              </a:rPr>
              <a:t>a</a:t>
            </a:r>
            <a:r>
              <a:rPr lang="en-US" sz="1800" b="1" dirty="0">
                <a:solidFill>
                  <a:schemeClr val="tx1"/>
                </a:solidFill>
              </a:rPr>
              <a:t>l</a:t>
            </a:r>
            <a:r>
              <a:rPr lang="en-US" sz="1800" b="1" spc="25" dirty="0">
                <a:solidFill>
                  <a:schemeClr val="tx1"/>
                </a:solidFill>
              </a:rPr>
              <a:t> </a:t>
            </a:r>
            <a:r>
              <a:rPr lang="en-US" sz="1800" b="1" spc="-10" dirty="0">
                <a:solidFill>
                  <a:schemeClr val="tx1"/>
                </a:solidFill>
              </a:rPr>
              <a:t>ex</a:t>
            </a:r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spc="-10" dirty="0">
                <a:solidFill>
                  <a:schemeClr val="tx1"/>
                </a:solidFill>
              </a:rPr>
              <a:t>o</a:t>
            </a:r>
            <a:r>
              <a:rPr lang="en-US" sz="1800" b="1" dirty="0">
                <a:solidFill>
                  <a:schemeClr val="tx1"/>
                </a:solidFill>
              </a:rPr>
              <a:t>rt</a:t>
            </a:r>
            <a:r>
              <a:rPr lang="en-US" sz="1800" b="1" spc="10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f p</a:t>
            </a:r>
            <a:r>
              <a:rPr lang="en-US" sz="1800" spc="-10" dirty="0">
                <a:solidFill>
                  <a:schemeClr val="tx1"/>
                </a:solidFill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ts</a:t>
            </a:r>
            <a:r>
              <a:rPr lang="en-US" sz="1800" spc="35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&amp;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p</a:t>
            </a:r>
            <a:r>
              <a:rPr lang="en-US" sz="1800" spc="-5" dirty="0">
                <a:solidFill>
                  <a:schemeClr val="tx1"/>
                </a:solidFill>
              </a:rPr>
              <a:t>l</a:t>
            </a:r>
            <a:r>
              <a:rPr lang="en-US" sz="1800" spc="-10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nt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-10" dirty="0">
                <a:solidFill>
                  <a:schemeClr val="tx1"/>
                </a:solidFill>
              </a:rPr>
              <a:t>u</a:t>
            </a:r>
            <a:r>
              <a:rPr lang="en-US" sz="1800" dirty="0">
                <a:solidFill>
                  <a:schemeClr val="tx1"/>
                </a:solidFill>
              </a:rPr>
              <a:t>cts</a:t>
            </a:r>
            <a:r>
              <a:rPr lang="en-US" sz="1800" spc="3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d d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spc="-10" dirty="0">
                <a:solidFill>
                  <a:schemeClr val="tx1"/>
                </a:solidFill>
              </a:rPr>
              <a:t>d</a:t>
            </a:r>
            <a:r>
              <a:rPr lang="en-US" sz="1800" spc="5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nt</a:t>
            </a:r>
            <a:r>
              <a:rPr lang="en-US" sz="1800" spc="6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on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re</a:t>
            </a:r>
            <a:r>
              <a:rPr lang="en-US" sz="1800" spc="-10" dirty="0">
                <a:solidFill>
                  <a:schemeClr val="tx1"/>
                </a:solidFill>
              </a:rPr>
              <a:t>q</a:t>
            </a:r>
            <a:r>
              <a:rPr lang="en-US" sz="1800" dirty="0">
                <a:solidFill>
                  <a:schemeClr val="tx1"/>
                </a:solidFill>
              </a:rPr>
              <a:t>u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re</a:t>
            </a:r>
            <a:r>
              <a:rPr lang="en-US" sz="1800" spc="-10" dirty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ts</a:t>
            </a:r>
            <a:r>
              <a:rPr lang="en-US" sz="1800" spc="4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of 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st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spc="-10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on</a:t>
            </a:r>
            <a:r>
              <a:rPr lang="en-US" sz="1800" spc="4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</a:t>
            </a:r>
            <a:r>
              <a:rPr lang="en-US" sz="1800" spc="-10" dirty="0">
                <a:solidFill>
                  <a:schemeClr val="tx1"/>
                </a:solidFill>
              </a:rPr>
              <a:t>u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spc="-10" dirty="0">
                <a:solidFill>
                  <a:schemeClr val="tx1"/>
                </a:solidFill>
              </a:rPr>
              <a:t>t</a:t>
            </a:r>
            <a:r>
              <a:rPr lang="en-US" sz="1800" spc="-5" dirty="0">
                <a:solidFill>
                  <a:schemeClr val="tx1"/>
                </a:solidFill>
              </a:rPr>
              <a:t>r</a:t>
            </a:r>
            <a:r>
              <a:rPr lang="en-US" sz="1800" spc="-105" dirty="0">
                <a:solidFill>
                  <a:schemeClr val="tx1"/>
                </a:solidFill>
              </a:rPr>
              <a:t>y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en-US" sz="1800" spc="15" dirty="0">
                <a:solidFill>
                  <a:schemeClr val="tx1"/>
                </a:solidFill>
              </a:rPr>
              <a:t> </a:t>
            </a:r>
            <a:r>
              <a:rPr lang="en-US" sz="1800" spc="-5" dirty="0">
                <a:solidFill>
                  <a:schemeClr val="tx1"/>
                </a:solidFill>
              </a:rPr>
              <a:t>Go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spc="-5" dirty="0">
                <a:solidFill>
                  <a:schemeClr val="tx1"/>
                </a:solidFill>
              </a:rPr>
              <a:t>r</a:t>
            </a:r>
            <a:r>
              <a:rPr lang="en-US" sz="1800" spc="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e sh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spc="-15" dirty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can</a:t>
            </a:r>
            <a:r>
              <a:rPr lang="en-US" sz="1800" spc="-5" dirty="0">
                <a:solidFill>
                  <a:schemeClr val="tx1"/>
                </a:solidFill>
              </a:rPr>
              <a:t> </a:t>
            </a:r>
            <a:r>
              <a:rPr lang="en-US" sz="1800" spc="-15" dirty="0">
                <a:solidFill>
                  <a:schemeClr val="tx1"/>
                </a:solidFill>
              </a:rPr>
              <a:t>NOT</a:t>
            </a:r>
            <a:r>
              <a:rPr lang="en-US" sz="1800" spc="-30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e d</a:t>
            </a:r>
            <a:r>
              <a:rPr lang="en-US" sz="1800" spc="-10" dirty="0">
                <a:solidFill>
                  <a:schemeClr val="tx1"/>
                </a:solidFill>
              </a:rPr>
              <a:t>u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spc="-10" dirty="0">
                <a:solidFill>
                  <a:schemeClr val="tx1"/>
                </a:solidFill>
              </a:rPr>
              <a:t>l</a:t>
            </a:r>
            <a:r>
              <a:rPr lang="en-US" sz="1800" spc="-5" dirty="0">
                <a:solidFill>
                  <a:schemeClr val="tx1"/>
                </a:solidFill>
              </a:rPr>
              <a:t>icat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d.</a:t>
            </a:r>
          </a:p>
          <a:p>
            <a:pPr marL="298450" marR="51435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Ge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er</a:t>
            </a:r>
            <a:r>
              <a:rPr lang="en-US" sz="1800" spc="-10" dirty="0">
                <a:solidFill>
                  <a:schemeClr val="tx1"/>
                </a:solidFill>
              </a:rPr>
              <a:t>a</a:t>
            </a:r>
            <a:r>
              <a:rPr lang="en-US" sz="1800" spc="-5" dirty="0">
                <a:solidFill>
                  <a:schemeClr val="tx1"/>
                </a:solidFill>
              </a:rPr>
              <a:t>l</a:t>
            </a:r>
            <a:r>
              <a:rPr lang="en-US" sz="1800" spc="-10" dirty="0">
                <a:solidFill>
                  <a:schemeClr val="tx1"/>
                </a:solidFill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y,</a:t>
            </a:r>
            <a:r>
              <a:rPr lang="en-US" sz="1800" spc="3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sh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u</a:t>
            </a:r>
            <a:r>
              <a:rPr lang="en-US" sz="1800" spc="-10" dirty="0">
                <a:solidFill>
                  <a:schemeClr val="tx1"/>
                </a:solidFill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sh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p </a:t>
            </a:r>
            <a:r>
              <a:rPr lang="en-US" sz="1800" spc="-10" dirty="0">
                <a:solidFill>
                  <a:schemeClr val="tx1"/>
                </a:solidFill>
              </a:rPr>
              <a:t>w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h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spc="30" dirty="0">
                <a:solidFill>
                  <a:schemeClr val="tx1"/>
                </a:solidFill>
              </a:rPr>
              <a:t> </a:t>
            </a:r>
            <a:r>
              <a:rPr lang="en-US" sz="1800" b="1" spc="-5" dirty="0">
                <a:solidFill>
                  <a:schemeClr val="tx1"/>
                </a:solidFill>
              </a:rPr>
              <a:t>14 </a:t>
            </a:r>
            <a:r>
              <a:rPr lang="en-US" sz="1800" b="1" dirty="0">
                <a:solidFill>
                  <a:schemeClr val="tx1"/>
                </a:solidFill>
              </a:rPr>
              <a:t>d</a:t>
            </a:r>
            <a:r>
              <a:rPr lang="en-US" sz="1800" b="1" spc="-10" dirty="0">
                <a:solidFill>
                  <a:schemeClr val="tx1"/>
                </a:solidFill>
              </a:rPr>
              <a:t>a</a:t>
            </a:r>
            <a:r>
              <a:rPr lang="en-US" sz="1800" b="1" dirty="0">
                <a:solidFill>
                  <a:schemeClr val="tx1"/>
                </a:solidFill>
              </a:rPr>
              <a:t>ys</a:t>
            </a:r>
            <a:r>
              <a:rPr lang="en-US" sz="1800" b="1" spc="2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of 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spc="-35" dirty="0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l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cer</a:t>
            </a:r>
            <a:r>
              <a:rPr lang="en-US" sz="1800" spc="-10" dirty="0">
                <a:solidFill>
                  <a:schemeClr val="tx1"/>
                </a:solidFill>
              </a:rPr>
              <a:t>t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f</a:t>
            </a:r>
            <a:r>
              <a:rPr lang="en-US" sz="1800" spc="-5" dirty="0">
                <a:solidFill>
                  <a:schemeClr val="tx1"/>
                </a:solidFill>
              </a:rPr>
              <a:t>icat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spc="-5" dirty="0">
                <a:solidFill>
                  <a:schemeClr val="tx1"/>
                </a:solidFill>
              </a:rPr>
              <a:t>is</a:t>
            </a:r>
            <a:r>
              <a:rPr lang="en-US" sz="1800" spc="5" dirty="0">
                <a:solidFill>
                  <a:schemeClr val="tx1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ue </a:t>
            </a:r>
            <a:r>
              <a:rPr lang="en-US" sz="1800" spc="-10" dirty="0">
                <a:solidFill>
                  <a:schemeClr val="tx1"/>
                </a:solidFill>
              </a:rPr>
              <a:t>da</a:t>
            </a:r>
            <a:r>
              <a:rPr lang="en-US" sz="1800" dirty="0">
                <a:solidFill>
                  <a:schemeClr val="tx1"/>
                </a:solidFill>
              </a:rPr>
              <a:t>te</a:t>
            </a:r>
            <a:r>
              <a:rPr lang="en-US" sz="1800" spc="20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an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o </a:t>
            </a:r>
            <a:r>
              <a:rPr lang="en-US" sz="1800" spc="-10" dirty="0">
                <a:solidFill>
                  <a:schemeClr val="tx1"/>
                </a:solidFill>
              </a:rPr>
              <a:t>mo</a:t>
            </a:r>
            <a:r>
              <a:rPr lang="en-US" sz="1800" dirty="0">
                <a:solidFill>
                  <a:schemeClr val="tx1"/>
                </a:solidFill>
              </a:rPr>
              <a:t>re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he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0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da</a:t>
            </a:r>
            <a:r>
              <a:rPr lang="en-US" sz="1800" spc="-5" dirty="0">
                <a:solidFill>
                  <a:schemeClr val="tx1"/>
                </a:solidFill>
              </a:rPr>
              <a:t>y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spc="1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fr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m 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-10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te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of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sp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ct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on</a:t>
            </a:r>
            <a:r>
              <a:rPr lang="en-US" sz="1800" spc="20" dirty="0">
                <a:solidFill>
                  <a:schemeClr val="tx1"/>
                </a:solidFill>
              </a:rPr>
              <a:t> </a:t>
            </a:r>
            <a:r>
              <a:rPr lang="en-US" sz="1800" spc="-5" dirty="0">
                <a:solidFill>
                  <a:schemeClr val="tx1"/>
                </a:solidFill>
              </a:rPr>
              <a:t>l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st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on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 cer</a:t>
            </a:r>
            <a:r>
              <a:rPr lang="en-US" sz="1800" spc="-10" dirty="0">
                <a:solidFill>
                  <a:schemeClr val="tx1"/>
                </a:solidFill>
              </a:rPr>
              <a:t>t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f</a:t>
            </a:r>
            <a:r>
              <a:rPr lang="en-US" sz="1800" spc="-5" dirty="0">
                <a:solidFill>
                  <a:schemeClr val="tx1"/>
                </a:solidFill>
              </a:rPr>
              <a:t>icat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98450" marR="109855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It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is 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exp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rt</a:t>
            </a:r>
            <a:r>
              <a:rPr lang="en-US" sz="1800" spc="-10" dirty="0">
                <a:solidFill>
                  <a:schemeClr val="tx1"/>
                </a:solidFill>
              </a:rPr>
              <a:t>e</a:t>
            </a:r>
            <a:r>
              <a:rPr lang="en-US" sz="1800" spc="45" dirty="0">
                <a:solidFill>
                  <a:schemeClr val="tx1"/>
                </a:solidFill>
              </a:rPr>
              <a:t>r</a:t>
            </a:r>
            <a:r>
              <a:rPr lang="en-US" sz="1800" spc="-30" dirty="0">
                <a:solidFill>
                  <a:schemeClr val="tx1"/>
                </a:solidFill>
              </a:rPr>
              <a:t>’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spc="2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resp</a:t>
            </a:r>
            <a:r>
              <a:rPr lang="en-US" sz="1800" spc="-10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nsi</a:t>
            </a:r>
            <a:r>
              <a:rPr lang="en-US" sz="1800" spc="-10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y to</a:t>
            </a:r>
            <a:r>
              <a:rPr lang="en-US" sz="1800" spc="-5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en</a:t>
            </a:r>
            <a:r>
              <a:rPr lang="en-US" sz="1800" spc="-5" dirty="0">
                <a:solidFill>
                  <a:schemeClr val="tx1"/>
                </a:solidFill>
              </a:rPr>
              <a:t>sur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2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ha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spc="-10" dirty="0">
                <a:solidFill>
                  <a:schemeClr val="tx1"/>
                </a:solidFill>
              </a:rPr>
              <a:t>ph</a:t>
            </a:r>
            <a:r>
              <a:rPr lang="en-US" sz="1800" spc="-5" dirty="0">
                <a:solidFill>
                  <a:schemeClr val="tx1"/>
                </a:solidFill>
              </a:rPr>
              <a:t>ytosa</a:t>
            </a:r>
            <a:r>
              <a:rPr lang="en-US" sz="1800" spc="-15" dirty="0">
                <a:solidFill>
                  <a:schemeClr val="tx1"/>
                </a:solidFill>
              </a:rPr>
              <a:t>n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ta</a:t>
            </a:r>
            <a:r>
              <a:rPr lang="en-US" sz="1800" dirty="0">
                <a:solidFill>
                  <a:schemeClr val="tx1"/>
                </a:solidFill>
              </a:rPr>
              <a:t>ry cer</a:t>
            </a:r>
            <a:r>
              <a:rPr lang="en-US" sz="1800" spc="-10" dirty="0">
                <a:solidFill>
                  <a:schemeClr val="tx1"/>
                </a:solidFill>
              </a:rPr>
              <a:t>t</a:t>
            </a:r>
            <a:r>
              <a:rPr lang="en-US" sz="1800" spc="-5" dirty="0">
                <a:solidFill>
                  <a:schemeClr val="tx1"/>
                </a:solidFill>
              </a:rPr>
              <a:t>i</a:t>
            </a:r>
            <a:r>
              <a:rPr lang="en-US" sz="1800" spc="-10" dirty="0">
                <a:solidFill>
                  <a:schemeClr val="tx1"/>
                </a:solidFill>
              </a:rPr>
              <a:t>f</a:t>
            </a:r>
            <a:r>
              <a:rPr lang="en-US" sz="1800" spc="-5" dirty="0">
                <a:solidFill>
                  <a:schemeClr val="tx1"/>
                </a:solidFill>
              </a:rPr>
              <a:t>icat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arr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v</a:t>
            </a:r>
            <a:r>
              <a:rPr lang="en-US" sz="1800" spc="-5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spc="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spc="-5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r to </a:t>
            </a:r>
            <a:r>
              <a:rPr lang="en-US" sz="1800" spc="-5" dirty="0">
                <a:solidFill>
                  <a:schemeClr val="tx1"/>
                </a:solidFill>
              </a:rPr>
              <a:t>o</a:t>
            </a:r>
            <a:r>
              <a:rPr lang="en-US" sz="1800" dirty="0">
                <a:solidFill>
                  <a:schemeClr val="tx1"/>
                </a:solidFill>
              </a:rPr>
              <a:t>r a</a:t>
            </a:r>
            <a:r>
              <a:rPr lang="en-US" sz="1800" spc="-10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spc="-10" dirty="0">
                <a:solidFill>
                  <a:schemeClr val="tx1"/>
                </a:solidFill>
              </a:rPr>
              <a:t>u</a:t>
            </a:r>
            <a:r>
              <a:rPr lang="en-US" sz="1800" dirty="0">
                <a:solidFill>
                  <a:schemeClr val="tx1"/>
                </a:solidFill>
              </a:rPr>
              <a:t>t t</a:t>
            </a:r>
            <a:r>
              <a:rPr lang="en-US" sz="1800" spc="-1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sa</a:t>
            </a:r>
            <a:r>
              <a:rPr lang="en-US" sz="1800" spc="-15" dirty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1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-10" dirty="0">
                <a:solidFill>
                  <a:schemeClr val="tx1"/>
                </a:solidFill>
              </a:rPr>
              <a:t>im</a:t>
            </a:r>
            <a:r>
              <a:rPr lang="en-US" sz="1800" dirty="0">
                <a:solidFill>
                  <a:schemeClr val="tx1"/>
                </a:solidFill>
              </a:rPr>
              <a:t>e the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sh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spc="-15" dirty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spc="-10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spc="25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arr</a:t>
            </a:r>
            <a:r>
              <a:rPr lang="en-US" sz="1800" spc="-1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ves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1F168AE-4ABE-2245-8415-6350EBD15D00}"/>
              </a:ext>
            </a:extLst>
          </p:cNvPr>
          <p:cNvSpPr/>
          <p:nvPr/>
        </p:nvSpPr>
        <p:spPr>
          <a:xfrm>
            <a:off x="6671864" y="2"/>
            <a:ext cx="529894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76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0057-5A43-844A-B8B5-F448323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0722"/>
            <a:ext cx="5178001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phytosanitary certificate for re-export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</a:schemeClr>
                </a:solidFill>
              </a:rPr>
              <a:t>ppq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 form 579)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53035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7287" y="457200"/>
            <a:ext cx="53035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3BF7-3A79-5E4D-B0D3-418E3AB5CB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286" y="2631879"/>
            <a:ext cx="5303520" cy="3903331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98450" marR="571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1800" dirty="0">
                <a:solidFill>
                  <a:schemeClr val="tx1"/>
                </a:solidFill>
                <a:cs typeface="Arial Narrow"/>
              </a:rPr>
              <a:t>Us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 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rn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ti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b="1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ex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rt</a:t>
            </a:r>
            <a:r>
              <a:rPr lang="en-US" sz="1800" b="1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 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ts</a:t>
            </a:r>
            <a:r>
              <a:rPr lang="en-US" sz="1800" spc="3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&amp;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cts</a:t>
            </a:r>
            <a:r>
              <a:rPr lang="en-US" sz="1800" spc="3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with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 for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 or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nt</a:t>
            </a:r>
            <a:r>
              <a:rPr lang="en-US" sz="1800" spc="6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on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 re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q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ts</a:t>
            </a:r>
            <a:r>
              <a:rPr lang="en-US" sz="1800" spc="4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of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on co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-105" dirty="0">
                <a:solidFill>
                  <a:schemeClr val="tx1"/>
                </a:solidFill>
                <a:cs typeface="Arial Narrow"/>
              </a:rPr>
              <a:t>y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.</a:t>
            </a:r>
            <a:r>
              <a:rPr lang="en-US" sz="1800" spc="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Go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4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 can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NOT</a:t>
            </a:r>
            <a:r>
              <a:rPr lang="en-US" sz="1800" spc="-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d.</a:t>
            </a:r>
          </a:p>
          <a:p>
            <a:pPr marL="298450" marR="52705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1800" spc="-5" dirty="0">
                <a:solidFill>
                  <a:schemeClr val="tx1"/>
                </a:solidFill>
                <a:cs typeface="Arial Narrow"/>
              </a:rPr>
              <a:t>Ge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y,</a:t>
            </a:r>
            <a:r>
              <a:rPr lang="en-US" sz="1800" spc="3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w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b="1" spc="-5" dirty="0">
                <a:solidFill>
                  <a:schemeClr val="tx1"/>
                </a:solidFill>
                <a:cs typeface="Arial Narrow"/>
              </a:rPr>
              <a:t>14 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ys</a:t>
            </a:r>
            <a:r>
              <a:rPr lang="en-US" sz="1800" b="1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of 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35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is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ue 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te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no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ore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en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30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ys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m 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te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of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on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on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 cer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.</a:t>
            </a:r>
          </a:p>
          <a:p>
            <a:pPr marL="298450" marR="5080" indent="-285750">
              <a:lnSpc>
                <a:spcPct val="998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 Narrow"/>
              </a:rPr>
              <a:t>It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is 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exp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4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-30" dirty="0">
                <a:solidFill>
                  <a:schemeClr val="tx1"/>
                </a:solidFill>
                <a:cs typeface="Arial Narrow"/>
              </a:rPr>
              <a:t>’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resp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nsi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y to 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sure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yt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ary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arr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 to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 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 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sa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 the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arr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ve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Arial Narrow"/>
                <a:cs typeface="Arial Narrow"/>
              </a:rPr>
              <a:t>.</a:t>
            </a:r>
          </a:p>
          <a:p>
            <a:pPr marL="12700" marR="52705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tabLst>
                <a:tab pos="287020" algn="l"/>
              </a:tabLst>
            </a:pPr>
            <a:endParaRPr lang="en-US" sz="1800" dirty="0">
              <a:solidFill>
                <a:schemeClr val="bg1">
                  <a:lumMod val="50000"/>
                </a:schemeClr>
              </a:solidFill>
              <a:cs typeface="Arial Narrow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3E7DFA3-5EB1-3B41-9280-199AA58AA03E}"/>
              </a:ext>
            </a:extLst>
          </p:cNvPr>
          <p:cNvSpPr/>
          <p:nvPr/>
        </p:nvSpPr>
        <p:spPr>
          <a:xfrm>
            <a:off x="6713012" y="2"/>
            <a:ext cx="5257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18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0057-5A43-844A-B8B5-F448323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0722"/>
            <a:ext cx="5178001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Federal export processed plant product certificate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</a:schemeClr>
                </a:solidFill>
              </a:rPr>
              <a:t>ppq</a:t>
            </a: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 form 578)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53035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7287" y="457200"/>
            <a:ext cx="53035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3BF7-3A79-5E4D-B0D3-418E3AB5CB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286" y="3102630"/>
            <a:ext cx="5303520" cy="3903331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ed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int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ernat</a:t>
            </a:r>
            <a:r>
              <a:rPr lang="en-US" sz="1800" b="1" spc="-1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on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b="1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b="1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b="1" spc="-10" dirty="0">
                <a:solidFill>
                  <a:schemeClr val="tx1"/>
                </a:solidFill>
                <a:cs typeface="Arial Narrow"/>
              </a:rPr>
              <a:t>xport</a:t>
            </a:r>
            <a:r>
              <a:rPr lang="en-US" sz="1800" b="1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of 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ces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ed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cts</a:t>
            </a:r>
            <a:r>
              <a:rPr lang="en-US" sz="1800" spc="3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le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PPQ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5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7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7.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Go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 sh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can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NOT</a:t>
            </a:r>
            <a:r>
              <a:rPr lang="en-US" sz="1800" spc="-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 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d.</a:t>
            </a:r>
          </a:p>
          <a:p>
            <a:pPr marL="298450" marR="1460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4480" algn="l"/>
              </a:tabLst>
            </a:pP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 used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 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cts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ne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gh 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ces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r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1800" spc="3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 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ed fr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m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 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g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al</a:t>
            </a:r>
            <a:r>
              <a:rPr lang="en-US" sz="1800" spc="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rm.</a:t>
            </a:r>
          </a:p>
          <a:p>
            <a:pPr marL="298450" marR="5080" indent="-285750">
              <a:lnSpc>
                <a:spcPct val="998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 Narrow"/>
              </a:rPr>
              <a:t>It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is 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exp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4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1800" spc="-30" dirty="0">
                <a:solidFill>
                  <a:schemeClr val="tx1"/>
                </a:solidFill>
                <a:cs typeface="Arial Narrow"/>
              </a:rPr>
              <a:t>’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resp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nsi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y to 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sure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yt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ary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cer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icat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arr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spc="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 to </a:t>
            </a:r>
            <a:r>
              <a:rPr lang="en-US" sz="18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r a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 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sa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 the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sh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1800" spc="-15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1800" spc="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arr</a:t>
            </a:r>
            <a:r>
              <a:rPr lang="en-US" sz="18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Arial Narrow"/>
              </a:rPr>
              <a:t>ve</a:t>
            </a:r>
            <a:r>
              <a:rPr lang="en-US" sz="1800" spc="2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Arial Narrow"/>
                <a:cs typeface="Arial Narrow"/>
              </a:rPr>
              <a:t>.</a:t>
            </a:r>
          </a:p>
          <a:p>
            <a:pPr marL="12700" marR="52705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tabLst>
                <a:tab pos="287020" algn="l"/>
              </a:tabLst>
            </a:pPr>
            <a:endParaRPr lang="en-US" sz="1800" dirty="0">
              <a:solidFill>
                <a:schemeClr val="bg1">
                  <a:lumMod val="50000"/>
                </a:schemeClr>
              </a:solidFill>
              <a:cs typeface="Arial Narrow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F2968BC-17FD-EF4A-9E09-63228FDF485B}"/>
              </a:ext>
            </a:extLst>
          </p:cNvPr>
          <p:cNvSpPr/>
          <p:nvPr/>
        </p:nvSpPr>
        <p:spPr>
          <a:xfrm>
            <a:off x="6713012" y="0"/>
            <a:ext cx="5257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5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0057-5A43-844A-B8B5-F448323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0722"/>
            <a:ext cx="5178001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State phytosanitary certificate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(arm-pi-10)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53035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7287" y="457200"/>
            <a:ext cx="53035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3BF7-3A79-5E4D-B0D3-418E3AB5CB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286" y="3102630"/>
            <a:ext cx="5303520" cy="3903331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355600" marR="6096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en-US" sz="2000" dirty="0">
                <a:solidFill>
                  <a:schemeClr val="tx1"/>
                </a:solidFill>
                <a:cs typeface="Arial Narrow"/>
              </a:rPr>
              <a:t>Used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fo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in</a:t>
            </a:r>
            <a:r>
              <a:rPr lang="en-US" sz="2000" b="1" spc="5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b="1" spc="-5" dirty="0">
                <a:solidFill>
                  <a:schemeClr val="tx1"/>
                </a:solidFill>
                <a:cs typeface="Arial Narrow"/>
              </a:rPr>
              <a:t>er</a:t>
            </a:r>
            <a:r>
              <a:rPr lang="en-US" sz="2000" b="1" spc="-1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ta</a:t>
            </a:r>
            <a:r>
              <a:rPr lang="en-US" sz="2000" b="1" spc="5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e movement</a:t>
            </a:r>
            <a:r>
              <a:rPr lang="en-US" sz="2000" b="1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&amp;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 p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ant produ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ts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wit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US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 US ter</a:t>
            </a:r>
            <a:r>
              <a:rPr lang="en-US" sz="2000" spc="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it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rie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.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Goo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fo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one s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men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 an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6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be du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d.</a:t>
            </a:r>
            <a:endParaRPr lang="en-US" sz="2000" dirty="0">
              <a:solidFill>
                <a:schemeClr val="tx1"/>
              </a:solidFill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en-US" sz="2000" spc="-5" dirty="0">
                <a:solidFill>
                  <a:schemeClr val="tx1"/>
                </a:solidFill>
                <a:cs typeface="Arial Narrow"/>
              </a:rPr>
              <a:t>Goo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fo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 Narrow"/>
              </a:rPr>
              <a:t>3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0</a:t>
            </a:r>
            <a:r>
              <a:rPr lang="en-US" sz="2000" b="1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days</a:t>
            </a:r>
            <a:r>
              <a:rPr lang="en-US" sz="2000" b="1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and dependen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 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equirements 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de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 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tat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or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ter</a:t>
            </a:r>
            <a:r>
              <a:rPr lang="en-US" sz="2000" spc="5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it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25" dirty="0">
                <a:solidFill>
                  <a:schemeClr val="tx1"/>
                </a:solidFill>
                <a:cs typeface="Arial Narrow"/>
              </a:rPr>
              <a:t>y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.</a:t>
            </a:r>
          </a:p>
          <a:p>
            <a:pPr marL="12700" marR="52705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tabLst>
                <a:tab pos="287020" algn="l"/>
              </a:tabLst>
            </a:pPr>
            <a:endParaRPr lang="en-US" sz="1800" dirty="0">
              <a:solidFill>
                <a:schemeClr val="bg1">
                  <a:lumMod val="50000"/>
                </a:schemeClr>
              </a:solidFill>
              <a:cs typeface="Arial Narrow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EBA3199-7EC2-7D46-9A50-97559DF1E565}"/>
              </a:ext>
            </a:extLst>
          </p:cNvPr>
          <p:cNvSpPr/>
          <p:nvPr/>
        </p:nvSpPr>
        <p:spPr>
          <a:xfrm>
            <a:off x="6671864" y="2"/>
            <a:ext cx="529894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46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0057-5A43-844A-B8B5-F448323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0722"/>
            <a:ext cx="5178001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Plant health certificate</a:t>
            </a:r>
            <a:br>
              <a:rPr lang="en-US" sz="4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(arm-pi-10)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53035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7287" y="457200"/>
            <a:ext cx="53035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3BF7-3A79-5E4D-B0D3-418E3AB5CB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4" y="2827326"/>
            <a:ext cx="5303520" cy="3903331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en-US" sz="2000" dirty="0">
                <a:solidFill>
                  <a:schemeClr val="tx1"/>
                </a:solidFill>
                <a:cs typeface="Arial Narrow"/>
              </a:rPr>
              <a:t>Used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fo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mo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v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eme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&amp;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produ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ts with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US.</a:t>
            </a:r>
          </a:p>
          <a:p>
            <a:pPr marL="355600" marR="3937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en-US" sz="2000" spc="-5" dirty="0">
                <a:solidFill>
                  <a:schemeClr val="tx1"/>
                </a:solidFill>
                <a:cs typeface="Arial Narrow"/>
              </a:rPr>
              <a:t>Goo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fo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b="1" spc="5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b="1" spc="-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 Narrow"/>
              </a:rPr>
              <a:t>yea</a:t>
            </a:r>
            <a:r>
              <a:rPr lang="en-US" sz="2000" b="1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b="1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and dependen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 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equirement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of 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de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n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 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tate.</a:t>
            </a:r>
          </a:p>
          <a:p>
            <a:pPr marL="355600" marR="84455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11785" algn="l"/>
              </a:tabLst>
            </a:pPr>
            <a:r>
              <a:rPr lang="en-US" sz="2000" dirty="0">
                <a:solidFill>
                  <a:schemeClr val="tx1"/>
                </a:solidFill>
                <a:cs typeface="Arial Narrow"/>
              </a:rPr>
              <a:t>This</a:t>
            </a:r>
            <a:r>
              <a:rPr lang="en-US" sz="2000" spc="-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erti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n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be dup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ate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u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d f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v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ral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ment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throug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ou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y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2000" spc="-80" dirty="0">
                <a:solidFill>
                  <a:schemeClr val="tx1"/>
                </a:solidFill>
                <a:cs typeface="Arial Narrow"/>
              </a:rPr>
              <a:t>r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.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Man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y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ap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p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l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a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nt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s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produ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 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s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ti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k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rs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fro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m</a:t>
            </a:r>
            <a:r>
              <a:rPr lang="en-US" sz="2000" spc="-3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the</a:t>
            </a:r>
            <a:r>
              <a:rPr lang="en-US" sz="2000" spc="-25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erti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f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c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o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ad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er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 to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th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spc="-20" dirty="0">
                <a:solidFill>
                  <a:schemeClr val="tx1"/>
                </a:solidFill>
                <a:cs typeface="Arial Narrow"/>
              </a:rPr>
              <a:t> 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bo</a:t>
            </a:r>
            <a:r>
              <a:rPr lang="en-US" sz="2000" spc="-15" dirty="0">
                <a:solidFill>
                  <a:schemeClr val="tx1"/>
                </a:solidFill>
                <a:cs typeface="Arial Narrow"/>
              </a:rPr>
              <a:t>x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e</a:t>
            </a:r>
            <a:r>
              <a:rPr lang="en-US" sz="2000" dirty="0">
                <a:solidFill>
                  <a:schemeClr val="tx1"/>
                </a:solidFill>
                <a:cs typeface="Arial Narrow"/>
              </a:rPr>
              <a:t>s they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 s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h</a:t>
            </a:r>
            <a:r>
              <a:rPr lang="en-US" sz="2000" spc="-10" dirty="0">
                <a:solidFill>
                  <a:schemeClr val="tx1"/>
                </a:solidFill>
                <a:cs typeface="Arial Narrow"/>
              </a:rPr>
              <a:t>i</a:t>
            </a:r>
            <a:r>
              <a:rPr lang="en-US" sz="2000" spc="-5" dirty="0">
                <a:solidFill>
                  <a:schemeClr val="tx1"/>
                </a:solidFill>
                <a:cs typeface="Arial Narrow"/>
              </a:rPr>
              <a:t>p</a:t>
            </a:r>
            <a:endParaRPr lang="en-US" sz="2000" dirty="0">
              <a:solidFill>
                <a:schemeClr val="tx1"/>
              </a:solidFill>
              <a:cs typeface="Arial Narrow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1797AB7A-FCF5-5E4E-A11A-C22A5972043C}"/>
              </a:ext>
            </a:extLst>
          </p:cNvPr>
          <p:cNvSpPr/>
          <p:nvPr/>
        </p:nvSpPr>
        <p:spPr>
          <a:xfrm>
            <a:off x="6671864" y="-2412"/>
            <a:ext cx="529894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9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0DB5-F1AE-6242-8C73-D9064AC3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International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F6C0-C18F-6C4D-9A4B-51BC748421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44422" y="1998785"/>
            <a:ext cx="3367765" cy="20044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Mark Rhoda-Reis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Bureau Director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International Agribusiness Center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608-224-5125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err="1"/>
              <a:t>Mark.rhodareis@wi.gov</a:t>
            </a: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828A3A-7E37-FE4C-B54A-9F124EECEA45}"/>
              </a:ext>
            </a:extLst>
          </p:cNvPr>
          <p:cNvSpPr txBox="1">
            <a:spLocks/>
          </p:cNvSpPr>
          <p:nvPr/>
        </p:nvSpPr>
        <p:spPr>
          <a:xfrm>
            <a:off x="8020686" y="1942220"/>
            <a:ext cx="4378747" cy="2117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189" rtl="0" eaLnBrk="1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0896" indent="-22860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85000"/>
              <a:buFont typeface="Wingdings 2" panose="05020102010507070707" pitchFamily="18" charset="2"/>
              <a:buChar char="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2763" indent="-200025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50000"/>
              <a:buFont typeface="Wingdings 2" panose="05020102010507070707" pitchFamily="18" charset="2"/>
              <a:buChar char="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1363" indent="-18288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Wingdings 2" panose="05020102010507070707" pitchFamily="18" charset="2"/>
              <a:buChar char=""/>
              <a:tabLst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69963" indent="-182563" algn="l" defTabSz="457189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Jennifer Lu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Economic Development Consultant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Animal Feed, Forestry Products,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Livestock &amp; Genetics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Asia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608-224-5102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err="1"/>
              <a:t>Jennifer.lu@wi.gov</a:t>
            </a: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97EF46-B084-ED49-A9E2-056A0398CA85}"/>
              </a:ext>
            </a:extLst>
          </p:cNvPr>
          <p:cNvSpPr txBox="1">
            <a:spLocks/>
          </p:cNvSpPr>
          <p:nvPr/>
        </p:nvSpPr>
        <p:spPr>
          <a:xfrm>
            <a:off x="2144422" y="4209704"/>
            <a:ext cx="4056275" cy="2152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189" rtl="0" eaLnBrk="1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0896" indent="-22860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85000"/>
              <a:buFont typeface="Wingdings 2" panose="05020102010507070707" pitchFamily="18" charset="2"/>
              <a:buChar char="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2763" indent="-200025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50000"/>
              <a:buFont typeface="Wingdings 2" panose="05020102010507070707" pitchFamily="18" charset="2"/>
              <a:buChar char="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1363" indent="-18288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Wingdings 2" panose="05020102010507070707" pitchFamily="18" charset="2"/>
              <a:buChar char=""/>
              <a:tabLst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69963" indent="-182563" algn="l" defTabSz="457189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Lisa Stout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Economic Development Consultant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Processed Foods and Food Ingredients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Canada, Asia, Middle East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608-224-5126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err="1"/>
              <a:t>Lisa.stout@wi.gov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2C8784-6CA7-5E49-AFAD-2DDCAC0E4959}"/>
              </a:ext>
            </a:extLst>
          </p:cNvPr>
          <p:cNvSpPr txBox="1">
            <a:spLocks/>
          </p:cNvSpPr>
          <p:nvPr/>
        </p:nvSpPr>
        <p:spPr>
          <a:xfrm>
            <a:off x="8074141" y="4209704"/>
            <a:ext cx="3946874" cy="2277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189" rtl="0" eaLnBrk="1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0896" indent="-22860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85000"/>
              <a:buFont typeface="Wingdings 2" panose="05020102010507070707" pitchFamily="18" charset="2"/>
              <a:buChar char="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2763" indent="-200025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50000"/>
              <a:buFont typeface="Wingdings 2" panose="05020102010507070707" pitchFamily="18" charset="2"/>
              <a:buChar char="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1363" indent="-18288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Wingdings 2" panose="05020102010507070707" pitchFamily="18" charset="2"/>
              <a:buChar char=""/>
              <a:tabLst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69963" indent="-182563" algn="l" defTabSz="457189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="1" dirty="0"/>
              <a:t>Ashwini Rao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Economic Development Consultant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Processed Foods and Food Ingredients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India, Latin America, European Union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608-224-5119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err="1"/>
              <a:t>Ashwini.rao@wi.gov</a:t>
            </a: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E227C-05F9-8240-87CB-DD6CF6B6133F}"/>
              </a:ext>
            </a:extLst>
          </p:cNvPr>
          <p:cNvGrpSpPr/>
          <p:nvPr/>
        </p:nvGrpSpPr>
        <p:grpSpPr>
          <a:xfrm>
            <a:off x="512805" y="1887478"/>
            <a:ext cx="1563362" cy="2117572"/>
            <a:chOff x="1050793" y="994629"/>
            <a:chExt cx="849389" cy="11247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37C942-9D2E-9343-84C5-1D6B265DE012}"/>
                </a:ext>
              </a:extLst>
            </p:cNvPr>
            <p:cNvSpPr/>
            <p:nvPr/>
          </p:nvSpPr>
          <p:spPr>
            <a:xfrm>
              <a:off x="1050793" y="994629"/>
              <a:ext cx="849389" cy="1124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A573DA-405B-804D-A9DA-2DE82CA8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56" y="1068464"/>
              <a:ext cx="762000" cy="982387"/>
            </a:xfrm>
            <a:prstGeom prst="rect">
              <a:avLst/>
            </a:prstGeom>
          </p:spPr>
        </p:pic>
      </p:grpSp>
      <p:pic>
        <p:nvPicPr>
          <p:cNvPr id="1026" name="Picture 2" descr="Mike Lochner">
            <a:extLst>
              <a:ext uri="{FF2B5EF4-FFF2-40B4-BE49-F238E27FC236}">
                <a16:creationId xmlns:a16="http://schemas.microsoft.com/office/drawing/2014/main" id="{ED711050-0B77-724F-B8EF-8770D1316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 bwMode="auto">
          <a:xfrm>
            <a:off x="601548" y="4278216"/>
            <a:ext cx="1371576" cy="18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ke Lochner">
            <a:extLst>
              <a:ext uri="{FF2B5EF4-FFF2-40B4-BE49-F238E27FC236}">
                <a16:creationId xmlns:a16="http://schemas.microsoft.com/office/drawing/2014/main" id="{A457B8C7-921A-1D46-95CB-C4BF88E6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04" y="1998785"/>
            <a:ext cx="1402517" cy="1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ke Lochner">
            <a:extLst>
              <a:ext uri="{FF2B5EF4-FFF2-40B4-BE49-F238E27FC236}">
                <a16:creationId xmlns:a16="http://schemas.microsoft.com/office/drawing/2014/main" id="{050A25C5-07D6-6942-88EB-24F0350B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04" y="4350999"/>
            <a:ext cx="1402517" cy="1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6D1E-2838-4043-B017-6C27B5E0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7D47-F948-DA48-AC9A-4CB295C12A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9738" y="2044840"/>
            <a:ext cx="11274552" cy="4493612"/>
          </a:xfrm>
        </p:spPr>
        <p:txBody>
          <a:bodyPr>
            <a:normAutofit fontScale="92500" lnSpcReduction="10000"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cs typeface="Arial Narrow"/>
              </a:rPr>
              <a:t>Phytosanitary</a:t>
            </a:r>
            <a:r>
              <a:rPr lang="en-US" b="1" spc="-35" dirty="0">
                <a:cs typeface="Arial Narrow"/>
              </a:rPr>
              <a:t> </a:t>
            </a:r>
            <a:r>
              <a:rPr lang="en-US" b="1" dirty="0">
                <a:cs typeface="Arial Narrow"/>
              </a:rPr>
              <a:t>Ce</a:t>
            </a:r>
            <a:r>
              <a:rPr lang="en-US" b="1" spc="-10" dirty="0">
                <a:cs typeface="Arial Narrow"/>
              </a:rPr>
              <a:t>r</a:t>
            </a:r>
            <a:r>
              <a:rPr lang="en-US" b="1" dirty="0">
                <a:cs typeface="Arial Narrow"/>
              </a:rPr>
              <a:t>ti</a:t>
            </a:r>
            <a:r>
              <a:rPr lang="en-US" b="1" spc="5" dirty="0">
                <a:cs typeface="Arial Narrow"/>
              </a:rPr>
              <a:t>f</a:t>
            </a:r>
            <a:r>
              <a:rPr lang="en-US" b="1" dirty="0">
                <a:cs typeface="Arial Narrow"/>
              </a:rPr>
              <a:t>ic</a:t>
            </a:r>
            <a:r>
              <a:rPr lang="en-US" b="1" spc="-10" dirty="0">
                <a:cs typeface="Arial Narrow"/>
              </a:rPr>
              <a:t>a</a:t>
            </a:r>
            <a:r>
              <a:rPr lang="en-US" b="1" dirty="0">
                <a:cs typeface="Arial Narrow"/>
              </a:rPr>
              <a:t>te</a:t>
            </a:r>
            <a:r>
              <a:rPr lang="en-US" b="1" spc="-25" dirty="0">
                <a:cs typeface="Arial Narrow"/>
              </a:rPr>
              <a:t> </a:t>
            </a:r>
            <a:r>
              <a:rPr lang="en-US" b="1" dirty="0">
                <a:cs typeface="Arial Narrow"/>
              </a:rPr>
              <a:t>Is</a:t>
            </a:r>
            <a:r>
              <a:rPr lang="en-US" b="1" spc="-10" dirty="0">
                <a:cs typeface="Arial Narrow"/>
              </a:rPr>
              <a:t>s</a:t>
            </a:r>
            <a:r>
              <a:rPr lang="en-US" b="1" dirty="0">
                <a:cs typeface="Arial Narrow"/>
              </a:rPr>
              <a:t>uance</a:t>
            </a:r>
            <a:r>
              <a:rPr lang="en-US" b="1" spc="-30" dirty="0">
                <a:cs typeface="Arial Narrow"/>
              </a:rPr>
              <a:t> </a:t>
            </a:r>
            <a:r>
              <a:rPr lang="en-US" b="1" spc="-5" dirty="0">
                <a:cs typeface="Arial Narrow"/>
              </a:rPr>
              <a:t>an</a:t>
            </a:r>
            <a:r>
              <a:rPr lang="en-US" b="1" dirty="0">
                <a:cs typeface="Arial Narrow"/>
              </a:rPr>
              <a:t>d</a:t>
            </a:r>
            <a:r>
              <a:rPr lang="en-US" b="1" spc="-25" dirty="0">
                <a:cs typeface="Arial Narrow"/>
              </a:rPr>
              <a:t> </a:t>
            </a:r>
            <a:r>
              <a:rPr lang="en-US" b="1" spc="-85" dirty="0">
                <a:cs typeface="Arial Narrow"/>
              </a:rPr>
              <a:t>T</a:t>
            </a:r>
            <a:r>
              <a:rPr lang="en-US" b="1" dirty="0">
                <a:cs typeface="Arial Narrow"/>
              </a:rPr>
              <a:t>r</a:t>
            </a:r>
            <a:r>
              <a:rPr lang="en-US" b="1" spc="-10" dirty="0">
                <a:cs typeface="Arial Narrow"/>
              </a:rPr>
              <a:t>a</a:t>
            </a:r>
            <a:r>
              <a:rPr lang="en-US" b="1" spc="-5" dirty="0">
                <a:cs typeface="Arial Narrow"/>
              </a:rPr>
              <a:t>ck</a:t>
            </a:r>
            <a:r>
              <a:rPr lang="en-US" b="1" spc="-10" dirty="0">
                <a:cs typeface="Arial Narrow"/>
              </a:rPr>
              <a:t>i</a:t>
            </a:r>
            <a:r>
              <a:rPr lang="en-US" b="1" dirty="0">
                <a:cs typeface="Arial Narrow"/>
              </a:rPr>
              <a:t>ng</a:t>
            </a:r>
            <a:r>
              <a:rPr lang="en-US" b="1" spc="-35" dirty="0">
                <a:cs typeface="Arial Narrow"/>
              </a:rPr>
              <a:t> </a:t>
            </a:r>
            <a:r>
              <a:rPr lang="en-US" b="1" dirty="0">
                <a:cs typeface="Arial Narrow"/>
              </a:rPr>
              <a:t>S</a:t>
            </a:r>
            <a:r>
              <a:rPr lang="en-US" b="1" spc="-10" dirty="0">
                <a:cs typeface="Arial Narrow"/>
              </a:rPr>
              <a:t>y</a:t>
            </a:r>
            <a:r>
              <a:rPr lang="en-US" b="1" spc="-5" dirty="0">
                <a:cs typeface="Arial Narrow"/>
              </a:rPr>
              <a:t>ste</a:t>
            </a:r>
            <a:r>
              <a:rPr lang="en-US" b="1" dirty="0">
                <a:cs typeface="Arial Narrow"/>
              </a:rPr>
              <a:t>m (PCIT)</a:t>
            </a:r>
            <a:endParaRPr lang="en-US" dirty="0">
              <a:cs typeface="Arial Narrow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lang="en-US" dirty="0"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dirty="0">
                <a:cs typeface="Arial Narrow"/>
              </a:rPr>
              <a:t>The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PCIT</a:t>
            </a:r>
            <a:r>
              <a:rPr lang="en-US" spc="-5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s</a:t>
            </a:r>
            <a:r>
              <a:rPr lang="en-US" spc="-15" dirty="0">
                <a:cs typeface="Arial Narrow"/>
              </a:rPr>
              <a:t>y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m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aut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mate</a:t>
            </a:r>
            <a:r>
              <a:rPr lang="en-US" dirty="0">
                <a:cs typeface="Arial Narrow"/>
              </a:rPr>
              <a:t>s</a:t>
            </a:r>
            <a:r>
              <a:rPr lang="en-US" spc="-2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u</a:t>
            </a:r>
            <a:r>
              <a:rPr lang="en-US" spc="-5" dirty="0">
                <a:cs typeface="Arial Narrow"/>
              </a:rPr>
              <a:t>an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e</a:t>
            </a:r>
            <a:r>
              <a:rPr lang="en-US" spc="3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a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P</a:t>
            </a:r>
            <a:r>
              <a:rPr lang="en-US" spc="-10" dirty="0">
                <a:cs typeface="Arial Narrow"/>
              </a:rPr>
              <a:t>h</a:t>
            </a:r>
            <a:r>
              <a:rPr lang="en-US" spc="-5" dirty="0">
                <a:cs typeface="Arial Narrow"/>
              </a:rPr>
              <a:t>y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o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an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tar</a:t>
            </a:r>
            <a:r>
              <a:rPr lang="en-US" dirty="0">
                <a:cs typeface="Arial Narrow"/>
              </a:rPr>
              <a:t>y</a:t>
            </a:r>
            <a:r>
              <a:rPr lang="en-US" spc="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Certif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te</a:t>
            </a:r>
            <a:r>
              <a:rPr lang="en-US" dirty="0">
                <a:cs typeface="Arial Narrow"/>
              </a:rPr>
              <a:t>,</a:t>
            </a:r>
            <a:r>
              <a:rPr lang="en-US" spc="-3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c</a:t>
            </a:r>
            <a:r>
              <a:rPr lang="en-US" spc="-15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ud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ng 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o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ec</a:t>
            </a:r>
            <a:r>
              <a:rPr lang="en-US" dirty="0">
                <a:cs typeface="Arial Narrow"/>
              </a:rPr>
              <a:t>t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 </a:t>
            </a:r>
            <a:r>
              <a:rPr lang="en-US" spc="-5" dirty="0">
                <a:cs typeface="Arial Narrow"/>
              </a:rPr>
              <a:t>an</a:t>
            </a:r>
            <a:r>
              <a:rPr lang="en-US" dirty="0">
                <a:cs typeface="Arial Narrow"/>
              </a:rPr>
              <a:t>d </a:t>
            </a:r>
            <a:r>
              <a:rPr lang="en-US" spc="-10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rac</a:t>
            </a:r>
            <a:r>
              <a:rPr lang="en-US" spc="-15" dirty="0">
                <a:cs typeface="Arial Narrow"/>
              </a:rPr>
              <a:t>k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rel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ted</a:t>
            </a:r>
            <a:r>
              <a:rPr lang="en-US" spc="-2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forma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,</a:t>
            </a:r>
            <a:r>
              <a:rPr lang="en-US" spc="-3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fo</a:t>
            </a:r>
            <a:r>
              <a:rPr lang="en-US" dirty="0">
                <a:cs typeface="Arial Narrow"/>
              </a:rPr>
              <a:t>r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n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g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b</a:t>
            </a:r>
            <a:r>
              <a:rPr lang="en-US" spc="-5" dirty="0">
                <a:cs typeface="Arial Narrow"/>
              </a:rPr>
              <a:t>l</a:t>
            </a:r>
            <a:r>
              <a:rPr lang="en-US" dirty="0">
                <a:cs typeface="Arial Narrow"/>
              </a:rPr>
              <a:t>e </a:t>
            </a:r>
            <a:r>
              <a:rPr lang="en-US" spc="-5" dirty="0">
                <a:cs typeface="Arial Narrow"/>
              </a:rPr>
              <a:t>agr</a:t>
            </a:r>
            <a:r>
              <a:rPr lang="en-US" spc="-10" dirty="0">
                <a:cs typeface="Arial Narrow"/>
              </a:rPr>
              <a:t>ic</a:t>
            </a:r>
            <a:r>
              <a:rPr lang="en-US" spc="-5" dirty="0">
                <a:cs typeface="Arial Narrow"/>
              </a:rPr>
              <a:t>u</a:t>
            </a:r>
            <a:r>
              <a:rPr lang="en-US" spc="-10" dirty="0">
                <a:cs typeface="Arial Narrow"/>
              </a:rPr>
              <a:t>l</a:t>
            </a:r>
            <a:r>
              <a:rPr lang="en-US" dirty="0">
                <a:cs typeface="Arial Narrow"/>
              </a:rPr>
              <a:t>tural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mmod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ty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be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 </a:t>
            </a:r>
            <a:r>
              <a:rPr lang="en-US" spc="-10" dirty="0">
                <a:cs typeface="Arial Narrow"/>
              </a:rPr>
              <a:t>e</a:t>
            </a:r>
            <a:r>
              <a:rPr lang="en-US" spc="-5" dirty="0">
                <a:cs typeface="Arial Narrow"/>
              </a:rPr>
              <a:t>x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orte</a:t>
            </a:r>
            <a:r>
              <a:rPr lang="en-US" dirty="0">
                <a:cs typeface="Arial Narrow"/>
              </a:rPr>
              <a:t>d 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forei</a:t>
            </a:r>
            <a:r>
              <a:rPr lang="en-US" spc="-10" dirty="0">
                <a:cs typeface="Arial Narrow"/>
              </a:rPr>
              <a:t>g</a:t>
            </a:r>
            <a:r>
              <a:rPr lang="en-US" dirty="0">
                <a:cs typeface="Arial Narrow"/>
              </a:rPr>
              <a:t>n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untri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s.</a:t>
            </a:r>
            <a:r>
              <a:rPr lang="en-US" spc="-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PCIT</a:t>
            </a:r>
            <a:r>
              <a:rPr lang="en-US" spc="-4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n 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ward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win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terac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i</a:t>
            </a:r>
            <a:r>
              <a:rPr lang="en-US" spc="-15" dirty="0">
                <a:cs typeface="Arial Narrow"/>
              </a:rPr>
              <a:t>v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, </a:t>
            </a:r>
            <a:r>
              <a:rPr lang="en-US" spc="-30" dirty="0">
                <a:cs typeface="Arial Narrow"/>
              </a:rPr>
              <a:t>W</a:t>
            </a:r>
            <a:r>
              <a:rPr lang="en-US" spc="-5" dirty="0">
                <a:cs typeface="Arial Narrow"/>
              </a:rPr>
              <a:t>eb</a:t>
            </a:r>
            <a:r>
              <a:rPr lang="en-US" spc="5" dirty="0">
                <a:cs typeface="Arial Narrow"/>
              </a:rPr>
              <a:t>-</a:t>
            </a:r>
            <a:r>
              <a:rPr lang="en-US" spc="-5" dirty="0">
                <a:cs typeface="Arial Narrow"/>
              </a:rPr>
              <a:t>ba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d t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l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whi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h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ws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y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u 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qu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5" dirty="0">
                <a:cs typeface="Arial Narrow"/>
              </a:rPr>
              <a:t>k</a:t>
            </a:r>
            <a:r>
              <a:rPr lang="en-US" spc="-5" dirty="0">
                <a:cs typeface="Arial Narrow"/>
              </a:rPr>
              <a:t>l</a:t>
            </a:r>
            <a:r>
              <a:rPr lang="en-US" dirty="0">
                <a:cs typeface="Arial Narrow"/>
              </a:rPr>
              <a:t>y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creat</a:t>
            </a:r>
            <a:r>
              <a:rPr lang="en-US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an</a:t>
            </a:r>
            <a:r>
              <a:rPr lang="en-US" dirty="0">
                <a:cs typeface="Arial Narrow"/>
              </a:rPr>
              <a:t>d</a:t>
            </a:r>
            <a:r>
              <a:rPr lang="en-US" spc="-10" dirty="0">
                <a:cs typeface="Arial Narrow"/>
              </a:rPr>
              <a:t> s</a:t>
            </a:r>
            <a:r>
              <a:rPr lang="en-US" spc="-5" dirty="0">
                <a:cs typeface="Arial Narrow"/>
              </a:rPr>
              <a:t>ubm</a:t>
            </a:r>
            <a:r>
              <a:rPr lang="en-US" spc="-1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t </a:t>
            </a:r>
            <a:r>
              <a:rPr lang="en-US" spc="-5" dirty="0">
                <a:cs typeface="Arial Narrow"/>
              </a:rPr>
              <a:t>app</a:t>
            </a:r>
            <a:r>
              <a:rPr lang="en-US" spc="-15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i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at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on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fo</a:t>
            </a:r>
            <a:r>
              <a:rPr lang="en-US" dirty="0">
                <a:cs typeface="Arial Narrow"/>
              </a:rPr>
              <a:t>r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P</a:t>
            </a:r>
            <a:r>
              <a:rPr lang="en-US" spc="-10" dirty="0">
                <a:cs typeface="Arial Narrow"/>
              </a:rPr>
              <a:t>h</a:t>
            </a:r>
            <a:r>
              <a:rPr lang="en-US" spc="-5" dirty="0">
                <a:cs typeface="Arial Narrow"/>
              </a:rPr>
              <a:t>y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o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an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tar</a:t>
            </a:r>
            <a:r>
              <a:rPr lang="en-US" dirty="0">
                <a:cs typeface="Arial Narrow"/>
              </a:rPr>
              <a:t>y</a:t>
            </a:r>
            <a:r>
              <a:rPr lang="en-US" spc="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Certif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tes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fo</a:t>
            </a:r>
            <a:r>
              <a:rPr lang="en-US" dirty="0">
                <a:cs typeface="Arial Narrow"/>
              </a:rPr>
              <a:t>r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purpo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e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and e</a:t>
            </a:r>
            <a:r>
              <a:rPr lang="en-US" spc="-15" dirty="0">
                <a:cs typeface="Arial Narrow"/>
              </a:rPr>
              <a:t>x</a:t>
            </a:r>
            <a:r>
              <a:rPr lang="en-US" spc="-5" dirty="0">
                <a:cs typeface="Arial Narrow"/>
              </a:rPr>
              <a:t>port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20" dirty="0">
                <a:cs typeface="Arial Narrow"/>
              </a:rPr>
              <a:t> 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om</a:t>
            </a:r>
            <a:r>
              <a:rPr lang="en-US" spc="-10" dirty="0">
                <a:cs typeface="Arial Narrow"/>
              </a:rPr>
              <a:t>m</a:t>
            </a:r>
            <a:r>
              <a:rPr lang="en-US" spc="-5" dirty="0">
                <a:cs typeface="Arial Narrow"/>
              </a:rPr>
              <a:t>od</a:t>
            </a:r>
            <a:r>
              <a:rPr lang="en-US" spc="-1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t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.</a:t>
            </a:r>
          </a:p>
          <a:p>
            <a:pPr marL="12700" marR="189865">
              <a:lnSpc>
                <a:spcPct val="98500"/>
              </a:lnSpc>
              <a:spcBef>
                <a:spcPts val="1235"/>
              </a:spcBef>
            </a:pPr>
            <a:r>
              <a:rPr lang="en-US" dirty="0">
                <a:cs typeface="Arial Narrow"/>
              </a:rPr>
              <a:t>Cus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omer</a:t>
            </a:r>
            <a:r>
              <a:rPr lang="en-US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 u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PCIT</a:t>
            </a:r>
            <a:r>
              <a:rPr lang="en-US" spc="-5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n 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ommu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i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at</a:t>
            </a:r>
            <a:r>
              <a:rPr lang="en-US" dirty="0">
                <a:cs typeface="Arial Narrow"/>
              </a:rPr>
              <a:t>e 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urel</a:t>
            </a:r>
            <a:r>
              <a:rPr lang="en-US" dirty="0">
                <a:cs typeface="Arial Narrow"/>
              </a:rPr>
              <a:t>y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spc="-10" dirty="0">
                <a:cs typeface="Arial Narrow"/>
              </a:rPr>
              <a:t>v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Interne</a:t>
            </a:r>
            <a:r>
              <a:rPr lang="en-US" dirty="0">
                <a:cs typeface="Arial Narrow"/>
              </a:rPr>
              <a:t>t</a:t>
            </a:r>
            <a:r>
              <a:rPr lang="en-US" spc="-3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with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unt</a:t>
            </a:r>
            <a:r>
              <a:rPr lang="en-US" spc="-135" dirty="0">
                <a:cs typeface="Arial Narrow"/>
              </a:rPr>
              <a:t>y</a:t>
            </a:r>
            <a:r>
              <a:rPr lang="en-US" dirty="0">
                <a:cs typeface="Arial Narrow"/>
              </a:rPr>
              <a:t>, St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te,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and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Federal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“Authori</a:t>
            </a:r>
            <a:r>
              <a:rPr lang="en-US" spc="-15" dirty="0">
                <a:cs typeface="Arial Narrow"/>
              </a:rPr>
              <a:t>z</a:t>
            </a:r>
            <a:r>
              <a:rPr lang="en-US" dirty="0">
                <a:cs typeface="Arial Narrow"/>
              </a:rPr>
              <a:t>ed</a:t>
            </a:r>
            <a:r>
              <a:rPr lang="en-US" spc="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Certif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f</a:t>
            </a:r>
            <a:r>
              <a:rPr lang="en-US" dirty="0">
                <a:cs typeface="Arial Narrow"/>
              </a:rPr>
              <a:t>fi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” </a:t>
            </a:r>
            <a:r>
              <a:rPr lang="en-US" spc="5" dirty="0">
                <a:cs typeface="Arial Narrow"/>
              </a:rPr>
              <a:t>(</a:t>
            </a:r>
            <a:r>
              <a:rPr lang="en-US" dirty="0">
                <a:cs typeface="Arial Narrow"/>
              </a:rPr>
              <a:t>ACO</a:t>
            </a:r>
            <a:r>
              <a:rPr lang="en-US" spc="5" dirty="0">
                <a:cs typeface="Arial Narrow"/>
              </a:rPr>
              <a:t>)</a:t>
            </a:r>
            <a:r>
              <a:rPr lang="en-US" dirty="0">
                <a:cs typeface="Arial Narrow"/>
              </a:rPr>
              <a:t>,</a:t>
            </a:r>
            <a:r>
              <a:rPr lang="en-US" spc="-3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whi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h</a:t>
            </a:r>
            <a:r>
              <a:rPr lang="en-US" spc="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ds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in 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h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pp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 </a:t>
            </a:r>
            <a:r>
              <a:rPr lang="en-US" spc="-5" dirty="0">
                <a:cs typeface="Arial Narrow"/>
              </a:rPr>
              <a:t>bi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on</a:t>
            </a:r>
            <a:r>
              <a:rPr lang="en-US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 o</a:t>
            </a:r>
            <a:r>
              <a:rPr lang="en-US" dirty="0">
                <a:cs typeface="Arial Narrow"/>
              </a:rPr>
              <a:t>f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do</a:t>
            </a:r>
            <a:r>
              <a:rPr lang="en-US" spc="-15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rs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n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prod</a:t>
            </a:r>
            <a:r>
              <a:rPr lang="en-US" spc="-10" dirty="0">
                <a:cs typeface="Arial Narrow"/>
              </a:rPr>
              <a:t>uc</a:t>
            </a:r>
            <a:r>
              <a:rPr lang="en-US" dirty="0">
                <a:cs typeface="Arial Narrow"/>
              </a:rPr>
              <a:t>ts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ac</a:t>
            </a:r>
            <a:r>
              <a:rPr lang="en-US" dirty="0">
                <a:cs typeface="Arial Narrow"/>
              </a:rPr>
              <a:t>h </a:t>
            </a:r>
            <a:r>
              <a:rPr lang="en-US" spc="-15" dirty="0">
                <a:cs typeface="Arial Narrow"/>
              </a:rPr>
              <a:t>y</a:t>
            </a:r>
            <a:r>
              <a:rPr lang="en-US" spc="-5" dirty="0">
                <a:cs typeface="Arial Narrow"/>
              </a:rPr>
              <a:t>ea</a:t>
            </a:r>
            <a:r>
              <a:rPr lang="en-US" spc="-80" dirty="0">
                <a:cs typeface="Arial Narrow"/>
              </a:rPr>
              <a:t>r</a:t>
            </a:r>
            <a:r>
              <a:rPr lang="en-US" dirty="0">
                <a:cs typeface="Arial Narrow"/>
              </a:rPr>
              <a:t>. </a:t>
            </a:r>
          </a:p>
          <a:p>
            <a:pPr marL="12700" marR="189865">
              <a:lnSpc>
                <a:spcPct val="98500"/>
              </a:lnSpc>
              <a:spcBef>
                <a:spcPts val="1235"/>
              </a:spcBef>
            </a:pPr>
            <a:endParaRPr lang="en-US" dirty="0">
              <a:cs typeface="Arial Narrow"/>
            </a:endParaRPr>
          </a:p>
          <a:p>
            <a:pPr marL="12700" marR="189865">
              <a:lnSpc>
                <a:spcPct val="98500"/>
              </a:lnSpc>
              <a:spcBef>
                <a:spcPts val="1235"/>
              </a:spcBef>
            </a:pPr>
            <a:r>
              <a:rPr lang="en-US" dirty="0">
                <a:cs typeface="Arial Narrow"/>
              </a:rPr>
              <a:t>Use</a:t>
            </a:r>
            <a:r>
              <a:rPr lang="en-US" spc="-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this</a:t>
            </a:r>
            <a:r>
              <a:rPr lang="en-US" spc="-2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lin</a:t>
            </a:r>
            <a:r>
              <a:rPr lang="en-US" dirty="0">
                <a:cs typeface="Arial Narrow"/>
              </a:rPr>
              <a:t>k</a:t>
            </a:r>
            <a:r>
              <a:rPr lang="en-US" spc="-2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to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acc</a:t>
            </a:r>
            <a:r>
              <a:rPr lang="en-US" spc="-10" dirty="0">
                <a:cs typeface="Arial Narrow"/>
              </a:rPr>
              <a:t>e</a:t>
            </a:r>
            <a:r>
              <a:rPr lang="en-US" spc="-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s </a:t>
            </a:r>
            <a:r>
              <a:rPr lang="en-US" spc="-10" dirty="0">
                <a:cs typeface="Arial Narrow"/>
              </a:rPr>
              <a:t>P</a:t>
            </a:r>
            <a:r>
              <a:rPr lang="en-US" dirty="0">
                <a:cs typeface="Arial Narrow"/>
              </a:rPr>
              <a:t>CI</a:t>
            </a:r>
            <a:r>
              <a:rPr lang="en-US" spc="-180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: </a:t>
            </a:r>
            <a:r>
              <a:rPr lang="en-US" dirty="0">
                <a:cs typeface="Arial Narrow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https://pcit.aphis.usda.gov/pcit/faces/signIn.jsf</a:t>
            </a:r>
            <a:r>
              <a:rPr lang="en-US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 </a:t>
            </a:r>
            <a:endParaRPr lang="en-US" sz="2000" dirty="0">
              <a:cs typeface="Calibri"/>
            </a:endParaRPr>
          </a:p>
          <a:p>
            <a:pPr marL="12700" marR="189865">
              <a:lnSpc>
                <a:spcPct val="98500"/>
              </a:lnSpc>
              <a:spcBef>
                <a:spcPts val="1235"/>
              </a:spcBef>
            </a:pPr>
            <a:endParaRPr lang="en-US" dirty="0">
              <a:cs typeface="Arial Narrow"/>
            </a:endParaRPr>
          </a:p>
          <a:p>
            <a:pPr marL="12700" marR="189865">
              <a:lnSpc>
                <a:spcPct val="98500"/>
              </a:lnSpc>
              <a:spcBef>
                <a:spcPts val="1235"/>
              </a:spcBef>
            </a:pPr>
            <a:endParaRPr lang="en-US" dirty="0"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7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5EB1F-E46C-584D-A36C-A553CCAF52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>
                <a:cs typeface="Arial Narrow"/>
              </a:rPr>
              <a:t>The</a:t>
            </a:r>
            <a:r>
              <a:rPr lang="en-US" spc="-10" dirty="0">
                <a:cs typeface="Arial Narrow"/>
              </a:rPr>
              <a:t> </a:t>
            </a:r>
            <a:r>
              <a:rPr lang="en-US" spc="-30" dirty="0">
                <a:cs typeface="Arial Narrow"/>
              </a:rPr>
              <a:t>W</a:t>
            </a:r>
            <a:r>
              <a:rPr lang="en-US" spc="-5" dirty="0">
                <a:cs typeface="Arial Narrow"/>
              </a:rPr>
              <a:t>eb</a:t>
            </a:r>
            <a:r>
              <a:rPr lang="en-US" spc="5" dirty="0">
                <a:cs typeface="Arial Narrow"/>
              </a:rPr>
              <a:t>-</a:t>
            </a:r>
            <a:r>
              <a:rPr lang="en-US" spc="-5" dirty="0">
                <a:cs typeface="Arial Narrow"/>
              </a:rPr>
              <a:t>ba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d </a:t>
            </a:r>
            <a:r>
              <a:rPr lang="en-US" spc="-10" dirty="0">
                <a:cs typeface="Arial Narrow"/>
              </a:rPr>
              <a:t>P</a:t>
            </a:r>
            <a:r>
              <a:rPr lang="en-US" dirty="0">
                <a:cs typeface="Arial Narrow"/>
              </a:rPr>
              <a:t>CIT</a:t>
            </a:r>
            <a:r>
              <a:rPr lang="en-US" spc="-3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app</a:t>
            </a:r>
            <a:r>
              <a:rPr lang="en-US" spc="-15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i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at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 </a:t>
            </a:r>
            <a:r>
              <a:rPr lang="en-US" spc="-1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ava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b</a:t>
            </a:r>
            <a:r>
              <a:rPr lang="en-US" spc="-10" dirty="0">
                <a:cs typeface="Arial Narrow"/>
              </a:rPr>
              <a:t>l</a:t>
            </a:r>
            <a:r>
              <a:rPr lang="en-US" dirty="0">
                <a:cs typeface="Arial Narrow"/>
              </a:rPr>
              <a:t>e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nat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onw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d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an</a:t>
            </a:r>
            <a:r>
              <a:rPr lang="en-US" dirty="0">
                <a:cs typeface="Arial Narrow"/>
              </a:rPr>
              <a:t>d</a:t>
            </a:r>
            <a:r>
              <a:rPr lang="en-US" spc="-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was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de</a:t>
            </a:r>
            <a:r>
              <a:rPr lang="en-US" spc="-15" dirty="0">
                <a:cs typeface="Arial Narrow"/>
              </a:rPr>
              <a:t>v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ope</a:t>
            </a:r>
            <a:r>
              <a:rPr lang="en-US" dirty="0">
                <a:cs typeface="Arial Narrow"/>
              </a:rPr>
              <a:t>d </a:t>
            </a:r>
            <a:r>
              <a:rPr lang="en-US" spc="-5" dirty="0">
                <a:cs typeface="Arial Narrow"/>
              </a:rPr>
              <a:t>to</a:t>
            </a:r>
            <a:r>
              <a:rPr lang="en-US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me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t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the</a:t>
            </a:r>
            <a:r>
              <a:rPr lang="en-US" spc="-2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fo</a:t>
            </a:r>
            <a:r>
              <a:rPr lang="en-US" spc="-15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wi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ob</a:t>
            </a:r>
            <a:r>
              <a:rPr lang="en-US" spc="-15" dirty="0">
                <a:cs typeface="Arial Narrow"/>
              </a:rPr>
              <a:t>j</a:t>
            </a:r>
            <a:r>
              <a:rPr lang="en-US" spc="-5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t</a:t>
            </a:r>
            <a:r>
              <a:rPr lang="en-US" spc="-10" dirty="0">
                <a:cs typeface="Arial Narrow"/>
              </a:rPr>
              <a:t>iv</a:t>
            </a:r>
            <a:r>
              <a:rPr lang="en-US" spc="-5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:</a:t>
            </a:r>
          </a:p>
          <a:p>
            <a:pPr marL="415290" indent="-29146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15925" algn="l"/>
              </a:tabLst>
            </a:pPr>
            <a:r>
              <a:rPr lang="en-US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p</a:t>
            </a:r>
            <a:r>
              <a:rPr lang="en-US" spc="-10" dirty="0">
                <a:cs typeface="Arial Narrow"/>
              </a:rPr>
              <a:t>l</a:t>
            </a:r>
            <a:r>
              <a:rPr lang="en-US" dirty="0">
                <a:cs typeface="Arial Narrow"/>
              </a:rPr>
              <a:t>y for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ph</a:t>
            </a:r>
            <a:r>
              <a:rPr lang="en-US" spc="-15" dirty="0">
                <a:cs typeface="Arial Narrow"/>
              </a:rPr>
              <a:t>y</a:t>
            </a:r>
            <a:r>
              <a:rPr lang="en-US" dirty="0">
                <a:cs typeface="Arial Narrow"/>
              </a:rPr>
              <a:t>to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an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tar</a:t>
            </a:r>
            <a:r>
              <a:rPr lang="en-US" dirty="0">
                <a:cs typeface="Arial Narrow"/>
              </a:rPr>
              <a:t>y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an</a:t>
            </a:r>
            <a:r>
              <a:rPr lang="en-US" dirty="0">
                <a:cs typeface="Arial Narrow"/>
              </a:rPr>
              <a:t>d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on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e</a:t>
            </a:r>
          </a:p>
          <a:p>
            <a:pPr marL="425450" indent="-30162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26084" algn="l"/>
              </a:tabLst>
            </a:pPr>
            <a:r>
              <a:rPr lang="en-US" dirty="0">
                <a:cs typeface="Arial Narrow"/>
              </a:rPr>
              <a:t>Redu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e</a:t>
            </a:r>
            <a:r>
              <a:rPr lang="en-US" spc="-5" dirty="0">
                <a:cs typeface="Arial Narrow"/>
              </a:rPr>
              <a:t> th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amo</a:t>
            </a:r>
            <a:r>
              <a:rPr lang="en-US" spc="-10" dirty="0">
                <a:cs typeface="Arial Narrow"/>
              </a:rPr>
              <a:t>u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t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pap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 </a:t>
            </a:r>
            <a:r>
              <a:rPr lang="en-US" spc="-5" dirty="0">
                <a:cs typeface="Arial Narrow"/>
              </a:rPr>
              <a:t>used</a:t>
            </a:r>
            <a:endParaRPr lang="en-US" dirty="0">
              <a:cs typeface="Arial Narrow"/>
            </a:endParaRPr>
          </a:p>
          <a:p>
            <a:pPr marL="415290" indent="-29146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15925" algn="l"/>
              </a:tabLst>
            </a:pPr>
            <a:r>
              <a:rPr lang="en-US" dirty="0">
                <a:cs typeface="Arial Narrow"/>
              </a:rPr>
              <a:t>A</a:t>
            </a:r>
            <a:r>
              <a:rPr lang="en-US" spc="-15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w tra</a:t>
            </a:r>
            <a:r>
              <a:rPr lang="en-US" spc="-10" dirty="0">
                <a:cs typeface="Arial Narrow"/>
              </a:rPr>
              <a:t>ck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the</a:t>
            </a:r>
            <a:r>
              <a:rPr lang="en-US" spc="-20" dirty="0">
                <a:cs typeface="Arial Narrow"/>
              </a:rPr>
              <a:t> 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tat</a:t>
            </a:r>
            <a:r>
              <a:rPr lang="en-US" spc="-10" dirty="0">
                <a:cs typeface="Arial Narrow"/>
              </a:rPr>
              <a:t>u</a:t>
            </a:r>
            <a:r>
              <a:rPr lang="en-US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 o</a:t>
            </a:r>
            <a:r>
              <a:rPr lang="en-US" dirty="0">
                <a:cs typeface="Arial Narrow"/>
              </a:rPr>
              <a:t>f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ap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l</a:t>
            </a:r>
            <a:r>
              <a:rPr lang="en-US" spc="-1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at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ons</a:t>
            </a:r>
            <a:endParaRPr lang="en-US" dirty="0">
              <a:cs typeface="Arial Narrow"/>
            </a:endParaRPr>
          </a:p>
          <a:p>
            <a:pPr marL="425450" indent="-30162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26084" algn="l"/>
              </a:tabLst>
            </a:pPr>
            <a:r>
              <a:rPr lang="en-US" spc="-5" dirty="0">
                <a:cs typeface="Arial Narrow"/>
              </a:rPr>
              <a:t>Giv</a:t>
            </a:r>
            <a:r>
              <a:rPr lang="en-US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y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u the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ab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l</a:t>
            </a:r>
            <a:r>
              <a:rPr lang="en-US" spc="-1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ty 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v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w </a:t>
            </a:r>
            <a:r>
              <a:rPr lang="en-US" spc="-5" dirty="0">
                <a:cs typeface="Arial Narrow"/>
              </a:rPr>
              <a:t>an</a:t>
            </a:r>
            <a:r>
              <a:rPr lang="en-US" dirty="0">
                <a:cs typeface="Arial Narrow"/>
              </a:rPr>
              <a:t>d</a:t>
            </a:r>
            <a:r>
              <a:rPr lang="en-US" spc="-5" dirty="0">
                <a:cs typeface="Arial Narrow"/>
              </a:rPr>
              <a:t> prin</a:t>
            </a:r>
            <a:r>
              <a:rPr lang="en-US" dirty="0">
                <a:cs typeface="Arial Narrow"/>
              </a:rPr>
              <a:t>t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a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p</a:t>
            </a:r>
            <a:r>
              <a:rPr lang="en-US" dirty="0">
                <a:cs typeface="Arial Narrow"/>
              </a:rPr>
              <a:t>y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y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u</a:t>
            </a:r>
            <a:r>
              <a:rPr lang="en-US" dirty="0">
                <a:cs typeface="Arial Narrow"/>
              </a:rPr>
              <a:t>r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tes</a:t>
            </a:r>
          </a:p>
          <a:p>
            <a:pPr marL="425450" indent="-30162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26084" algn="l"/>
              </a:tabLst>
            </a:pPr>
            <a:r>
              <a:rPr lang="en-US" dirty="0">
                <a:cs typeface="Arial Narrow"/>
              </a:rPr>
              <a:t>In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rease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p</a:t>
            </a:r>
            <a:r>
              <a:rPr lang="en-US" dirty="0">
                <a:cs typeface="Arial Narrow"/>
              </a:rPr>
              <a:t>roce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s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ee</a:t>
            </a:r>
            <a:r>
              <a:rPr lang="en-US" dirty="0">
                <a:cs typeface="Arial Narrow"/>
              </a:rPr>
              <a:t>d</a:t>
            </a:r>
            <a:r>
              <a:rPr lang="en-US" spc="-5" dirty="0">
                <a:cs typeface="Arial Narrow"/>
              </a:rPr>
              <a:t> 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tes</a:t>
            </a:r>
          </a:p>
          <a:p>
            <a:pPr marL="425450" indent="-30162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26084" algn="l"/>
              </a:tabLst>
            </a:pPr>
            <a:r>
              <a:rPr lang="en-US" dirty="0">
                <a:cs typeface="Arial Narrow"/>
              </a:rPr>
              <a:t>In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rease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c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urac</a:t>
            </a:r>
            <a:r>
              <a:rPr lang="en-US" dirty="0">
                <a:cs typeface="Arial Narrow"/>
              </a:rPr>
              <a:t>y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tes</a:t>
            </a:r>
          </a:p>
          <a:p>
            <a:pPr marL="425450" indent="-30162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26084" algn="l"/>
              </a:tabLst>
            </a:pPr>
            <a:r>
              <a:rPr lang="en-US" dirty="0">
                <a:cs typeface="Arial Narrow"/>
              </a:rPr>
              <a:t>Help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im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nat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forge</a:t>
            </a:r>
            <a:r>
              <a:rPr lang="en-US" dirty="0">
                <a:cs typeface="Arial Narrow"/>
              </a:rPr>
              <a:t>d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tes</a:t>
            </a:r>
          </a:p>
          <a:p>
            <a:pPr marL="415290" indent="-29146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15925" algn="l"/>
              </a:tabLst>
            </a:pPr>
            <a:r>
              <a:rPr lang="en-US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w forei</a:t>
            </a:r>
            <a:r>
              <a:rPr lang="en-US" spc="-10" dirty="0">
                <a:cs typeface="Arial Narrow"/>
              </a:rPr>
              <a:t>g</a:t>
            </a:r>
            <a:r>
              <a:rPr lang="en-US" dirty="0">
                <a:cs typeface="Arial Narrow"/>
              </a:rPr>
              <a:t>n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untri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o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h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k</a:t>
            </a:r>
            <a:r>
              <a:rPr lang="en-US" spc="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v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l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d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ty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tes</a:t>
            </a:r>
          </a:p>
          <a:p>
            <a:pPr marL="425450" indent="-301625">
              <a:lnSpc>
                <a:spcPct val="100000"/>
              </a:lnSpc>
              <a:spcBef>
                <a:spcPts val="600"/>
              </a:spcBef>
              <a:buFont typeface="Arial Narrow"/>
              <a:buChar char="•"/>
              <a:tabLst>
                <a:tab pos="426084" algn="l"/>
              </a:tabLst>
            </a:pPr>
            <a:r>
              <a:rPr lang="en-US" dirty="0">
                <a:cs typeface="Arial Narrow"/>
              </a:rPr>
              <a:t>P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y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fo</a:t>
            </a:r>
            <a:r>
              <a:rPr lang="en-US" dirty="0">
                <a:cs typeface="Arial Narrow"/>
              </a:rPr>
              <a:t>r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 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erv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s</a:t>
            </a:r>
            <a:r>
              <a:rPr lang="en-US" spc="2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l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ne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58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52103D-99AC-FD4E-A2C7-CFB6D26098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00" dirty="0">
                <a:solidFill>
                  <a:srgbClr val="457E46"/>
                </a:solidFill>
                <a:cs typeface="Arial Narrow"/>
              </a:rPr>
              <a:t>Resources</a:t>
            </a:r>
          </a:p>
          <a:p>
            <a:pPr marL="12700">
              <a:lnSpc>
                <a:spcPct val="100000"/>
              </a:lnSpc>
            </a:pPr>
            <a:endParaRPr lang="en-US" spc="-100" dirty="0">
              <a:solidFill>
                <a:srgbClr val="457E46"/>
              </a:solidFill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en-US" spc="-100" dirty="0" err="1">
                <a:solidFill>
                  <a:srgbClr val="457E46"/>
                </a:solidFill>
                <a:cs typeface="Arial Narrow"/>
              </a:rPr>
              <a:t>P</a:t>
            </a:r>
            <a:r>
              <a:rPr lang="en-US" spc="-95" dirty="0" err="1">
                <a:solidFill>
                  <a:srgbClr val="457E46"/>
                </a:solidFill>
                <a:cs typeface="Arial Narrow"/>
              </a:rPr>
              <a:t>C</a:t>
            </a:r>
            <a:r>
              <a:rPr lang="en-US" spc="-100" dirty="0" err="1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204" dirty="0" err="1">
                <a:solidFill>
                  <a:srgbClr val="457E46"/>
                </a:solidFill>
                <a:cs typeface="Arial Narrow"/>
              </a:rPr>
              <a:t>T</a:t>
            </a:r>
            <a:r>
              <a:rPr lang="en-US" spc="-95" dirty="0" err="1">
                <a:solidFill>
                  <a:srgbClr val="457E46"/>
                </a:solidFill>
                <a:cs typeface="Arial Narrow"/>
              </a:rPr>
              <a:t>Q</a:t>
            </a:r>
            <a:r>
              <a:rPr lang="en-US" spc="-100" dirty="0" err="1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105" dirty="0" err="1">
                <a:solidFill>
                  <a:srgbClr val="457E46"/>
                </a:solidFill>
                <a:cs typeface="Arial Narrow"/>
              </a:rPr>
              <a:t>ic</a:t>
            </a:r>
            <a:r>
              <a:rPr lang="en-US" dirty="0" err="1">
                <a:solidFill>
                  <a:srgbClr val="457E46"/>
                </a:solidFill>
                <a:cs typeface="Arial Narrow"/>
              </a:rPr>
              <a:t>k</a:t>
            </a:r>
            <a:r>
              <a:rPr lang="en-US" spc="-22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95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0" dirty="0">
                <a:solidFill>
                  <a:srgbClr val="457E46"/>
                </a:solidFill>
                <a:cs typeface="Arial Narrow"/>
              </a:rPr>
              <a:t>efe</a:t>
            </a:r>
            <a:r>
              <a:rPr lang="en-US" spc="-90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100" dirty="0">
                <a:solidFill>
                  <a:srgbClr val="457E46"/>
                </a:solidFill>
                <a:cs typeface="Arial Narrow"/>
              </a:rPr>
              <a:t>en</a:t>
            </a:r>
            <a:r>
              <a:rPr lang="en-US" spc="-105" dirty="0">
                <a:solidFill>
                  <a:srgbClr val="457E46"/>
                </a:solidFill>
                <a:cs typeface="Arial Narrow"/>
              </a:rPr>
              <a:t>c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spc="-229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spc="-95" dirty="0">
                <a:solidFill>
                  <a:srgbClr val="457E46"/>
                </a:solidFill>
                <a:cs typeface="Arial Narrow"/>
              </a:rPr>
              <a:t>G</a:t>
            </a:r>
            <a:r>
              <a:rPr lang="en-US" spc="-100" dirty="0">
                <a:solidFill>
                  <a:srgbClr val="457E46"/>
                </a:solidFill>
                <a:cs typeface="Arial Narrow"/>
              </a:rPr>
              <a:t>u</a:t>
            </a:r>
            <a:r>
              <a:rPr lang="en-US" spc="-105" dirty="0">
                <a:solidFill>
                  <a:srgbClr val="457E46"/>
                </a:solidFill>
                <a:cs typeface="Arial Narrow"/>
              </a:rPr>
              <a:t>i</a:t>
            </a:r>
            <a:r>
              <a:rPr lang="en-US" spc="-100" dirty="0">
                <a:solidFill>
                  <a:srgbClr val="457E46"/>
                </a:solidFill>
                <a:cs typeface="Arial Narrow"/>
              </a:rPr>
              <a:t>de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s, </a:t>
            </a:r>
            <a:r>
              <a:rPr lang="en-US" dirty="0">
                <a:cs typeface="Times New Roman"/>
                <a:hlinkClick r:id="rId2"/>
              </a:rPr>
              <a:t>https://pcit.aphis.usda.gov/pcit/faces/support/userguides.html</a:t>
            </a:r>
            <a:r>
              <a:rPr lang="en-US" dirty="0">
                <a:cs typeface="Times New Roman"/>
              </a:rPr>
              <a:t> 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lang="en-US" sz="2000" dirty="0">
              <a:cs typeface="Times New Roman"/>
            </a:endParaRPr>
          </a:p>
          <a:p>
            <a:pPr marL="96520">
              <a:lnSpc>
                <a:spcPct val="100000"/>
              </a:lnSpc>
            </a:pPr>
            <a:r>
              <a:rPr lang="en-US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</a:t>
            </a:r>
            <a:r>
              <a:rPr lang="en-US" spc="-3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In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d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us</a:t>
            </a:r>
            <a:r>
              <a:rPr lang="en-US" spc="5" dirty="0">
                <a:solidFill>
                  <a:srgbClr val="457E46"/>
                </a:solidFill>
                <a:cs typeface="Arial Narrow"/>
              </a:rPr>
              <a:t>t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ry</a:t>
            </a:r>
            <a:r>
              <a:rPr lang="en-US" spc="-40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dirty="0">
                <a:solidFill>
                  <a:srgbClr val="457E46"/>
                </a:solidFill>
                <a:cs typeface="Arial Narrow"/>
              </a:rPr>
              <a:t>Users</a:t>
            </a:r>
          </a:p>
          <a:p>
            <a:pPr marL="4394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335D"/>
                </a:solidFill>
                <a:cs typeface="Arial Narrow"/>
                <a:hlinkClick r:id="rId3"/>
              </a:rPr>
              <a:t>PCIT Overview</a:t>
            </a:r>
            <a:endParaRPr lang="en-US" dirty="0">
              <a:solidFill>
                <a:srgbClr val="18335D"/>
              </a:solidFill>
              <a:cs typeface="Arial Narrow"/>
            </a:endParaRPr>
          </a:p>
          <a:p>
            <a:pPr marL="4394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335D"/>
                </a:solidFill>
                <a:cs typeface="Arial Narrow"/>
                <a:hlinkClick r:id="rId4"/>
              </a:rPr>
              <a:t>Accessing PCIT for the First Time</a:t>
            </a:r>
            <a:endParaRPr lang="en-US" dirty="0">
              <a:solidFill>
                <a:srgbClr val="18335D"/>
              </a:solidFill>
              <a:cs typeface="Arial Narrow"/>
            </a:endParaRPr>
          </a:p>
          <a:p>
            <a:pPr marL="4394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335D"/>
                </a:solidFill>
                <a:cs typeface="Arial Narrow"/>
                <a:hlinkClick r:id="rId4"/>
              </a:rPr>
              <a:t>Adding Funds to an Organization’s Account in PCIT</a:t>
            </a:r>
            <a:endParaRPr lang="en-US" dirty="0">
              <a:solidFill>
                <a:srgbClr val="18335D"/>
              </a:solidFill>
              <a:cs typeface="Arial Narrow"/>
            </a:endParaRPr>
          </a:p>
          <a:p>
            <a:pPr marL="4394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335D"/>
                </a:solidFill>
                <a:cs typeface="Arial Narrow"/>
                <a:hlinkClick r:id="rId5"/>
              </a:rPr>
              <a:t>Creating an Application</a:t>
            </a:r>
            <a:endParaRPr lang="en-US" dirty="0">
              <a:solidFill>
                <a:srgbClr val="18335D"/>
              </a:solidFill>
              <a:cs typeface="Arial Narrow"/>
            </a:endParaRPr>
          </a:p>
          <a:p>
            <a:pPr marL="4394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335D"/>
                </a:solidFill>
                <a:cs typeface="Arial Narrow"/>
                <a:hlinkClick r:id="rId5"/>
              </a:rPr>
              <a:t>Setting up New PCIT User Accounts</a:t>
            </a:r>
            <a:endParaRPr lang="en-US" dirty="0">
              <a:solidFill>
                <a:srgbClr val="18335D"/>
              </a:solidFill>
              <a:cs typeface="Arial Narrow"/>
            </a:endParaRPr>
          </a:p>
          <a:p>
            <a:pPr marL="4394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 Narrow"/>
                <a:hlinkClick r:id="rId6"/>
              </a:rPr>
              <a:t>Certificate Replacement for Authorized Applicants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0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AA996-D76E-9046-8DF6-F98932412E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2700">
              <a:lnSpc>
                <a:spcPct val="100000"/>
              </a:lnSpc>
            </a:pPr>
            <a:r>
              <a:rPr lang="en-US" b="1" spc="-5" dirty="0">
                <a:solidFill>
                  <a:srgbClr val="457E46"/>
                </a:solidFill>
                <a:cs typeface="Arial Narrow"/>
              </a:rPr>
              <a:t>Mor</a:t>
            </a:r>
            <a:r>
              <a:rPr lang="en-US" b="1" dirty="0">
                <a:solidFill>
                  <a:srgbClr val="457E46"/>
                </a:solidFill>
                <a:cs typeface="Arial Narrow"/>
              </a:rPr>
              <a:t>e</a:t>
            </a:r>
            <a:r>
              <a:rPr lang="en-US" b="1" spc="-15" dirty="0">
                <a:solidFill>
                  <a:srgbClr val="457E46"/>
                </a:solidFill>
                <a:cs typeface="Arial Narrow"/>
              </a:rPr>
              <a:t> </a:t>
            </a:r>
            <a:r>
              <a:rPr lang="en-US" b="1" dirty="0">
                <a:solidFill>
                  <a:srgbClr val="457E46"/>
                </a:solidFill>
                <a:cs typeface="Arial Narrow"/>
              </a:rPr>
              <a:t>In</a:t>
            </a:r>
            <a:r>
              <a:rPr lang="en-US" b="1" spc="5" dirty="0">
                <a:solidFill>
                  <a:srgbClr val="457E46"/>
                </a:solidFill>
                <a:cs typeface="Arial Narrow"/>
              </a:rPr>
              <a:t>f</a:t>
            </a:r>
            <a:r>
              <a:rPr lang="en-US" b="1" dirty="0">
                <a:solidFill>
                  <a:srgbClr val="457E46"/>
                </a:solidFill>
                <a:cs typeface="Arial Narrow"/>
              </a:rPr>
              <a:t>ormati</a:t>
            </a:r>
            <a:r>
              <a:rPr lang="en-US" b="1" spc="-10" dirty="0">
                <a:solidFill>
                  <a:srgbClr val="457E46"/>
                </a:solidFill>
                <a:cs typeface="Arial Narrow"/>
              </a:rPr>
              <a:t>o</a:t>
            </a:r>
            <a:r>
              <a:rPr lang="en-US" b="1" dirty="0">
                <a:solidFill>
                  <a:srgbClr val="457E46"/>
                </a:solidFill>
                <a:cs typeface="Arial Narrow"/>
              </a:rPr>
              <a:t>n?</a:t>
            </a:r>
            <a:endParaRPr lang="en-US" dirty="0">
              <a:solidFill>
                <a:srgbClr val="457E46"/>
              </a:solidFill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spc="5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required</a:t>
            </a:r>
            <a:r>
              <a:rPr lang="en-US" spc="-5" dirty="0">
                <a:cs typeface="Arial Narrow"/>
              </a:rPr>
              <a:t> 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h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ment.</a:t>
            </a:r>
            <a:endParaRPr lang="en-US" dirty="0"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Ea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h</a:t>
            </a:r>
            <a:r>
              <a:rPr lang="en-US" spc="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fed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ral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$5</a:t>
            </a:r>
            <a:r>
              <a:rPr lang="en-US" dirty="0">
                <a:cs typeface="Arial Narrow"/>
              </a:rPr>
              <a:t>6*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($</a:t>
            </a:r>
            <a:r>
              <a:rPr lang="en-US" spc="-5" dirty="0">
                <a:cs typeface="Arial Narrow"/>
              </a:rPr>
              <a:t>5</a:t>
            </a:r>
            <a:r>
              <a:rPr lang="en-US" dirty="0">
                <a:cs typeface="Arial Narrow"/>
              </a:rPr>
              <a:t>0 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tat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+ </a:t>
            </a:r>
            <a:r>
              <a:rPr lang="en-US" spc="-5" dirty="0">
                <a:cs typeface="Arial Narrow"/>
              </a:rPr>
              <a:t>$</a:t>
            </a:r>
            <a:r>
              <a:rPr lang="en-US" dirty="0">
                <a:cs typeface="Arial Narrow"/>
              </a:rPr>
              <a:t>6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USDA</a:t>
            </a:r>
            <a:r>
              <a:rPr lang="en-US" spc="-8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adm</a:t>
            </a:r>
            <a:r>
              <a:rPr lang="en-US" spc="-1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n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fe</a:t>
            </a:r>
            <a:r>
              <a:rPr lang="en-US" spc="-5" dirty="0">
                <a:cs typeface="Arial Narrow"/>
              </a:rPr>
              <a:t>e</a:t>
            </a:r>
            <a:r>
              <a:rPr lang="en-US" spc="5" dirty="0">
                <a:cs typeface="Arial Narrow"/>
              </a:rPr>
              <a:t>).</a:t>
            </a:r>
            <a:endParaRPr lang="en-US" dirty="0"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Repl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spc="-5" dirty="0">
                <a:cs typeface="Arial Narrow"/>
              </a:rPr>
              <a:t>men</a:t>
            </a:r>
            <a:r>
              <a:rPr lang="en-US" dirty="0">
                <a:cs typeface="Arial Narrow"/>
              </a:rPr>
              <a:t>t </a:t>
            </a:r>
            <a:r>
              <a:rPr lang="en-US" spc="-10" dirty="0">
                <a:cs typeface="Arial Narrow"/>
              </a:rPr>
              <a:t>*</a:t>
            </a:r>
            <a:r>
              <a:rPr lang="en-US" dirty="0">
                <a:cs typeface="Arial Narrow"/>
              </a:rPr>
              <a:t>*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fo</a:t>
            </a:r>
            <a:r>
              <a:rPr lang="en-US" dirty="0">
                <a:cs typeface="Arial Narrow"/>
              </a:rPr>
              <a:t>r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ea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h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r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r</a:t>
            </a:r>
            <a:r>
              <a:rPr lang="en-US" spc="5" dirty="0">
                <a:cs typeface="Arial Narrow"/>
              </a:rPr>
              <a:t>r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t</a:t>
            </a:r>
            <a:r>
              <a:rPr lang="en-US" spc="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fed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ral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$21</a:t>
            </a:r>
            <a:r>
              <a:rPr lang="en-US" dirty="0">
                <a:cs typeface="Arial Narrow"/>
              </a:rPr>
              <a:t>* (</a:t>
            </a:r>
            <a:r>
              <a:rPr lang="en-US" spc="-5" dirty="0">
                <a:cs typeface="Arial Narrow"/>
              </a:rPr>
              <a:t>$1</a:t>
            </a:r>
            <a:r>
              <a:rPr lang="en-US" dirty="0">
                <a:cs typeface="Arial Narrow"/>
              </a:rPr>
              <a:t>5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at</a:t>
            </a:r>
            <a:r>
              <a:rPr lang="en-US" dirty="0">
                <a:cs typeface="Arial Narrow"/>
              </a:rPr>
              <a:t>e + </a:t>
            </a:r>
            <a:r>
              <a:rPr lang="en-US" spc="-5" dirty="0">
                <a:cs typeface="Arial Narrow"/>
              </a:rPr>
              <a:t>$</a:t>
            </a:r>
            <a:r>
              <a:rPr lang="en-US" dirty="0">
                <a:cs typeface="Arial Narrow"/>
              </a:rPr>
              <a:t>6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USDA</a:t>
            </a:r>
            <a:r>
              <a:rPr lang="en-US" spc="-8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d</a:t>
            </a:r>
            <a:r>
              <a:rPr lang="en-US" spc="-5" dirty="0">
                <a:cs typeface="Arial Narrow"/>
              </a:rPr>
              <a:t>mi</a:t>
            </a:r>
            <a:r>
              <a:rPr lang="en-US" dirty="0">
                <a:cs typeface="Arial Narrow"/>
              </a:rPr>
              <a:t>n</a:t>
            </a:r>
            <a:r>
              <a:rPr lang="en-US" spc="-2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fe</a:t>
            </a:r>
            <a:r>
              <a:rPr lang="en-US" spc="-2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).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Ea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h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t</a:t>
            </a:r>
            <a:r>
              <a:rPr lang="en-US" spc="-5" dirty="0">
                <a:cs typeface="Arial Narrow"/>
              </a:rPr>
              <a:t>at</a:t>
            </a:r>
            <a:r>
              <a:rPr lang="en-US" dirty="0">
                <a:cs typeface="Arial Narrow"/>
              </a:rPr>
              <a:t>e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 </a:t>
            </a:r>
            <a:r>
              <a:rPr lang="en-US" spc="5" dirty="0">
                <a:cs typeface="Arial Narrow"/>
              </a:rPr>
              <a:t>$</a:t>
            </a:r>
            <a:r>
              <a:rPr lang="en-US" spc="-5" dirty="0">
                <a:cs typeface="Arial Narrow"/>
              </a:rPr>
              <a:t>50.*</a:t>
            </a:r>
            <a:endParaRPr lang="en-US" dirty="0"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Repl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spc="-5" dirty="0">
                <a:cs typeface="Arial Narrow"/>
              </a:rPr>
              <a:t>men</a:t>
            </a:r>
            <a:r>
              <a:rPr lang="en-US" spc="-10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**</a:t>
            </a:r>
            <a:r>
              <a:rPr lang="en-US" spc="-5" dirty="0">
                <a:cs typeface="Arial Narrow"/>
              </a:rPr>
              <a:t> fo</a:t>
            </a:r>
            <a:r>
              <a:rPr lang="en-US" dirty="0">
                <a:cs typeface="Arial Narrow"/>
              </a:rPr>
              <a:t>r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ea</a:t>
            </a:r>
            <a:r>
              <a:rPr lang="en-US" spc="-15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h 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o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r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r</a:t>
            </a:r>
            <a:r>
              <a:rPr lang="en-US" spc="5" dirty="0">
                <a:cs typeface="Arial Narrow"/>
              </a:rPr>
              <a:t>r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t 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tat</a:t>
            </a:r>
            <a:r>
              <a:rPr lang="en-US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 $</a:t>
            </a:r>
            <a:r>
              <a:rPr lang="en-US" spc="-5" dirty="0">
                <a:cs typeface="Arial Narrow"/>
              </a:rPr>
              <a:t>15.*</a:t>
            </a:r>
            <a:endParaRPr lang="en-US" dirty="0"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l</a:t>
            </a:r>
            <a:r>
              <a:rPr lang="en-US" spc="-5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w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u</a:t>
            </a:r>
            <a:r>
              <a:rPr lang="en-US" dirty="0">
                <a:cs typeface="Arial Narrow"/>
              </a:rPr>
              <a:t>p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1</a:t>
            </a:r>
            <a:r>
              <a:rPr lang="en-US" dirty="0">
                <a:cs typeface="Arial Narrow"/>
              </a:rPr>
              <a:t>0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da</a:t>
            </a:r>
            <a:r>
              <a:rPr lang="en-US" spc="-15" dirty="0">
                <a:cs typeface="Arial Narrow"/>
              </a:rPr>
              <a:t>y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fo</a:t>
            </a:r>
            <a:r>
              <a:rPr lang="en-US" dirty="0">
                <a:cs typeface="Arial Narrow"/>
              </a:rPr>
              <a:t>r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pro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g.</a:t>
            </a:r>
            <a:endParaRPr lang="en-US" dirty="0">
              <a:cs typeface="Arial Narrow"/>
            </a:endParaRPr>
          </a:p>
          <a:p>
            <a:pPr marL="355600" marR="27813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Some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x</a:t>
            </a:r>
            <a:r>
              <a:rPr lang="en-US" spc="-5" dirty="0">
                <a:cs typeface="Arial Narrow"/>
              </a:rPr>
              <a:t>port</a:t>
            </a:r>
            <a:r>
              <a:rPr lang="en-US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 ma</a:t>
            </a:r>
            <a:r>
              <a:rPr lang="en-US" dirty="0">
                <a:cs typeface="Arial Narrow"/>
              </a:rPr>
              <a:t>y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requ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re </a:t>
            </a:r>
            <a:r>
              <a:rPr lang="en-US" spc="-5" dirty="0">
                <a:cs typeface="Arial Narrow"/>
              </a:rPr>
              <a:t>add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na</a:t>
            </a:r>
            <a:r>
              <a:rPr lang="en-US" dirty="0">
                <a:cs typeface="Arial Narrow"/>
              </a:rPr>
              <a:t>l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0" dirty="0">
                <a:cs typeface="Arial Narrow"/>
              </a:rPr>
              <a:t>n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p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and</a:t>
            </a:r>
            <a:r>
              <a:rPr lang="en-US" spc="-10" dirty="0">
                <a:cs typeface="Arial Narrow"/>
              </a:rPr>
              <a:t>/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r  te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ti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 mee</a:t>
            </a:r>
            <a:r>
              <a:rPr lang="en-US" dirty="0">
                <a:cs typeface="Arial Narrow"/>
              </a:rPr>
              <a:t>t</a:t>
            </a:r>
            <a:r>
              <a:rPr lang="en-US" spc="-3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the </a:t>
            </a:r>
            <a:r>
              <a:rPr lang="en-US" dirty="0">
                <a:cs typeface="Arial Narrow"/>
              </a:rPr>
              <a:t>requirements</a:t>
            </a:r>
            <a:r>
              <a:rPr lang="en-US" spc="-2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</a:t>
            </a:r>
            <a:r>
              <a:rPr lang="en-US" dirty="0">
                <a:cs typeface="Arial Narrow"/>
              </a:rPr>
              <a:t>e re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v</a:t>
            </a:r>
            <a:r>
              <a:rPr lang="en-US" spc="-15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g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o</a:t>
            </a:r>
            <a:r>
              <a:rPr lang="en-US" spc="-5" dirty="0">
                <a:cs typeface="Arial Narrow"/>
              </a:rPr>
              <a:t>untri</a:t>
            </a:r>
            <a:r>
              <a:rPr lang="en-US" spc="-10" dirty="0">
                <a:cs typeface="Arial Narrow"/>
              </a:rPr>
              <a:t>e</a:t>
            </a:r>
            <a:r>
              <a:rPr lang="en-US" spc="-5" dirty="0">
                <a:cs typeface="Arial Narrow"/>
              </a:rPr>
              <a:t>s.</a:t>
            </a:r>
            <a:endParaRPr lang="en-US" dirty="0"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spc="-5" dirty="0">
                <a:cs typeface="Arial Narrow"/>
              </a:rPr>
              <a:t>*</a:t>
            </a:r>
            <a:r>
              <a:rPr lang="en-US" dirty="0">
                <a:cs typeface="Arial Narrow"/>
              </a:rPr>
              <a:t>A</a:t>
            </a:r>
            <a:r>
              <a:rPr lang="en-US" spc="-10" dirty="0">
                <a:cs typeface="Arial Narrow"/>
              </a:rPr>
              <a:t>l</a:t>
            </a:r>
            <a:r>
              <a:rPr lang="en-US" dirty="0">
                <a:cs typeface="Arial Narrow"/>
              </a:rPr>
              <a:t>l fun</a:t>
            </a:r>
            <a:r>
              <a:rPr lang="en-US" spc="-10" dirty="0">
                <a:cs typeface="Arial Narrow"/>
              </a:rPr>
              <a:t>d</a:t>
            </a:r>
            <a:r>
              <a:rPr lang="en-US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mu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b</a:t>
            </a:r>
            <a:r>
              <a:rPr lang="en-US" dirty="0">
                <a:cs typeface="Arial Narrow"/>
              </a:rPr>
              <a:t>e </a:t>
            </a:r>
            <a:r>
              <a:rPr lang="en-US" spc="-10" dirty="0">
                <a:cs typeface="Arial Narrow"/>
              </a:rPr>
              <a:t>d</a:t>
            </a:r>
            <a:r>
              <a:rPr lang="en-US" spc="-5" dirty="0">
                <a:cs typeface="Arial Narrow"/>
              </a:rPr>
              <a:t>epo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it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d 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nt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PCIT</a:t>
            </a:r>
            <a:r>
              <a:rPr lang="en-US" spc="-4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B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F</a:t>
            </a:r>
            <a:r>
              <a:rPr lang="en-US" spc="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RE a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rtif</a:t>
            </a:r>
            <a:r>
              <a:rPr lang="en-US" spc="-10" dirty="0">
                <a:cs typeface="Arial Narrow"/>
              </a:rPr>
              <a:t>i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a</a:t>
            </a:r>
            <a:r>
              <a:rPr lang="en-US" spc="-5" dirty="0">
                <a:cs typeface="Arial Narrow"/>
              </a:rPr>
              <a:t>t</a:t>
            </a:r>
            <a:r>
              <a:rPr lang="en-US" dirty="0">
                <a:cs typeface="Arial Narrow"/>
              </a:rPr>
              <a:t>e 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</a:t>
            </a:r>
            <a:r>
              <a:rPr lang="en-US" dirty="0">
                <a:cs typeface="Arial Narrow"/>
              </a:rPr>
              <a:t>n </a:t>
            </a:r>
            <a:r>
              <a:rPr lang="en-US" spc="-10" dirty="0">
                <a:cs typeface="Arial Narrow"/>
              </a:rPr>
              <a:t>b</a:t>
            </a:r>
            <a:r>
              <a:rPr lang="en-US" dirty="0">
                <a:cs typeface="Arial Narrow"/>
              </a:rPr>
              <a:t>e</a:t>
            </a:r>
            <a:r>
              <a:rPr lang="en-US" spc="1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spc="-15" dirty="0">
                <a:cs typeface="Arial Narrow"/>
              </a:rPr>
              <a:t>s</a:t>
            </a:r>
            <a:r>
              <a:rPr lang="en-US" spc="-5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u</a:t>
            </a:r>
            <a:r>
              <a:rPr lang="en-US" spc="-5" dirty="0">
                <a:cs typeface="Arial Narrow"/>
              </a:rPr>
              <a:t>ed.</a:t>
            </a:r>
            <a:endParaRPr lang="en-US" dirty="0"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lang="en-US" dirty="0">
                <a:cs typeface="Arial Narrow"/>
              </a:rPr>
              <a:t>*</a:t>
            </a:r>
            <a:r>
              <a:rPr lang="en-US" spc="-10" dirty="0">
                <a:cs typeface="Arial Narrow"/>
              </a:rPr>
              <a:t>*</a:t>
            </a:r>
            <a:r>
              <a:rPr lang="en-US" spc="-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a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repla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emen</a:t>
            </a:r>
            <a:r>
              <a:rPr lang="en-US" dirty="0">
                <a:cs typeface="Arial Narrow"/>
              </a:rPr>
              <a:t>t </a:t>
            </a:r>
            <a:r>
              <a:rPr lang="en-US" spc="-1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required</a:t>
            </a:r>
            <a:r>
              <a:rPr lang="en-US" spc="-5" dirty="0">
                <a:cs typeface="Arial Narrow"/>
              </a:rPr>
              <a:t> </a:t>
            </a:r>
            <a:r>
              <a:rPr lang="en-US" spc="-10" dirty="0">
                <a:cs typeface="Arial Narrow"/>
              </a:rPr>
              <a:t>b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au</a:t>
            </a:r>
            <a:r>
              <a:rPr lang="en-US" spc="-1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e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ou</a:t>
            </a:r>
            <a:r>
              <a:rPr lang="en-US" dirty="0">
                <a:cs typeface="Arial Narrow"/>
              </a:rPr>
              <a:t>r </a:t>
            </a:r>
            <a:r>
              <a:rPr lang="en-US" spc="-5" dirty="0">
                <a:cs typeface="Arial Narrow"/>
              </a:rPr>
              <a:t>mi</a:t>
            </a:r>
            <a:r>
              <a:rPr lang="en-US" spc="-10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ta</a:t>
            </a:r>
            <a:r>
              <a:rPr lang="en-US" spc="-10" dirty="0">
                <a:cs typeface="Arial Narrow"/>
              </a:rPr>
              <a:t>k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,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ther</a:t>
            </a:r>
            <a:r>
              <a:rPr lang="en-US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h</a:t>
            </a:r>
            <a:r>
              <a:rPr lang="en-US" spc="-5" dirty="0">
                <a:cs typeface="Arial Narrow"/>
              </a:rPr>
              <a:t>arg</a:t>
            </a:r>
            <a:r>
              <a:rPr lang="en-US" dirty="0">
                <a:cs typeface="Arial Narrow"/>
              </a:rPr>
              <a:t>e.</a:t>
            </a:r>
          </a:p>
          <a:p>
            <a:pPr marL="361950" indent="-342900">
              <a:lnSpc>
                <a:spcPct val="100000"/>
              </a:lnSpc>
              <a:spcBef>
                <a:spcPts val="129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 Narrow"/>
              </a:rPr>
              <a:t>*</a:t>
            </a:r>
            <a:r>
              <a:rPr lang="en-US" spc="-10" dirty="0">
                <a:cs typeface="Arial Narrow"/>
              </a:rPr>
              <a:t>*</a:t>
            </a:r>
            <a:r>
              <a:rPr lang="en-US" spc="-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a</a:t>
            </a:r>
            <a:r>
              <a:rPr lang="en-US" spc="-15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repla</a:t>
            </a:r>
            <a:r>
              <a:rPr lang="en-US" spc="-15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eme</a:t>
            </a:r>
            <a:r>
              <a:rPr lang="en-US" spc="-10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t </a:t>
            </a:r>
            <a:r>
              <a:rPr lang="en-US" spc="-10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</a:t>
            </a:r>
            <a:r>
              <a:rPr lang="en-US" spc="-10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required</a:t>
            </a:r>
            <a:r>
              <a:rPr lang="en-US" spc="-5" dirty="0">
                <a:cs typeface="Arial Narrow"/>
              </a:rPr>
              <a:t> </a:t>
            </a:r>
            <a:r>
              <a:rPr lang="en-US" spc="-10" dirty="0">
                <a:cs typeface="Arial Narrow"/>
              </a:rPr>
              <a:t>b</a:t>
            </a:r>
            <a:r>
              <a:rPr lang="en-US" spc="-5" dirty="0">
                <a:cs typeface="Arial Narrow"/>
              </a:rPr>
              <a:t>e</a:t>
            </a:r>
            <a:r>
              <a:rPr lang="en-US" spc="-10" dirty="0">
                <a:cs typeface="Arial Narrow"/>
              </a:rPr>
              <a:t>c</a:t>
            </a:r>
            <a:r>
              <a:rPr lang="en-US" spc="-5" dirty="0">
                <a:cs typeface="Arial Narrow"/>
              </a:rPr>
              <a:t>au</a:t>
            </a:r>
            <a:r>
              <a:rPr lang="en-US" spc="-1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e</a:t>
            </a:r>
            <a:r>
              <a:rPr lang="en-US" spc="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</a:t>
            </a:r>
            <a:r>
              <a:rPr lang="en-US" dirty="0">
                <a:cs typeface="Arial Narrow"/>
              </a:rPr>
              <a:t>f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ou</a:t>
            </a:r>
            <a:r>
              <a:rPr lang="en-US" dirty="0">
                <a:cs typeface="Arial Narrow"/>
              </a:rPr>
              <a:t>r </a:t>
            </a:r>
            <a:r>
              <a:rPr lang="en-US" spc="-5" dirty="0">
                <a:cs typeface="Arial Narrow"/>
              </a:rPr>
              <a:t>mi</a:t>
            </a:r>
            <a:r>
              <a:rPr lang="en-US" spc="-15" dirty="0">
                <a:cs typeface="Arial Narrow"/>
              </a:rPr>
              <a:t>s</a:t>
            </a:r>
            <a:r>
              <a:rPr lang="en-US" dirty="0">
                <a:cs typeface="Arial Narrow"/>
              </a:rPr>
              <a:t>ta</a:t>
            </a:r>
            <a:r>
              <a:rPr lang="en-US" spc="-10" dirty="0">
                <a:cs typeface="Arial Narrow"/>
              </a:rPr>
              <a:t>k</a:t>
            </a:r>
            <a:r>
              <a:rPr lang="en-US" spc="-5" dirty="0">
                <a:cs typeface="Arial Narrow"/>
              </a:rPr>
              <a:t>e</a:t>
            </a:r>
            <a:r>
              <a:rPr lang="en-US" dirty="0">
                <a:cs typeface="Arial Narrow"/>
              </a:rPr>
              <a:t>,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ther</a:t>
            </a:r>
            <a:r>
              <a:rPr lang="en-US" dirty="0">
                <a:cs typeface="Arial Narrow"/>
              </a:rPr>
              <a:t>e</a:t>
            </a:r>
            <a:r>
              <a:rPr lang="en-US" spc="-15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i</a:t>
            </a:r>
            <a:r>
              <a:rPr lang="en-US" dirty="0">
                <a:cs typeface="Arial Narrow"/>
              </a:rPr>
              <a:t>s </a:t>
            </a:r>
            <a:r>
              <a:rPr lang="en-US" spc="-5" dirty="0">
                <a:cs typeface="Arial Narrow"/>
              </a:rPr>
              <a:t>n</a:t>
            </a:r>
            <a:r>
              <a:rPr lang="en-US" dirty="0">
                <a:cs typeface="Arial Narrow"/>
              </a:rPr>
              <a:t>o</a:t>
            </a:r>
            <a:r>
              <a:rPr lang="en-US" spc="-20" dirty="0">
                <a:cs typeface="Arial Narrow"/>
              </a:rPr>
              <a:t> </a:t>
            </a:r>
            <a:r>
              <a:rPr lang="en-US" spc="-5" dirty="0">
                <a:cs typeface="Arial Narrow"/>
              </a:rPr>
              <a:t>c</a:t>
            </a:r>
            <a:r>
              <a:rPr lang="en-US" spc="-10" dirty="0">
                <a:cs typeface="Arial Narrow"/>
              </a:rPr>
              <a:t>h</a:t>
            </a:r>
            <a:r>
              <a:rPr lang="en-US" spc="-5" dirty="0">
                <a:cs typeface="Arial Narrow"/>
              </a:rPr>
              <a:t>arge.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4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099E-BF48-4747-A431-F9F87820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EA43-0BD8-924A-A8C5-AB8431C46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 dirty="0" err="1"/>
              <a:t>Helmbrecht</a:t>
            </a:r>
            <a:endParaRPr lang="en-US" dirty="0"/>
          </a:p>
          <a:p>
            <a:r>
              <a:rPr lang="en-US" dirty="0"/>
              <a:t>Plant &amp; Pest </a:t>
            </a:r>
            <a:r>
              <a:rPr lang="en-US" dirty="0" err="1"/>
              <a:t>Diesease</a:t>
            </a:r>
            <a:r>
              <a:rPr lang="en-US" dirty="0"/>
              <a:t> Specialist</a:t>
            </a:r>
          </a:p>
          <a:p>
            <a:r>
              <a:rPr lang="en-US" dirty="0"/>
              <a:t>608-224-4596</a:t>
            </a:r>
          </a:p>
          <a:p>
            <a:r>
              <a:rPr lang="en-US" dirty="0" err="1"/>
              <a:t>Greg.helmbrecht@Wisconsin.gov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Link</a:t>
            </a:r>
            <a:r>
              <a:rPr lang="en-US" spc="-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t</a:t>
            </a:r>
            <a:r>
              <a:rPr lang="en-US" dirty="0">
                <a:cs typeface="Calibri"/>
              </a:rPr>
              <a:t>o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rtifi</a:t>
            </a:r>
            <a:r>
              <a:rPr lang="en-US" spc="-10" dirty="0">
                <a:cs typeface="Calibri"/>
              </a:rPr>
              <a:t>c</a:t>
            </a:r>
            <a:r>
              <a:rPr lang="en-US" spc="-35" dirty="0">
                <a:cs typeface="Calibri"/>
              </a:rPr>
              <a:t>a</a:t>
            </a:r>
            <a:r>
              <a:rPr lang="en-US" spc="-25" dirty="0">
                <a:cs typeface="Calibri"/>
              </a:rPr>
              <a:t>t</a:t>
            </a:r>
            <a:r>
              <a:rPr lang="en-US" dirty="0">
                <a:cs typeface="Calibri"/>
              </a:rPr>
              <a:t>e of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F</a:t>
            </a:r>
            <a:r>
              <a:rPr lang="en-US" spc="-3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e</a:t>
            </a:r>
            <a:r>
              <a:rPr lang="en-US" dirty="0">
                <a:cs typeface="Calibri"/>
              </a:rPr>
              <a:t>e S</a:t>
            </a:r>
            <a:r>
              <a:rPr lang="en-US" spc="-10" dirty="0">
                <a:cs typeface="Calibri"/>
              </a:rPr>
              <a:t>a</a:t>
            </a:r>
            <a:r>
              <a:rPr lang="en-US" dirty="0">
                <a:cs typeface="Calibri"/>
              </a:rPr>
              <a:t>le</a:t>
            </a:r>
            <a:r>
              <a:rPr lang="en-US" spc="-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G</a:t>
            </a:r>
            <a:r>
              <a:rPr lang="en-US" dirty="0">
                <a:cs typeface="Calibri"/>
              </a:rPr>
              <a:t>uidelines do</a:t>
            </a:r>
            <a:r>
              <a:rPr lang="en-US" spc="5" dirty="0">
                <a:cs typeface="Calibri"/>
              </a:rPr>
              <a:t>c</a:t>
            </a:r>
            <a:r>
              <a:rPr lang="en-US" dirty="0">
                <a:cs typeface="Calibri"/>
              </a:rPr>
              <a:t>um</a:t>
            </a:r>
            <a:r>
              <a:rPr lang="en-US" spc="-5" dirty="0">
                <a:cs typeface="Calibri"/>
              </a:rPr>
              <a:t>e</a:t>
            </a:r>
            <a:r>
              <a:rPr lang="en-US" spc="-20" dirty="0">
                <a:cs typeface="Calibri"/>
              </a:rPr>
              <a:t>n</a:t>
            </a:r>
            <a:r>
              <a:rPr lang="en-US" dirty="0">
                <a:cs typeface="Calibri"/>
              </a:rPr>
              <a:t>t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on </a:t>
            </a:r>
            <a:r>
              <a:rPr lang="en-US" spc="-55" dirty="0">
                <a:cs typeface="Calibri"/>
              </a:rPr>
              <a:t>D</a:t>
            </a:r>
            <a:r>
              <a:rPr lang="en-US" spc="-160" dirty="0">
                <a:cs typeface="Calibri"/>
              </a:rPr>
              <a:t>A</a:t>
            </a:r>
            <a:r>
              <a:rPr lang="en-US" spc="-45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C</a:t>
            </a:r>
            <a:r>
              <a:rPr lang="en-US" dirty="0">
                <a:cs typeface="Calibri"/>
              </a:rPr>
              <a:t>P</a:t>
            </a:r>
            <a:r>
              <a:rPr lang="en-US" spc="-1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w</a:t>
            </a:r>
            <a:r>
              <a:rPr lang="en-US" spc="-5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b</a:t>
            </a:r>
            <a:r>
              <a:rPr lang="en-US" dirty="0">
                <a:cs typeface="Calibri"/>
              </a:rPr>
              <a:t>si</a:t>
            </a:r>
            <a:r>
              <a:rPr lang="en-US" spc="-20" dirty="0">
                <a:cs typeface="Calibri"/>
              </a:rPr>
              <a:t>t</a:t>
            </a:r>
            <a:r>
              <a:rPr lang="en-US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d</a:t>
            </a:r>
            <a:r>
              <a:rPr lang="en-US" spc="-30" dirty="0" err="1">
                <a:cs typeface="Calibri"/>
              </a:rPr>
              <a:t>a</a:t>
            </a:r>
            <a:r>
              <a:rPr lang="en-US" spc="-25" dirty="0" err="1">
                <a:cs typeface="Calibri"/>
              </a:rPr>
              <a:t>t</a:t>
            </a:r>
            <a:r>
              <a:rPr lang="en-US" spc="-5" dirty="0" err="1">
                <a:cs typeface="Calibri"/>
              </a:rPr>
              <a:t>c</a:t>
            </a:r>
            <a:r>
              <a:rPr lang="en-US" dirty="0" err="1">
                <a:cs typeface="Calibri"/>
              </a:rPr>
              <a:t>p</a:t>
            </a:r>
            <a:r>
              <a:rPr lang="en-US" spc="-55" dirty="0" err="1">
                <a:cs typeface="Calibri"/>
              </a:rPr>
              <a:t>.</a:t>
            </a:r>
            <a:r>
              <a:rPr lang="en-US" spc="-5" dirty="0" err="1">
                <a:cs typeface="Calibri"/>
              </a:rPr>
              <a:t>wi</a:t>
            </a:r>
            <a:r>
              <a:rPr lang="en-US" spc="20" dirty="0" err="1">
                <a:cs typeface="Calibri"/>
              </a:rPr>
              <a:t>.</a:t>
            </a:r>
            <a:r>
              <a:rPr lang="en-US" spc="-30" dirty="0" err="1">
                <a:cs typeface="Calibri"/>
              </a:rPr>
              <a:t>g</a:t>
            </a:r>
            <a:r>
              <a:rPr lang="en-US" dirty="0" err="1">
                <a:cs typeface="Calibri"/>
              </a:rPr>
              <a:t>ov</a:t>
            </a:r>
            <a:r>
              <a:rPr lang="en-US" dirty="0">
                <a:cs typeface="Calibri"/>
              </a:rPr>
              <a:t>): </a:t>
            </a:r>
            <a:r>
              <a:rPr lang="en-US" spc="-2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ht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t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p</a:t>
            </a:r>
            <a:r>
              <a:rPr lang="en-US" spc="-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s:/</a:t>
            </a:r>
            <a:r>
              <a:rPr lang="en-US" spc="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/</a:t>
            </a:r>
            <a:r>
              <a:rPr lang="en-US" spc="-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d</a:t>
            </a:r>
            <a:r>
              <a:rPr lang="en-US" spc="-2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a</a:t>
            </a:r>
            <a:r>
              <a:rPr lang="en-US" spc="-2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t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c</a:t>
            </a:r>
            <a:r>
              <a:rPr lang="en-US" spc="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p</a:t>
            </a:r>
            <a:r>
              <a:rPr lang="en-US" spc="-7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.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w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i</a:t>
            </a:r>
            <a:r>
              <a:rPr lang="en-US" spc="1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.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g</a:t>
            </a:r>
            <a:r>
              <a:rPr lang="en-US" spc="-1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o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v/</a:t>
            </a:r>
            <a:r>
              <a:rPr lang="en-US" spc="-5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P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a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g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es/G</a:t>
            </a:r>
            <a:r>
              <a:rPr lang="en-US" spc="-4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r</a:t>
            </a:r>
            <a:r>
              <a:rPr lang="en-US" spc="-1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o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w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i</a:t>
            </a:r>
            <a:r>
              <a:rPr lang="en-US" spc="-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n</a:t>
            </a:r>
            <a:r>
              <a:rPr lang="en-US" spc="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g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_W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I</a:t>
            </a:r>
            <a:r>
              <a:rPr lang="en-US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/</a:t>
            </a:r>
            <a:r>
              <a:rPr lang="en-US" spc="-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E</a:t>
            </a:r>
            <a:r>
              <a:rPr lang="en-US" spc="-1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x</a:t>
            </a:r>
            <a:r>
              <a:rPr lang="en-US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p</a:t>
            </a:r>
            <a:r>
              <a:rPr lang="en-US" spc="-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ort </a:t>
            </a:r>
            <a:r>
              <a:rPr lang="en-US" u="heavy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ingD</a:t>
            </a:r>
            <a:r>
              <a:rPr lang="en-US" u="heavy" spc="-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oc</a:t>
            </a:r>
            <a:r>
              <a:rPr lang="en-US" u="heavy" spc="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u</a:t>
            </a:r>
            <a:r>
              <a:rPr lang="en-US" u="heavy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m</a:t>
            </a:r>
            <a:r>
              <a:rPr lang="en-US" u="heavy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e</a:t>
            </a:r>
            <a:r>
              <a:rPr lang="en-US" u="heavy" spc="-2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n</a:t>
            </a:r>
            <a:r>
              <a:rPr lang="en-US" u="heavy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ts.a</a:t>
            </a:r>
            <a:r>
              <a:rPr lang="en-US" u="heavy" spc="-10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s</a:t>
            </a:r>
            <a:r>
              <a:rPr lang="en-US" u="heavy" spc="-35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p</a:t>
            </a:r>
            <a:r>
              <a:rPr lang="en-US" u="heavy" dirty="0">
                <a:solidFill>
                  <a:srgbClr val="457E46"/>
                </a:solidFill>
                <a:latin typeface="Calibri"/>
                <a:cs typeface="Calibri"/>
                <a:hlinkClick r:id="rId2"/>
              </a:rPr>
              <a:t>x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82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datcp.wi.gov</a:t>
            </a:r>
            <a:r>
              <a:rPr lang="en-US" dirty="0"/>
              <a:t>/Pages/</a:t>
            </a:r>
            <a:r>
              <a:rPr lang="en-US" dirty="0" err="1"/>
              <a:t>Growing_WI</a:t>
            </a:r>
            <a:r>
              <a:rPr lang="en-US" dirty="0"/>
              <a:t>/</a:t>
            </a:r>
            <a:r>
              <a:rPr lang="en-US" dirty="0" err="1"/>
              <a:t>InternationalAgribusiness.aspx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International Agribusiness Center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5" y="5878450"/>
            <a:ext cx="1161388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65F-157C-3042-8952-810FA4E5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3E455-C664-F540-B6EF-E9389C6B28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International Agribusiness Center staff provides export assistance and consultation to Wisconsin food and agriculture companies.  Services offered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Buyers </a:t>
            </a:r>
            <a:r>
              <a:rPr lang="en-US" dirty="0"/>
              <a:t>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Trade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Trade Show enhancement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Export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Export Education</a:t>
            </a:r>
          </a:p>
        </p:txBody>
      </p:sp>
    </p:spTree>
    <p:extLst>
      <p:ext uri="{BB962C8B-B14F-4D97-AF65-F5344CB8AC3E}">
        <p14:creationId xmlns:p14="http://schemas.microsoft.com/office/powerpoint/2010/main" val="85507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78F31-7CEA-7946-A769-F4B1DC77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Certificate of Free Sale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29E09-8583-6B45-ADBA-4E767A00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3978320"/>
            <a:ext cx="11029615" cy="14975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Emmy nagamachi</a:t>
            </a:r>
          </a:p>
          <a:p>
            <a:pPr>
              <a:lnSpc>
                <a:spcPct val="100000"/>
              </a:lnSpc>
            </a:pPr>
            <a:r>
              <a:rPr lang="en-US" dirty="0"/>
              <a:t>Financial specialist – senior </a:t>
            </a:r>
          </a:p>
          <a:p>
            <a:pPr>
              <a:lnSpc>
                <a:spcPct val="100000"/>
              </a:lnSpc>
            </a:pPr>
            <a:r>
              <a:rPr lang="en-US" dirty="0"/>
              <a:t>division of food and recreational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68239-8128-2B4E-ACD2-37EEF64B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food certificate of free sale?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213053-3126-6D46-AB41-AD101EA458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1192" y="2057197"/>
            <a:ext cx="6983617" cy="3957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cs typeface="Calibri"/>
              </a:rPr>
              <a:t>Ma</a:t>
            </a:r>
            <a:r>
              <a:rPr lang="en-US" spc="-50" dirty="0">
                <a:cs typeface="Calibri"/>
              </a:rPr>
              <a:t>n</a:t>
            </a:r>
            <a:r>
              <a:rPr lang="en-US" spc="-15" dirty="0">
                <a:cs typeface="Calibri"/>
              </a:rPr>
              <a:t>y</a:t>
            </a:r>
            <a:r>
              <a:rPr lang="en-US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ou</a:t>
            </a:r>
            <a:r>
              <a:rPr lang="en-US" spc="-3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tries </a:t>
            </a:r>
            <a:r>
              <a:rPr lang="en-US" spc="-45" dirty="0">
                <a:cs typeface="Calibri"/>
              </a:rPr>
              <a:t>r</a:t>
            </a:r>
            <a:r>
              <a:rPr lang="en-US" dirty="0">
                <a:cs typeface="Calibri"/>
              </a:rPr>
              <a:t>equi</a:t>
            </a:r>
            <a:r>
              <a:rPr lang="en-US" spc="-3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1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C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rtifi</a:t>
            </a:r>
            <a:r>
              <a:rPr lang="en-US" spc="-20" dirty="0">
                <a:cs typeface="Calibri"/>
              </a:rPr>
              <a:t>c</a:t>
            </a:r>
            <a:r>
              <a:rPr lang="en-US" spc="-25" dirty="0">
                <a:cs typeface="Calibri"/>
              </a:rPr>
              <a:t>a</a:t>
            </a:r>
            <a:r>
              <a:rPr lang="en-US" spc="-35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 F</a:t>
            </a:r>
            <a:r>
              <a:rPr lang="en-US" spc="-3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Sal</a:t>
            </a:r>
            <a:r>
              <a:rPr lang="en-US" dirty="0">
                <a:cs typeface="Calibri"/>
              </a:rPr>
              <a:t>e when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they </a:t>
            </a:r>
            <a:r>
              <a:rPr lang="en-US" dirty="0">
                <a:cs typeface="Calibri"/>
              </a:rPr>
              <a:t>import</a:t>
            </a:r>
            <a:r>
              <a:rPr lang="en-US" spc="-30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o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i</a:t>
            </a:r>
            <a:r>
              <a:rPr lang="en-US" spc="-3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ems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</a:t>
            </a:r>
            <a:r>
              <a:rPr lang="en-US" spc="-4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m</a:t>
            </a:r>
            <a:r>
              <a:rPr lang="en-US" spc="-20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40" dirty="0">
                <a:cs typeface="Calibri"/>
              </a:rPr>
              <a:t>r</a:t>
            </a:r>
            <a:r>
              <a:rPr lang="en-US" dirty="0">
                <a:cs typeface="Calibri"/>
              </a:rPr>
              <a:t>eign </a:t>
            </a:r>
            <a:r>
              <a:rPr lang="en-US" spc="-20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u</a:t>
            </a:r>
            <a:r>
              <a:rPr lang="en-US" spc="-30" dirty="0">
                <a:cs typeface="Calibri"/>
              </a:rPr>
              <a:t>n</a:t>
            </a:r>
            <a:r>
              <a:rPr lang="en-US" dirty="0">
                <a:cs typeface="Calibri"/>
              </a:rPr>
              <a:t>tries.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h</a:t>
            </a:r>
            <a:r>
              <a:rPr lang="en-US" dirty="0">
                <a:cs typeface="Calibri"/>
              </a:rPr>
              <a:t>e</a:t>
            </a:r>
            <a:r>
              <a:rPr lang="en-US" spc="10" dirty="0">
                <a:cs typeface="Calibri"/>
              </a:rPr>
              <a:t> </a:t>
            </a:r>
            <a:r>
              <a:rPr lang="en-US" dirty="0">
                <a:cs typeface="Calibri"/>
              </a:rPr>
              <a:t>c</a:t>
            </a:r>
            <a:r>
              <a:rPr lang="en-US" spc="5" dirty="0">
                <a:cs typeface="Calibri"/>
              </a:rPr>
              <a:t>e</a:t>
            </a:r>
            <a:r>
              <a:rPr lang="en-US" dirty="0">
                <a:cs typeface="Calibri"/>
              </a:rPr>
              <a:t>rtifi</a:t>
            </a:r>
            <a:r>
              <a:rPr lang="en-US" spc="-25" dirty="0">
                <a:cs typeface="Calibri"/>
              </a:rPr>
              <a:t>cat</a:t>
            </a:r>
            <a:r>
              <a:rPr lang="en-US" dirty="0">
                <a:cs typeface="Calibri"/>
              </a:rPr>
              <a:t>e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f</a:t>
            </a:r>
            <a:r>
              <a:rPr lang="en-US" spc="-4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ee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sal</a:t>
            </a:r>
            <a:r>
              <a:rPr lang="en-US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-5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vidence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th</a:t>
            </a:r>
            <a:r>
              <a:rPr lang="en-US" spc="-25" dirty="0">
                <a:cs typeface="Calibri"/>
              </a:rPr>
              <a:t>a</a:t>
            </a:r>
            <a:r>
              <a:rPr lang="en-US" spc="-10" dirty="0">
                <a:cs typeface="Calibri"/>
              </a:rPr>
              <a:t>t</a:t>
            </a:r>
            <a:r>
              <a:rPr lang="en-US" dirty="0">
                <a:cs typeface="Calibri"/>
              </a:rPr>
              <a:t> </a:t>
            </a:r>
            <a:r>
              <a:rPr lang="en-US" spc="-55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o</a:t>
            </a:r>
            <a:r>
              <a:rPr lang="en-US" spc="-15" dirty="0">
                <a:cs typeface="Calibri"/>
              </a:rPr>
              <a:t>o</a:t>
            </a:r>
            <a:r>
              <a:rPr lang="en-US" dirty="0">
                <a:cs typeface="Calibri"/>
              </a:rPr>
              <a:t>d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i</a:t>
            </a:r>
            <a:r>
              <a:rPr lang="en-US" spc="-3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ems</a:t>
            </a:r>
            <a:r>
              <a:rPr lang="en-US" spc="-10" dirty="0">
                <a:cs typeface="Calibri"/>
              </a:rPr>
              <a:t> a</a:t>
            </a:r>
            <a:r>
              <a:rPr lang="en-US" spc="-4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</a:t>
            </a:r>
            <a:r>
              <a:rPr lang="en-US" dirty="0">
                <a:cs typeface="Calibri"/>
              </a:rPr>
              <a:t> l</a:t>
            </a:r>
            <a:r>
              <a:rPr lang="en-US" spc="5" dirty="0">
                <a:cs typeface="Calibri"/>
              </a:rPr>
              <a:t>e</a:t>
            </a:r>
            <a:r>
              <a:rPr lang="en-US" spc="-65" dirty="0">
                <a:cs typeface="Calibri"/>
              </a:rPr>
              <a:t>g</a:t>
            </a:r>
            <a:r>
              <a:rPr lang="en-US" dirty="0">
                <a:cs typeface="Calibri"/>
              </a:rPr>
              <a:t>ally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o</a:t>
            </a:r>
            <a:r>
              <a:rPr lang="en-US" dirty="0">
                <a:cs typeface="Calibri"/>
              </a:rPr>
              <a:t>ld</a:t>
            </a:r>
            <a:r>
              <a:rPr lang="en-US" spc="-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or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</a:t>
            </a:r>
            <a:r>
              <a:rPr lang="en-US" spc="-25" dirty="0">
                <a:cs typeface="Calibri"/>
              </a:rPr>
              <a:t>s</a:t>
            </a:r>
            <a:r>
              <a:rPr lang="en-US" dirty="0">
                <a:cs typeface="Calibri"/>
              </a:rPr>
              <a:t>tribu</a:t>
            </a:r>
            <a:r>
              <a:rPr lang="en-US" spc="-25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ed </a:t>
            </a:r>
            <a:r>
              <a:rPr lang="en-US" dirty="0">
                <a:cs typeface="Calibri"/>
              </a:rPr>
              <a:t>in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ope</a:t>
            </a:r>
            <a:r>
              <a:rPr lang="en-US" dirty="0">
                <a:cs typeface="Calibri"/>
              </a:rPr>
              <a:t>n </a:t>
            </a:r>
            <a:r>
              <a:rPr lang="en-US" spc="-15" dirty="0">
                <a:cs typeface="Calibri"/>
              </a:rPr>
              <a:t>mar</a:t>
            </a:r>
            <a:r>
              <a:rPr lang="en-US" spc="-85" dirty="0">
                <a:cs typeface="Calibri"/>
              </a:rPr>
              <a:t>k</a:t>
            </a:r>
            <a:r>
              <a:rPr lang="en-US" spc="-10" dirty="0">
                <a:cs typeface="Calibri"/>
              </a:rPr>
              <a:t>et,</a:t>
            </a:r>
            <a:r>
              <a:rPr lang="en-US" spc="-4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f</a:t>
            </a:r>
            <a:r>
              <a:rPr lang="en-US" spc="-4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ly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without</a:t>
            </a:r>
            <a:r>
              <a:rPr lang="en-US" spc="-25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</a:t>
            </a:r>
            <a:r>
              <a:rPr lang="en-US" spc="-3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tric</a:t>
            </a:r>
            <a:r>
              <a:rPr lang="en-US" dirty="0">
                <a:cs typeface="Calibri"/>
              </a:rPr>
              <a:t>tion, and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app</a:t>
            </a:r>
            <a:r>
              <a:rPr lang="en-US" spc="-45" dirty="0">
                <a:cs typeface="Calibri"/>
              </a:rPr>
              <a:t>r</a:t>
            </a:r>
            <a:r>
              <a:rPr lang="en-US" spc="-20" dirty="0">
                <a:cs typeface="Calibri"/>
              </a:rPr>
              <a:t>o</a:t>
            </a:r>
            <a:r>
              <a:rPr lang="en-US" spc="-30" dirty="0">
                <a:cs typeface="Calibri"/>
              </a:rPr>
              <a:t>v</a:t>
            </a:r>
            <a:r>
              <a:rPr lang="en-US" dirty="0">
                <a:cs typeface="Calibri"/>
              </a:rPr>
              <a:t>ed</a:t>
            </a:r>
            <a:r>
              <a:rPr lang="en-US" spc="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b</a:t>
            </a:r>
            <a:r>
              <a:rPr lang="en-US" dirty="0">
                <a:cs typeface="Calibri"/>
              </a:rPr>
              <a:t>y the</a:t>
            </a:r>
            <a:r>
              <a:rPr lang="en-US" spc="-15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r</a:t>
            </a:r>
            <a:r>
              <a:rPr lang="en-US" dirty="0">
                <a:cs typeface="Calibri"/>
              </a:rPr>
              <a:t>egul</a:t>
            </a:r>
            <a:r>
              <a:rPr lang="en-US" spc="-30" dirty="0">
                <a:cs typeface="Calibri"/>
              </a:rPr>
              <a:t>a</a:t>
            </a:r>
            <a:r>
              <a:rPr lang="en-US" spc="-25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o</a:t>
            </a:r>
            <a:r>
              <a:rPr lang="en-US" spc="5" dirty="0">
                <a:cs typeface="Calibri"/>
              </a:rPr>
              <a:t>r</a:t>
            </a:r>
            <a:r>
              <a:rPr lang="en-US" dirty="0">
                <a:cs typeface="Calibri"/>
              </a:rPr>
              <a:t>y authorities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-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the</a:t>
            </a:r>
            <a:r>
              <a:rPr lang="en-US" spc="-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ou</a:t>
            </a:r>
            <a:r>
              <a:rPr lang="en-US" spc="-3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</a:t>
            </a:r>
            <a:r>
              <a:rPr lang="en-US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y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origin (Uni</a:t>
            </a:r>
            <a:r>
              <a:rPr lang="en-US" spc="-25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ed </a:t>
            </a:r>
            <a:r>
              <a:rPr lang="en-US" spc="-5" dirty="0">
                <a:cs typeface="Calibri"/>
              </a:rPr>
              <a:t>S</a:t>
            </a:r>
            <a:r>
              <a:rPr lang="en-US" spc="-25" dirty="0">
                <a:cs typeface="Calibri"/>
              </a:rPr>
              <a:t>ta</a:t>
            </a:r>
            <a:r>
              <a:rPr lang="en-US" spc="-35" dirty="0">
                <a:cs typeface="Calibri"/>
              </a:rPr>
              <a:t>t</a:t>
            </a:r>
            <a:r>
              <a:rPr lang="en-US" dirty="0">
                <a:cs typeface="Calibri"/>
              </a:rPr>
              <a:t>es).</a:t>
            </a:r>
          </a:p>
          <a:p>
            <a:endParaRPr lang="en-US" dirty="0"/>
          </a:p>
        </p:txBody>
      </p:sp>
      <p:pic>
        <p:nvPicPr>
          <p:cNvPr id="7" name="Graphic 6" descr="Clipboard Badge with solid fill">
            <a:extLst>
              <a:ext uri="{FF2B5EF4-FFF2-40B4-BE49-F238E27FC236}">
                <a16:creationId xmlns:a16="http://schemas.microsoft.com/office/drawing/2014/main" id="{6A993C42-E946-7E4B-A1B4-AFB46FD55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1297" y="2306169"/>
            <a:ext cx="3243649" cy="32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2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0E3D-083E-424F-A998-51091185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wisconsin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7053-8315-8848-8AF8-71ECC6E822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pc="-20" dirty="0">
                <a:cs typeface="Calibri"/>
              </a:rPr>
              <a:t>Th</a:t>
            </a:r>
            <a:r>
              <a:rPr lang="en-US" spc="-15" dirty="0">
                <a:cs typeface="Calibri"/>
              </a:rPr>
              <a:t>e</a:t>
            </a:r>
            <a:r>
              <a:rPr lang="en-US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F</a:t>
            </a:r>
            <a:r>
              <a:rPr lang="en-US" spc="-20" dirty="0">
                <a:cs typeface="Calibri"/>
              </a:rPr>
              <a:t>oo</a:t>
            </a:r>
            <a:r>
              <a:rPr lang="en-US" spc="-15" dirty="0">
                <a:cs typeface="Calibri"/>
              </a:rPr>
              <a:t>d</a:t>
            </a:r>
            <a:r>
              <a:rPr lang="en-US" spc="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and</a:t>
            </a:r>
            <a:r>
              <a:rPr lang="en-US" spc="15" dirty="0">
                <a:cs typeface="Calibri"/>
              </a:rPr>
              <a:t> </a:t>
            </a:r>
            <a:r>
              <a:rPr lang="en-US" spc="-6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ec</a:t>
            </a:r>
            <a:r>
              <a:rPr lang="en-US" spc="-4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</a:t>
            </a:r>
            <a:r>
              <a:rPr lang="en-US" spc="-35" dirty="0">
                <a:cs typeface="Calibri"/>
              </a:rPr>
              <a:t>a</a:t>
            </a:r>
            <a:r>
              <a:rPr lang="en-US" spc="-15" dirty="0">
                <a:cs typeface="Calibri"/>
              </a:rPr>
              <a:t>tio</a:t>
            </a:r>
            <a:r>
              <a:rPr lang="en-US" spc="-2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al</a:t>
            </a:r>
            <a:r>
              <a:rPr lang="en-US" spc="-15" dirty="0">
                <a:cs typeface="Calibri"/>
              </a:rPr>
              <a:t> Bus</a:t>
            </a:r>
            <a:r>
              <a:rPr lang="en-US" spc="-20" dirty="0">
                <a:cs typeface="Calibri"/>
              </a:rPr>
              <a:t>inesse</a:t>
            </a:r>
            <a:r>
              <a:rPr lang="en-US" spc="-15" dirty="0">
                <a:cs typeface="Calibri"/>
              </a:rPr>
              <a:t>s</a:t>
            </a:r>
            <a:r>
              <a:rPr lang="en-US" spc="4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Bu</a:t>
            </a:r>
            <a:r>
              <a:rPr lang="en-US" spc="-5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eau</a:t>
            </a:r>
            <a:r>
              <a:rPr lang="en-US" spc="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in</a:t>
            </a:r>
            <a:r>
              <a:rPr lang="en-US" spc="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the</a:t>
            </a:r>
            <a:r>
              <a:rPr lang="en-US" spc="-1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D</a:t>
            </a:r>
            <a:r>
              <a:rPr lang="en-US" spc="-20" dirty="0">
                <a:cs typeface="Calibri"/>
              </a:rPr>
              <a:t>i</a:t>
            </a:r>
            <a:r>
              <a:rPr lang="en-US" spc="-15" dirty="0">
                <a:cs typeface="Calibri"/>
              </a:rPr>
              <a:t>v</a:t>
            </a:r>
            <a:r>
              <a:rPr lang="en-US" spc="-20" dirty="0">
                <a:cs typeface="Calibri"/>
              </a:rPr>
              <a:t>isio</a:t>
            </a:r>
            <a:r>
              <a:rPr lang="en-US" spc="-15" dirty="0">
                <a:cs typeface="Calibri"/>
              </a:rPr>
              <a:t>n</a:t>
            </a:r>
            <a:r>
              <a:rPr lang="en-US" spc="2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F</a:t>
            </a:r>
            <a:r>
              <a:rPr lang="en-US" spc="-20" dirty="0">
                <a:cs typeface="Calibri"/>
              </a:rPr>
              <a:t>oo</a:t>
            </a:r>
            <a:r>
              <a:rPr lang="en-US" spc="-15" dirty="0">
                <a:cs typeface="Calibri"/>
              </a:rPr>
              <a:t>d</a:t>
            </a:r>
            <a:r>
              <a:rPr lang="en-US" spc="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and</a:t>
            </a:r>
            <a:r>
              <a:rPr lang="en-US" spc="-10" dirty="0">
                <a:cs typeface="Calibri"/>
              </a:rPr>
              <a:t> </a:t>
            </a:r>
            <a:r>
              <a:rPr lang="en-US" spc="-6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ec</a:t>
            </a:r>
            <a:r>
              <a:rPr lang="en-US" spc="-4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e</a:t>
            </a:r>
            <a:r>
              <a:rPr lang="en-US" spc="-35" dirty="0">
                <a:cs typeface="Calibri"/>
              </a:rPr>
              <a:t>a</a:t>
            </a:r>
            <a:r>
              <a:rPr lang="en-US" spc="-15" dirty="0">
                <a:cs typeface="Calibri"/>
              </a:rPr>
              <a:t>tio</a:t>
            </a:r>
            <a:r>
              <a:rPr lang="en-US" spc="-25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al</a:t>
            </a:r>
            <a:r>
              <a:rPr lang="en-US" spc="-1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Sa</a:t>
            </a:r>
            <a:r>
              <a:rPr lang="en-US" spc="-90" dirty="0">
                <a:cs typeface="Calibri"/>
              </a:rPr>
              <a:t>f</a:t>
            </a:r>
            <a:r>
              <a:rPr lang="en-US" spc="-25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ty</a:t>
            </a:r>
            <a:r>
              <a:rPr lang="en-US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o</a:t>
            </a:r>
            <a:r>
              <a:rPr lang="en-US" spc="-40" dirty="0">
                <a:cs typeface="Calibri"/>
              </a:rPr>
              <a:t>f</a:t>
            </a:r>
            <a:r>
              <a:rPr lang="en-US" spc="-85" dirty="0">
                <a:cs typeface="Calibri"/>
              </a:rPr>
              <a:t>f</a:t>
            </a:r>
            <a:r>
              <a:rPr lang="en-US" spc="-15" dirty="0">
                <a:cs typeface="Calibri"/>
              </a:rPr>
              <a:t>e</a:t>
            </a:r>
            <a:r>
              <a:rPr lang="en-US" spc="-65" dirty="0">
                <a:cs typeface="Calibri"/>
              </a:rPr>
              <a:t>r</a:t>
            </a:r>
            <a:r>
              <a:rPr lang="en-US" spc="-15" dirty="0">
                <a:cs typeface="Calibri"/>
              </a:rPr>
              <a:t>s</a:t>
            </a:r>
            <a:r>
              <a:rPr lang="en-US" spc="-10" dirty="0">
                <a:cs typeface="Calibri"/>
              </a:rPr>
              <a:t> certif</a:t>
            </a:r>
            <a:r>
              <a:rPr lang="en-US" spc="-25" dirty="0">
                <a:cs typeface="Calibri"/>
              </a:rPr>
              <a:t>i</a:t>
            </a:r>
            <a:r>
              <a:rPr lang="en-US" spc="-35" dirty="0">
                <a:cs typeface="Calibri"/>
              </a:rPr>
              <a:t>cat</a:t>
            </a:r>
            <a:r>
              <a:rPr lang="en-US" spc="-15" dirty="0">
                <a:cs typeface="Calibri"/>
              </a:rPr>
              <a:t>es </a:t>
            </a:r>
            <a:r>
              <a:rPr lang="en-US" spc="-75" dirty="0">
                <a:cs typeface="Calibri"/>
              </a:rPr>
              <a:t>f</a:t>
            </a:r>
            <a:r>
              <a:rPr lang="en-US" spc="-20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spc="10" dirty="0">
                <a:cs typeface="Calibri"/>
              </a:rPr>
              <a:t> </a:t>
            </a:r>
            <a:r>
              <a:rPr lang="en-US" spc="-75" dirty="0">
                <a:cs typeface="Calibri"/>
              </a:rPr>
              <a:t>f</a:t>
            </a:r>
            <a:r>
              <a:rPr lang="en-US" spc="-20" dirty="0">
                <a:cs typeface="Calibri"/>
              </a:rPr>
              <a:t>oo</a:t>
            </a:r>
            <a:r>
              <a:rPr lang="en-US" spc="-15" dirty="0">
                <a:cs typeface="Calibri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</a:t>
            </a:r>
            <a:r>
              <a:rPr lang="en-US" spc="-60" dirty="0">
                <a:cs typeface="Calibri"/>
              </a:rPr>
              <a:t>r</a:t>
            </a:r>
            <a:r>
              <a:rPr lang="en-US" spc="-20" dirty="0">
                <a:cs typeface="Calibri"/>
              </a:rPr>
              <a:t>oducts</a:t>
            </a:r>
            <a:r>
              <a:rPr lang="en-US" spc="-1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</a:t>
            </a:r>
            <a:r>
              <a:rPr lang="en-US" spc="-55" dirty="0">
                <a:cs typeface="Calibri"/>
              </a:rPr>
              <a:t>n</a:t>
            </a:r>
            <a:r>
              <a:rPr lang="en-US" spc="-35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end</a:t>
            </a:r>
            <a:r>
              <a:rPr lang="en-US" spc="-30" dirty="0">
                <a:cs typeface="Calibri"/>
              </a:rPr>
              <a:t>e</a:t>
            </a:r>
            <a:r>
              <a:rPr lang="en-US" spc="-15" dirty="0">
                <a:cs typeface="Calibri"/>
              </a:rPr>
              <a:t>d</a:t>
            </a:r>
            <a:r>
              <a:rPr lang="en-US" spc="30" dirty="0">
                <a:cs typeface="Calibri"/>
              </a:rPr>
              <a:t> </a:t>
            </a:r>
            <a:r>
              <a:rPr lang="en-US" spc="-75" dirty="0">
                <a:cs typeface="Calibri"/>
              </a:rPr>
              <a:t>f</a:t>
            </a:r>
            <a:r>
              <a:rPr lang="en-US" spc="-20" dirty="0">
                <a:cs typeface="Calibri"/>
              </a:rPr>
              <a:t>o</a:t>
            </a:r>
            <a:r>
              <a:rPr lang="en-US" spc="-10" dirty="0">
                <a:cs typeface="Calibri"/>
              </a:rPr>
              <a:t>r</a:t>
            </a:r>
            <a:r>
              <a:rPr lang="en-US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human</a:t>
            </a:r>
            <a:r>
              <a:rPr lang="en-US" spc="-15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c</a:t>
            </a:r>
            <a:r>
              <a:rPr lang="en-US" spc="-5" dirty="0">
                <a:cs typeface="Calibri"/>
              </a:rPr>
              <a:t>ons</a:t>
            </a:r>
            <a:r>
              <a:rPr lang="en-US" spc="-15" dirty="0">
                <a:cs typeface="Calibri"/>
              </a:rPr>
              <a:t>u</a:t>
            </a:r>
            <a:r>
              <a:rPr lang="en-US" spc="-25" dirty="0">
                <a:cs typeface="Calibri"/>
              </a:rPr>
              <a:t>m</a:t>
            </a:r>
            <a:r>
              <a:rPr lang="en-US" spc="-40" dirty="0">
                <a:cs typeface="Calibri"/>
              </a:rPr>
              <a:t>p</a:t>
            </a:r>
            <a:r>
              <a:rPr lang="en-US" dirty="0">
                <a:cs typeface="Calibri"/>
              </a:rPr>
              <a:t>t</a:t>
            </a:r>
            <a:r>
              <a:rPr lang="en-US" spc="-10" dirty="0">
                <a:cs typeface="Calibri"/>
              </a:rPr>
              <a:t>i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n</a:t>
            </a:r>
            <a:r>
              <a:rPr lang="en-US" spc="5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</a:t>
            </a:r>
            <a:r>
              <a:rPr lang="en-US" spc="-70" dirty="0">
                <a:cs typeface="Calibri"/>
              </a:rPr>
              <a:t>r</a:t>
            </a:r>
            <a:r>
              <a:rPr lang="en-US" spc="-5" dirty="0">
                <a:cs typeface="Calibri"/>
              </a:rPr>
              <a:t>od</a:t>
            </a:r>
            <a:r>
              <a:rPr lang="en-US" spc="-10" dirty="0">
                <a:cs typeface="Calibri"/>
              </a:rPr>
              <a:t>u</a:t>
            </a:r>
            <a:r>
              <a:rPr lang="en-US" spc="-15" dirty="0">
                <a:cs typeface="Calibri"/>
              </a:rPr>
              <a:t>ced</a:t>
            </a:r>
            <a:r>
              <a:rPr lang="en-US" spc="45" dirty="0">
                <a:cs typeface="Calibri"/>
              </a:rPr>
              <a:t> </a:t>
            </a:r>
            <a:r>
              <a:rPr lang="en-US" dirty="0">
                <a:cs typeface="Calibri"/>
              </a:rPr>
              <a:t>in </a:t>
            </a:r>
            <a:r>
              <a:rPr lang="en-US" spc="-75" dirty="0">
                <a:cs typeface="Calibri"/>
              </a:rPr>
              <a:t>f</a:t>
            </a:r>
            <a:r>
              <a:rPr lang="en-US" spc="-20" dirty="0">
                <a:cs typeface="Calibri"/>
              </a:rPr>
              <a:t>oo</a:t>
            </a:r>
            <a:r>
              <a:rPr lang="en-US" spc="-15" dirty="0">
                <a:cs typeface="Calibri"/>
              </a:rPr>
              <a:t>d</a:t>
            </a:r>
            <a:r>
              <a:rPr lang="en-US" spc="1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</a:t>
            </a:r>
            <a:r>
              <a:rPr lang="en-US" spc="-65" dirty="0">
                <a:cs typeface="Calibri"/>
              </a:rPr>
              <a:t>r</a:t>
            </a:r>
            <a:r>
              <a:rPr lang="en-US" spc="-20" dirty="0">
                <a:cs typeface="Calibri"/>
              </a:rPr>
              <a:t>ocessin</a:t>
            </a:r>
            <a:r>
              <a:rPr lang="en-US" spc="-15" dirty="0">
                <a:cs typeface="Calibri"/>
              </a:rPr>
              <a:t>g</a:t>
            </a:r>
            <a:r>
              <a:rPr lang="en-US" spc="4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pl</a:t>
            </a:r>
            <a:r>
              <a:rPr lang="en-US" spc="-15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n</a:t>
            </a:r>
            <a:r>
              <a:rPr lang="en-US" spc="-15" dirty="0">
                <a:cs typeface="Calibri"/>
              </a:rPr>
              <a:t>ts</a:t>
            </a:r>
            <a:r>
              <a:rPr lang="en-US" spc="2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and</a:t>
            </a:r>
            <a:r>
              <a:rPr lang="en-US" spc="-1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dair</a:t>
            </a:r>
            <a:r>
              <a:rPr lang="en-US" spc="-15" dirty="0">
                <a:cs typeface="Calibri"/>
              </a:rPr>
              <a:t>y</a:t>
            </a:r>
            <a:r>
              <a:rPr lang="en-US" spc="1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pl</a:t>
            </a:r>
            <a:r>
              <a:rPr lang="en-US" spc="-15" dirty="0">
                <a:cs typeface="Calibri"/>
              </a:rPr>
              <a:t>a</a:t>
            </a:r>
            <a:r>
              <a:rPr lang="en-US" spc="-40" dirty="0">
                <a:cs typeface="Calibri"/>
              </a:rPr>
              <a:t>n</a:t>
            </a:r>
            <a:r>
              <a:rPr lang="en-US" spc="-10" dirty="0">
                <a:cs typeface="Calibri"/>
              </a:rPr>
              <a:t>ts.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5368-0394-D942-88A4-D94B3557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certificate of free 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70B8C-3752-BC49-99A9-869D15A352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723" y="1896559"/>
            <a:ext cx="11274552" cy="3957637"/>
          </a:xfrm>
        </p:spPr>
        <p:txBody>
          <a:bodyPr/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datcpservices.wisconsin.gov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Certificate_of_Free_Sale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index.aspx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7519A9A-7F4E-D14F-A832-C692D5220072}"/>
              </a:ext>
            </a:extLst>
          </p:cNvPr>
          <p:cNvSpPr/>
          <p:nvPr/>
        </p:nvSpPr>
        <p:spPr>
          <a:xfrm>
            <a:off x="2661183" y="2462760"/>
            <a:ext cx="6869631" cy="395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74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02B5-D175-E342-BBCA-D18E1913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certificate of free sale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DEE6-616C-8D4A-8C6C-A1EB1281CA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9738" y="2044840"/>
            <a:ext cx="11274552" cy="4591934"/>
          </a:xfrm>
        </p:spPr>
        <p:txBody>
          <a:bodyPr/>
          <a:lstStyle/>
          <a:p>
            <a:r>
              <a:rPr lang="en-US" dirty="0"/>
              <a:t>The requester provides the following information:</a:t>
            </a:r>
          </a:p>
          <a:p>
            <a:pPr marL="347472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5" dirty="0">
                <a:cs typeface="Century Gothic"/>
              </a:rPr>
              <a:t>Con</a:t>
            </a:r>
            <a:r>
              <a:rPr lang="en-US" spc="-30" dirty="0">
                <a:cs typeface="Century Gothic"/>
              </a:rPr>
              <a:t>t</a:t>
            </a:r>
            <a:r>
              <a:rPr lang="en-US" spc="-20" dirty="0">
                <a:cs typeface="Century Gothic"/>
              </a:rPr>
              <a:t>ac</a:t>
            </a:r>
            <a:r>
              <a:rPr lang="en-US" spc="-10" dirty="0">
                <a:cs typeface="Century Gothic"/>
              </a:rPr>
              <a:t>t</a:t>
            </a:r>
            <a:r>
              <a:rPr lang="en-US" spc="10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perso</a:t>
            </a:r>
            <a:r>
              <a:rPr lang="en-US" spc="-10" dirty="0">
                <a:cs typeface="Century Gothic"/>
              </a:rPr>
              <a:t>n</a:t>
            </a:r>
            <a:r>
              <a:rPr lang="en-US" spc="10" dirty="0">
                <a:cs typeface="Century Gothic"/>
              </a:rPr>
              <a:t> </a:t>
            </a:r>
            <a:r>
              <a:rPr lang="en-US" spc="-20" dirty="0">
                <a:cs typeface="Century Gothic"/>
              </a:rPr>
              <a:t>an</a:t>
            </a:r>
            <a:r>
              <a:rPr lang="en-US" spc="-15" dirty="0">
                <a:cs typeface="Century Gothic"/>
              </a:rPr>
              <a:t>d</a:t>
            </a:r>
            <a:r>
              <a:rPr lang="en-US" spc="-5" dirty="0">
                <a:cs typeface="Century Gothic"/>
              </a:rPr>
              <a:t> </a:t>
            </a:r>
            <a:r>
              <a:rPr lang="en-US" spc="-25" dirty="0">
                <a:cs typeface="Century Gothic"/>
              </a:rPr>
              <a:t>t</a:t>
            </a:r>
            <a:r>
              <a:rPr lang="en-US" spc="-20" dirty="0">
                <a:cs typeface="Century Gothic"/>
              </a:rPr>
              <a:t>e</a:t>
            </a:r>
            <a:r>
              <a:rPr lang="en-US" spc="5" dirty="0">
                <a:cs typeface="Century Gothic"/>
              </a:rPr>
              <a:t>l</a:t>
            </a:r>
            <a:r>
              <a:rPr lang="en-US" spc="-20" dirty="0">
                <a:cs typeface="Century Gothic"/>
              </a:rPr>
              <a:t>ephon</a:t>
            </a:r>
            <a:r>
              <a:rPr lang="en-US" spc="-15" dirty="0">
                <a:cs typeface="Century Gothic"/>
              </a:rPr>
              <a:t>e</a:t>
            </a:r>
            <a:r>
              <a:rPr lang="en-US" spc="15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numb</a:t>
            </a:r>
            <a:r>
              <a:rPr lang="en-US" spc="-20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 </a:t>
            </a:r>
            <a:r>
              <a:rPr lang="en-US" spc="-10" dirty="0">
                <a:cs typeface="Century Gothic"/>
              </a:rPr>
              <a:t>of</a:t>
            </a:r>
            <a:r>
              <a:rPr lang="en-US" dirty="0">
                <a:cs typeface="Century Gothic"/>
              </a:rPr>
              <a:t> </a:t>
            </a:r>
            <a:r>
              <a:rPr lang="en-US" spc="-25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he</a:t>
            </a:r>
            <a:r>
              <a:rPr lang="en-US" spc="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indi</a:t>
            </a:r>
            <a:r>
              <a:rPr lang="en-US" spc="15" dirty="0">
                <a:cs typeface="Century Gothic"/>
              </a:rPr>
              <a:t>v</a:t>
            </a:r>
            <a:r>
              <a:rPr lang="en-US" spc="-10" dirty="0">
                <a:cs typeface="Century Gothic"/>
              </a:rPr>
              <a:t>idual</a:t>
            </a:r>
            <a:r>
              <a:rPr lang="en-US" spc="-5" dirty="0">
                <a:cs typeface="Century Gothic"/>
              </a:rPr>
              <a:t> r</a:t>
            </a:r>
            <a:r>
              <a:rPr lang="en-US" spc="-25" dirty="0">
                <a:cs typeface="Century Gothic"/>
              </a:rPr>
              <a:t>e</a:t>
            </a:r>
            <a:r>
              <a:rPr lang="en-US" spc="-20" dirty="0">
                <a:cs typeface="Century Gothic"/>
              </a:rPr>
              <a:t>q</a:t>
            </a:r>
            <a:r>
              <a:rPr lang="en-US" spc="-10" dirty="0">
                <a:cs typeface="Century Gothic"/>
              </a:rPr>
              <a:t>u</a:t>
            </a:r>
            <a:r>
              <a:rPr lang="en-US" spc="-15" dirty="0">
                <a:cs typeface="Century Gothic"/>
              </a:rPr>
              <a:t>es</a:t>
            </a:r>
            <a:r>
              <a:rPr lang="en-US" spc="-20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ing</a:t>
            </a:r>
            <a:r>
              <a:rPr lang="en-US" spc="25" dirty="0">
                <a:cs typeface="Century Gothic"/>
              </a:rPr>
              <a:t> </a:t>
            </a:r>
            <a:r>
              <a:rPr lang="en-US" spc="-25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he</a:t>
            </a:r>
            <a:r>
              <a:rPr lang="en-US" spc="5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c</a:t>
            </a:r>
            <a:r>
              <a:rPr lang="en-US" spc="-25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-25" dirty="0">
                <a:cs typeface="Century Gothic"/>
              </a:rPr>
              <a:t>t</a:t>
            </a:r>
            <a:r>
              <a:rPr lang="en-US" spc="-5" dirty="0">
                <a:cs typeface="Century Gothic"/>
              </a:rPr>
              <a:t>if</a:t>
            </a:r>
            <a:r>
              <a:rPr lang="en-US" dirty="0">
                <a:cs typeface="Century Gothic"/>
              </a:rPr>
              <a:t>i</a:t>
            </a:r>
            <a:r>
              <a:rPr lang="en-US" spc="-15" dirty="0">
                <a:cs typeface="Century Gothic"/>
              </a:rPr>
              <a:t>ca</a:t>
            </a:r>
            <a:r>
              <a:rPr lang="en-US" spc="-25" dirty="0">
                <a:cs typeface="Century Gothic"/>
              </a:rPr>
              <a:t>t</a:t>
            </a:r>
            <a:r>
              <a:rPr lang="en-US" spc="-15" dirty="0">
                <a:cs typeface="Century Gothic"/>
              </a:rPr>
              <a:t>es.</a:t>
            </a:r>
            <a:endParaRPr lang="en-US" dirty="0">
              <a:cs typeface="Century Gothic"/>
            </a:endParaRPr>
          </a:p>
          <a:p>
            <a:pPr marL="34747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5" dirty="0">
                <a:cs typeface="Century Gothic"/>
              </a:rPr>
              <a:t>Bi</a:t>
            </a:r>
            <a:r>
              <a:rPr lang="en-US" spc="5" dirty="0">
                <a:cs typeface="Century Gothic"/>
              </a:rPr>
              <a:t>ll</a:t>
            </a:r>
            <a:r>
              <a:rPr lang="en-US" spc="-10" dirty="0">
                <a:cs typeface="Century Gothic"/>
              </a:rPr>
              <a:t>ing </a:t>
            </a:r>
            <a:r>
              <a:rPr lang="en-US" spc="-15" dirty="0">
                <a:cs typeface="Century Gothic"/>
              </a:rPr>
              <a:t>addres</a:t>
            </a:r>
            <a:r>
              <a:rPr lang="en-US" spc="-10" dirty="0">
                <a:cs typeface="Century Gothic"/>
              </a:rPr>
              <a:t>s.</a:t>
            </a:r>
            <a:endParaRPr lang="en-US" dirty="0">
              <a:cs typeface="Century Gothic"/>
            </a:endParaRPr>
          </a:p>
          <a:p>
            <a:pPr marL="347472" marR="43370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20" dirty="0">
                <a:cs typeface="Century Gothic"/>
              </a:rPr>
              <a:t>Na</a:t>
            </a:r>
            <a:r>
              <a:rPr lang="en-US" spc="-15" dirty="0">
                <a:cs typeface="Century Gothic"/>
              </a:rPr>
              <a:t>m</a:t>
            </a:r>
            <a:r>
              <a:rPr lang="en-US" spc="-20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,</a:t>
            </a:r>
            <a:r>
              <a:rPr lang="en-US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addr</a:t>
            </a:r>
            <a:r>
              <a:rPr lang="en-US" spc="-25" dirty="0">
                <a:cs typeface="Century Gothic"/>
              </a:rPr>
              <a:t>e</a:t>
            </a:r>
            <a:r>
              <a:rPr lang="en-US" spc="-15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s</a:t>
            </a:r>
            <a:r>
              <a:rPr lang="en-US" spc="30" dirty="0">
                <a:cs typeface="Century Gothic"/>
              </a:rPr>
              <a:t> </a:t>
            </a:r>
            <a:r>
              <a:rPr lang="en-US" spc="-20" dirty="0">
                <a:cs typeface="Century Gothic"/>
              </a:rPr>
              <a:t>an</a:t>
            </a:r>
            <a:r>
              <a:rPr lang="en-US" spc="-15" dirty="0">
                <a:cs typeface="Century Gothic"/>
              </a:rPr>
              <a:t>d</a:t>
            </a:r>
            <a:r>
              <a:rPr lang="en-US" spc="-5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l</a:t>
            </a:r>
            <a:r>
              <a:rPr lang="en-US" spc="-10" dirty="0">
                <a:cs typeface="Century Gothic"/>
              </a:rPr>
              <a:t>ic</a:t>
            </a:r>
            <a:r>
              <a:rPr lang="en-US" spc="-25" dirty="0">
                <a:cs typeface="Century Gothic"/>
              </a:rPr>
              <a:t>e</a:t>
            </a:r>
            <a:r>
              <a:rPr lang="en-US" spc="-10" dirty="0">
                <a:cs typeface="Century Gothic"/>
              </a:rPr>
              <a:t>nse</a:t>
            </a:r>
            <a:r>
              <a:rPr lang="en-US" spc="-5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numb</a:t>
            </a:r>
            <a:r>
              <a:rPr lang="en-US" spc="-20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10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of </a:t>
            </a:r>
            <a:r>
              <a:rPr lang="en-US" spc="-25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he</a:t>
            </a:r>
            <a:r>
              <a:rPr lang="en-US" spc="5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producer</a:t>
            </a:r>
            <a:r>
              <a:rPr lang="en-US" spc="-10" dirty="0">
                <a:cs typeface="Century Gothic"/>
              </a:rPr>
              <a:t> company.</a:t>
            </a:r>
            <a:endParaRPr lang="en-US" dirty="0">
              <a:cs typeface="Century Gothic"/>
            </a:endParaRPr>
          </a:p>
          <a:p>
            <a:pPr marL="34747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entury Gothic"/>
              </a:rPr>
              <a:t>A</a:t>
            </a:r>
            <a:r>
              <a:rPr lang="en-US" spc="-10" dirty="0">
                <a:cs typeface="Century Gothic"/>
              </a:rPr>
              <a:t>ddr</a:t>
            </a:r>
            <a:r>
              <a:rPr lang="en-US" spc="-25" dirty="0">
                <a:cs typeface="Century Gothic"/>
              </a:rPr>
              <a:t>e</a:t>
            </a:r>
            <a:r>
              <a:rPr lang="en-US" spc="-15" dirty="0">
                <a:cs typeface="Century Gothic"/>
              </a:rPr>
              <a:t>s</a:t>
            </a:r>
            <a:r>
              <a:rPr lang="en-US" spc="-10" dirty="0">
                <a:cs typeface="Century Gothic"/>
              </a:rPr>
              <a:t>s</a:t>
            </a:r>
            <a:r>
              <a:rPr lang="en-US" spc="15" dirty="0">
                <a:cs typeface="Century Gothic"/>
              </a:rPr>
              <a:t> </a:t>
            </a:r>
            <a:r>
              <a:rPr lang="en-US" spc="-25" dirty="0">
                <a:cs typeface="Century Gothic"/>
              </a:rPr>
              <a:t>t</a:t>
            </a:r>
            <a:r>
              <a:rPr lang="en-US" spc="-15" dirty="0">
                <a:cs typeface="Century Gothic"/>
              </a:rPr>
              <a:t>o</a:t>
            </a:r>
            <a:r>
              <a:rPr lang="en-US" spc="10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send</a:t>
            </a:r>
            <a:r>
              <a:rPr lang="en-US" spc="10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comp</a:t>
            </a:r>
            <a:r>
              <a:rPr lang="en-US" spc="5" dirty="0">
                <a:cs typeface="Century Gothic"/>
              </a:rPr>
              <a:t>l</a:t>
            </a:r>
            <a:r>
              <a:rPr lang="en-US" spc="-20" dirty="0">
                <a:cs typeface="Century Gothic"/>
              </a:rPr>
              <a:t>e</a:t>
            </a:r>
            <a:r>
              <a:rPr lang="en-US" spc="-25" dirty="0">
                <a:cs typeface="Century Gothic"/>
              </a:rPr>
              <a:t>t</a:t>
            </a:r>
            <a:r>
              <a:rPr lang="en-US" spc="-20" dirty="0">
                <a:cs typeface="Century Gothic"/>
              </a:rPr>
              <a:t>e</a:t>
            </a:r>
            <a:r>
              <a:rPr lang="en-US" spc="-15" dirty="0">
                <a:cs typeface="Century Gothic"/>
              </a:rPr>
              <a:t>d</a:t>
            </a:r>
            <a:r>
              <a:rPr lang="en-US" spc="10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c</a:t>
            </a:r>
            <a:r>
              <a:rPr lang="en-US" spc="-25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-25" dirty="0">
                <a:cs typeface="Century Gothic"/>
              </a:rPr>
              <a:t>t</a:t>
            </a:r>
            <a:r>
              <a:rPr lang="en-US" spc="-5" dirty="0">
                <a:cs typeface="Century Gothic"/>
              </a:rPr>
              <a:t>if</a:t>
            </a:r>
            <a:r>
              <a:rPr lang="en-US" dirty="0">
                <a:cs typeface="Century Gothic"/>
              </a:rPr>
              <a:t>i</a:t>
            </a:r>
            <a:r>
              <a:rPr lang="en-US" spc="-15" dirty="0">
                <a:cs typeface="Century Gothic"/>
              </a:rPr>
              <a:t>ca</a:t>
            </a:r>
            <a:r>
              <a:rPr lang="en-US" spc="-25" dirty="0">
                <a:cs typeface="Century Gothic"/>
              </a:rPr>
              <a:t>t</a:t>
            </a:r>
            <a:r>
              <a:rPr lang="en-US" spc="-20" dirty="0">
                <a:cs typeface="Century Gothic"/>
              </a:rPr>
              <a:t>e</a:t>
            </a:r>
            <a:r>
              <a:rPr lang="en-US" spc="-10" dirty="0">
                <a:cs typeface="Century Gothic"/>
              </a:rPr>
              <a:t>s</a:t>
            </a:r>
            <a:r>
              <a:rPr lang="en-US" spc="40" dirty="0">
                <a:cs typeface="Century Gothic"/>
              </a:rPr>
              <a:t> </a:t>
            </a:r>
            <a:r>
              <a:rPr lang="en-US" spc="-25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o.</a:t>
            </a:r>
            <a:endParaRPr lang="en-US" dirty="0">
              <a:cs typeface="Century Gothic"/>
            </a:endParaRPr>
          </a:p>
          <a:p>
            <a:pPr marL="34747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30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he</a:t>
            </a:r>
            <a:r>
              <a:rPr lang="en-US" spc="15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numb</a:t>
            </a:r>
            <a:r>
              <a:rPr lang="en-US" spc="-20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10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of</a:t>
            </a:r>
            <a:r>
              <a:rPr lang="en-US" spc="-5" dirty="0">
                <a:cs typeface="Century Gothic"/>
              </a:rPr>
              <a:t> s</a:t>
            </a:r>
            <a:r>
              <a:rPr lang="en-US" spc="-20" dirty="0">
                <a:cs typeface="Century Gothic"/>
              </a:rPr>
              <a:t>e</a:t>
            </a:r>
            <a:r>
              <a:rPr lang="en-US" spc="-25" dirty="0">
                <a:cs typeface="Century Gothic"/>
              </a:rPr>
              <a:t>t</a:t>
            </a:r>
            <a:r>
              <a:rPr lang="en-US" spc="-10" dirty="0">
                <a:cs typeface="Century Gothic"/>
              </a:rPr>
              <a:t>s</a:t>
            </a:r>
            <a:r>
              <a:rPr lang="en-US" spc="1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of </a:t>
            </a:r>
            <a:r>
              <a:rPr lang="en-US" spc="-15" dirty="0">
                <a:cs typeface="Century Gothic"/>
              </a:rPr>
              <a:t>c</a:t>
            </a:r>
            <a:r>
              <a:rPr lang="en-US" spc="-25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-25" dirty="0">
                <a:cs typeface="Century Gothic"/>
              </a:rPr>
              <a:t>t</a:t>
            </a:r>
            <a:r>
              <a:rPr lang="en-US" spc="-5" dirty="0">
                <a:cs typeface="Century Gothic"/>
              </a:rPr>
              <a:t>if</a:t>
            </a:r>
            <a:r>
              <a:rPr lang="en-US" dirty="0">
                <a:cs typeface="Century Gothic"/>
              </a:rPr>
              <a:t>i</a:t>
            </a:r>
            <a:r>
              <a:rPr lang="en-US" spc="-15" dirty="0">
                <a:cs typeface="Century Gothic"/>
              </a:rPr>
              <a:t>ca</a:t>
            </a:r>
            <a:r>
              <a:rPr lang="en-US" spc="-25" dirty="0">
                <a:cs typeface="Century Gothic"/>
              </a:rPr>
              <a:t>t</a:t>
            </a:r>
            <a:r>
              <a:rPr lang="en-US" spc="-15" dirty="0">
                <a:cs typeface="Century Gothic"/>
              </a:rPr>
              <a:t>es</a:t>
            </a:r>
            <a:r>
              <a:rPr lang="en-US" spc="-5" dirty="0">
                <a:cs typeface="Century Gothic"/>
              </a:rPr>
              <a:t>.</a:t>
            </a:r>
            <a:r>
              <a:rPr lang="en-US" spc="40" dirty="0">
                <a:cs typeface="Century Gothic"/>
              </a:rPr>
              <a:t> </a:t>
            </a:r>
            <a:r>
              <a:rPr lang="en-US" spc="-50" dirty="0">
                <a:cs typeface="Century Gothic"/>
              </a:rPr>
              <a:t>(</a:t>
            </a:r>
            <a:r>
              <a:rPr lang="en-US" spc="-10" dirty="0">
                <a:cs typeface="Century Gothic"/>
              </a:rPr>
              <a:t>1</a:t>
            </a:r>
            <a:r>
              <a:rPr lang="en-US" spc="25" dirty="0">
                <a:cs typeface="Century Gothic"/>
              </a:rPr>
              <a:t> </a:t>
            </a:r>
            <a:r>
              <a:rPr lang="en-US" spc="-15" dirty="0">
                <a:cs typeface="Century Gothic"/>
              </a:rPr>
              <a:t>se</a:t>
            </a:r>
            <a:r>
              <a:rPr lang="en-US" spc="-10" dirty="0">
                <a:cs typeface="Century Gothic"/>
              </a:rPr>
              <a:t>t</a:t>
            </a:r>
            <a:r>
              <a:rPr lang="en-US" spc="-5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=</a:t>
            </a:r>
            <a:r>
              <a:rPr lang="en-US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4 </a:t>
            </a:r>
            <a:r>
              <a:rPr lang="en-US" spc="-15" dirty="0">
                <a:cs typeface="Century Gothic"/>
              </a:rPr>
              <a:t>c</a:t>
            </a:r>
            <a:r>
              <a:rPr lang="en-US" spc="-25" dirty="0">
                <a:cs typeface="Century Gothic"/>
              </a:rPr>
              <a:t>e</a:t>
            </a:r>
            <a:r>
              <a:rPr lang="en-US" spc="-5" dirty="0">
                <a:cs typeface="Century Gothic"/>
              </a:rPr>
              <a:t>r</a:t>
            </a:r>
            <a:r>
              <a:rPr lang="en-US" spc="-25" dirty="0">
                <a:cs typeface="Century Gothic"/>
              </a:rPr>
              <a:t>t</a:t>
            </a:r>
            <a:r>
              <a:rPr lang="en-US" spc="-5" dirty="0">
                <a:cs typeface="Century Gothic"/>
              </a:rPr>
              <a:t>if</a:t>
            </a:r>
            <a:r>
              <a:rPr lang="en-US" dirty="0">
                <a:cs typeface="Century Gothic"/>
              </a:rPr>
              <a:t>i</a:t>
            </a:r>
            <a:r>
              <a:rPr lang="en-US" spc="-15" dirty="0">
                <a:cs typeface="Century Gothic"/>
              </a:rPr>
              <a:t>ca</a:t>
            </a:r>
            <a:r>
              <a:rPr lang="en-US" spc="-25" dirty="0">
                <a:cs typeface="Century Gothic"/>
              </a:rPr>
              <a:t>t</a:t>
            </a:r>
            <a:r>
              <a:rPr lang="en-US" spc="-15" dirty="0">
                <a:cs typeface="Century Gothic"/>
              </a:rPr>
              <a:t>es)</a:t>
            </a:r>
          </a:p>
          <a:p>
            <a:pPr marL="4572">
              <a:lnSpc>
                <a:spcPct val="100000"/>
              </a:lnSpc>
            </a:pPr>
            <a:endParaRPr lang="en-US" spc="-15" dirty="0">
              <a:cs typeface="Century Gothic"/>
            </a:endParaRPr>
          </a:p>
          <a:p>
            <a:pPr marL="4572">
              <a:lnSpc>
                <a:spcPct val="100000"/>
              </a:lnSpc>
            </a:pPr>
            <a:r>
              <a:rPr lang="en-US" spc="-15" dirty="0">
                <a:cs typeface="Century Gothic"/>
              </a:rPr>
              <a:t>Optional information:</a:t>
            </a:r>
          </a:p>
          <a:p>
            <a:pPr marL="34747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entury Gothic"/>
              </a:rPr>
              <a:t>Include destination on certificate</a:t>
            </a:r>
          </a:p>
          <a:p>
            <a:pPr marL="34747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entury Gothic"/>
              </a:rPr>
              <a:t>Gold Seal (Required for Guatemala, El Salvador and Jordan)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15963"/>
      </p:ext>
    </p:extLst>
  </p:cSld>
  <p:clrMapOvr>
    <a:masterClrMapping/>
  </p:clrMapOvr>
</p:sld>
</file>

<file path=ppt/theme/theme1.xml><?xml version="1.0" encoding="utf-8"?>
<a:theme xmlns:a="http://schemas.openxmlformats.org/drawingml/2006/main" name="DATCP Title Slide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CP second slide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18" ma:contentTypeDescription="Create a new document." ma:contentTypeScope="" ma:versionID="042ad494a7ebc74dafe851c0a83659a2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fb82bcdf-ea63-4554-99e3-e15ccd87b479" targetNamespace="http://schemas.microsoft.com/office/2006/metadata/properties" ma:root="true" ma:fieldsID="59686f42ef9d50c20542f1593888294d" ns1:_="" ns2:_="" ns3:_="">
    <xsd:import namespace="http://schemas.microsoft.com/sharepoint/v3"/>
    <xsd:import namespace="10f2cb44-b37d-4693-a5c3-140ab663d372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3:_x002e_division"/>
                <xsd:element ref="ns3:_x002e_globalNavigation"/>
                <xsd:element ref="ns3:_x002e_program" minOccurs="0"/>
                <xsd:element ref="ns3:_x002e_purpose" minOccurs="0"/>
                <xsd:element ref="ns3:_x002e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.Bureau" ma:internalName="bureau">
      <xsd:simpleType>
        <xsd:restriction base="dms:Text">
          <xsd:maxLength value="255"/>
        </xsd:restriction>
      </xsd:simpleType>
    </xsd:element>
    <xsd:element name="_x002e_division" ma:index="14" ma:displayName=".Division" ma:list="{666f73c0-ff85-4897-bedd-c4bfa5c5bae8}" ma:internalName="_x002E_division" ma:showField="Title" ma:web="fb82bcdf-ea63-4554-99e3-e15ccd87b479">
      <xsd:simpleType>
        <xsd:restriction base="dms:Lookup"/>
      </xsd:simpleType>
    </xsd:element>
    <xsd:element name="_x002e_globalNavigation" ma:index="15" ma:displayName=".Global Navigation" ma:list="{cc087b04-f769-438a-abab-25389f9209d1}" ma:internalName="_x002E_globalNavigation" ma:showField="Title" ma:web="fb82bcdf-ea63-4554-99e3-e15ccd87b479">
      <xsd:simpleType>
        <xsd:restriction base="dms:Lookup"/>
      </xsd:simpleType>
    </xsd:element>
    <xsd:element name="_x002e_program" ma:index="16" nillable="true" ma:displayName=".Program" ma:internalName="_x002E_program">
      <xsd:simpleType>
        <xsd:restriction base="dms:Text">
          <xsd:maxLength value="255"/>
        </xsd:restriction>
      </xsd:simpleType>
    </xsd:element>
    <xsd:element name="_x002e_purpose" ma:index="17" nillable="true" ma:displayName=".Purpose" ma:list="{27ad8e90-7efe-4104-98ae-37a81fef7fbc}" ma:internalName="_x002E_purpose" ma:showField="Title" ma:web="fb82bcdf-ea63-4554-99e3-e15ccd87b479">
      <xsd:simpleType>
        <xsd:restriction base="dms:Lookup"/>
      </xsd:simpleType>
    </xsd:element>
    <xsd:element name="_x002e_year" ma:index="18" nillable="true" ma:displayName=".Year" ma:decimals="0" ma:internalName="_x002E_year" ma:percentage="FALSE">
      <xsd:simpleType>
        <xsd:restriction base="dms:Number">
          <xsd:maxInclusive value="2050"/>
          <xsd:minInclusive value="1992"/>
        </xsd:restriction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e_division xmlns="fb82bcdf-ea63-4554-99e3-e15ccd87b479">5</_x002e_division>
    <_x002e_year xmlns="fb82bcdf-ea63-4554-99e3-e15ccd87b479" xsi:nil="true"/>
    <PublishingStartDate xmlns="http://schemas.microsoft.com/sharepoint/v3" xsi:nil="true"/>
    <PublishingExpirationDate xmlns="http://schemas.microsoft.com/sharepoint/v3" xsi:nil="true"/>
    <_x002e_purpose xmlns="fb82bcdf-ea63-4554-99e3-e15ccd87b479" xsi:nil="true"/>
    <bureau xmlns="fb82bcdf-ea63-4554-99e3-e15ccd87b479" xsi:nil="true"/>
    <_x002e_program xmlns="fb82bcdf-ea63-4554-99e3-e15ccd87b479" xsi:nil="true"/>
    <_x002e_globalNavigation xmlns="fb82bcdf-ea63-4554-99e3-e15ccd87b479">7</_x002e_globalNavigation>
  </documentManagement>
</p:properties>
</file>

<file path=customXml/itemProps1.xml><?xml version="1.0" encoding="utf-8"?>
<ds:datastoreItem xmlns:ds="http://schemas.openxmlformats.org/officeDocument/2006/customXml" ds:itemID="{58295AE6-C35D-41B6-982F-8330A2EE543A}"/>
</file>

<file path=customXml/itemProps2.xml><?xml version="1.0" encoding="utf-8"?>
<ds:datastoreItem xmlns:ds="http://schemas.openxmlformats.org/officeDocument/2006/customXml" ds:itemID="{FC100783-1A3C-4C09-AEB5-2506420C1054}"/>
</file>

<file path=customXml/itemProps3.xml><?xml version="1.0" encoding="utf-8"?>
<ds:datastoreItem xmlns:ds="http://schemas.openxmlformats.org/officeDocument/2006/customXml" ds:itemID="{CBA64751-D9EB-44EF-8C02-4C03BB09B670}"/>
</file>

<file path=customXml/itemProps4.xml><?xml version="1.0" encoding="utf-8"?>
<ds:datastoreItem xmlns:ds="http://schemas.openxmlformats.org/officeDocument/2006/customXml" ds:itemID="{36D511F5-9E4C-4A56-8311-5A31A90264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1922</Words>
  <Application>Microsoft Office PowerPoint</Application>
  <PresentationFormat>Widescreen</PresentationFormat>
  <Paragraphs>238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Calibri</vt:lpstr>
      <vt:lpstr>Cambria</vt:lpstr>
      <vt:lpstr>Century Gothic</vt:lpstr>
      <vt:lpstr>Courier New</vt:lpstr>
      <vt:lpstr>Gill Sans MT</vt:lpstr>
      <vt:lpstr>Times New Roman</vt:lpstr>
      <vt:lpstr>Wingdings 2</vt:lpstr>
      <vt:lpstr>DATCP Title Slides</vt:lpstr>
      <vt:lpstr>DATCP second slides</vt:lpstr>
      <vt:lpstr>PowerPoint Presentation</vt:lpstr>
      <vt:lpstr>Topics to be covered</vt:lpstr>
      <vt:lpstr>Meet our International Staff</vt:lpstr>
      <vt:lpstr>IABC Services</vt:lpstr>
      <vt:lpstr>Food Certificate of Free Sale </vt:lpstr>
      <vt:lpstr>What is a food certificate of free sale?</vt:lpstr>
      <vt:lpstr>In wisconsin</vt:lpstr>
      <vt:lpstr>Food certificate of free sale</vt:lpstr>
      <vt:lpstr>Food certificate of free sale application</vt:lpstr>
      <vt:lpstr>Food certificate of free sale application</vt:lpstr>
      <vt:lpstr>Certificate sample</vt:lpstr>
      <vt:lpstr>Popular destination countries</vt:lpstr>
      <vt:lpstr>Feed Certificates of Free Sale </vt:lpstr>
      <vt:lpstr>Wisconsin Feed program</vt:lpstr>
      <vt:lpstr>Key activities</vt:lpstr>
      <vt:lpstr>Types of export certificates</vt:lpstr>
      <vt:lpstr>Certificate of free sale application</vt:lpstr>
      <vt:lpstr>Certificate of free sale application</vt:lpstr>
      <vt:lpstr>Certificate of free sale application</vt:lpstr>
      <vt:lpstr>Additions to certificates</vt:lpstr>
      <vt:lpstr>Feed programs certificates of free sale</vt:lpstr>
      <vt:lpstr>phytosanitary Certificates </vt:lpstr>
      <vt:lpstr>Planning to export plant products? A phytosanitary certificate (PC) may be required</vt:lpstr>
      <vt:lpstr>What types of commodities are certified?</vt:lpstr>
      <vt:lpstr>Federal phytosanitary certificate  (ppq form 577)</vt:lpstr>
      <vt:lpstr>phytosanitary certificate for re-export (ppq form 579)</vt:lpstr>
      <vt:lpstr>Federal export processed plant product certificate (ppq form 578)</vt:lpstr>
      <vt:lpstr>State phytosanitary certificate (arm-pi-10)</vt:lpstr>
      <vt:lpstr>Plant health certificate (arm-pi-10)</vt:lpstr>
      <vt:lpstr>Applying for certification</vt:lpstr>
      <vt:lpstr>PowerPoint Presentation</vt:lpstr>
      <vt:lpstr>PowerPoint Presentation</vt:lpstr>
      <vt:lpstr>PowerPoint Presentation</vt:lpstr>
      <vt:lpstr>Contact for applications</vt:lpstr>
      <vt:lpstr>PowerPoint Presentation</vt:lpstr>
    </vt:vector>
  </TitlesOfParts>
  <Company>DATCP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Lawrence, Laurie J - DATCP</dc:creator>
  <cp:lastModifiedBy>Andre, Ashley K - DATCP</cp:lastModifiedBy>
  <cp:revision>278</cp:revision>
  <dcterms:created xsi:type="dcterms:W3CDTF">2020-03-20T19:19:58Z</dcterms:created>
  <dcterms:modified xsi:type="dcterms:W3CDTF">2021-03-02T21:25:04Z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  <property fmtid="{D5CDD505-2E9C-101B-9397-08002B2CF9AE}" pid="3" name="LastSaved">
    <vt:filetime>2019-11-21T00:00:00Z</vt:filetime>
  </property>
  <property fmtid="{D5CDD505-2E9C-101B-9397-08002B2CF9AE}" pid="4" name="Created">
    <vt:filetime>2017-10-26T00:00:00Z</vt:filetime>
  </property>
</Properties>
</file>