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28"/>
  </p:notesMasterIdLst>
  <p:handoutMasterIdLst>
    <p:handoutMasterId r:id="rId29"/>
  </p:handoutMasterIdLst>
  <p:sldIdLst>
    <p:sldId id="261" r:id="rId2"/>
    <p:sldId id="293" r:id="rId3"/>
    <p:sldId id="294" r:id="rId4"/>
    <p:sldId id="295" r:id="rId5"/>
    <p:sldId id="305" r:id="rId6"/>
    <p:sldId id="296" r:id="rId7"/>
    <p:sldId id="299" r:id="rId8"/>
    <p:sldId id="300" r:id="rId9"/>
    <p:sldId id="297" r:id="rId10"/>
    <p:sldId id="301" r:id="rId11"/>
    <p:sldId id="302" r:id="rId12"/>
    <p:sldId id="303" r:id="rId13"/>
    <p:sldId id="304" r:id="rId14"/>
    <p:sldId id="306" r:id="rId15"/>
    <p:sldId id="275" r:id="rId16"/>
    <p:sldId id="267" r:id="rId17"/>
    <p:sldId id="289" r:id="rId18"/>
    <p:sldId id="278" r:id="rId19"/>
    <p:sldId id="282" r:id="rId20"/>
    <p:sldId id="287" r:id="rId21"/>
    <p:sldId id="285" r:id="rId22"/>
    <p:sldId id="274" r:id="rId23"/>
    <p:sldId id="266" r:id="rId24"/>
    <p:sldId id="308" r:id="rId25"/>
    <p:sldId id="283" r:id="rId26"/>
    <p:sldId id="292" r:id="rId27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ell Centennial Std SubCaption" panose="020B0506030509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823A"/>
    <a:srgbClr val="950505"/>
    <a:srgbClr val="7A51CB"/>
    <a:srgbClr val="6A9EDC"/>
    <a:srgbClr val="EECC6C"/>
    <a:srgbClr val="438B39"/>
    <a:srgbClr val="9B624B"/>
    <a:srgbClr val="7D7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5970" autoAdjust="0"/>
  </p:normalViewPr>
  <p:slideViewPr>
    <p:cSldViewPr snapToGrid="0" showGuides="1">
      <p:cViewPr varScale="1">
        <p:scale>
          <a:sx n="101" d="100"/>
          <a:sy n="101" d="100"/>
        </p:scale>
        <p:origin x="138" y="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86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37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9DCBD-4191-4AB6-A399-6D87BDDDAF78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3379-656E-4569-920C-F7147F2EB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4B95DD-5E3D-4E93-80EC-3A818D581F4B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8E6F57-2AD4-4309-B38F-ED9666A84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80F6FA-A6CB-42CF-86A9-33B2E36BEBB5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468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120B1E-E8B0-4777-9722-F800C365527A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76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53106-0A13-4123-B0CC-C1494DBBFE9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2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6861A8-101A-40AC-93AD-23E91006ECD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0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D2DFC-2B97-432D-BFBF-EC7FDDEE0F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7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8D2DFC-2B97-432D-BFBF-EC7FDDEE0F6B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B2367C-B18F-407A-ABA8-7B9B10C3BF5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1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 &amp; A  Mergers and Acquisitions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9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– won’t make a person die by suicide</a:t>
            </a:r>
            <a:r>
              <a:rPr lang="en-US" baseline="0" dirty="0" smtClean="0"/>
              <a:t> by asking them if they are thinking about 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Focus</a:t>
            </a:r>
            <a:r>
              <a:rPr lang="en-US" baseline="0" dirty="0" smtClean="0"/>
              <a:t> on L and 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them tell their story.  The act of telling it helps to reduce stress and leaves them feeling less isolated.</a:t>
            </a:r>
          </a:p>
          <a:p>
            <a:r>
              <a:rPr lang="en-US" baseline="0" dirty="0" smtClean="0"/>
              <a:t>Encourage professional help, such as seeing their primary physician, a counselor, or call the WFC.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0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know what an open ended question is?</a:t>
            </a:r>
          </a:p>
          <a:p>
            <a:r>
              <a:rPr lang="en-US" dirty="0" smtClean="0"/>
              <a:t>Am I asking an open ended question right now?  (NO)</a:t>
            </a:r>
          </a:p>
          <a:p>
            <a:endParaRPr lang="en-US" dirty="0" smtClean="0"/>
          </a:p>
          <a:p>
            <a:r>
              <a:rPr lang="en-US" dirty="0" smtClean="0"/>
              <a:t>Open ended questions are an invitation to add information.  It encourages the person to continue talking and indicates you are interested in hearing what they have to say.  </a:t>
            </a:r>
          </a:p>
          <a:p>
            <a:r>
              <a:rPr lang="en-US" dirty="0" smtClean="0"/>
              <a:t>Closed questions encourage yes or no answers that can miss vital pieces of information.  </a:t>
            </a:r>
          </a:p>
          <a:p>
            <a:endParaRPr lang="en-US" dirty="0" smtClean="0"/>
          </a:p>
          <a:p>
            <a:r>
              <a:rPr lang="en-US" dirty="0" smtClean="0"/>
              <a:t>Instead of asking, “Do you know what an open ended question is?” , you would say, “What do you know about open ended questions?”  You would get an entirely different answer, wouldn’t you?</a:t>
            </a:r>
          </a:p>
          <a:p>
            <a:endParaRPr lang="en-US" dirty="0" smtClean="0"/>
          </a:p>
          <a:p>
            <a:r>
              <a:rPr lang="en-US" dirty="0" smtClean="0"/>
              <a:t>Open-ended questions are used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Begin an interview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Encourage elaboration or to get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Get specific examples of feelings or thoughts.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8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211 for basic needs,</a:t>
            </a:r>
            <a:r>
              <a:rPr lang="en-US" baseline="0" dirty="0" smtClean="0"/>
              <a:t> such as food, heat, electric, etc.</a:t>
            </a:r>
          </a:p>
          <a:p>
            <a:r>
              <a:rPr lang="en-US" baseline="0" dirty="0" smtClean="0"/>
              <a:t>Farm Center Helpline </a:t>
            </a:r>
          </a:p>
          <a:p>
            <a:r>
              <a:rPr lang="en-US" baseline="0" dirty="0" smtClean="0"/>
              <a:t>Local sheriff if suicidal or homicidal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E6F57-2AD4-4309-B38F-ED9666A841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4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F06E65-7618-4063-A514-2D4A20E449F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5D3F82-1360-4491-B3B2-163AA6BB564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88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BABF8B-A7ED-4360-803A-1D670228B10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765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ell Centennial Std SubCaption" panose="020B0506030509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670E60-413A-4F20-B315-D74283E7F74D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0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242657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188" y="1139190"/>
            <a:ext cx="75168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188" y="205978"/>
            <a:ext cx="7516812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421939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>
            <a:lvl1pPr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203621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728257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00149"/>
            <a:ext cx="8540496" cy="3394473"/>
          </a:xfrm>
        </p:spPr>
        <p:txBody>
          <a:bodyPr/>
          <a:lstStyle>
            <a:lvl1pPr marL="0" indent="0">
              <a:buFontTx/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8066"/>
            <a:ext cx="8540496" cy="85725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82020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312"/>
            <a:ext cx="3008313" cy="871538"/>
          </a:xfrm>
        </p:spPr>
        <p:txBody>
          <a:bodyPr tIns="0" rIns="0" bIns="0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312"/>
            <a:ext cx="5111750" cy="439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 i="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5850"/>
            <a:ext cx="3008313" cy="35190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57397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u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r="1" b="6486"/>
          <a:stretch/>
        </p:blipFill>
        <p:spPr bwMode="auto">
          <a:xfrm>
            <a:off x="-15114" y="0"/>
            <a:ext cx="1504062" cy="49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111" b="-82111"/>
          <a:stretch/>
        </p:blipFill>
        <p:spPr>
          <a:xfrm rot="2601855">
            <a:off x="118872" y="274066"/>
            <a:ext cx="1280160" cy="1278976"/>
          </a:xfrm>
          <a:prstGeom prst="ellipse">
            <a:avLst/>
          </a:prstGeom>
          <a:solidFill>
            <a:srgbClr val="B8422E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403754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b="4618"/>
          <a:stretch/>
        </p:blipFill>
        <p:spPr bwMode="auto">
          <a:xfrm>
            <a:off x="-15114" y="0"/>
            <a:ext cx="1504062" cy="501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5239" r="-11259"/>
          <a:stretch/>
        </p:blipFill>
        <p:spPr>
          <a:xfrm>
            <a:off x="118872" y="274066"/>
            <a:ext cx="1280160" cy="1278976"/>
          </a:xfrm>
          <a:prstGeom prst="ellipse">
            <a:avLst/>
          </a:prstGeom>
          <a:solidFill>
            <a:srgbClr val="9B624B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02636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b="6630"/>
          <a:stretch/>
        </p:blipFill>
        <p:spPr bwMode="auto">
          <a:xfrm>
            <a:off x="-15114" y="0"/>
            <a:ext cx="1504062" cy="491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53" t="-5135" r="-16353" b="22079"/>
          <a:stretch/>
        </p:blipFill>
        <p:spPr>
          <a:xfrm>
            <a:off x="118872" y="274066"/>
            <a:ext cx="1280160" cy="1274630"/>
          </a:xfrm>
          <a:prstGeom prst="ellipse">
            <a:avLst/>
          </a:prstGeom>
          <a:solidFill>
            <a:srgbClr val="8EB4E3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59090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ins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b="5193"/>
          <a:stretch/>
        </p:blipFill>
        <p:spPr bwMode="auto">
          <a:xfrm>
            <a:off x="-15114" y="0"/>
            <a:ext cx="1504062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2075" y="274638"/>
            <a:ext cx="1279525" cy="1277937"/>
          </a:xfrm>
          <a:prstGeom prst="ellipse">
            <a:avLst/>
          </a:prstGeom>
          <a:solidFill>
            <a:srgbClr val="CD7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2292" flipH="1">
            <a:off x="306388" y="285750"/>
            <a:ext cx="838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306239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iry C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t="7149" b="-1381"/>
          <a:stretch/>
        </p:blipFill>
        <p:spPr bwMode="auto">
          <a:xfrm>
            <a:off x="0" y="0"/>
            <a:ext cx="1484376" cy="495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89488"/>
            <a:ext cx="914400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-7937" r="-4545" b="34910"/>
          <a:stretch/>
        </p:blipFill>
        <p:spPr>
          <a:xfrm>
            <a:off x="173514" y="274066"/>
            <a:ext cx="1280160" cy="1278976"/>
          </a:xfrm>
          <a:prstGeom prst="ellipse">
            <a:avLst/>
          </a:prstGeom>
          <a:solidFill>
            <a:srgbClr val="6A9EDC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70265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4675" y="395288"/>
            <a:ext cx="7986713" cy="390207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789488"/>
            <a:ext cx="914400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916517"/>
            <a:ext cx="9144000" cy="110251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61205" y="2255782"/>
            <a:ext cx="6400800" cy="6335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912436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n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b="2608"/>
          <a:stretch/>
        </p:blipFill>
        <p:spPr bwMode="auto">
          <a:xfrm>
            <a:off x="-22672" y="0"/>
            <a:ext cx="1511619" cy="512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025">
            <a:off x="2719388" y="1701800"/>
            <a:ext cx="55403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59" t="-1220" r="-21136" b="37594"/>
          <a:stretch/>
        </p:blipFill>
        <p:spPr>
          <a:xfrm rot="1319025">
            <a:off x="118872" y="274066"/>
            <a:ext cx="1280160" cy="1278976"/>
          </a:xfrm>
          <a:prstGeom prst="ellipse">
            <a:avLst/>
          </a:prstGeom>
          <a:solidFill>
            <a:srgbClr val="287422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61386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bb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b="4044"/>
          <a:stretch/>
        </p:blipFill>
        <p:spPr bwMode="auto">
          <a:xfrm>
            <a:off x="-22672" y="0"/>
            <a:ext cx="1511619" cy="504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7" r="9387" b="14114"/>
          <a:stretch/>
        </p:blipFill>
        <p:spPr>
          <a:xfrm>
            <a:off x="118872" y="274066"/>
            <a:ext cx="1280160" cy="1278976"/>
          </a:xfrm>
          <a:prstGeom prst="ellipse">
            <a:avLst/>
          </a:prstGeom>
          <a:solidFill>
            <a:srgbClr val="94D242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705494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b="7347"/>
          <a:stretch/>
        </p:blipFill>
        <p:spPr bwMode="auto">
          <a:xfrm>
            <a:off x="-30228" y="0"/>
            <a:ext cx="1519176" cy="487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28" y="274066"/>
            <a:ext cx="1280160" cy="1278976"/>
          </a:xfrm>
          <a:prstGeom prst="ellipse">
            <a:avLst/>
          </a:prstGeom>
          <a:solidFill>
            <a:srgbClr val="438B39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2520848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" b="7491"/>
          <a:stretch/>
        </p:blipFill>
        <p:spPr bwMode="auto">
          <a:xfrm>
            <a:off x="-30228" y="0"/>
            <a:ext cx="1519176" cy="486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222056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b="4941"/>
          <a:stretch/>
        </p:blipFill>
        <p:spPr bwMode="auto">
          <a:xfrm>
            <a:off x="-22672" y="0"/>
            <a:ext cx="1649859" cy="488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4216146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b="4332"/>
          <a:stretch/>
        </p:blipFill>
        <p:spPr bwMode="auto">
          <a:xfrm>
            <a:off x="-22672" y="0"/>
            <a:ext cx="1511619" cy="503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683865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b="7205"/>
          <a:stretch/>
        </p:blipFill>
        <p:spPr bwMode="auto">
          <a:xfrm>
            <a:off x="-22672" y="0"/>
            <a:ext cx="1511619" cy="488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7950" y="4789488"/>
            <a:ext cx="925195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22260" y="1139190"/>
            <a:ext cx="7096188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2260" y="205978"/>
            <a:ext cx="7096188" cy="857250"/>
          </a:xfrm>
        </p:spPr>
        <p:txBody>
          <a:bodyPr/>
          <a:lstStyle>
            <a:lvl1pPr algn="l">
              <a:defRPr sz="40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2645731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75" y="4795838"/>
            <a:ext cx="9137650" cy="34766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9338" y="3921125"/>
            <a:ext cx="1741487" cy="1739900"/>
          </a:xfrm>
          <a:prstGeom prst="ellipse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4138613"/>
            <a:ext cx="14144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7470"/>
            <a:ext cx="9144000" cy="85725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18737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D Bure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ECC6C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186045">
            <a:off x="312739" y="823559"/>
            <a:ext cx="9437930" cy="3581400"/>
          </a:xfrm>
          <a:prstGeom prst="rect">
            <a:avLst/>
          </a:prstGeom>
          <a:blipFill dpi="0" rotWithShape="1">
            <a:blip r:embed="rId2">
              <a:alphaModFix amt="71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521"/>
            <a:ext cx="9144000" cy="1589390"/>
          </a:xfrm>
        </p:spPr>
        <p:txBody>
          <a:bodyPr anchor="t">
            <a:noAutofit/>
          </a:bodyPr>
          <a:lstStyle>
            <a:lvl1pPr algn="ctr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67823A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186045">
            <a:off x="339619" y="840979"/>
            <a:ext cx="7462838" cy="2784475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521"/>
            <a:ext cx="9144000" cy="1589390"/>
          </a:xfrm>
        </p:spPr>
        <p:txBody>
          <a:bodyPr anchor="t">
            <a:noAutofit/>
          </a:bodyPr>
          <a:lstStyle>
            <a:lvl1pPr algn="ctr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34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6A9EDC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1388" y="61913"/>
            <a:ext cx="7212012" cy="4684712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521"/>
            <a:ext cx="9144000" cy="1589390"/>
          </a:xfrm>
        </p:spPr>
        <p:txBody>
          <a:bodyPr anchor="t">
            <a:noAutofit/>
          </a:bodyPr>
          <a:lstStyle>
            <a:lvl1pPr algn="ctr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950505">
            <a:alpha val="1411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0663" y="106363"/>
            <a:ext cx="5645150" cy="4365625"/>
          </a:xfrm>
          <a:prstGeom prst="rect">
            <a:avLst/>
          </a:prstGeom>
          <a:blipFill dpi="0" rotWithShape="1">
            <a:blip r:embed="rId2">
              <a:alphaModFix amt="3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8521"/>
            <a:ext cx="9144000" cy="1589390"/>
          </a:xfrm>
        </p:spPr>
        <p:txBody>
          <a:bodyPr anchor="t">
            <a:noAutofit/>
          </a:bodyPr>
          <a:lstStyle>
            <a:lvl1pPr algn="ctr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2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331477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  <p:extLst>
      <p:ext uri="{BB962C8B-B14F-4D97-AF65-F5344CB8AC3E}">
        <p14:creationId xmlns:p14="http://schemas.microsoft.com/office/powerpoint/2010/main" val="262946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789488"/>
            <a:ext cx="9144000" cy="354012"/>
          </a:xfrm>
          <a:prstGeom prst="rect">
            <a:avLst/>
          </a:prstGeom>
          <a:solidFill>
            <a:srgbClr val="67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15063" y="4779963"/>
            <a:ext cx="2895600" cy="27463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datcp.wi.gov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93" r:id="rId3"/>
    <p:sldLayoutId id="2147484956" r:id="rId4"/>
    <p:sldLayoutId id="2147484957" r:id="rId5"/>
    <p:sldLayoutId id="2147484958" r:id="rId6"/>
    <p:sldLayoutId id="2147484959" r:id="rId7"/>
    <p:sldLayoutId id="2147484947" r:id="rId8"/>
    <p:sldLayoutId id="2147484991" r:id="rId9"/>
    <p:sldLayoutId id="2147484948" r:id="rId10"/>
    <p:sldLayoutId id="2147484949" r:id="rId11"/>
    <p:sldLayoutId id="2147484950" r:id="rId12"/>
    <p:sldLayoutId id="2147484951" r:id="rId13"/>
    <p:sldLayoutId id="2147484952" r:id="rId14"/>
    <p:sldLayoutId id="2147484963" r:id="rId15"/>
    <p:sldLayoutId id="2147484964" r:id="rId16"/>
    <p:sldLayoutId id="2147484966" r:id="rId17"/>
    <p:sldLayoutId id="2147484971" r:id="rId18"/>
    <p:sldLayoutId id="2147484972" r:id="rId19"/>
    <p:sldLayoutId id="2147484975" r:id="rId20"/>
    <p:sldLayoutId id="2147484979" r:id="rId21"/>
    <p:sldLayoutId id="2147484980" r:id="rId22"/>
    <p:sldLayoutId id="2147484982" r:id="rId23"/>
    <p:sldLayoutId id="2147484983" r:id="rId24"/>
    <p:sldLayoutId id="2147484984" r:id="rId25"/>
    <p:sldLayoutId id="2147484986" r:id="rId26"/>
    <p:sldLayoutId id="2147484994" r:id="rId2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Farming and Stress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Wisconsin Farm Center</a:t>
            </a:r>
          </a:p>
          <a:p>
            <a:r>
              <a:rPr lang="en-US" dirty="0" smtClean="0"/>
              <a:t>1-800-942-2474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2260" y="1600200"/>
            <a:ext cx="7096188" cy="293306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Farmers and ranchers are 2 times more likely to commit suicide than any other group, including veterans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National </a:t>
            </a:r>
            <a:r>
              <a:rPr lang="en-US" sz="2800" dirty="0"/>
              <a:t>Suicide Prevention Lifeline  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800-273-8255</a:t>
            </a:r>
            <a:endParaRPr lang="en-US" sz="2800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and Handling Suicidal Behaviors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6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950" y="352426"/>
            <a:ext cx="6843713" cy="40284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Assess for risk of suicide or harm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Listen nonjudgmentally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Give reassurance and information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Encourage appropriate professional help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Encourage self-help and other support strategies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95450" y="352426"/>
            <a:ext cx="571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</a:p>
          <a:p>
            <a:endParaRPr lang="en-US" sz="2800" b="1" dirty="0"/>
          </a:p>
          <a:p>
            <a:r>
              <a:rPr lang="en-US" sz="2800" b="1" dirty="0" smtClean="0"/>
              <a:t>L</a:t>
            </a:r>
          </a:p>
          <a:p>
            <a:endParaRPr lang="en-US" sz="2800" b="1" dirty="0"/>
          </a:p>
          <a:p>
            <a:r>
              <a:rPr lang="en-US" sz="2800" b="1" dirty="0" smtClean="0"/>
              <a:t>G</a:t>
            </a:r>
          </a:p>
          <a:p>
            <a:endParaRPr lang="en-US" sz="2800" b="1" dirty="0"/>
          </a:p>
          <a:p>
            <a:r>
              <a:rPr lang="en-US" sz="2800" b="1" dirty="0" smtClean="0"/>
              <a:t>E</a:t>
            </a:r>
          </a:p>
          <a:p>
            <a:endParaRPr lang="en-US" sz="2800" b="1" dirty="0"/>
          </a:p>
          <a:p>
            <a:r>
              <a:rPr lang="en-US" sz="2800" b="1" dirty="0" smtClean="0"/>
              <a:t>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898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Begin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 smtClean="0"/>
              <a:t>What, How, When, Where, Who 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Or, you can use a command:  Tell me more…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Ended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6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Focus on just a few </a:t>
            </a:r>
            <a:r>
              <a:rPr lang="en-US" sz="2000" dirty="0" smtClean="0"/>
              <a:t>things</a:t>
            </a:r>
            <a:endParaRPr lang="en-US" sz="2000" dirty="0"/>
          </a:p>
          <a:p>
            <a:pPr lvl="1"/>
            <a:r>
              <a:rPr lang="en-US" sz="2000" dirty="0"/>
              <a:t>Address what the farmer presents as their primary need</a:t>
            </a:r>
          </a:p>
          <a:p>
            <a:pPr lvl="2"/>
            <a:r>
              <a:rPr lang="en-US" sz="2000" dirty="0"/>
              <a:t>It may not be what you think is their primary need</a:t>
            </a:r>
          </a:p>
          <a:p>
            <a:pPr lvl="1"/>
            <a:r>
              <a:rPr lang="en-US" sz="2000" dirty="0"/>
              <a:t>Include a resource that could address what you think is their main need.</a:t>
            </a:r>
          </a:p>
          <a:p>
            <a:r>
              <a:rPr lang="en-US" sz="2000" dirty="0"/>
              <a:t>Offer the phone number. </a:t>
            </a:r>
          </a:p>
          <a:p>
            <a:r>
              <a:rPr lang="en-US" sz="2000" dirty="0"/>
              <a:t>Offer to help make the call right then and there.</a:t>
            </a:r>
          </a:p>
          <a:p>
            <a:r>
              <a:rPr lang="en-US" sz="2000" dirty="0"/>
              <a:t>Consider checking in with the farmer in a few days.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Referral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Established in 1984 by statute</a:t>
            </a:r>
          </a:p>
          <a:p>
            <a:r>
              <a:rPr lang="en-US" sz="2800" dirty="0" smtClean="0"/>
              <a:t>No cost, confidential consultation</a:t>
            </a:r>
          </a:p>
          <a:p>
            <a:r>
              <a:rPr lang="en-US" sz="2800" dirty="0" smtClean="0"/>
              <a:t>Any challenge, opportunity or barrier: at any stage of the farming lifecycle</a:t>
            </a:r>
          </a:p>
          <a:p>
            <a:r>
              <a:rPr lang="en-US" sz="2800" dirty="0" smtClean="0"/>
              <a:t>Around 2000 calls per year</a:t>
            </a:r>
          </a:p>
          <a:p>
            <a:r>
              <a:rPr lang="en-US" sz="2800" dirty="0" smtClean="0"/>
              <a:t>Experienced, dedicated staff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Wisconsin Farm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Broad mandate under state </a:t>
            </a:r>
            <a:r>
              <a:rPr lang="en-US" sz="2000" dirty="0" smtClean="0"/>
              <a:t>law; Help all types of farmers</a:t>
            </a:r>
            <a:endParaRPr lang="en-US" sz="2000" dirty="0"/>
          </a:p>
          <a:p>
            <a:endParaRPr lang="en-US" sz="1400" dirty="0"/>
          </a:p>
          <a:p>
            <a:r>
              <a:rPr lang="en-US" sz="2000" dirty="0"/>
              <a:t>Skilled staff working with a team approach</a:t>
            </a:r>
          </a:p>
          <a:p>
            <a:endParaRPr lang="en-US" sz="1400" dirty="0"/>
          </a:p>
          <a:p>
            <a:r>
              <a:rPr lang="en-US" sz="2000" dirty="0"/>
              <a:t>History of successful collaboration with other government and non-government organizations</a:t>
            </a:r>
          </a:p>
          <a:p>
            <a:endParaRPr lang="en-US" sz="1400" dirty="0"/>
          </a:p>
          <a:p>
            <a:r>
              <a:rPr lang="en-US" sz="2000" dirty="0" smtClean="0"/>
              <a:t>Objective third </a:t>
            </a:r>
            <a:r>
              <a:rPr lang="en-US" sz="2000" dirty="0"/>
              <a:t>party with </a:t>
            </a:r>
            <a:r>
              <a:rPr lang="en-US" sz="2000" dirty="0" smtClean="0"/>
              <a:t>an </a:t>
            </a:r>
            <a:r>
              <a:rPr lang="en-US" sz="2000" dirty="0"/>
              <a:t>independent view and nothing to gain or </a:t>
            </a:r>
            <a:r>
              <a:rPr lang="en-US" sz="2000" dirty="0" smtClean="0"/>
              <a:t>lose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+mn-lt"/>
              </a:rPr>
              <a:t>Wisconsin Farm Center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1822260" y="1063228"/>
            <a:ext cx="7096188" cy="3394075"/>
          </a:xfrm>
        </p:spPr>
        <p:txBody>
          <a:bodyPr/>
          <a:lstStyle/>
          <a:p>
            <a:r>
              <a:rPr lang="en-US" sz="2000" dirty="0"/>
              <a:t>Transition Planning and Beginning Farmer Assistance</a:t>
            </a:r>
          </a:p>
          <a:p>
            <a:r>
              <a:rPr lang="en-US" sz="2000" dirty="0" smtClean="0"/>
              <a:t>Financial </a:t>
            </a:r>
            <a:r>
              <a:rPr lang="en-US" sz="2000" dirty="0"/>
              <a:t>Analysis and Planning</a:t>
            </a:r>
          </a:p>
          <a:p>
            <a:r>
              <a:rPr lang="en-US" sz="2000" dirty="0" smtClean="0"/>
              <a:t>Grazing</a:t>
            </a:r>
            <a:r>
              <a:rPr lang="en-US" sz="2000" dirty="0"/>
              <a:t>, Organics, and Specialty Crop Consulting</a:t>
            </a:r>
          </a:p>
          <a:p>
            <a:r>
              <a:rPr lang="en-US" sz="2000" dirty="0" smtClean="0"/>
              <a:t>Herd Based Diagnostic Program</a:t>
            </a:r>
          </a:p>
          <a:p>
            <a:r>
              <a:rPr lang="en-US" sz="2000" dirty="0" smtClean="0"/>
              <a:t>Mediation</a:t>
            </a:r>
            <a:endParaRPr lang="en-US" sz="1400" dirty="0"/>
          </a:p>
          <a:p>
            <a:r>
              <a:rPr lang="en-US" sz="2000" dirty="0" smtClean="0"/>
              <a:t>Counseling</a:t>
            </a:r>
            <a:endParaRPr lang="en-US" sz="1400" dirty="0"/>
          </a:p>
          <a:p>
            <a:r>
              <a:rPr lang="en-US" sz="2000" dirty="0"/>
              <a:t>Minority Farmer </a:t>
            </a:r>
            <a:r>
              <a:rPr lang="en-US" sz="2000" dirty="0" smtClean="0"/>
              <a:t>Services</a:t>
            </a:r>
            <a:endParaRPr lang="en-US" sz="1400" dirty="0"/>
          </a:p>
          <a:p>
            <a:r>
              <a:rPr lang="en-US" sz="2000" dirty="0"/>
              <a:t>Livestock and Meat </a:t>
            </a:r>
            <a:r>
              <a:rPr lang="en-US" sz="2000" dirty="0" smtClean="0"/>
              <a:t>Consulting</a:t>
            </a:r>
          </a:p>
          <a:p>
            <a:r>
              <a:rPr lang="en-US" sz="2000" dirty="0" smtClean="0"/>
              <a:t>Dairy Processing Consulting</a:t>
            </a:r>
            <a:endParaRPr lang="en-US" sz="1400" dirty="0"/>
          </a:p>
          <a:p>
            <a:r>
              <a:rPr lang="en-US" sz="2000" dirty="0"/>
              <a:t>Help Line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2000" dirty="0"/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+mn-lt"/>
              </a:rPr>
              <a:t>Farm Center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Facilitate </a:t>
            </a:r>
            <a:r>
              <a:rPr lang="en-US" sz="2000" dirty="0"/>
              <a:t>conversations and provide suggestions for farm transfers with a focus on:</a:t>
            </a:r>
          </a:p>
          <a:p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Financial stability for both parties</a:t>
            </a:r>
          </a:p>
          <a:p>
            <a:pPr lvl="1">
              <a:buFont typeface="Castellar" panose="020A0402060406010301" pitchFamily="18" charset="0"/>
              <a:buChar char="-"/>
            </a:pPr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Operating agreements</a:t>
            </a:r>
          </a:p>
          <a:p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Tax implications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Estate planning</a:t>
            </a:r>
          </a:p>
          <a:p>
            <a:endParaRPr lang="en-US" sz="11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Medicaid recovery and eligibility</a:t>
            </a:r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1075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latin typeface="+mn-lt"/>
              </a:rPr>
              <a:t>Transition Planning &amp;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Beginning Farmer Assistance</a:t>
            </a:r>
            <a:endParaRPr lang="en-US" altLang="en-US" sz="2400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1608380"/>
            <a:ext cx="920416" cy="1104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5" y="2836227"/>
            <a:ext cx="920416" cy="1104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95" y="2853968"/>
            <a:ext cx="920415" cy="10868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95" y="1626121"/>
            <a:ext cx="920416" cy="1104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Viability and profitability analysis</a:t>
            </a:r>
          </a:p>
          <a:p>
            <a:endParaRPr lang="en-US" sz="11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Debt restructuring and bankruptcy assistance 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11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Cash flow analysis for:</a:t>
            </a:r>
          </a:p>
          <a:p>
            <a:pPr lvl="1">
              <a:buFont typeface="Castellar" panose="020A0402060406010301" pitchFamily="18" charset="0"/>
              <a:buChar char="-"/>
            </a:pPr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Expansions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Contractions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Beginning farmers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Retiring farmers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849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 smtClean="0">
                <a:latin typeface="+mn-lt"/>
              </a:rPr>
              <a:t>Financial Analysis and Planning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Castellar" panose="020A0402060406010301" pitchFamily="18" charset="0"/>
              <a:buChar char="-"/>
            </a:pPr>
            <a:r>
              <a:rPr lang="en-US" sz="2000" dirty="0"/>
              <a:t>Assist producers in transitioning from conventional to </a:t>
            </a:r>
            <a:r>
              <a:rPr lang="en-US" sz="2000" dirty="0" smtClean="0"/>
              <a:t>organic</a:t>
            </a:r>
          </a:p>
          <a:p>
            <a:pPr lvl="0">
              <a:buFont typeface="Castellar" panose="020A0402060406010301" pitchFamily="18" charset="0"/>
              <a:buChar char="-"/>
            </a:pPr>
            <a:r>
              <a:rPr lang="en-US" sz="2000" dirty="0" smtClean="0"/>
              <a:t>Assist with organic certification paperwork and organic cost share applications</a:t>
            </a:r>
            <a:endParaRPr lang="en-US" sz="20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Assist producers in determining the viability of adding specialty crops to their </a:t>
            </a:r>
            <a:r>
              <a:rPr lang="en-US" sz="2000" dirty="0" smtClean="0"/>
              <a:t>operation</a:t>
            </a:r>
            <a:endParaRPr lang="en-US" sz="2000" dirty="0"/>
          </a:p>
          <a:p>
            <a:pPr lvl="0">
              <a:buFont typeface="Castellar" panose="020A0402060406010301" pitchFamily="18" charset="0"/>
              <a:buChar char="-"/>
            </a:pPr>
            <a:r>
              <a:rPr lang="en-US" sz="2000" dirty="0"/>
              <a:t>Provide advice and serve as a resource for </a:t>
            </a:r>
            <a:r>
              <a:rPr lang="en-US" sz="2000" dirty="0" smtClean="0"/>
              <a:t>grazing</a:t>
            </a:r>
            <a:r>
              <a:rPr lang="en-US" sz="2000" dirty="0"/>
              <a:t>, organic and specialty crop questions</a:t>
            </a:r>
          </a:p>
          <a:p>
            <a:pPr marL="0" indent="0">
              <a:buNone/>
            </a:pPr>
            <a:endParaRPr lang="en-US" sz="2000" dirty="0"/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931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+mn-lt"/>
              </a:rPr>
              <a:t>Grazing, Organics, and Specialty Crop Consulting</a:t>
            </a:r>
            <a:endParaRPr lang="en-US" altLang="en-US" sz="2800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32" y="3412209"/>
            <a:ext cx="842252" cy="112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Weather disasters</a:t>
            </a:r>
          </a:p>
          <a:p>
            <a:r>
              <a:rPr lang="en-US" sz="2400" dirty="0"/>
              <a:t>Feed shortages</a:t>
            </a:r>
          </a:p>
          <a:p>
            <a:r>
              <a:rPr lang="en-US" sz="2400" dirty="0"/>
              <a:t>Swinging prices</a:t>
            </a:r>
          </a:p>
          <a:p>
            <a:r>
              <a:rPr lang="en-US" sz="2400" dirty="0"/>
              <a:t>Fluctuating margins</a:t>
            </a:r>
          </a:p>
          <a:p>
            <a:r>
              <a:rPr lang="en-US" sz="2400" dirty="0"/>
              <a:t>Unstable economy</a:t>
            </a:r>
          </a:p>
          <a:p>
            <a:pPr lvl="1"/>
            <a:r>
              <a:rPr lang="en-US" sz="2000" dirty="0"/>
              <a:t>Off farm job options</a:t>
            </a:r>
          </a:p>
          <a:p>
            <a:r>
              <a:rPr lang="en-US" sz="2400" dirty="0"/>
              <a:t>Working with family</a:t>
            </a:r>
          </a:p>
          <a:p>
            <a:r>
              <a:rPr lang="en-US" sz="2400" dirty="0"/>
              <a:t>Living where you work</a:t>
            </a:r>
          </a:p>
          <a:p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Stressors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94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dirty="0"/>
              <a:t>Any dispute involving a farmer</a:t>
            </a:r>
          </a:p>
          <a:p>
            <a:endParaRPr lang="en-US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dirty="0"/>
              <a:t>No cost to participants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dirty="0"/>
              <a:t>Uses experienced and trained volunteer mediators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034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+mn-lt"/>
              </a:rPr>
              <a:t>Mediation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sz="2800" dirty="0"/>
              <a:t>Provide no cost mental </a:t>
            </a:r>
            <a:r>
              <a:rPr lang="en-US" sz="2800" dirty="0" smtClean="0"/>
              <a:t>health counseling </a:t>
            </a:r>
            <a:r>
              <a:rPr lang="en-US" sz="2800" dirty="0"/>
              <a:t>vouchers to farm families</a:t>
            </a:r>
          </a:p>
          <a:p>
            <a:endParaRPr lang="en-US" sz="2000" dirty="0"/>
          </a:p>
          <a:p>
            <a:pPr marL="342900" lvl="1" indent="-342900">
              <a:buFont typeface="Castellar" panose="020A0402060406010301" pitchFamily="18" charset="0"/>
              <a:buChar char="-"/>
            </a:pPr>
            <a:r>
              <a:rPr lang="en-US" dirty="0"/>
              <a:t>Connect farmers to local county and hospital services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20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800" dirty="0"/>
              <a:t>Provide </a:t>
            </a:r>
            <a:r>
              <a:rPr lang="en-US" sz="2800" dirty="0" smtClean="0"/>
              <a:t>an understanding connection and </a:t>
            </a:r>
            <a:r>
              <a:rPr lang="en-US" sz="2800" dirty="0"/>
              <a:t>someone </a:t>
            </a:r>
            <a:r>
              <a:rPr lang="en-US" sz="2800" dirty="0" smtClean="0"/>
              <a:t>to </a:t>
            </a:r>
            <a:r>
              <a:rPr lang="en-US" sz="2800" dirty="0"/>
              <a:t>talk to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993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Counseling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Provide </a:t>
            </a:r>
            <a:r>
              <a:rPr lang="en-US" sz="2000" dirty="0" smtClean="0"/>
              <a:t>resources &amp; educational </a:t>
            </a:r>
            <a:r>
              <a:rPr lang="en-US" sz="2000" dirty="0"/>
              <a:t>workshops on:</a:t>
            </a:r>
          </a:p>
          <a:p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Financial record keeping tools</a:t>
            </a:r>
          </a:p>
          <a:p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Safe food handling</a:t>
            </a:r>
          </a:p>
          <a:p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Pest control and production methods</a:t>
            </a:r>
          </a:p>
          <a:p>
            <a:endParaRPr lang="en-US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Marketing products</a:t>
            </a:r>
            <a:endParaRPr lang="en-US" altLang="en-US" sz="2000" dirty="0" smtClean="0"/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Minority, Veteran and Women </a:t>
            </a:r>
            <a:r>
              <a:rPr lang="en-US" dirty="0">
                <a:latin typeface="+mn-lt"/>
              </a:rPr>
              <a:t>Farmer </a:t>
            </a:r>
            <a:r>
              <a:rPr lang="en-US" dirty="0" smtClean="0">
                <a:latin typeface="+mn-lt"/>
              </a:rPr>
              <a:t>Services</a:t>
            </a:r>
            <a:endParaRPr lang="en-US" altLang="en-US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Consult with meat processors and beef, hog, and sheep producers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16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Expansion and farm management plans</a:t>
            </a:r>
          </a:p>
          <a:p>
            <a:pPr marL="0" indent="0">
              <a:buNone/>
            </a:pPr>
            <a:endParaRPr lang="en-US" sz="16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Creating a value added </a:t>
            </a:r>
            <a:r>
              <a:rPr lang="en-US" sz="2000" dirty="0" smtClean="0"/>
              <a:t>product	</a:t>
            </a:r>
            <a:endParaRPr lang="en-US" sz="2000" dirty="0"/>
          </a:p>
          <a:p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Improve meat </a:t>
            </a:r>
            <a:r>
              <a:rPr lang="en-US" sz="1800" dirty="0" smtClean="0"/>
              <a:t>quality		</a:t>
            </a:r>
            <a:endParaRPr lang="en-US" sz="1800" dirty="0"/>
          </a:p>
          <a:p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Increase sale/auction price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+mn-lt"/>
              </a:rPr>
              <a:t>Livestock and Meat Consulting</a:t>
            </a:r>
            <a:endParaRPr lang="en-US" altLang="en-US" sz="3600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561" y="2743495"/>
            <a:ext cx="107632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Consult with </a:t>
            </a:r>
            <a:r>
              <a:rPr lang="en-US" sz="2000" dirty="0" smtClean="0"/>
              <a:t>dairy </a:t>
            </a:r>
            <a:r>
              <a:rPr lang="en-US" sz="2000" dirty="0"/>
              <a:t>processors </a:t>
            </a:r>
            <a:r>
              <a:rPr lang="en-US" sz="2000" dirty="0" smtClean="0"/>
              <a:t>of all sizes.</a:t>
            </a:r>
            <a:endParaRPr lang="en-US" sz="2000" dirty="0"/>
          </a:p>
          <a:p>
            <a:pPr>
              <a:buFont typeface="Castellar" panose="020A0402060406010301" pitchFamily="18" charset="0"/>
              <a:buChar char="-"/>
            </a:pPr>
            <a:endParaRPr lang="en-US" sz="16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 smtClean="0"/>
              <a:t>Startup, </a:t>
            </a:r>
            <a:r>
              <a:rPr lang="en-US" sz="2000" dirty="0"/>
              <a:t>e</a:t>
            </a:r>
            <a:r>
              <a:rPr lang="en-US" sz="2000" dirty="0" smtClean="0"/>
              <a:t>xpansion </a:t>
            </a:r>
            <a:r>
              <a:rPr lang="en-US" sz="2000" dirty="0"/>
              <a:t>and </a:t>
            </a:r>
            <a:r>
              <a:rPr lang="en-US" sz="2000" dirty="0" smtClean="0"/>
              <a:t>plant </a:t>
            </a:r>
            <a:r>
              <a:rPr lang="en-US" sz="2000" dirty="0"/>
              <a:t>management </a:t>
            </a:r>
            <a:r>
              <a:rPr lang="en-US" sz="2000" dirty="0" smtClean="0"/>
              <a:t>plans and resources</a:t>
            </a:r>
            <a:endParaRPr lang="en-US" sz="2000" dirty="0"/>
          </a:p>
          <a:p>
            <a:pPr marL="0" indent="0">
              <a:buNone/>
            </a:pPr>
            <a:endParaRPr lang="en-US" sz="160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Creating a value added </a:t>
            </a:r>
            <a:r>
              <a:rPr lang="en-US" sz="2000" dirty="0" smtClean="0"/>
              <a:t>product	</a:t>
            </a:r>
            <a:endParaRPr lang="en-US" sz="2000" dirty="0"/>
          </a:p>
          <a:p>
            <a:endParaRPr lang="en-US" sz="1600" dirty="0"/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Grow dairy markets		</a:t>
            </a:r>
            <a:endParaRPr lang="en-US" sz="1800" dirty="0"/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+mn-lt"/>
              </a:rPr>
              <a:t>Dairy Processing Consulting</a:t>
            </a:r>
            <a:endParaRPr lang="en-US" altLang="en-US" sz="3600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(800) 942-2474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105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Staffed from 7:45 to 4:30 – Monday - Friday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1050" dirty="0"/>
          </a:p>
          <a:p>
            <a:pPr>
              <a:buFont typeface="Castellar" panose="020A0402060406010301" pitchFamily="18" charset="0"/>
              <a:buChar char="-"/>
            </a:pPr>
            <a:r>
              <a:rPr lang="en-US" sz="2000" dirty="0"/>
              <a:t>Assistance with almost anything:</a:t>
            </a:r>
          </a:p>
          <a:p>
            <a:pPr>
              <a:buFont typeface="Castellar" panose="020A0402060406010301" pitchFamily="18" charset="0"/>
              <a:buChar char="-"/>
            </a:pPr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Financial challenges, questions, or advice</a:t>
            </a:r>
          </a:p>
          <a:p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Natural disaster assistance</a:t>
            </a:r>
          </a:p>
          <a:p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Locating community resources</a:t>
            </a:r>
          </a:p>
          <a:p>
            <a:endParaRPr lang="en-US" sz="105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Just someone to talk to</a:t>
            </a:r>
          </a:p>
          <a:p>
            <a:pPr eaLnBrk="1" hangingPunct="1"/>
            <a:endParaRPr lang="en-US" altLang="en-US" sz="2000" dirty="0" smtClean="0"/>
          </a:p>
        </p:txBody>
      </p:sp>
      <p:sp>
        <p:nvSpPr>
          <p:cNvPr id="952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latin typeface="+mn-lt"/>
              </a:rPr>
              <a:t>Help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337469"/>
            <a:ext cx="9144000" cy="4442493"/>
          </a:xfrm>
        </p:spPr>
        <p:txBody>
          <a:bodyPr/>
          <a:lstStyle/>
          <a:p>
            <a:pPr marL="0" indent="0"/>
            <a:r>
              <a:rPr lang="en-US" dirty="0">
                <a:latin typeface="+mn-lt"/>
              </a:rPr>
              <a:t>Wisconsin Farm Center</a:t>
            </a:r>
            <a:br>
              <a:rPr lang="en-US" dirty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(800) 942-2474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FarmCenter@Wisconsin.gov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/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http://datcp.wi.gov</a:t>
            </a:r>
            <a:r>
              <a:rPr lang="en-US" sz="3600" dirty="0" smtClean="0">
                <a:latin typeface="+mn-lt"/>
              </a:rPr>
              <a:t>/</a:t>
            </a:r>
            <a:endParaRPr lang="en-US" altLang="en-US" sz="3600" dirty="0" smtClean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</a:p>
          <a:p>
            <a:r>
              <a:rPr lang="en-US" dirty="0" smtClean="0"/>
              <a:t>Emotional </a:t>
            </a:r>
          </a:p>
          <a:p>
            <a:r>
              <a:rPr lang="en-US" dirty="0" smtClean="0"/>
              <a:t>Behavioral</a:t>
            </a:r>
          </a:p>
          <a:p>
            <a:r>
              <a:rPr lang="en-US" dirty="0" smtClean="0"/>
              <a:t>Cognitive</a:t>
            </a:r>
          </a:p>
          <a:p>
            <a:r>
              <a:rPr lang="en-US" dirty="0" smtClean="0"/>
              <a:t>Self-Esteem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Chronic Stress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Rootedness</a:t>
            </a:r>
          </a:p>
          <a:p>
            <a:r>
              <a:rPr lang="en-US" dirty="0" smtClean="0"/>
              <a:t>Work Ethic</a:t>
            </a:r>
          </a:p>
          <a:p>
            <a:r>
              <a:rPr lang="en-US" dirty="0" smtClean="0"/>
              <a:t>Self-Reliant Spirit</a:t>
            </a:r>
          </a:p>
          <a:p>
            <a:r>
              <a:rPr lang="en-US" dirty="0" smtClean="0"/>
              <a:t>Attitude Toward Communication</a:t>
            </a:r>
          </a:p>
          <a:p>
            <a:r>
              <a:rPr lang="en-US" dirty="0" smtClean="0"/>
              <a:t>Traditionalism</a:t>
            </a:r>
          </a:p>
          <a:p>
            <a:pPr marL="0" indent="0" algn="r">
              <a:buNone/>
            </a:pPr>
            <a:r>
              <a:rPr lang="en-US" sz="1200" dirty="0" smtClean="0"/>
              <a:t>Source: Roger T. Williams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Culture: Added Barriers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Legacy for an aging population</a:t>
            </a:r>
          </a:p>
          <a:p>
            <a:r>
              <a:rPr lang="en-US" dirty="0" smtClean="0"/>
              <a:t>Keeping up with the neighbors</a:t>
            </a:r>
          </a:p>
          <a:p>
            <a:r>
              <a:rPr lang="en-US" dirty="0" smtClean="0"/>
              <a:t>Meeting consumer preferences</a:t>
            </a:r>
          </a:p>
          <a:p>
            <a:r>
              <a:rPr lang="en-US" dirty="0" smtClean="0"/>
              <a:t>M&amp;A’s across the industry</a:t>
            </a:r>
          </a:p>
          <a:p>
            <a:r>
              <a:rPr lang="en-US" dirty="0" smtClean="0"/>
              <a:t>International trade</a:t>
            </a:r>
          </a:p>
          <a:p>
            <a:r>
              <a:rPr lang="en-US" dirty="0" smtClean="0"/>
              <a:t>Immigration – changes ahead?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Stress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05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Exhausted and sleep deprived</a:t>
            </a:r>
          </a:p>
          <a:p>
            <a:r>
              <a:rPr lang="en-US" sz="2400" dirty="0" smtClean="0"/>
              <a:t>Underinsured</a:t>
            </a:r>
          </a:p>
          <a:p>
            <a:r>
              <a:rPr lang="en-US" sz="2400" dirty="0" smtClean="0"/>
              <a:t>Lack disability </a:t>
            </a:r>
            <a:r>
              <a:rPr lang="en-US" sz="2400" dirty="0"/>
              <a:t>i</a:t>
            </a:r>
            <a:r>
              <a:rPr lang="en-US" sz="2400" dirty="0" smtClean="0"/>
              <a:t>nsurance</a:t>
            </a:r>
          </a:p>
          <a:p>
            <a:r>
              <a:rPr lang="en-US" sz="2400" dirty="0" smtClean="0"/>
              <a:t>Don’t seek treatment for minor accidents or chronic conditions</a:t>
            </a:r>
          </a:p>
          <a:p>
            <a:r>
              <a:rPr lang="en-US" sz="2400" dirty="0" smtClean="0"/>
              <a:t>Don’t seek counseling</a:t>
            </a:r>
          </a:p>
          <a:p>
            <a:r>
              <a:rPr lang="en-US" sz="2400" dirty="0" smtClean="0"/>
              <a:t>Counselors don’t understand farm </a:t>
            </a:r>
            <a:r>
              <a:rPr lang="en-US" sz="2400" dirty="0" smtClean="0"/>
              <a:t>culture</a:t>
            </a:r>
          </a:p>
          <a:p>
            <a:r>
              <a:rPr lang="en-US" sz="2400" dirty="0" smtClean="0"/>
              <a:t>Professional shortages in rural areas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Contributing Factors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Men’s mental health issues often masked</a:t>
            </a:r>
          </a:p>
          <a:p>
            <a:pPr lvl="1"/>
            <a:r>
              <a:rPr lang="en-US" dirty="0" smtClean="0"/>
              <a:t>Working excessively long hours</a:t>
            </a:r>
          </a:p>
          <a:p>
            <a:pPr lvl="1"/>
            <a:r>
              <a:rPr lang="en-US" dirty="0" smtClean="0"/>
              <a:t>Isolating themselves</a:t>
            </a:r>
          </a:p>
          <a:p>
            <a:pPr lvl="1"/>
            <a:r>
              <a:rPr lang="en-US" dirty="0" smtClean="0"/>
              <a:t>Increased use of alcohol or drugs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Factor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0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2260" y="1063228"/>
            <a:ext cx="7207440" cy="3716735"/>
          </a:xfrm>
        </p:spPr>
        <p:txBody>
          <a:bodyPr/>
          <a:lstStyle/>
          <a:p>
            <a:r>
              <a:rPr lang="en-US" sz="2800" dirty="0" smtClean="0"/>
              <a:t>Feel</a:t>
            </a:r>
          </a:p>
          <a:p>
            <a:pPr lvl="1"/>
            <a:r>
              <a:rPr lang="en-US" sz="2400" dirty="0" smtClean="0"/>
              <a:t>Tired</a:t>
            </a:r>
          </a:p>
          <a:p>
            <a:pPr lvl="1"/>
            <a:r>
              <a:rPr lang="en-US" sz="2400" dirty="0" smtClean="0"/>
              <a:t>Irritable</a:t>
            </a:r>
          </a:p>
          <a:p>
            <a:pPr lvl="1"/>
            <a:r>
              <a:rPr lang="en-US" sz="2400" dirty="0" smtClean="0"/>
              <a:t>Frustrated</a:t>
            </a:r>
          </a:p>
          <a:p>
            <a:pPr lvl="1"/>
            <a:r>
              <a:rPr lang="en-US" sz="2400" dirty="0" smtClean="0"/>
              <a:t>Discouraged</a:t>
            </a:r>
          </a:p>
          <a:p>
            <a:pPr lvl="1"/>
            <a:r>
              <a:rPr lang="en-US" sz="2400" dirty="0" smtClean="0"/>
              <a:t>Lose interest in farming</a:t>
            </a:r>
          </a:p>
          <a:p>
            <a:r>
              <a:rPr lang="en-US" sz="2800" dirty="0" smtClean="0"/>
              <a:t>Less likely to admit depression</a:t>
            </a:r>
          </a:p>
          <a:p>
            <a:pPr lvl="1"/>
            <a:r>
              <a:rPr lang="en-US" sz="2400" dirty="0" smtClean="0"/>
              <a:t>Doctors less likely to suspect it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Male Factor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4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2260" y="1063228"/>
            <a:ext cx="7096188" cy="347003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Change in routines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Increase in illness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Appearance of </a:t>
            </a:r>
            <a:r>
              <a:rPr lang="en-US" sz="2400" dirty="0" smtClean="0"/>
              <a:t>the person or farmstead </a:t>
            </a:r>
            <a:r>
              <a:rPr lang="en-US" sz="2400" dirty="0"/>
              <a:t>declines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Care of livestock declines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Increase in farm accidents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Children show signs of stress</a:t>
            </a:r>
          </a:p>
          <a:p>
            <a:pPr marL="0" indent="0" algn="r">
              <a:buNone/>
            </a:pPr>
            <a:r>
              <a:rPr lang="en-US" sz="1200" dirty="0" smtClean="0"/>
              <a:t>Source: Roger T Williams</a:t>
            </a: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Farm Stress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datcp.wi.gov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30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 Bell">
      <a:majorFont>
        <a:latin typeface="Cambria"/>
        <a:ea typeface=""/>
        <a:cs typeface=""/>
      </a:majorFont>
      <a:minorFont>
        <a:latin typeface="Bell Centennial Std SubCapti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CPBrand_DAD" id="{C25BA253-65F1-41C5-B676-8DA2B536A3BC}" vid="{09963288-F609-4332-9271-5682FC849D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e_division xmlns="fb82bcdf-ea63-4554-99e3-e15ccd87b479">5</_x002e_division>
    <_x002e_globalNavigation xmlns="fb82bcdf-ea63-4554-99e3-e15ccd87b479">9</_x002e_globalNavigation>
    <_x002e_program xmlns="fb82bcdf-ea63-4554-99e3-e15ccd87b479">Farm Center</_x002e_program>
    <_x002e_year xmlns="fb82bcdf-ea63-4554-99e3-e15ccd87b479">2018</_x002e_year>
    <PublishingExpirationDate xmlns="http://schemas.microsoft.com/sharepoint/v3" xsi:nil="true"/>
    <PublishingStartDate xmlns="http://schemas.microsoft.com/sharepoint/v3" xsi:nil="true"/>
    <bureau xmlns="fb82bcdf-ea63-4554-99e3-e15ccd87b479">Farm Center</bureau>
    <_x002e_purpose xmlns="fb82bcdf-ea63-4554-99e3-e15ccd87b479">19</_x002e_purpos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18" ma:contentTypeDescription="Create a new document." ma:contentTypeScope="" ma:versionID="042ad494a7ebc74dafe851c0a83659a2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fb82bcdf-ea63-4554-99e3-e15ccd87b479" targetNamespace="http://schemas.microsoft.com/office/2006/metadata/properties" ma:root="true" ma:fieldsID="59686f42ef9d50c20542f1593888294d" ns1:_="" ns2:_="" ns3:_="">
    <xsd:import namespace="http://schemas.microsoft.com/sharepoint/v3"/>
    <xsd:import namespace="10f2cb44-b37d-4693-a5c3-140ab663d372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3:_x002e_division"/>
                <xsd:element ref="ns3:_x002e_globalNavigation"/>
                <xsd:element ref="ns3:_x002e_program" minOccurs="0"/>
                <xsd:element ref="ns3:_x002e_purpose" minOccurs="0"/>
                <xsd:element ref="ns3:_x002e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.Bureau" ma:internalName="bureau">
      <xsd:simpleType>
        <xsd:restriction base="dms:Text">
          <xsd:maxLength value="255"/>
        </xsd:restriction>
      </xsd:simpleType>
    </xsd:element>
    <xsd:element name="_x002e_division" ma:index="14" ma:displayName=".Division" ma:list="{666f73c0-ff85-4897-bedd-c4bfa5c5bae8}" ma:internalName="_x002E_division" ma:showField="Title" ma:web="fb82bcdf-ea63-4554-99e3-e15ccd87b479">
      <xsd:simpleType>
        <xsd:restriction base="dms:Lookup"/>
      </xsd:simpleType>
    </xsd:element>
    <xsd:element name="_x002e_globalNavigation" ma:index="15" ma:displayName=".Global Navigation" ma:list="{cc087b04-f769-438a-abab-25389f9209d1}" ma:internalName="_x002E_globalNavigation" ma:showField="Title" ma:web="fb82bcdf-ea63-4554-99e3-e15ccd87b479">
      <xsd:simpleType>
        <xsd:restriction base="dms:Lookup"/>
      </xsd:simpleType>
    </xsd:element>
    <xsd:element name="_x002e_program" ma:index="16" nillable="true" ma:displayName=".Program" ma:internalName="_x002E_program">
      <xsd:simpleType>
        <xsd:restriction base="dms:Text">
          <xsd:maxLength value="255"/>
        </xsd:restriction>
      </xsd:simpleType>
    </xsd:element>
    <xsd:element name="_x002e_purpose" ma:index="17" nillable="true" ma:displayName=".Purpose" ma:list="{27ad8e90-7efe-4104-98ae-37a81fef7fbc}" ma:internalName="_x002E_purpose" ma:showField="Title" ma:web="fb82bcdf-ea63-4554-99e3-e15ccd87b479">
      <xsd:simpleType>
        <xsd:restriction base="dms:Lookup"/>
      </xsd:simpleType>
    </xsd:element>
    <xsd:element name="_x002e_year" ma:index="18" nillable="true" ma:displayName=".Year" ma:decimals="0" ma:internalName="_x002E_year" ma:percentage="FALSE">
      <xsd:simpleType>
        <xsd:restriction base="dms:Number">
          <xsd:maxInclusive value="2050"/>
          <xsd:minInclusive value="1992"/>
        </xsd:restriction>
      </xsd:simpleType>
    </xsd:element>
    <xsd:element name="SharedWithUsers" ma:index="2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AC07FD-4322-466C-B47B-C717E14B1782}"/>
</file>

<file path=customXml/itemProps2.xml><?xml version="1.0" encoding="utf-8"?>
<ds:datastoreItem xmlns:ds="http://schemas.openxmlformats.org/officeDocument/2006/customXml" ds:itemID="{0C40A07D-943C-4882-92D0-BE9C8E74BAD2}"/>
</file>

<file path=customXml/itemProps3.xml><?xml version="1.0" encoding="utf-8"?>
<ds:datastoreItem xmlns:ds="http://schemas.openxmlformats.org/officeDocument/2006/customXml" ds:itemID="{8D66D373-8CDC-4246-80FD-4FCA5961EAD1}"/>
</file>

<file path=customXml/itemProps4.xml><?xml version="1.0" encoding="utf-8"?>
<ds:datastoreItem xmlns:ds="http://schemas.openxmlformats.org/officeDocument/2006/customXml" ds:itemID="{273C8F1F-54BA-42BB-957E-D486750FA04A}"/>
</file>

<file path=docProps/app.xml><?xml version="1.0" encoding="utf-8"?>
<Properties xmlns="http://schemas.openxmlformats.org/officeDocument/2006/extended-properties" xmlns:vt="http://schemas.openxmlformats.org/officeDocument/2006/docPropsVTypes">
  <Template>DATCPBrand_DAD</Template>
  <TotalTime>632</TotalTime>
  <Words>1012</Words>
  <Application>Microsoft Office PowerPoint</Application>
  <PresentationFormat>On-screen Show (16:9)</PresentationFormat>
  <Paragraphs>271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Bell Centennial Std SubCaption</vt:lpstr>
      <vt:lpstr>Calibri</vt:lpstr>
      <vt:lpstr>Cambria</vt:lpstr>
      <vt:lpstr>Castellar</vt:lpstr>
      <vt:lpstr>Custom Design</vt:lpstr>
      <vt:lpstr>Farming and Stress</vt:lpstr>
      <vt:lpstr>Chronic Stressors</vt:lpstr>
      <vt:lpstr>Symptoms of Chronic Stress</vt:lpstr>
      <vt:lpstr>Farm Culture: Added Barriers</vt:lpstr>
      <vt:lpstr>New Stress Points</vt:lpstr>
      <vt:lpstr>Contributing Factors</vt:lpstr>
      <vt:lpstr>The Male Factor</vt:lpstr>
      <vt:lpstr>The Male Factor</vt:lpstr>
      <vt:lpstr>Signs of Farm Stress</vt:lpstr>
      <vt:lpstr>Recognizing and Handling Suicidal Behaviors</vt:lpstr>
      <vt:lpstr>PowerPoint Presentation</vt:lpstr>
      <vt:lpstr>Open Ended Questions</vt:lpstr>
      <vt:lpstr>Making the Referral</vt:lpstr>
      <vt:lpstr>Wisconsin Farm Center</vt:lpstr>
      <vt:lpstr>Wisconsin Farm Center</vt:lpstr>
      <vt:lpstr>Farm Center Services</vt:lpstr>
      <vt:lpstr>Transition Planning &amp; Beginning Farmer Assistance</vt:lpstr>
      <vt:lpstr>Financial Analysis and Planning</vt:lpstr>
      <vt:lpstr>Grazing, Organics, and Specialty Crop Consulting</vt:lpstr>
      <vt:lpstr>Mediation</vt:lpstr>
      <vt:lpstr>Counseling</vt:lpstr>
      <vt:lpstr>Minority, Veteran and Women Farmer Services</vt:lpstr>
      <vt:lpstr>Livestock and Meat Consulting</vt:lpstr>
      <vt:lpstr>Dairy Processing Consulting</vt:lpstr>
      <vt:lpstr>Help Line</vt:lpstr>
      <vt:lpstr>Wisconsin Farm Center  (800) 942-2474  FarmCenter@Wisconsin.gov  http://datcp.wi.gov/</vt:lpstr>
    </vt:vector>
  </TitlesOfParts>
  <Company>WI DATCP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Stamm, Christine A</dc:creator>
  <cp:lastModifiedBy>Schmitt, Kathy M</cp:lastModifiedBy>
  <cp:revision>47</cp:revision>
  <cp:lastPrinted>2017-02-27T18:18:01Z</cp:lastPrinted>
  <dcterms:created xsi:type="dcterms:W3CDTF">2015-06-16T13:25:31Z</dcterms:created>
  <dcterms:modified xsi:type="dcterms:W3CDTF">2018-02-20T14:55:45Z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