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slides/slide32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presentation.xml" ContentType="application/vnd.openxmlformats-officedocument.presentationml.presentation.main+xml"/>
  <Override PartName="/ppt/slides/slide3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3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8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4"/>
    <p:sldMasterId id="2147483933" r:id="rId5"/>
  </p:sldMasterIdLst>
  <p:notesMasterIdLst>
    <p:notesMasterId r:id="rId40"/>
  </p:notesMasterIdLst>
  <p:handoutMasterIdLst>
    <p:handoutMasterId r:id="rId41"/>
  </p:handoutMasterIdLst>
  <p:sldIdLst>
    <p:sldId id="256" r:id="rId6"/>
    <p:sldId id="265" r:id="rId7"/>
    <p:sldId id="261" r:id="rId8"/>
    <p:sldId id="269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95" r:id="rId18"/>
    <p:sldId id="277" r:id="rId19"/>
    <p:sldId id="278" r:id="rId20"/>
    <p:sldId id="280" r:id="rId21"/>
    <p:sldId id="276" r:id="rId22"/>
    <p:sldId id="279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9" r:id="rId31"/>
    <p:sldId id="292" r:id="rId32"/>
    <p:sldId id="293" r:id="rId33"/>
    <p:sldId id="290" r:id="rId34"/>
    <p:sldId id="291" r:id="rId35"/>
    <p:sldId id="288" r:id="rId36"/>
    <p:sldId id="264" r:id="rId37"/>
    <p:sldId id="294" r:id="rId38"/>
    <p:sldId id="266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3CF"/>
    <a:srgbClr val="000000"/>
    <a:srgbClr val="004680"/>
    <a:srgbClr val="3A3A3A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65" autoAdjust="0"/>
    <p:restoredTop sz="90375" autoAdjust="0"/>
  </p:normalViewPr>
  <p:slideViewPr>
    <p:cSldViewPr snapToGrid="0">
      <p:cViewPr varScale="1">
        <p:scale>
          <a:sx n="62" d="100"/>
          <a:sy n="62" d="100"/>
        </p:scale>
        <p:origin x="1060" y="4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09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customXml" Target="../customXml/item4.xml"/><Relationship Id="rId20" Type="http://schemas.openxmlformats.org/officeDocument/2006/relationships/slide" Target="slides/slide15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BCE0C-CD74-4A59-802C-6D2F8C15331A}" type="datetimeFigureOut">
              <a:rPr lang="en-US" smtClean="0"/>
              <a:t>6/7/2024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8501B-77B5-4365-9881-C6E19A3C1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FDEA8-CBB8-46CC-9562-028963DBC55A}" type="datetimeFigureOut">
              <a:rPr lang="en-US" smtClean="0"/>
              <a:t>6/7/2024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BD8E7-1312-41F3-99C4-6DA5AF8919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626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32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CP Title Slide 1 w/top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3970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cture"/>
          <p:cNvSpPr>
            <a:spLocks noGrp="1"/>
          </p:cNvSpPr>
          <p:nvPr>
            <p:ph type="pic" sz="quarter" idx="14"/>
          </p:nvPr>
        </p:nvSpPr>
        <p:spPr>
          <a:xfrm>
            <a:off x="0" y="1397032"/>
            <a:ext cx="12192000" cy="28346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Date"/>
          <p:cNvSpPr>
            <a:spLocks noGrp="1"/>
          </p:cNvSpPr>
          <p:nvPr>
            <p:ph type="body" sz="quarter" idx="13" hasCustomPrompt="1"/>
          </p:nvPr>
        </p:nvSpPr>
        <p:spPr>
          <a:xfrm>
            <a:off x="289560" y="6307885"/>
            <a:ext cx="11612880" cy="3657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377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DATE</a:t>
            </a:r>
          </a:p>
        </p:txBody>
      </p:sp>
      <p:sp>
        <p:nvSpPr>
          <p:cNvPr id="17" name="DATCP name"/>
          <p:cNvSpPr>
            <a:spLocks noGrp="1"/>
          </p:cNvSpPr>
          <p:nvPr>
            <p:ph type="subTitle" idx="1" hasCustomPrompt="1"/>
          </p:nvPr>
        </p:nvSpPr>
        <p:spPr>
          <a:xfrm>
            <a:off x="289560" y="5894912"/>
            <a:ext cx="11612880" cy="3657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spc="51" baseline="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 smtClean="0"/>
              <a:t>Department NAME</a:t>
            </a:r>
            <a:endParaRPr lang="en-US" dirty="0"/>
          </a:p>
        </p:txBody>
      </p:sp>
      <p:sp>
        <p:nvSpPr>
          <p:cNvPr id="16" name="Author/Division/Bureau"/>
          <p:cNvSpPr>
            <a:spLocks noGrp="1"/>
          </p:cNvSpPr>
          <p:nvPr>
            <p:ph type="body" sz="quarter" idx="12" hasCustomPrompt="1"/>
          </p:nvPr>
        </p:nvSpPr>
        <p:spPr>
          <a:xfrm>
            <a:off x="289560" y="5291099"/>
            <a:ext cx="11612880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lang="en-US" sz="2400" kern="1200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 smtClean="0"/>
              <a:t>Author – Division – Bureau</a:t>
            </a:r>
          </a:p>
        </p:txBody>
      </p:sp>
      <p:sp>
        <p:nvSpPr>
          <p:cNvPr id="14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289560" y="4533900"/>
            <a:ext cx="11612880" cy="7127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ts val="3500"/>
              </a:lnSpc>
              <a:buNone/>
              <a:defRPr lang="en-US" sz="30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377" rtl="0" eaLnBrk="1" latinLnBrk="0" hangingPunct="1">
              <a:lnSpc>
                <a:spcPts val="33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US" dirty="0" smtClean="0"/>
              <a:t>Sub Title</a:t>
            </a:r>
          </a:p>
        </p:txBody>
      </p:sp>
      <p:sp>
        <p:nvSpPr>
          <p:cNvPr id="12" name="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289720" y="292100"/>
            <a:ext cx="11612563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ts val="3500"/>
              </a:lnSpc>
              <a:spcBef>
                <a:spcPts val="200"/>
              </a:spcBef>
              <a:spcAft>
                <a:spcPts val="200"/>
              </a:spcAft>
              <a:buNone/>
              <a:defRPr lang="en-US" sz="32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marL="0" lvl="0" indent="0" algn="ctr" defTabSz="914377" rtl="0" eaLnBrk="1" latinLnBrk="0" hangingPunct="1">
              <a:lnSpc>
                <a:spcPts val="33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US" dirty="0" smtClean="0"/>
              <a:t>Title</a:t>
            </a:r>
          </a:p>
        </p:txBody>
      </p:sp>
      <p:sp>
        <p:nvSpPr>
          <p:cNvPr id="15" name="DATCP logo"/>
          <p:cNvSpPr>
            <a:spLocks noGrp="1"/>
          </p:cNvSpPr>
          <p:nvPr>
            <p:ph type="pic" sz="quarter" idx="15"/>
          </p:nvPr>
        </p:nvSpPr>
        <p:spPr>
          <a:xfrm>
            <a:off x="5318760" y="3005777"/>
            <a:ext cx="1554480" cy="155448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70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74552" cy="355211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3" y="5260129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830501" y="5843684"/>
            <a:ext cx="5914966" cy="993046"/>
            <a:chOff x="5830501" y="5843684"/>
            <a:chExt cx="5914966" cy="993046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1911" y="5843684"/>
              <a:ext cx="913556" cy="912875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13" name="Footer Placeholder 4"/>
            <p:cNvSpPr txBox="1">
              <a:spLocks/>
            </p:cNvSpPr>
            <p:nvPr userDrawn="1"/>
          </p:nvSpPr>
          <p:spPr>
            <a:xfrm>
              <a:off x="5830501" y="6634711"/>
              <a:ext cx="5078503" cy="202019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900" kern="1200" cap="all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dirty="0" smtClean="0"/>
                <a:t>Wisconsin Department of Agriculture, Trade and Consumer Protection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073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5" y="614407"/>
            <a:ext cx="11309339" cy="11892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830501" y="5843684"/>
            <a:ext cx="5914966" cy="993046"/>
            <a:chOff x="5830501" y="5843684"/>
            <a:chExt cx="5914966" cy="993046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1911" y="5843684"/>
              <a:ext cx="913556" cy="912875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15" name="Footer Placeholder 4"/>
            <p:cNvSpPr txBox="1">
              <a:spLocks/>
            </p:cNvSpPr>
            <p:nvPr userDrawn="1"/>
          </p:nvSpPr>
          <p:spPr>
            <a:xfrm>
              <a:off x="5830501" y="6634711"/>
              <a:ext cx="5078503" cy="202019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900" kern="1200" cap="all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dirty="0" smtClean="0"/>
                <a:t>Wisconsin Department of Agriculture, Trade and Consumer Protection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4408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 userDrawn="1"/>
        </p:nvSpPr>
        <p:spPr>
          <a:xfrm>
            <a:off x="8839202" y="599725"/>
            <a:ext cx="2906817" cy="58169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675728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5" y="831273"/>
            <a:ext cx="7896279" cy="5027528"/>
          </a:xfrm>
        </p:spPr>
        <p:txBody>
          <a:bodyPr vert="horz" anchor="t"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830501" y="5843684"/>
            <a:ext cx="5914966" cy="993046"/>
            <a:chOff x="5830501" y="5843684"/>
            <a:chExt cx="5914966" cy="993046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1911" y="5843684"/>
              <a:ext cx="913556" cy="912875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13" name="Footer Placeholder 4"/>
            <p:cNvSpPr txBox="1">
              <a:spLocks/>
            </p:cNvSpPr>
            <p:nvPr userDrawn="1"/>
          </p:nvSpPr>
          <p:spPr>
            <a:xfrm>
              <a:off x="5830501" y="6634711"/>
              <a:ext cx="5078503" cy="202019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900" kern="1200" cap="all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dirty="0" smtClean="0"/>
                <a:t>Wisconsin Department of Agriculture, Trade and Consumer Protection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0044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77670" y="853177"/>
            <a:ext cx="11274552" cy="53086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5830501" y="5843684"/>
            <a:ext cx="5914966" cy="993046"/>
            <a:chOff x="5830501" y="5843684"/>
            <a:chExt cx="5914966" cy="993046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1911" y="5843684"/>
              <a:ext cx="913556" cy="912875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8" name="Footer Placeholder 4"/>
            <p:cNvSpPr txBox="1">
              <a:spLocks/>
            </p:cNvSpPr>
            <p:nvPr userDrawn="1"/>
          </p:nvSpPr>
          <p:spPr>
            <a:xfrm>
              <a:off x="5830501" y="6634711"/>
              <a:ext cx="5078503" cy="202019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900" kern="1200" cap="all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dirty="0" smtClean="0"/>
                <a:t>Wisconsin Department of Agriculture, Trade and Consumer Protection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6908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4" y="914400"/>
            <a:ext cx="7242111" cy="5257800"/>
          </a:xfrm>
        </p:spPr>
        <p:txBody>
          <a:bodyPr anchor="t">
            <a:normAutofit/>
          </a:bodyPr>
          <a:lstStyle>
            <a:lvl1pPr>
              <a:lnSpc>
                <a:spcPts val="2700"/>
              </a:lnSpc>
              <a:spcAft>
                <a:spcPts val="900"/>
              </a:spcAft>
              <a:defRPr sz="2400"/>
            </a:lvl1pPr>
            <a:lvl2pPr>
              <a:lnSpc>
                <a:spcPts val="2700"/>
              </a:lnSpc>
              <a:spcAft>
                <a:spcPts val="900"/>
              </a:spcAft>
              <a:defRPr sz="2400"/>
            </a:lvl2pPr>
            <a:lvl3pPr>
              <a:lnSpc>
                <a:spcPts val="2700"/>
              </a:lnSpc>
              <a:spcAft>
                <a:spcPts val="900"/>
              </a:spcAft>
              <a:defRPr sz="2400"/>
            </a:lvl3pPr>
            <a:lvl4pPr>
              <a:lnSpc>
                <a:spcPts val="2700"/>
              </a:lnSpc>
              <a:spcAft>
                <a:spcPts val="900"/>
              </a:spcAft>
              <a:defRPr sz="2400"/>
            </a:lvl4pPr>
            <a:lvl5pPr>
              <a:lnSpc>
                <a:spcPts val="2700"/>
              </a:lnSpc>
              <a:spcAft>
                <a:spcPts val="900"/>
              </a:spcAft>
              <a:defRPr sz="2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3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8151812" y="914400"/>
            <a:ext cx="3514725" cy="3535363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830501" y="5843684"/>
            <a:ext cx="5914966" cy="993046"/>
            <a:chOff x="5830501" y="5843684"/>
            <a:chExt cx="5914966" cy="993046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1911" y="5843684"/>
              <a:ext cx="913556" cy="912875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13" name="Footer Placeholder 4"/>
            <p:cNvSpPr txBox="1">
              <a:spLocks/>
            </p:cNvSpPr>
            <p:nvPr userDrawn="1"/>
          </p:nvSpPr>
          <p:spPr>
            <a:xfrm>
              <a:off x="5830501" y="6634711"/>
              <a:ext cx="5078503" cy="202019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900" kern="1200" cap="all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dirty="0" smtClean="0"/>
                <a:t>Wisconsin Department of Agriculture, Trade and Consumer Protection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1288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ATCP Closing slide clean"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"/>
            <a:ext cx="12192000" cy="104772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3839121"/>
            <a:ext cx="12192000" cy="32346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Date"/>
          <p:cNvSpPr>
            <a:spLocks noGrp="1"/>
          </p:cNvSpPr>
          <p:nvPr>
            <p:ph type="body" sz="quarter" idx="13" hasCustomPrompt="1"/>
          </p:nvPr>
        </p:nvSpPr>
        <p:spPr>
          <a:xfrm>
            <a:off x="289560" y="6307885"/>
            <a:ext cx="11612880" cy="3657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914377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DATE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2238921"/>
            <a:ext cx="1600200" cy="1600200"/>
          </a:xfrm>
          <a:prstGeom prst="ellipse">
            <a:avLst/>
          </a:prstGeom>
        </p:spPr>
      </p:pic>
      <p:sp>
        <p:nvSpPr>
          <p:cNvPr id="17" name="DATCP name"/>
          <p:cNvSpPr>
            <a:spLocks noGrp="1"/>
          </p:cNvSpPr>
          <p:nvPr>
            <p:ph type="subTitle" idx="1" hasCustomPrompt="1"/>
          </p:nvPr>
        </p:nvSpPr>
        <p:spPr>
          <a:xfrm>
            <a:off x="289560" y="5894912"/>
            <a:ext cx="11612880" cy="3657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spc="51" baseline="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 smtClean="0"/>
              <a:t>Wisconsin Department of Agriculture, Trade and Consumer Protection (DATCP)</a:t>
            </a:r>
          </a:p>
        </p:txBody>
      </p:sp>
      <p:sp>
        <p:nvSpPr>
          <p:cNvPr id="18" name="Phone/Email/Website"/>
          <p:cNvSpPr>
            <a:spLocks noGrp="1"/>
          </p:cNvSpPr>
          <p:nvPr>
            <p:ph type="body" sz="quarter" idx="15" hasCustomPrompt="1"/>
          </p:nvPr>
        </p:nvSpPr>
        <p:spPr>
          <a:xfrm>
            <a:off x="289560" y="5341898"/>
            <a:ext cx="11612880" cy="5619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189" rtl="0" eaLnBrk="1" fontAlgn="auto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SzPct val="92000"/>
              <a:buFont typeface="Arial" panose="020B0604020202020204" pitchFamily="34" charset="0"/>
              <a:buNone/>
              <a:tabLst/>
              <a:defRPr lang="en-US" sz="22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marL="0" marR="0" lvl="0" indent="0" algn="ctr" defTabSz="457189" rtl="0" eaLnBrk="1" fontAlgn="auto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SzPct val="92000"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Phone – Email – Website</a:t>
            </a:r>
          </a:p>
        </p:txBody>
      </p:sp>
      <p:sp>
        <p:nvSpPr>
          <p:cNvPr id="16" name="Author/Division/Bureau"/>
          <p:cNvSpPr>
            <a:spLocks noGrp="1"/>
          </p:cNvSpPr>
          <p:nvPr>
            <p:ph type="body" sz="quarter" idx="12" hasCustomPrompt="1"/>
          </p:nvPr>
        </p:nvSpPr>
        <p:spPr>
          <a:xfrm>
            <a:off x="289560" y="4762778"/>
            <a:ext cx="11612880" cy="5619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189" rtl="0" eaLnBrk="1" fontAlgn="auto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SzPct val="92000"/>
              <a:buFont typeface="Arial" panose="020B0604020202020204" pitchFamily="34" charset="0"/>
              <a:buNone/>
              <a:tabLst/>
              <a:defRPr lang="en-US" sz="2400" kern="1200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marL="0" marR="0" lvl="0" indent="0" algn="ctr" defTabSz="457189" rtl="0" eaLnBrk="1" fontAlgn="auto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SzPct val="92000"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Program/Bureau – Division </a:t>
            </a:r>
          </a:p>
        </p:txBody>
      </p:sp>
      <p:sp>
        <p:nvSpPr>
          <p:cNvPr id="14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289560" y="4001861"/>
            <a:ext cx="11612880" cy="7127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ts val="3500"/>
              </a:lnSpc>
              <a:buNone/>
              <a:defRPr lang="en-US" sz="30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377" rtl="0" eaLnBrk="1" latinLnBrk="0" hangingPunct="1">
              <a:lnSpc>
                <a:spcPts val="33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US" dirty="0" smtClean="0"/>
              <a:t>Presenter Name</a:t>
            </a:r>
          </a:p>
        </p:txBody>
      </p:sp>
      <p:sp>
        <p:nvSpPr>
          <p:cNvPr id="12" name="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289720" y="292100"/>
            <a:ext cx="11612563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ts val="3500"/>
              </a:lnSpc>
              <a:spcBef>
                <a:spcPts val="200"/>
              </a:spcBef>
              <a:spcAft>
                <a:spcPts val="200"/>
              </a:spcAft>
              <a:buNone/>
              <a:defRPr lang="en-US" sz="4400" kern="1200" baseline="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marL="0" lvl="0" indent="0" algn="ctr" defTabSz="914377" rtl="0" eaLnBrk="1" latinLnBrk="0" hangingPunct="1">
              <a:lnSpc>
                <a:spcPts val="33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US" dirty="0" smtClean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84177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ATCP Closing slide"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3" y="946377"/>
            <a:ext cx="12195777" cy="2506605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-30685"/>
            <a:ext cx="12192000" cy="104772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3452984"/>
            <a:ext cx="12192000" cy="34044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Date"/>
          <p:cNvSpPr>
            <a:spLocks noGrp="1"/>
          </p:cNvSpPr>
          <p:nvPr>
            <p:ph type="body" sz="quarter" idx="13" hasCustomPrompt="1"/>
          </p:nvPr>
        </p:nvSpPr>
        <p:spPr>
          <a:xfrm>
            <a:off x="289560" y="6307885"/>
            <a:ext cx="11612880" cy="3657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914377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DATE</a:t>
            </a:r>
          </a:p>
        </p:txBody>
      </p:sp>
      <p:sp>
        <p:nvSpPr>
          <p:cNvPr id="17" name="DATCP name"/>
          <p:cNvSpPr>
            <a:spLocks noGrp="1"/>
          </p:cNvSpPr>
          <p:nvPr>
            <p:ph type="subTitle" idx="1" hasCustomPrompt="1"/>
          </p:nvPr>
        </p:nvSpPr>
        <p:spPr>
          <a:xfrm>
            <a:off x="289560" y="5894912"/>
            <a:ext cx="11612880" cy="3657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spc="51" baseline="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 smtClean="0"/>
              <a:t>Wisconsin Department of Agriculture, Trade and Consumer Protection (DATCP)</a:t>
            </a:r>
          </a:p>
        </p:txBody>
      </p:sp>
      <p:sp>
        <p:nvSpPr>
          <p:cNvPr id="18" name="Phone/Email/Website"/>
          <p:cNvSpPr>
            <a:spLocks noGrp="1"/>
          </p:cNvSpPr>
          <p:nvPr>
            <p:ph type="body" sz="quarter" idx="15" hasCustomPrompt="1"/>
          </p:nvPr>
        </p:nvSpPr>
        <p:spPr>
          <a:xfrm>
            <a:off x="289560" y="5341898"/>
            <a:ext cx="11612880" cy="5619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189" rtl="0" eaLnBrk="1" fontAlgn="auto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SzPct val="92000"/>
              <a:buFont typeface="Arial" panose="020B0604020202020204" pitchFamily="34" charset="0"/>
              <a:buNone/>
              <a:tabLst/>
              <a:defRPr lang="en-US" sz="22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marL="0" marR="0" lvl="0" indent="0" algn="ctr" defTabSz="457189" rtl="0" eaLnBrk="1" fontAlgn="auto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SzPct val="92000"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Phone – Email – Website</a:t>
            </a:r>
          </a:p>
        </p:txBody>
      </p:sp>
      <p:sp>
        <p:nvSpPr>
          <p:cNvPr id="16" name="Author/Division/Bureau"/>
          <p:cNvSpPr>
            <a:spLocks noGrp="1"/>
          </p:cNvSpPr>
          <p:nvPr>
            <p:ph type="body" sz="quarter" idx="12" hasCustomPrompt="1"/>
          </p:nvPr>
        </p:nvSpPr>
        <p:spPr>
          <a:xfrm>
            <a:off x="289560" y="4762778"/>
            <a:ext cx="11612880" cy="5619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189" rtl="0" eaLnBrk="1" fontAlgn="auto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SzPct val="92000"/>
              <a:buFont typeface="Arial" panose="020B0604020202020204" pitchFamily="34" charset="0"/>
              <a:buNone/>
              <a:tabLst/>
              <a:defRPr lang="en-US" sz="2400" kern="1200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marL="0" marR="0" lvl="0" indent="0" algn="ctr" defTabSz="457189" rtl="0" eaLnBrk="1" fontAlgn="auto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SzPct val="92000"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Program/Bureau – Division </a:t>
            </a:r>
          </a:p>
        </p:txBody>
      </p:sp>
      <p:sp>
        <p:nvSpPr>
          <p:cNvPr id="14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289560" y="4005579"/>
            <a:ext cx="11612880" cy="7127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ts val="3500"/>
              </a:lnSpc>
              <a:buNone/>
              <a:defRPr lang="en-US" sz="30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377" rtl="0" eaLnBrk="1" latinLnBrk="0" hangingPunct="1">
              <a:lnSpc>
                <a:spcPts val="33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US" dirty="0" smtClean="0"/>
              <a:t>Presenter Name</a:t>
            </a:r>
          </a:p>
        </p:txBody>
      </p:sp>
      <p:sp>
        <p:nvSpPr>
          <p:cNvPr id="12" name="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289720" y="292100"/>
            <a:ext cx="11612563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ts val="3500"/>
              </a:lnSpc>
              <a:spcBef>
                <a:spcPts val="200"/>
              </a:spcBef>
              <a:spcAft>
                <a:spcPts val="200"/>
              </a:spcAft>
              <a:buNone/>
              <a:defRPr lang="en-US" sz="4400" kern="1200" baseline="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marL="0" lvl="0" indent="0" algn="ctr" defTabSz="914377" rtl="0" eaLnBrk="1" latinLnBrk="0" hangingPunct="1">
              <a:lnSpc>
                <a:spcPts val="33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US" dirty="0" smtClean="0"/>
              <a:t>Thank You!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394" y="2622581"/>
            <a:ext cx="1371600" cy="13716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5965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ATCP Closing slide"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3" y="946377"/>
            <a:ext cx="12195777" cy="2506605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-30685"/>
            <a:ext cx="12192000" cy="104772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3452984"/>
            <a:ext cx="12192000" cy="34044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Date"/>
          <p:cNvSpPr>
            <a:spLocks noGrp="1"/>
          </p:cNvSpPr>
          <p:nvPr>
            <p:ph type="body" sz="quarter" idx="13" hasCustomPrompt="1"/>
          </p:nvPr>
        </p:nvSpPr>
        <p:spPr>
          <a:xfrm>
            <a:off x="289560" y="6307885"/>
            <a:ext cx="11612880" cy="3657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914377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DATE</a:t>
            </a:r>
          </a:p>
        </p:txBody>
      </p:sp>
      <p:sp>
        <p:nvSpPr>
          <p:cNvPr id="17" name="DATCP name"/>
          <p:cNvSpPr>
            <a:spLocks noGrp="1"/>
          </p:cNvSpPr>
          <p:nvPr>
            <p:ph type="subTitle" idx="1" hasCustomPrompt="1"/>
          </p:nvPr>
        </p:nvSpPr>
        <p:spPr>
          <a:xfrm>
            <a:off x="289560" y="5894912"/>
            <a:ext cx="11612880" cy="3657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spc="51" baseline="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 smtClean="0"/>
              <a:t>Wisconsin Department of Agriculture, Trade and Consumer Protection (DATCP)</a:t>
            </a:r>
          </a:p>
        </p:txBody>
      </p:sp>
      <p:sp>
        <p:nvSpPr>
          <p:cNvPr id="18" name="Phone/Email/Website"/>
          <p:cNvSpPr>
            <a:spLocks noGrp="1"/>
          </p:cNvSpPr>
          <p:nvPr>
            <p:ph type="body" sz="quarter" idx="15" hasCustomPrompt="1"/>
          </p:nvPr>
        </p:nvSpPr>
        <p:spPr>
          <a:xfrm>
            <a:off x="289560" y="5341898"/>
            <a:ext cx="11612880" cy="5619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189" rtl="0" eaLnBrk="1" fontAlgn="auto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SzPct val="92000"/>
              <a:buFont typeface="Arial" panose="020B0604020202020204" pitchFamily="34" charset="0"/>
              <a:buNone/>
              <a:tabLst/>
              <a:defRPr lang="en-US" sz="22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marL="0" marR="0" lvl="0" indent="0" algn="ctr" defTabSz="457189" rtl="0" eaLnBrk="1" fontAlgn="auto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SzPct val="92000"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Phone – Email – Website</a:t>
            </a:r>
          </a:p>
        </p:txBody>
      </p:sp>
      <p:sp>
        <p:nvSpPr>
          <p:cNvPr id="16" name="Author/Division/Bureau"/>
          <p:cNvSpPr>
            <a:spLocks noGrp="1"/>
          </p:cNvSpPr>
          <p:nvPr>
            <p:ph type="body" sz="quarter" idx="12" hasCustomPrompt="1"/>
          </p:nvPr>
        </p:nvSpPr>
        <p:spPr>
          <a:xfrm>
            <a:off x="289560" y="4762778"/>
            <a:ext cx="11612880" cy="5619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189" rtl="0" eaLnBrk="1" fontAlgn="auto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SzPct val="92000"/>
              <a:buFont typeface="Arial" panose="020B0604020202020204" pitchFamily="34" charset="0"/>
              <a:buNone/>
              <a:tabLst/>
              <a:defRPr lang="en-US" sz="2400" kern="1200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marL="0" marR="0" lvl="0" indent="0" algn="ctr" defTabSz="457189" rtl="0" eaLnBrk="1" fontAlgn="auto" latinLnBrk="0" hangingPunct="1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SzPct val="92000"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Program/Bureau – Division </a:t>
            </a:r>
          </a:p>
        </p:txBody>
      </p:sp>
      <p:sp>
        <p:nvSpPr>
          <p:cNvPr id="14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289560" y="4005579"/>
            <a:ext cx="11612880" cy="7127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ts val="3500"/>
              </a:lnSpc>
              <a:buNone/>
              <a:defRPr lang="en-US" sz="30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377" rtl="0" eaLnBrk="1" latinLnBrk="0" hangingPunct="1">
              <a:lnSpc>
                <a:spcPts val="33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US" dirty="0" smtClean="0"/>
              <a:t>Presenter Name</a:t>
            </a:r>
          </a:p>
        </p:txBody>
      </p:sp>
      <p:sp>
        <p:nvSpPr>
          <p:cNvPr id="12" name="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289720" y="292100"/>
            <a:ext cx="11612563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ts val="3500"/>
              </a:lnSpc>
              <a:spcBef>
                <a:spcPts val="200"/>
              </a:spcBef>
              <a:spcAft>
                <a:spcPts val="200"/>
              </a:spcAft>
              <a:buNone/>
              <a:defRPr lang="en-US" sz="4400" kern="1200" baseline="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marL="0" lvl="0" indent="0" algn="ctr" defTabSz="914377" rtl="0" eaLnBrk="1" latinLnBrk="0" hangingPunct="1">
              <a:lnSpc>
                <a:spcPts val="33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US" dirty="0" smtClean="0"/>
              <a:t>Thank You!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394" y="2622581"/>
            <a:ext cx="1371600" cy="13716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0671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483427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1" baseline="0">
                <a:solidFill>
                  <a:schemeClr val="bg1"/>
                </a:solidFill>
              </a:defRPr>
            </a:lvl1pPr>
            <a:lvl2pPr marL="365751" indent="0" algn="ctr">
              <a:buNone/>
              <a:defRPr sz="2000" cap="all" spc="51" baseline="0">
                <a:solidFill>
                  <a:schemeClr val="bg1"/>
                </a:solidFill>
              </a:defRPr>
            </a:lvl2pPr>
            <a:lvl3pPr algn="ctr">
              <a:defRPr sz="2000" cap="all" spc="51" baseline="0">
                <a:solidFill>
                  <a:schemeClr val="bg1"/>
                </a:solidFill>
              </a:defRPr>
            </a:lvl3pPr>
            <a:lvl4pPr algn="ctr">
              <a:defRPr sz="2000" cap="all" spc="51" baseline="0">
                <a:solidFill>
                  <a:schemeClr val="bg1"/>
                </a:solidFill>
              </a:defRPr>
            </a:lvl4pPr>
            <a:lvl5pPr algn="ctr">
              <a:defRPr sz="2000" cap="all" spc="51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5830501" y="5843684"/>
            <a:ext cx="5914966" cy="993046"/>
            <a:chOff x="5830501" y="5843684"/>
            <a:chExt cx="5914966" cy="993046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1911" y="5843684"/>
              <a:ext cx="913556" cy="912875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12" name="Footer Placeholder 4"/>
            <p:cNvSpPr txBox="1">
              <a:spLocks/>
            </p:cNvSpPr>
            <p:nvPr userDrawn="1"/>
          </p:nvSpPr>
          <p:spPr>
            <a:xfrm>
              <a:off x="5830501" y="6634711"/>
              <a:ext cx="5078503" cy="202019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900" kern="1200" cap="all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dirty="0" smtClean="0"/>
                <a:t>Wisconsin Department of Agriculture, Trade and Consumer Protection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62216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CP Title slide 2 -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42316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Date"/>
          <p:cNvSpPr>
            <a:spLocks noGrp="1"/>
          </p:cNvSpPr>
          <p:nvPr>
            <p:ph type="body" sz="quarter" idx="13" hasCustomPrompt="1"/>
          </p:nvPr>
        </p:nvSpPr>
        <p:spPr>
          <a:xfrm>
            <a:off x="289560" y="6307885"/>
            <a:ext cx="11612880" cy="3657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377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DATE</a:t>
            </a:r>
          </a:p>
        </p:txBody>
      </p:sp>
      <p:sp>
        <p:nvSpPr>
          <p:cNvPr id="4" name="DATCP name"/>
          <p:cNvSpPr>
            <a:spLocks noGrp="1"/>
          </p:cNvSpPr>
          <p:nvPr>
            <p:ph type="subTitle" idx="1" hasCustomPrompt="1"/>
          </p:nvPr>
        </p:nvSpPr>
        <p:spPr>
          <a:xfrm>
            <a:off x="289560" y="5894912"/>
            <a:ext cx="11612880" cy="3657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spc="51" baseline="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 smtClean="0"/>
              <a:t>Department NAME</a:t>
            </a:r>
            <a:endParaRPr lang="en-US" dirty="0"/>
          </a:p>
        </p:txBody>
      </p:sp>
      <p:sp>
        <p:nvSpPr>
          <p:cNvPr id="5" name="Author/Division/Bureau"/>
          <p:cNvSpPr>
            <a:spLocks noGrp="1"/>
          </p:cNvSpPr>
          <p:nvPr>
            <p:ph type="body" sz="quarter" idx="12" hasCustomPrompt="1"/>
          </p:nvPr>
        </p:nvSpPr>
        <p:spPr>
          <a:xfrm>
            <a:off x="289560" y="5291099"/>
            <a:ext cx="11612880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lang="en-US" sz="2400" kern="1200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 smtClean="0"/>
              <a:t>Author – Division – Bureau</a:t>
            </a:r>
          </a:p>
        </p:txBody>
      </p:sp>
      <p:sp>
        <p:nvSpPr>
          <p:cNvPr id="7" name="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289720" y="4512364"/>
            <a:ext cx="11612563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ts val="3500"/>
              </a:lnSpc>
              <a:spcBef>
                <a:spcPts val="200"/>
              </a:spcBef>
              <a:spcAft>
                <a:spcPts val="200"/>
              </a:spcAft>
              <a:buNone/>
              <a:defRPr lang="en-US" sz="32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marL="0" lvl="0" indent="0" algn="ctr" defTabSz="914377" rtl="0" eaLnBrk="1" latinLnBrk="0" hangingPunct="1">
              <a:lnSpc>
                <a:spcPts val="33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US" dirty="0" smtClean="0"/>
              <a:t>Title</a:t>
            </a:r>
          </a:p>
        </p:txBody>
      </p:sp>
      <p:sp>
        <p:nvSpPr>
          <p:cNvPr id="10" name="DATCP logo"/>
          <p:cNvSpPr>
            <a:spLocks noGrp="1"/>
          </p:cNvSpPr>
          <p:nvPr>
            <p:ph type="pic" sz="quarter" idx="15"/>
          </p:nvPr>
        </p:nvSpPr>
        <p:spPr>
          <a:xfrm>
            <a:off x="5318760" y="3005777"/>
            <a:ext cx="1554480" cy="155448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79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CP Title slide 3 - 3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6"/>
          </p:nvPr>
        </p:nvSpPr>
        <p:spPr>
          <a:xfrm>
            <a:off x="1" y="1"/>
            <a:ext cx="4023360" cy="4114800"/>
          </a:xfrm>
          <a:prstGeom prst="rect">
            <a:avLst/>
          </a:prstGeo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114800"/>
          </a:xfrm>
          <a:prstGeom prst="rect">
            <a:avLst/>
          </a:prstGeo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2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7"/>
          </p:nvPr>
        </p:nvSpPr>
        <p:spPr>
          <a:xfrm>
            <a:off x="8168640" y="1"/>
            <a:ext cx="4023360" cy="4114800"/>
          </a:xfrm>
          <a:prstGeom prst="rect">
            <a:avLst/>
          </a:prstGeo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" name="Date"/>
          <p:cNvSpPr>
            <a:spLocks noGrp="1"/>
          </p:cNvSpPr>
          <p:nvPr>
            <p:ph type="body" sz="quarter" idx="13" hasCustomPrompt="1"/>
          </p:nvPr>
        </p:nvSpPr>
        <p:spPr>
          <a:xfrm>
            <a:off x="289560" y="6307885"/>
            <a:ext cx="11612880" cy="3657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377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DATE</a:t>
            </a:r>
          </a:p>
        </p:txBody>
      </p:sp>
      <p:sp>
        <p:nvSpPr>
          <p:cNvPr id="4" name="DATCP name"/>
          <p:cNvSpPr>
            <a:spLocks noGrp="1"/>
          </p:cNvSpPr>
          <p:nvPr>
            <p:ph type="subTitle" idx="1" hasCustomPrompt="1"/>
          </p:nvPr>
        </p:nvSpPr>
        <p:spPr>
          <a:xfrm>
            <a:off x="289560" y="5894912"/>
            <a:ext cx="11612880" cy="3657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spc="51" baseline="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 smtClean="0"/>
              <a:t>Department NAME</a:t>
            </a:r>
            <a:endParaRPr lang="en-US" dirty="0"/>
          </a:p>
        </p:txBody>
      </p:sp>
      <p:sp>
        <p:nvSpPr>
          <p:cNvPr id="5" name="Author/Division/Bureau"/>
          <p:cNvSpPr>
            <a:spLocks noGrp="1"/>
          </p:cNvSpPr>
          <p:nvPr>
            <p:ph type="body" sz="quarter" idx="12" hasCustomPrompt="1"/>
          </p:nvPr>
        </p:nvSpPr>
        <p:spPr>
          <a:xfrm>
            <a:off x="289560" y="5291099"/>
            <a:ext cx="11612880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lang="en-US" sz="2400" kern="1200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 smtClean="0"/>
              <a:t>Author – Division – Bureau</a:t>
            </a:r>
          </a:p>
        </p:txBody>
      </p:sp>
      <p:sp>
        <p:nvSpPr>
          <p:cNvPr id="7" name="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289720" y="4512364"/>
            <a:ext cx="11612563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ts val="3500"/>
              </a:lnSpc>
              <a:spcBef>
                <a:spcPts val="200"/>
              </a:spcBef>
              <a:spcAft>
                <a:spcPts val="200"/>
              </a:spcAft>
              <a:buNone/>
              <a:defRPr lang="en-US" sz="32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marL="0" lvl="0" indent="0" algn="ctr" defTabSz="914377" rtl="0" eaLnBrk="1" latinLnBrk="0" hangingPunct="1">
              <a:lnSpc>
                <a:spcPts val="33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US" dirty="0" smtClean="0"/>
              <a:t>Title</a:t>
            </a:r>
          </a:p>
        </p:txBody>
      </p:sp>
      <p:sp>
        <p:nvSpPr>
          <p:cNvPr id="10" name="DATCP logo"/>
          <p:cNvSpPr>
            <a:spLocks noGrp="1"/>
          </p:cNvSpPr>
          <p:nvPr>
            <p:ph type="pic" sz="quarter" idx="15"/>
          </p:nvPr>
        </p:nvSpPr>
        <p:spPr>
          <a:xfrm>
            <a:off x="5318760" y="3005777"/>
            <a:ext cx="1554480" cy="155448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01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3" y="3085765"/>
            <a:ext cx="11128207" cy="3304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lnSpc>
                <a:spcPts val="3900"/>
              </a:lnSpc>
              <a:spcAft>
                <a:spcPts val="900"/>
              </a:spcAft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3" y="2495447"/>
            <a:ext cx="10993547" cy="590321"/>
          </a:xfrm>
        </p:spPr>
        <p:txBody>
          <a:bodyPr anchor="t"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spcAft>
                <a:spcPts val="900"/>
              </a:spcAft>
              <a:buNone/>
              <a:defRPr sz="1600" cap="all">
                <a:solidFill>
                  <a:schemeClr val="accent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5830501" y="5843684"/>
            <a:ext cx="5914966" cy="993046"/>
            <a:chOff x="5830501" y="5843684"/>
            <a:chExt cx="5914966" cy="993046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1911" y="5843684"/>
              <a:ext cx="913556" cy="912875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14" name="Footer Placeholder 4"/>
            <p:cNvSpPr txBox="1">
              <a:spLocks/>
            </p:cNvSpPr>
            <p:nvPr userDrawn="1"/>
          </p:nvSpPr>
          <p:spPr>
            <a:xfrm>
              <a:off x="5830501" y="6634711"/>
              <a:ext cx="5078503" cy="202019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900" kern="1200" cap="all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dirty="0" smtClean="0"/>
                <a:t>Wisconsin Department of Agriculture, Trade and Consumer Protection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6541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5" y="614407"/>
            <a:ext cx="11309339" cy="11892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>
            <a:lvl1pPr>
              <a:lnSpc>
                <a:spcPts val="3100"/>
              </a:lnSpc>
              <a:spcAft>
                <a:spcPts val="900"/>
              </a:spcAft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39738" y="2044840"/>
            <a:ext cx="11274552" cy="3957637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5830501" y="5843684"/>
            <a:ext cx="5914966" cy="993046"/>
            <a:chOff x="5830501" y="5843684"/>
            <a:chExt cx="5914966" cy="993046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1911" y="5843684"/>
              <a:ext cx="913556" cy="912875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10" name="Footer Placeholder 4"/>
            <p:cNvSpPr txBox="1">
              <a:spLocks/>
            </p:cNvSpPr>
            <p:nvPr userDrawn="1"/>
          </p:nvSpPr>
          <p:spPr>
            <a:xfrm>
              <a:off x="5830501" y="6634711"/>
              <a:ext cx="5078503" cy="202019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900" kern="1200" cap="all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dirty="0" smtClean="0"/>
                <a:t>Wisconsin Department of Agriculture, Trade and Consumer Protection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4846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8" y="5141976"/>
            <a:ext cx="11162991" cy="125882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4" y="3043912"/>
            <a:ext cx="11029615" cy="1497507"/>
          </a:xfrm>
        </p:spPr>
        <p:txBody>
          <a:bodyPr anchor="b">
            <a:normAutofit/>
          </a:bodyPr>
          <a:lstStyle>
            <a:lvl1pPr algn="l">
              <a:lnSpc>
                <a:spcPts val="3900"/>
              </a:lnSpc>
              <a:spcAft>
                <a:spcPts val="900"/>
              </a:spcAft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4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900"/>
              </a:spcAft>
              <a:buNone/>
              <a:defRPr sz="1800" cap="all">
                <a:solidFill>
                  <a:schemeClr val="accent2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830501" y="5843684"/>
            <a:ext cx="5914966" cy="993046"/>
            <a:chOff x="5830501" y="5843684"/>
            <a:chExt cx="5914966" cy="993046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1911" y="5843684"/>
              <a:ext cx="913556" cy="912875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15" name="Footer Placeholder 4"/>
            <p:cNvSpPr txBox="1">
              <a:spLocks/>
            </p:cNvSpPr>
            <p:nvPr userDrawn="1"/>
          </p:nvSpPr>
          <p:spPr>
            <a:xfrm>
              <a:off x="5830501" y="6634711"/>
              <a:ext cx="5078503" cy="202019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900" kern="1200" cap="all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dirty="0" smtClean="0"/>
                <a:t>Wisconsin Department of Agriculture, Trade and Consumer Protection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7654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3" y="606556"/>
            <a:ext cx="11300036" cy="125882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4" y="2228004"/>
            <a:ext cx="5422391" cy="3633047"/>
          </a:xfrm>
        </p:spPr>
        <p:txBody>
          <a:bodyPr anchor="t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4"/>
            <a:ext cx="5422392" cy="363304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5830501" y="5843684"/>
            <a:ext cx="5914966" cy="993046"/>
            <a:chOff x="5830501" y="5843684"/>
            <a:chExt cx="5914966" cy="993046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1911" y="5843684"/>
              <a:ext cx="913556" cy="912875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14" name="Footer Placeholder 4"/>
            <p:cNvSpPr txBox="1">
              <a:spLocks/>
            </p:cNvSpPr>
            <p:nvPr userDrawn="1"/>
          </p:nvSpPr>
          <p:spPr>
            <a:xfrm>
              <a:off x="5830501" y="6634711"/>
              <a:ext cx="5078503" cy="202019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900" kern="1200" cap="all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dirty="0" smtClean="0"/>
                <a:t>Wisconsin Department of Agriculture, Trade and Consumer Protection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7177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3" y="606556"/>
            <a:ext cx="11300036" cy="125882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50894"/>
            <a:ext cx="5393103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5" y="2926054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709" y="2250894"/>
            <a:ext cx="5393101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10" y="2926054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5830501" y="5843684"/>
            <a:ext cx="5914966" cy="993046"/>
            <a:chOff x="5830501" y="5843684"/>
            <a:chExt cx="5914966" cy="993046"/>
          </a:xfrm>
        </p:grpSpPr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1911" y="5843684"/>
              <a:ext cx="913556" cy="912875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18" name="Footer Placeholder 4"/>
            <p:cNvSpPr txBox="1">
              <a:spLocks/>
            </p:cNvSpPr>
            <p:nvPr userDrawn="1"/>
          </p:nvSpPr>
          <p:spPr>
            <a:xfrm>
              <a:off x="5830501" y="6634711"/>
              <a:ext cx="5078503" cy="202019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900" kern="1200" cap="all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dirty="0" smtClean="0"/>
                <a:t>Wisconsin Department of Agriculture, Trade and Consumer Protection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5435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2839" cy="1274702"/>
          </a:xfrm>
          <a:prstGeom prst="rect">
            <a:avLst/>
          </a:prstGeom>
          <a:solidFill>
            <a:srgbClr val="0046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748144"/>
            <a:ext cx="11292840" cy="4057855"/>
          </a:xfrm>
        </p:spPr>
        <p:txBody>
          <a:bodyPr anchor="t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lnSpc>
                <a:spcPts val="2700"/>
              </a:lnSpc>
              <a:defRPr sz="2400">
                <a:solidFill>
                  <a:srgbClr val="000000"/>
                </a:solidFill>
              </a:defRPr>
            </a:lvl2pPr>
            <a:lvl3pPr>
              <a:lnSpc>
                <a:spcPts val="2700"/>
              </a:lnSpc>
              <a:defRPr sz="2400">
                <a:solidFill>
                  <a:srgbClr val="000000"/>
                </a:solidFill>
              </a:defRPr>
            </a:lvl3pPr>
            <a:lvl4pPr>
              <a:lnSpc>
                <a:spcPts val="2700"/>
              </a:lnSpc>
              <a:defRPr sz="2400">
                <a:solidFill>
                  <a:srgbClr val="000000"/>
                </a:solidFill>
              </a:defRPr>
            </a:lvl4pPr>
            <a:lvl5pPr>
              <a:lnSpc>
                <a:spcPts val="2700"/>
              </a:lnSpc>
              <a:defRPr sz="2400">
                <a:solidFill>
                  <a:srgbClr val="000000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4" y="5262298"/>
            <a:ext cx="5774235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189" indent="0">
              <a:buNone/>
              <a:defRPr sz="11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830501" y="5843684"/>
            <a:ext cx="5914966" cy="993046"/>
            <a:chOff x="5830501" y="5843684"/>
            <a:chExt cx="5914966" cy="993046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1911" y="5843684"/>
              <a:ext cx="913556" cy="912875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15" name="Footer Placeholder 4"/>
            <p:cNvSpPr txBox="1">
              <a:spLocks/>
            </p:cNvSpPr>
            <p:nvPr userDrawn="1"/>
          </p:nvSpPr>
          <p:spPr>
            <a:xfrm>
              <a:off x="5830501" y="6634711"/>
              <a:ext cx="5078503" cy="202019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900" kern="1200" cap="all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dirty="0" smtClean="0"/>
                <a:t>Wisconsin Department of Agriculture, Trade and Consumer Protection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7781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231640"/>
            <a:ext cx="12192000" cy="26517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0585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7" r:id="rId2"/>
    <p:sldLayoutId id="2147483929" r:id="rId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ottom rectangle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5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1" y="457200"/>
            <a:ext cx="3703320" cy="914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600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3" r:id="rId6"/>
    <p:sldLayoutId id="2147483944" r:id="rId7"/>
    <p:sldLayoutId id="2147483945" r:id="rId8"/>
    <p:sldLayoutId id="2147483946" r:id="rId9"/>
    <p:sldLayoutId id="2147483950" r:id="rId10"/>
    <p:sldLayoutId id="2147483948" r:id="rId11"/>
    <p:sldLayoutId id="2147483952" r:id="rId12"/>
    <p:sldLayoutId id="2147483953" r:id="rId13"/>
    <p:sldLayoutId id="2147483954" r:id="rId14"/>
    <p:sldLayoutId id="2147483947" r:id="rId15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457189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457189" rtl="0" eaLnBrk="1" latinLnBrk="0" hangingPunct="1">
        <a:lnSpc>
          <a:spcPts val="2700"/>
        </a:lnSpc>
        <a:spcBef>
          <a:spcPts val="300"/>
        </a:spcBef>
        <a:spcAft>
          <a:spcPts val="300"/>
        </a:spcAft>
        <a:buClr>
          <a:schemeClr val="accent2"/>
        </a:buClr>
        <a:buSzPct val="92000"/>
        <a:buFont typeface="Wingdings 2" panose="05020102010507070707" pitchFamily="18" charset="2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310896" indent="-228600" algn="l" defTabSz="457189" rtl="0" eaLnBrk="1" latinLnBrk="0" hangingPunct="1">
        <a:lnSpc>
          <a:spcPts val="2880"/>
        </a:lnSpc>
        <a:spcBef>
          <a:spcPts val="300"/>
        </a:spcBef>
        <a:spcAft>
          <a:spcPts val="900"/>
        </a:spcAft>
        <a:buClr>
          <a:schemeClr val="accent5">
            <a:lumMod val="60000"/>
            <a:lumOff val="40000"/>
          </a:schemeClr>
        </a:buClr>
        <a:buSzPct val="85000"/>
        <a:buFont typeface="Wingdings 2" panose="05020102010507070707" pitchFamily="18" charset="2"/>
        <a:buChar char="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512763" indent="-200025" algn="l" defTabSz="457189" rtl="0" eaLnBrk="1" latinLnBrk="0" hangingPunct="1">
        <a:lnSpc>
          <a:spcPts val="2880"/>
        </a:lnSpc>
        <a:spcBef>
          <a:spcPts val="300"/>
        </a:spcBef>
        <a:spcAft>
          <a:spcPts val="900"/>
        </a:spcAft>
        <a:buClr>
          <a:schemeClr val="accent5">
            <a:lumMod val="60000"/>
            <a:lumOff val="40000"/>
          </a:schemeClr>
        </a:buClr>
        <a:buSzPct val="50000"/>
        <a:buFont typeface="Wingdings 2" panose="05020102010507070707" pitchFamily="18" charset="2"/>
        <a:buChar char="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741363" indent="-182880" algn="l" defTabSz="457189" rtl="0" eaLnBrk="1" latinLnBrk="0" hangingPunct="1">
        <a:lnSpc>
          <a:spcPts val="2880"/>
        </a:lnSpc>
        <a:spcBef>
          <a:spcPts val="300"/>
        </a:spcBef>
        <a:spcAft>
          <a:spcPts val="900"/>
        </a:spcAft>
        <a:buClr>
          <a:schemeClr val="accent5">
            <a:lumMod val="60000"/>
            <a:lumOff val="40000"/>
          </a:schemeClr>
        </a:buClr>
        <a:buSzPct val="65000"/>
        <a:buFont typeface="Wingdings 2" panose="05020102010507070707" pitchFamily="18" charset="2"/>
        <a:buChar char=""/>
        <a:tabLst/>
        <a:defRPr sz="2400" kern="1200">
          <a:solidFill>
            <a:srgbClr val="000000"/>
          </a:solidFill>
          <a:latin typeface="+mn-lt"/>
          <a:ea typeface="+mn-ea"/>
          <a:cs typeface="+mn-cs"/>
        </a:defRPr>
      </a:lvl4pPr>
      <a:lvl5pPr marL="969963" indent="-182563" algn="l" defTabSz="457189" rtl="0" eaLnBrk="1" latinLnBrk="0" hangingPunct="1">
        <a:lnSpc>
          <a:spcPts val="2700"/>
        </a:lnSpc>
        <a:spcBef>
          <a:spcPts val="0"/>
        </a:spcBef>
        <a:spcAft>
          <a:spcPts val="900"/>
        </a:spcAft>
        <a:buClr>
          <a:schemeClr val="accent5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2400" kern="1200">
          <a:solidFill>
            <a:srgbClr val="000000"/>
          </a:solidFill>
          <a:latin typeface="+mn-lt"/>
          <a:ea typeface="+mn-ea"/>
          <a:cs typeface="+mn-cs"/>
        </a:defRPr>
      </a:lvl5pPr>
      <a:lvl6pPr marL="1899953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199945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499938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799930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fsph.iastate.edu/infection-control/disinfection/" TargetMode="External"/><Relationship Id="rId2" Type="http://schemas.openxmlformats.org/officeDocument/2006/relationships/hyperlink" Target="https://www.cfsph.iastate.edu/infection-control/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datcp.wi.gov/Pages/Programs_Services/BasicBiosecurity.aspx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datcp.wi.gov/Pages/Programs_Services/BasicBiosecurity.aspx" TargetMode="Externa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Placeholder 42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3" b="2403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May 2024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WISCONSIN DEPARTMENT OF AGRICULTURE, TRADE AND CONSUMER PROTECTION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Division of Animal Health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/>
              <a:t>Biosecurity for Agricultural Service Providers</a:t>
            </a:r>
          </a:p>
        </p:txBody>
      </p:sp>
      <p:pic>
        <p:nvPicPr>
          <p:cNvPr id="31" name="Picture Placeholder 30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prstGeom prst="ellipse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06118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contact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 anchor="ctr"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An animal is </a:t>
            </a:r>
            <a:r>
              <a:rPr lang="en-US" sz="2800" dirty="0"/>
              <a:t>exposed when the disease agent directly </a:t>
            </a:r>
            <a:r>
              <a:rPr lang="en-US" sz="2800" dirty="0" smtClean="0"/>
              <a:t>touches:</a:t>
            </a:r>
          </a:p>
          <a:p>
            <a:pPr marL="768096" lvl="1" indent="-45720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O</a:t>
            </a:r>
            <a:r>
              <a:rPr lang="en-US" sz="2800" dirty="0" smtClean="0"/>
              <a:t>pen wounds</a:t>
            </a:r>
          </a:p>
          <a:p>
            <a:pPr marL="768096" lvl="1" indent="-45720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M</a:t>
            </a:r>
            <a:r>
              <a:rPr lang="en-US" sz="2800" dirty="0" smtClean="0"/>
              <a:t>ucous membranes</a:t>
            </a:r>
          </a:p>
          <a:p>
            <a:pPr marL="768096" lvl="1" indent="-45720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Saliva</a:t>
            </a:r>
          </a:p>
          <a:p>
            <a:pPr marL="768096" lvl="1" indent="-45720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N</a:t>
            </a:r>
            <a:r>
              <a:rPr lang="en-US" sz="2800" dirty="0" smtClean="0"/>
              <a:t>ose </a:t>
            </a:r>
            <a:r>
              <a:rPr lang="en-US" sz="2800" dirty="0"/>
              <a:t>to </a:t>
            </a:r>
            <a:r>
              <a:rPr lang="en-US" sz="2800" dirty="0" smtClean="0"/>
              <a:t>nose contact</a:t>
            </a:r>
          </a:p>
          <a:p>
            <a:pPr marL="768096" lvl="1" indent="-45720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R</a:t>
            </a:r>
            <a:r>
              <a:rPr lang="en-US" sz="2800" dirty="0" smtClean="0"/>
              <a:t>ubbing</a:t>
            </a:r>
          </a:p>
          <a:p>
            <a:pPr marL="768096" lvl="1" indent="-45720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Biting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224" t="38787" r="55427" b="23591"/>
          <a:stretch/>
        </p:blipFill>
        <p:spPr>
          <a:xfrm>
            <a:off x="1084521" y="2456487"/>
            <a:ext cx="4497572" cy="313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3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fomite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An inanimate object carrying a disease agent from one susceptible animal to another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317" t="37028" r="51124" b="21628"/>
          <a:stretch/>
        </p:blipFill>
        <p:spPr>
          <a:xfrm>
            <a:off x="1297172" y="2515385"/>
            <a:ext cx="4125432" cy="348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6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Vector-borne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An insect acquires a disease agent from one animal and transmits it to another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434" t="27829" r="47752" b="25039"/>
          <a:stretch/>
        </p:blipFill>
        <p:spPr>
          <a:xfrm>
            <a:off x="745891" y="2228004"/>
            <a:ext cx="5092995" cy="377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6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Zoonotic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8294" t="36822" r="39729" b="14807"/>
          <a:stretch/>
        </p:blipFill>
        <p:spPr>
          <a:xfrm>
            <a:off x="223284" y="2271371"/>
            <a:ext cx="6507125" cy="340641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773747" y="2228004"/>
            <a:ext cx="5422392" cy="1982489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Diseases transmitted between animals and humans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7413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Livestock disease examples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disease is spread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2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Highly pathogenic Avian influenza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Transmitted via: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Oral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Fomite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Direct contact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Aerosol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Vector-borne</a:t>
            </a:r>
          </a:p>
        </p:txBody>
      </p:sp>
      <p:pic>
        <p:nvPicPr>
          <p:cNvPr id="7" name="Content Placeholder 6" descr="C:\Users\BALZESE\Documents\My talks\biosecurity\3_6_08_bDSC_0186%20x7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2229293"/>
            <a:ext cx="5422900" cy="362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926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Highly pathogenic Avian influenza - cattle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Known transmission routes as of May 2024: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Direct contact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Oral – virus </a:t>
            </a:r>
            <a:r>
              <a:rPr lang="en-US" dirty="0" smtClean="0"/>
              <a:t>may be present </a:t>
            </a:r>
            <a:r>
              <a:rPr lang="en-US" smtClean="0"/>
              <a:t>in raw milk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Fomite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Aerosol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6" name="Picture 2" descr="Image result for dairy cattle pictur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4" y="2228004"/>
            <a:ext cx="5639697" cy="374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38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Paratuberculosis</a:t>
            </a:r>
            <a:r>
              <a:rPr lang="en-US" dirty="0"/>
              <a:t> (</a:t>
            </a:r>
            <a:r>
              <a:rPr lang="en-US" dirty="0" err="1"/>
              <a:t>Johne’s</a:t>
            </a:r>
            <a:r>
              <a:rPr lang="en-US" dirty="0"/>
              <a:t> Disease)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Transmitted via: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Oral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Direct contact - reproductive</a:t>
            </a:r>
          </a:p>
        </p:txBody>
      </p:sp>
      <p:pic>
        <p:nvPicPr>
          <p:cNvPr id="9" name="Picture 2" descr="cow with Johne's Diseas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6" y="2228004"/>
            <a:ext cx="5321111" cy="402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69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Transmissible Encephalopathies (Mad Cow or BSE/CWD)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Transmitted via: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Oral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Fomite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Direct </a:t>
            </a:r>
            <a:r>
              <a:rPr lang="en-US" dirty="0" smtClean="0"/>
              <a:t>contact</a:t>
            </a:r>
            <a:endParaRPr lang="en-US" dirty="0"/>
          </a:p>
        </p:txBody>
      </p:sp>
      <p:pic>
        <p:nvPicPr>
          <p:cNvPr id="6" name="Picture 3" descr="Slide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r="1482" b="6667"/>
          <a:stretch>
            <a:fillRect/>
          </a:stretch>
        </p:blipFill>
        <p:spPr bwMode="auto">
          <a:xfrm>
            <a:off x="581025" y="2255216"/>
            <a:ext cx="5422900" cy="3577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06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Routine biosecurity practices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to prevent spreading disease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69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What is Biosecurity?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en-US" dirty="0"/>
              <a:t>Precautions taken to minimize the risk of introducing or spreading an infectious disease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  <p:pic>
        <p:nvPicPr>
          <p:cNvPr id="4" name="Picture 4" descr="girlbandandcow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" t="2492" r="2074" b="2492"/>
          <a:stretch>
            <a:fillRect/>
          </a:stretch>
        </p:blipFill>
        <p:spPr bwMode="auto">
          <a:xfrm>
            <a:off x="2490537" y="2667000"/>
            <a:ext cx="4407568" cy="3277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labtec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663" y="2667000"/>
            <a:ext cx="2204261" cy="327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74662" y="5997055"/>
            <a:ext cx="4319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Somewhere in between these two scenarios</a:t>
            </a:r>
          </a:p>
        </p:txBody>
      </p:sp>
    </p:spTree>
    <p:extLst>
      <p:ext uri="{BB962C8B-B14F-4D97-AF65-F5344CB8AC3E}">
        <p14:creationId xmlns:p14="http://schemas.microsoft.com/office/powerpoint/2010/main" val="260595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Arriving at a farm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5" y="2228004"/>
            <a:ext cx="5215786" cy="3633047"/>
          </a:xfrm>
        </p:spPr>
        <p:txBody>
          <a:bodyPr>
            <a:normAutofit/>
          </a:bodyPr>
          <a:lstStyle/>
          <a:p>
            <a:r>
              <a:rPr lang="en-US" dirty="0" smtClean="0"/>
              <a:t>Ask for a farm’s specific biosecurity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If they have one, </a:t>
            </a:r>
            <a:r>
              <a:rPr lang="en-US" b="1" dirty="0" smtClean="0"/>
              <a:t>follow it!</a:t>
            </a:r>
            <a:endParaRPr lang="en-US" b="1" dirty="0"/>
          </a:p>
          <a:p>
            <a:endParaRPr lang="en-US" dirty="0" smtClean="0"/>
          </a:p>
          <a:p>
            <a:r>
              <a:rPr lang="en-US" dirty="0" smtClean="0"/>
              <a:t>Parking your vehicle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Designated parking area or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Cleanest spot available</a:t>
            </a:r>
            <a:endParaRPr lang="en-US" dirty="0"/>
          </a:p>
          <a:p>
            <a:pPr marL="768096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Avoid driving through animal areas or high farm traffic areas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5" b="7138"/>
          <a:stretch/>
        </p:blipFill>
        <p:spPr>
          <a:xfrm>
            <a:off x="5796980" y="2076772"/>
            <a:ext cx="5813829" cy="3642101"/>
          </a:xfrm>
        </p:spPr>
      </p:pic>
    </p:spTree>
    <p:extLst>
      <p:ext uri="{BB962C8B-B14F-4D97-AF65-F5344CB8AC3E}">
        <p14:creationId xmlns:p14="http://schemas.microsoft.com/office/powerpoint/2010/main" val="84580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in livestock buildings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114300"/>
            <a:r>
              <a:rPr lang="en-US" sz="2800" dirty="0"/>
              <a:t>Minimum biosecurity levels</a:t>
            </a:r>
          </a:p>
          <a:p>
            <a:pPr lvl="1"/>
            <a:r>
              <a:rPr lang="en-US" dirty="0"/>
              <a:t>Wear protective footwear (rubber boots or disposable shoe coverings)</a:t>
            </a:r>
          </a:p>
          <a:p>
            <a:pPr lvl="1"/>
            <a:r>
              <a:rPr lang="en-US" dirty="0"/>
              <a:t>Wear disposable or cloth </a:t>
            </a:r>
            <a:r>
              <a:rPr lang="en-US" dirty="0" smtClean="0"/>
              <a:t>coveralls</a:t>
            </a:r>
          </a:p>
          <a:p>
            <a:pPr lvl="1"/>
            <a:r>
              <a:rPr lang="en-US" dirty="0" smtClean="0"/>
              <a:t>For each farm visited, new outerwear is advised after working with and around animals</a:t>
            </a:r>
          </a:p>
          <a:p>
            <a:pPr lvl="2"/>
            <a:r>
              <a:rPr lang="en-US" dirty="0" smtClean="0"/>
              <a:t>Includes coat, hat, gloves, etc.</a:t>
            </a:r>
            <a:endParaRPr lang="en-US" dirty="0"/>
          </a:p>
          <a:p>
            <a:pPr lvl="1"/>
            <a:r>
              <a:rPr lang="en-US" dirty="0" smtClean="0"/>
              <a:t>Have </a:t>
            </a:r>
            <a:r>
              <a:rPr lang="en-US" dirty="0"/>
              <a:t>animals moved away from the work </a:t>
            </a:r>
            <a:r>
              <a:rPr lang="en-US" dirty="0" smtClean="0"/>
              <a:t>site, if possible</a:t>
            </a:r>
            <a:endParaRPr lang="en-US" dirty="0"/>
          </a:p>
          <a:p>
            <a:pPr lvl="1"/>
            <a:r>
              <a:rPr lang="en-US" dirty="0"/>
              <a:t>Have organic matter (manure) removed from work </a:t>
            </a:r>
            <a:r>
              <a:rPr lang="en-US" dirty="0" smtClean="0"/>
              <a:t>site, if possible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72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in outdoor livestock areas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Wear protective footwear (rubber boots or disposable shoe coverings)</a:t>
            </a:r>
          </a:p>
          <a:p>
            <a:r>
              <a:rPr lang="en-US" dirty="0"/>
              <a:t>Avoid wearing disposable shoe coverings in some conditions</a:t>
            </a:r>
          </a:p>
          <a:p>
            <a:pPr lvl="1"/>
            <a:r>
              <a:rPr lang="en-US" dirty="0"/>
              <a:t>Slippery conditions—ice or snow</a:t>
            </a:r>
          </a:p>
          <a:p>
            <a:pPr lvl="1"/>
            <a:r>
              <a:rPr lang="en-US" dirty="0"/>
              <a:t>Extended work or work on rough surfaces—shoe coverings will wear through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64"/>
          <a:stretch/>
        </p:blipFill>
        <p:spPr>
          <a:xfrm>
            <a:off x="6123093" y="2228004"/>
            <a:ext cx="5197968" cy="350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12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Keep equipment on a clean surface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Use equipment/supplies that can be disinfected or are disposable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Bring only the required equipment for the job onto the farm</a:t>
            </a:r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998" y="2228005"/>
            <a:ext cx="4844062" cy="3633046"/>
          </a:xfrm>
        </p:spPr>
      </p:pic>
    </p:spTree>
    <p:extLst>
      <p:ext uri="{BB962C8B-B14F-4D97-AF65-F5344CB8AC3E}">
        <p14:creationId xmlns:p14="http://schemas.microsoft.com/office/powerpoint/2010/main" val="152783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Protecting electronic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It’s best to leave cell phones, tablets and cameras in your </a:t>
            </a:r>
            <a:r>
              <a:rPr lang="en-US" dirty="0" smtClean="0"/>
              <a:t>vehicle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you need to have your </a:t>
            </a:r>
            <a:r>
              <a:rPr lang="en-US" dirty="0" smtClean="0"/>
              <a:t>electronic devices with </a:t>
            </a:r>
            <a:r>
              <a:rPr lang="en-US" dirty="0"/>
              <a:t>you, protect </a:t>
            </a:r>
            <a:r>
              <a:rPr lang="en-US" dirty="0" smtClean="0"/>
              <a:t>them</a:t>
            </a:r>
          </a:p>
          <a:p>
            <a:pPr marL="653796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Waterproof case</a:t>
            </a:r>
          </a:p>
          <a:p>
            <a:pPr marL="653796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Ziploc bags</a:t>
            </a:r>
          </a:p>
          <a:p>
            <a:pPr marL="653796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998" y="2228005"/>
            <a:ext cx="4844062" cy="363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75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Cleaning &amp; disinfecting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Stopping disease from spreading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88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77670" y="853177"/>
            <a:ext cx="5597666" cy="4894580"/>
          </a:xfrm>
        </p:spPr>
        <p:txBody>
          <a:bodyPr>
            <a:norm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Cleaning &amp; Disinfecting Protocol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Clean</a:t>
            </a:r>
            <a:r>
              <a:rPr lang="en-US" dirty="0" smtClean="0"/>
              <a:t> all visible organic matter with water and a detergent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Disinfect </a:t>
            </a:r>
          </a:p>
          <a:p>
            <a:pPr marL="768096" lvl="1" indent="-457200">
              <a:buFont typeface="+mj-lt"/>
              <a:buAutoNum type="arabicPeriod"/>
            </a:pPr>
            <a:r>
              <a:rPr lang="en-US" dirty="0" smtClean="0"/>
              <a:t>Select a disinfectant appropriate for the disease of concern</a:t>
            </a:r>
          </a:p>
          <a:p>
            <a:pPr marL="768096" lvl="1" indent="-457200">
              <a:buFont typeface="+mj-lt"/>
              <a:buAutoNum type="arabicPeriod"/>
            </a:pPr>
            <a:r>
              <a:rPr lang="en-US" dirty="0" smtClean="0"/>
              <a:t>Follow the disinfectant’s directions for concentration and contact time </a:t>
            </a:r>
          </a:p>
          <a:p>
            <a:endParaRPr lang="en-US" dirty="0" smtClean="0"/>
          </a:p>
        </p:txBody>
      </p:sp>
      <p:pic>
        <p:nvPicPr>
          <p:cNvPr id="3" name="Picture 2" descr="469440E3-43B6-4130-874A-6D5C5E873D9B-L0-00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0" t="5866" r="19040" b="14348"/>
          <a:stretch/>
        </p:blipFill>
        <p:spPr bwMode="auto">
          <a:xfrm>
            <a:off x="6324600" y="1267197"/>
            <a:ext cx="5073576" cy="448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17356" y="5747757"/>
            <a:ext cx="93016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* Successful disinfection = little to no organic </a:t>
            </a:r>
            <a:r>
              <a:rPr lang="en-US" sz="2800" dirty="0" smtClean="0"/>
              <a:t>matter present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67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Disinfectant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1059" y="2043247"/>
            <a:ext cx="5715629" cy="4203618"/>
          </a:xfrm>
        </p:spPr>
        <p:txBody>
          <a:bodyPr>
            <a:noAutofit/>
          </a:bodyPr>
          <a:lstStyle/>
          <a:p>
            <a:pPr lvl="0" hangingPunct="0"/>
            <a:r>
              <a:rPr lang="en-US" sz="1100" dirty="0"/>
              <a:t> </a:t>
            </a:r>
            <a:endParaRPr lang="en-US" sz="2000" dirty="0" smtClean="0"/>
          </a:p>
          <a:p>
            <a:pPr lvl="1" hangingPunct="0"/>
            <a:endParaRPr lang="en-US" sz="2000" dirty="0" smtClean="0"/>
          </a:p>
          <a:p>
            <a:pPr lvl="1" hangingPunct="0"/>
            <a:r>
              <a:rPr lang="en-US" sz="2000" dirty="0" err="1" smtClean="0"/>
              <a:t>Virkon</a:t>
            </a:r>
            <a:r>
              <a:rPr lang="en-US" sz="2000" dirty="0" smtClean="0"/>
              <a:t> S®</a:t>
            </a:r>
          </a:p>
          <a:p>
            <a:pPr lvl="1" hangingPunct="0"/>
            <a:r>
              <a:rPr lang="en-US" sz="2000" dirty="0" smtClean="0"/>
              <a:t>Trek-</a:t>
            </a:r>
            <a:r>
              <a:rPr lang="en-US" sz="2000" dirty="0" err="1" smtClean="0"/>
              <a:t>Trol</a:t>
            </a:r>
            <a:r>
              <a:rPr lang="en-US" sz="2000" dirty="0"/>
              <a:t>® or comparable phenolic disinfectant-cleaner</a:t>
            </a:r>
          </a:p>
          <a:p>
            <a:r>
              <a:rPr lang="en-US" sz="2000" dirty="0" smtClean="0"/>
              <a:t>*Broad spectrum </a:t>
            </a:r>
            <a:r>
              <a:rPr lang="en-US" sz="2000" dirty="0" err="1" smtClean="0"/>
              <a:t>bacteriocidial</a:t>
            </a:r>
            <a:r>
              <a:rPr lang="en-US" sz="2000" dirty="0" smtClean="0"/>
              <a:t>, fungicidal &amp; </a:t>
            </a:r>
            <a:r>
              <a:rPr lang="en-US" sz="2000" dirty="0" err="1" smtClean="0"/>
              <a:t>virucidal</a:t>
            </a:r>
            <a:endParaRPr lang="en-US" sz="2000" dirty="0"/>
          </a:p>
          <a:p>
            <a:pPr hangingPunct="0"/>
            <a:endParaRPr lang="en-US" sz="2000" dirty="0" smtClean="0"/>
          </a:p>
          <a:p>
            <a:pPr hangingPunct="0"/>
            <a:r>
              <a:rPr lang="en-US" sz="2000" dirty="0" smtClean="0"/>
              <a:t>Lysol</a:t>
            </a:r>
            <a:r>
              <a:rPr lang="en-US" sz="2000" dirty="0"/>
              <a:t>® </a:t>
            </a:r>
            <a:r>
              <a:rPr lang="en-US" sz="2000" dirty="0" smtClean="0"/>
              <a:t> or other </a:t>
            </a:r>
            <a:r>
              <a:rPr lang="en-US" sz="2000" dirty="0"/>
              <a:t>similar broad spectrum disinfecting </a:t>
            </a:r>
            <a:r>
              <a:rPr lang="en-US" sz="2000" dirty="0" smtClean="0"/>
              <a:t>spray or wipes (</a:t>
            </a:r>
            <a:r>
              <a:rPr lang="en-US" sz="2000" dirty="0"/>
              <a:t>v</a:t>
            </a:r>
            <a:r>
              <a:rPr lang="en-US" sz="2000" dirty="0" smtClean="0"/>
              <a:t>ehicle </a:t>
            </a:r>
            <a:r>
              <a:rPr lang="en-US" sz="2000" dirty="0"/>
              <a:t>interior and other small surfaces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5" name="Content Placeholder 4" descr="Tek Trol Disinfectant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1" t="-187" r="24862" b="1580"/>
          <a:stretch/>
        </p:blipFill>
        <p:spPr bwMode="auto">
          <a:xfrm>
            <a:off x="6046466" y="2437267"/>
            <a:ext cx="1767155" cy="362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0" descr="614722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821" y="3287730"/>
            <a:ext cx="2476181" cy="247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9400" t="32790" r="32345" b="24729"/>
          <a:stretch/>
        </p:blipFill>
        <p:spPr>
          <a:xfrm>
            <a:off x="7813621" y="3944585"/>
            <a:ext cx="2912693" cy="1819326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31059" y="1978952"/>
            <a:ext cx="6780499" cy="7880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189" rtl="0" eaLnBrk="1" latinLnBrk="0" hangingPunct="1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10896" indent="-228600" algn="l" defTabSz="457189" rtl="0" eaLnBrk="1" latinLnBrk="0" hangingPunct="1">
              <a:lnSpc>
                <a:spcPts val="2880"/>
              </a:lnSpc>
              <a:spcBef>
                <a:spcPts val="300"/>
              </a:spcBef>
              <a:spcAft>
                <a:spcPts val="900"/>
              </a:spcAft>
              <a:buClr>
                <a:schemeClr val="accent5">
                  <a:lumMod val="60000"/>
                  <a:lumOff val="40000"/>
                </a:schemeClr>
              </a:buClr>
              <a:buSzPct val="85000"/>
              <a:buFont typeface="Wingdings 2" panose="05020102010507070707" pitchFamily="18" charset="2"/>
              <a:buChar char="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12763" indent="-200025" algn="l" defTabSz="457189" rtl="0" eaLnBrk="1" latinLnBrk="0" hangingPunct="1">
              <a:lnSpc>
                <a:spcPts val="2880"/>
              </a:lnSpc>
              <a:spcBef>
                <a:spcPts val="300"/>
              </a:spcBef>
              <a:spcAft>
                <a:spcPts val="900"/>
              </a:spcAft>
              <a:buClr>
                <a:schemeClr val="accent5">
                  <a:lumMod val="60000"/>
                  <a:lumOff val="40000"/>
                </a:schemeClr>
              </a:buClr>
              <a:buSzPct val="50000"/>
              <a:buFont typeface="Wingdings 2" panose="05020102010507070707" pitchFamily="18" charset="2"/>
              <a:buChar char="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741363" indent="-182880" algn="l" defTabSz="457189" rtl="0" eaLnBrk="1" latinLnBrk="0" hangingPunct="1">
              <a:lnSpc>
                <a:spcPts val="2880"/>
              </a:lnSpc>
              <a:spcBef>
                <a:spcPts val="300"/>
              </a:spcBef>
              <a:spcAft>
                <a:spcPts val="900"/>
              </a:spcAft>
              <a:buClr>
                <a:schemeClr val="accent5">
                  <a:lumMod val="60000"/>
                  <a:lumOff val="40000"/>
                </a:schemeClr>
              </a:buClr>
              <a:buSzPct val="65000"/>
              <a:buFont typeface="Wingdings 2" panose="05020102010507070707" pitchFamily="18" charset="2"/>
              <a:buChar char=""/>
              <a:tabLst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969963" indent="-182563" algn="l" defTabSz="457189" rtl="0" eaLnBrk="1" latinLnBrk="0" hangingPunct="1">
              <a:lnSpc>
                <a:spcPts val="2700"/>
              </a:lnSpc>
              <a:spcBef>
                <a:spcPts val="0"/>
              </a:spcBef>
              <a:spcAft>
                <a:spcPts val="900"/>
              </a:spcAft>
              <a:buClr>
                <a:schemeClr val="accent5">
                  <a:lumMod val="60000"/>
                  <a:lumOff val="40000"/>
                </a:schemeClr>
              </a:buClr>
              <a:buSzPct val="65000"/>
              <a:buFont typeface="Courier New" panose="02070309020205020404" pitchFamily="49" charset="0"/>
              <a:buChar char="o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99953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9945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99938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99930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en-US" sz="2200" smtClean="0"/>
              <a:t>DATCP </a:t>
            </a:r>
            <a:r>
              <a:rPr lang="en-US" sz="2200" dirty="0" smtClean="0"/>
              <a:t>approved disinfectants (general use) for boots and equipment:</a:t>
            </a:r>
          </a:p>
        </p:txBody>
      </p:sp>
    </p:spTree>
    <p:extLst>
      <p:ext uri="{BB962C8B-B14F-4D97-AF65-F5344CB8AC3E}">
        <p14:creationId xmlns:p14="http://schemas.microsoft.com/office/powerpoint/2010/main" val="210904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Disinfectant Concentration &amp; Contact time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640387229"/>
              </p:ext>
            </p:extLst>
          </p:nvPr>
        </p:nvGraphicFramePr>
        <p:xfrm>
          <a:off x="1204127" y="2019589"/>
          <a:ext cx="9783745" cy="381708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584251">
                  <a:extLst>
                    <a:ext uri="{9D8B030D-6E8A-4147-A177-3AD203B41FA5}">
                      <a16:colId xmlns:a16="http://schemas.microsoft.com/office/drawing/2014/main" val="375623249"/>
                    </a:ext>
                  </a:extLst>
                </a:gridCol>
                <a:gridCol w="2111971">
                  <a:extLst>
                    <a:ext uri="{9D8B030D-6E8A-4147-A177-3AD203B41FA5}">
                      <a16:colId xmlns:a16="http://schemas.microsoft.com/office/drawing/2014/main" val="4203252249"/>
                    </a:ext>
                  </a:extLst>
                </a:gridCol>
                <a:gridCol w="2162795">
                  <a:extLst>
                    <a:ext uri="{9D8B030D-6E8A-4147-A177-3AD203B41FA5}">
                      <a16:colId xmlns:a16="http://schemas.microsoft.com/office/drawing/2014/main" val="3614348925"/>
                    </a:ext>
                  </a:extLst>
                </a:gridCol>
                <a:gridCol w="1746607">
                  <a:extLst>
                    <a:ext uri="{9D8B030D-6E8A-4147-A177-3AD203B41FA5}">
                      <a16:colId xmlns:a16="http://schemas.microsoft.com/office/drawing/2014/main" val="1194522455"/>
                    </a:ext>
                  </a:extLst>
                </a:gridCol>
                <a:gridCol w="2178121">
                  <a:extLst>
                    <a:ext uri="{9D8B030D-6E8A-4147-A177-3AD203B41FA5}">
                      <a16:colId xmlns:a16="http://schemas.microsoft.com/office/drawing/2014/main" val="3529578337"/>
                    </a:ext>
                  </a:extLst>
                </a:gridCol>
              </a:tblGrid>
              <a:tr h="8412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Disinfectant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Best Use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Mixing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Contact Time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Efficacy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744283"/>
                  </a:ext>
                </a:extLst>
              </a:tr>
              <a:tr h="12723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Tek-Trol®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TB, Brucellosis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 </a:t>
                      </a:r>
                      <a:r>
                        <a:rPr lang="en-US" sz="2000" dirty="0" err="1">
                          <a:effectLst/>
                        </a:rPr>
                        <a:t>Tbsp</a:t>
                      </a:r>
                      <a:r>
                        <a:rPr lang="en-US" sz="2000" dirty="0">
                          <a:effectLst/>
                        </a:rPr>
                        <a:t> (or 1/2 </a:t>
                      </a:r>
                      <a:r>
                        <a:rPr lang="en-US" sz="2000" dirty="0" err="1">
                          <a:effectLst/>
                        </a:rPr>
                        <a:t>oz</a:t>
                      </a:r>
                      <a:r>
                        <a:rPr lang="en-US" sz="2000" dirty="0">
                          <a:effectLst/>
                        </a:rPr>
                        <a:t>) 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/ 1 gallon water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 minutes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Minimally effected by organic matter </a:t>
                      </a:r>
                      <a:endParaRPr lang="en-US" sz="18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or hard water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57218744"/>
                  </a:ext>
                </a:extLst>
              </a:tr>
              <a:tr h="17034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Virkon-S®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FAD </a:t>
                      </a:r>
                      <a:r>
                        <a:rPr lang="en-US" sz="2000" dirty="0" smtClean="0">
                          <a:effectLst/>
                        </a:rPr>
                        <a:t>investigations,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vesicular lesions, non-enveloped viruses*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1% solution 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1.3 </a:t>
                      </a:r>
                      <a:r>
                        <a:rPr lang="en-US" sz="2000" dirty="0" err="1">
                          <a:effectLst/>
                        </a:rPr>
                        <a:t>oz</a:t>
                      </a:r>
                      <a:r>
                        <a:rPr lang="en-US" sz="2000" dirty="0">
                          <a:effectLst/>
                        </a:rPr>
                        <a:t> (included scoop) / 1 gallon water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 minutes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Moderately effected by organic matter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7956401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17141" y="5836677"/>
            <a:ext cx="97707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*</a:t>
            </a:r>
            <a:r>
              <a:rPr lang="en-US" sz="1400" dirty="0"/>
              <a:t>Non-enveloped viruses: adenovirus, epizootic hemorrhagic disease virus (EHD), foot and mouth disease virus (FMD), hepatitis A virus, norovirus, parvovirus, rabbit hemorrhagic disease virus, rotavirus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29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77670" y="853177"/>
            <a:ext cx="5740250" cy="5308600"/>
          </a:xfrm>
        </p:spPr>
        <p:txBody>
          <a:bodyPr/>
          <a:lstStyle/>
          <a:p>
            <a:endParaRPr lang="en-US" sz="3200" dirty="0" smtClean="0"/>
          </a:p>
          <a:p>
            <a:r>
              <a:rPr lang="en-US" sz="3200" dirty="0" smtClean="0"/>
              <a:t>Cleaning &amp; Disinfecting Protocol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Clean and disinfect equipment and boots prior to returning them to your vehicle</a:t>
            </a:r>
          </a:p>
          <a:p>
            <a:pPr algn="ctr"/>
            <a:r>
              <a:rPr lang="en-US" dirty="0" smtClean="0"/>
              <a:t>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Bag equipment for later disinfection and spray disinfect on the outside of the bag</a:t>
            </a:r>
          </a:p>
          <a:p>
            <a:endParaRPr lang="en-US" dirty="0" smtClean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Wash hands with soap &amp; water </a:t>
            </a:r>
          </a:p>
          <a:p>
            <a:r>
              <a:rPr lang="en-US" dirty="0"/>
              <a:t>	</a:t>
            </a:r>
            <a:r>
              <a:rPr lang="en-US" dirty="0" smtClean="0"/>
              <a:t>or use hand sanitizer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944" y="1169868"/>
            <a:ext cx="5511536" cy="4133652"/>
          </a:xfrm>
          <a:prstGeom prst="rect">
            <a:avLst/>
          </a:prstGeom>
        </p:spPr>
      </p:pic>
      <p:pic>
        <p:nvPicPr>
          <p:cNvPr id="5" name="Picture 35" descr="20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19" y="4628252"/>
            <a:ext cx="15335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6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Biosecurity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To prevent the introduction of disease organism(s) to a susceptible herd or flock of animals</a:t>
            </a:r>
            <a:r>
              <a:rPr lang="en-US" altLang="en-US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To prevent spread of disease within a group of animals.</a:t>
            </a:r>
          </a:p>
          <a:p>
            <a:endParaRPr lang="en-US" altLang="en-US" dirty="0"/>
          </a:p>
          <a:p>
            <a:endParaRPr lang="en-US" dirty="0"/>
          </a:p>
        </p:txBody>
      </p:sp>
      <p:pic>
        <p:nvPicPr>
          <p:cNvPr id="5" name="Picture 3" descr="pig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40"/>
          <a:stretch>
            <a:fillRect/>
          </a:stretch>
        </p:blipFill>
        <p:spPr bwMode="auto">
          <a:xfrm>
            <a:off x="6096001" y="2227264"/>
            <a:ext cx="4982832" cy="363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50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77670" y="853177"/>
            <a:ext cx="5740250" cy="5308600"/>
          </a:xfrm>
        </p:spPr>
        <p:txBody>
          <a:bodyPr>
            <a:norm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Cleaning &amp; Disinfecting Protocol</a:t>
            </a:r>
          </a:p>
          <a:p>
            <a:endParaRPr lang="en-US" dirty="0"/>
          </a:p>
          <a:p>
            <a:r>
              <a:rPr lang="en-US" dirty="0" smtClean="0"/>
              <a:t>Remove outermost layer of clothing and dispose of or store for laundering</a:t>
            </a:r>
          </a:p>
          <a:p>
            <a:pPr lvl="1"/>
            <a:r>
              <a:rPr lang="en-US" sz="2000" dirty="0" smtClean="0"/>
              <a:t>Keep </a:t>
            </a:r>
            <a:r>
              <a:rPr lang="en-US" sz="2000" dirty="0"/>
              <a:t>clean clothing in “clean” container </a:t>
            </a:r>
          </a:p>
          <a:p>
            <a:pPr lvl="1"/>
            <a:r>
              <a:rPr lang="en-US" sz="2000" dirty="0"/>
              <a:t>After use, place dirty clothing into “dirty” container</a:t>
            </a:r>
          </a:p>
          <a:p>
            <a:pPr lvl="1"/>
            <a:r>
              <a:rPr lang="en-US" sz="2000" dirty="0"/>
              <a:t>Launder all clothing with hot water and detergent between uses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6148" name="Picture 4" descr="Image result for dirty farm coveral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9" b="9362"/>
          <a:stretch/>
        </p:blipFill>
        <p:spPr bwMode="auto">
          <a:xfrm>
            <a:off x="7227836" y="853178"/>
            <a:ext cx="3992936" cy="492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5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77670" y="853177"/>
            <a:ext cx="4931238" cy="5308600"/>
          </a:xfrm>
        </p:spPr>
        <p:txBody>
          <a:bodyPr/>
          <a:lstStyle/>
          <a:p>
            <a:endParaRPr lang="en-US" dirty="0" smtClean="0"/>
          </a:p>
          <a:p>
            <a:r>
              <a:rPr lang="en-US" sz="3200" dirty="0" smtClean="0"/>
              <a:t>Vehicle C&amp;D</a:t>
            </a:r>
          </a:p>
          <a:p>
            <a:endParaRPr lang="en-US" dirty="0" smtClean="0"/>
          </a:p>
          <a:p>
            <a:r>
              <a:rPr lang="en-US" dirty="0" smtClean="0"/>
              <a:t>Follow farm’s protocol for vehicles exiting and entering the farm</a:t>
            </a:r>
          </a:p>
          <a:p>
            <a:endParaRPr lang="en-US" dirty="0"/>
          </a:p>
          <a:p>
            <a:r>
              <a:rPr lang="en-US" dirty="0" smtClean="0"/>
              <a:t>May be appropriate to take your vehicle through a car wash prior to visiting another farm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Pay special attention to contaminated areas like tires and undercarriage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590" y="1162374"/>
            <a:ext cx="6201187" cy="464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7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ree Cute Kitten Wallpapers - Wallpaper Cave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" r="26524"/>
          <a:stretch/>
        </p:blipFill>
        <p:spPr bwMode="auto">
          <a:xfrm>
            <a:off x="487680" y="1005840"/>
            <a:ext cx="5562600" cy="511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45817" y="1005840"/>
            <a:ext cx="5424407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Take-Home Message</a:t>
            </a:r>
          </a:p>
          <a:p>
            <a:endParaRPr lang="en-US" dirty="0"/>
          </a:p>
          <a:p>
            <a:r>
              <a:rPr lang="en-US" sz="2400" dirty="0" smtClean="0"/>
              <a:t>You do not want to be the method of disease transmission from one farm to another.</a:t>
            </a:r>
          </a:p>
          <a:p>
            <a:endParaRPr lang="en-US" sz="2400" dirty="0"/>
          </a:p>
          <a:p>
            <a:r>
              <a:rPr lang="en-US" sz="2400" dirty="0" smtClean="0"/>
              <a:t>Good biosecurity practices will help you accomplish this.</a:t>
            </a:r>
          </a:p>
          <a:p>
            <a:endParaRPr lang="en-US" sz="2400" dirty="0"/>
          </a:p>
          <a:p>
            <a:r>
              <a:rPr lang="en-US" sz="2400" dirty="0" smtClean="0"/>
              <a:t>Biosecurity is based 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Protective wear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Cleaning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Disinfecting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105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849836"/>
            <a:ext cx="10515600" cy="763207"/>
          </a:xfrm>
        </p:spPr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35025" y="1613043"/>
            <a:ext cx="10515600" cy="4559157"/>
          </a:xfrm>
        </p:spPr>
        <p:txBody>
          <a:bodyPr/>
          <a:lstStyle/>
          <a:p>
            <a:pPr algn="l"/>
            <a:r>
              <a:rPr lang="en-US" dirty="0" smtClean="0"/>
              <a:t> Iowa State – The center for food security &amp; public health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Infection control and Prevention </a:t>
            </a:r>
          </a:p>
          <a:p>
            <a:pPr marL="708651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hlinkClick r:id="rId2"/>
              </a:rPr>
              <a:t>https://www.cfsph.iastate.edu/infection-control/ </a:t>
            </a: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Cleaning &amp; Disinfection</a:t>
            </a:r>
          </a:p>
          <a:p>
            <a:pPr marL="708651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hlinkClick r:id="rId3"/>
              </a:rPr>
              <a:t>https://www.cfsph.iastate.edu/infection-control/disinfection/ - </a:t>
            </a:r>
            <a:endParaRPr lang="en-US" dirty="0" smtClean="0"/>
          </a:p>
          <a:p>
            <a:pPr algn="l"/>
            <a:r>
              <a:rPr lang="en-US" dirty="0" smtClean="0"/>
              <a:t>WI DATCP Division of animal Health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Basic biosecurity </a:t>
            </a:r>
            <a:endParaRPr lang="en-US" dirty="0"/>
          </a:p>
          <a:p>
            <a:pPr marL="708651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hlinkClick r:id="rId4"/>
              </a:rPr>
              <a:t>https://datcp.wi.gov/Pages/Programs_Services/BasicBiosecurity.aspx - </a:t>
            </a:r>
            <a:endParaRPr lang="en-US" dirty="0" smtClean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11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May 2024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7200" dirty="0"/>
              <a:t>Wisconsin Department of Agriculture, Trade and Consumer Protection (DATCP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(608) 224-5012 - 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hlinkClick r:id="rId2"/>
              </a:rPr>
              <a:t>DATCP Home Basic Biosecurity (wi.gov)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Division of Animal Health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2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26280" y="899829"/>
            <a:ext cx="7469782" cy="5308600"/>
          </a:xfrm>
        </p:spPr>
        <p:txBody>
          <a:bodyPr/>
          <a:lstStyle/>
          <a:p>
            <a:endParaRPr lang="en-US" sz="4000" dirty="0" smtClean="0"/>
          </a:p>
          <a:p>
            <a:r>
              <a:rPr lang="en-US" sz="4000" dirty="0" smtClean="0"/>
              <a:t>Why </a:t>
            </a:r>
            <a:r>
              <a:rPr lang="en-US" sz="4000" dirty="0"/>
              <a:t>Biosecurity is Important?</a:t>
            </a:r>
          </a:p>
          <a:p>
            <a:endParaRPr lang="en-US" dirty="0"/>
          </a:p>
          <a:p>
            <a:r>
              <a:rPr lang="en-US" altLang="en-US" sz="2800" dirty="0"/>
              <a:t>	To protect </a:t>
            </a:r>
            <a:r>
              <a:rPr lang="en-US" altLang="en-US" sz="2800" dirty="0" smtClean="0"/>
              <a:t>our food supply and human health</a:t>
            </a:r>
            <a:endParaRPr lang="en-US" sz="2800" dirty="0"/>
          </a:p>
        </p:txBody>
      </p:sp>
      <p:pic>
        <p:nvPicPr>
          <p:cNvPr id="5" name="Picture 3" descr="lun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95" y="822877"/>
            <a:ext cx="3755470" cy="5462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2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26280" y="899829"/>
            <a:ext cx="7469782" cy="5308600"/>
          </a:xfrm>
        </p:spPr>
        <p:txBody>
          <a:bodyPr/>
          <a:lstStyle/>
          <a:p>
            <a:endParaRPr lang="en-US" sz="4000" dirty="0" smtClean="0"/>
          </a:p>
          <a:p>
            <a:r>
              <a:rPr lang="en-US" sz="4000" dirty="0" smtClean="0"/>
              <a:t>Why </a:t>
            </a:r>
            <a:r>
              <a:rPr lang="en-US" sz="4000" dirty="0"/>
              <a:t>Biosecurity is Important?</a:t>
            </a:r>
          </a:p>
          <a:p>
            <a:endParaRPr lang="en-US" dirty="0"/>
          </a:p>
          <a:p>
            <a:r>
              <a:rPr lang="en-US" altLang="en-US" sz="2800" dirty="0"/>
              <a:t>	To protect animal health</a:t>
            </a:r>
            <a:endParaRPr lang="en-US" sz="2800" dirty="0"/>
          </a:p>
        </p:txBody>
      </p:sp>
      <p:pic>
        <p:nvPicPr>
          <p:cNvPr id="6" name="Picture 4" descr="holstein cow calf | Cute cows, Cow photos, Cow cal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6" r="8020"/>
          <a:stretch/>
        </p:blipFill>
        <p:spPr bwMode="auto">
          <a:xfrm>
            <a:off x="529389" y="843748"/>
            <a:ext cx="3882190" cy="542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88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26280" y="899829"/>
            <a:ext cx="7469782" cy="5308600"/>
          </a:xfrm>
        </p:spPr>
        <p:txBody>
          <a:bodyPr/>
          <a:lstStyle/>
          <a:p>
            <a:endParaRPr lang="en-US" sz="4000" dirty="0" smtClean="0"/>
          </a:p>
          <a:p>
            <a:r>
              <a:rPr lang="en-US" sz="4000" dirty="0" smtClean="0"/>
              <a:t>Why </a:t>
            </a:r>
            <a:r>
              <a:rPr lang="en-US" sz="4000" dirty="0"/>
              <a:t>Biosecurity is Important?</a:t>
            </a:r>
          </a:p>
          <a:p>
            <a:endParaRPr lang="en-US" dirty="0"/>
          </a:p>
          <a:p>
            <a:r>
              <a:rPr lang="en-US" altLang="en-US" sz="2800" dirty="0"/>
              <a:t>	To protect </a:t>
            </a:r>
            <a:r>
              <a:rPr lang="en-US" altLang="en-US" sz="2800" dirty="0" smtClean="0"/>
              <a:t>the owner’s investment</a:t>
            </a:r>
            <a:endParaRPr lang="en-US" sz="2800" dirty="0"/>
          </a:p>
        </p:txBody>
      </p:sp>
      <p:pic>
        <p:nvPicPr>
          <p:cNvPr id="5" name="Picture 4" descr="farmste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5" r="34829"/>
          <a:stretch/>
        </p:blipFill>
        <p:spPr bwMode="auto">
          <a:xfrm>
            <a:off x="417094" y="898356"/>
            <a:ext cx="3994485" cy="5311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8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Routes of Transmission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disease is spread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57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aerosol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Droplets are passed through the air from one animal to another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608" t="31033" r="41589" b="20698"/>
          <a:stretch/>
        </p:blipFill>
        <p:spPr>
          <a:xfrm>
            <a:off x="893402" y="2717069"/>
            <a:ext cx="5295015" cy="343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8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826642" y="2228004"/>
            <a:ext cx="5784167" cy="3633047"/>
          </a:xfrm>
        </p:spPr>
        <p:txBody>
          <a:bodyPr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Consuming disease causing agents </a:t>
            </a:r>
            <a:r>
              <a:rPr lang="en-US" sz="2800" dirty="0" smtClean="0"/>
              <a:t>via:</a:t>
            </a:r>
          </a:p>
          <a:p>
            <a:pPr marL="768096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Contaminated feed</a:t>
            </a:r>
            <a:r>
              <a:rPr lang="en-US" sz="2800" dirty="0"/>
              <a:t> </a:t>
            </a:r>
            <a:r>
              <a:rPr lang="en-US" sz="2800" dirty="0" smtClean="0"/>
              <a:t>or water</a:t>
            </a:r>
          </a:p>
          <a:p>
            <a:pPr marL="768096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Contaminated animal products ex. raw milk</a:t>
            </a:r>
          </a:p>
          <a:p>
            <a:pPr marL="768096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Licking/chewing </a:t>
            </a:r>
            <a:r>
              <a:rPr lang="en-US" sz="2800" dirty="0"/>
              <a:t>on contaminated </a:t>
            </a:r>
            <a:r>
              <a:rPr lang="en-US" sz="2800" dirty="0" smtClean="0"/>
              <a:t>objects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9922" t="47985" r="45136" b="21214"/>
          <a:stretch/>
        </p:blipFill>
        <p:spPr>
          <a:xfrm>
            <a:off x="839971" y="2886217"/>
            <a:ext cx="4986671" cy="247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8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TCP Title Slides">
  <a:themeElements>
    <a:clrScheme name="DTCP_Blue">
      <a:dk1>
        <a:srgbClr val="374C81"/>
      </a:dk1>
      <a:lt1>
        <a:srgbClr val="FFFFFF"/>
      </a:lt1>
      <a:dk2>
        <a:srgbClr val="1E5F9F"/>
      </a:dk2>
      <a:lt2>
        <a:srgbClr val="DAE0EF"/>
      </a:lt2>
      <a:accent1>
        <a:srgbClr val="4A66AC"/>
      </a:accent1>
      <a:accent2>
        <a:srgbClr val="629DD1"/>
      </a:accent2>
      <a:accent3>
        <a:srgbClr val="297FD5"/>
      </a:accent3>
      <a:accent4>
        <a:srgbClr val="CC9900"/>
      </a:accent4>
      <a:accent5>
        <a:srgbClr val="E8BF12"/>
      </a:accent5>
      <a:accent6>
        <a:srgbClr val="F5DF7F"/>
      </a:accent6>
      <a:hlink>
        <a:srgbClr val="92D050"/>
      </a:hlink>
      <a:folHlink>
        <a:srgbClr val="BAE18F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ATCP second slides">
  <a:themeElements>
    <a:clrScheme name="DTCP_Blue">
      <a:dk1>
        <a:srgbClr val="374C81"/>
      </a:dk1>
      <a:lt1>
        <a:srgbClr val="FFFFFF"/>
      </a:lt1>
      <a:dk2>
        <a:srgbClr val="1E5F9F"/>
      </a:dk2>
      <a:lt2>
        <a:srgbClr val="DAE0EF"/>
      </a:lt2>
      <a:accent1>
        <a:srgbClr val="4A66AC"/>
      </a:accent1>
      <a:accent2>
        <a:srgbClr val="629DD1"/>
      </a:accent2>
      <a:accent3>
        <a:srgbClr val="297FD5"/>
      </a:accent3>
      <a:accent4>
        <a:srgbClr val="CC9900"/>
      </a:accent4>
      <a:accent5>
        <a:srgbClr val="E8BF12"/>
      </a:accent5>
      <a:accent6>
        <a:srgbClr val="F5DF7F"/>
      </a:accent6>
      <a:hlink>
        <a:srgbClr val="92D050"/>
      </a:hlink>
      <a:folHlink>
        <a:srgbClr val="BAE18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B479DE97358D43AEB72738EE1F2D08" ma:contentTypeVersion="18" ma:contentTypeDescription="Create a new document." ma:contentTypeScope="" ma:versionID="042ad494a7ebc74dafe851c0a83659a2">
  <xsd:schema xmlns:xsd="http://www.w3.org/2001/XMLSchema" xmlns:xs="http://www.w3.org/2001/XMLSchema" xmlns:p="http://schemas.microsoft.com/office/2006/metadata/properties" xmlns:ns1="http://schemas.microsoft.com/sharepoint/v3" xmlns:ns2="10f2cb44-b37d-4693-a5c3-140ab663d372" xmlns:ns3="fb82bcdf-ea63-4554-99e3-e15ccd87b479" targetNamespace="http://schemas.microsoft.com/office/2006/metadata/properties" ma:root="true" ma:fieldsID="59686f42ef9d50c20542f1593888294d" ns1:_="" ns2:_="" ns3:_="">
    <xsd:import namespace="http://schemas.microsoft.com/sharepoint/v3"/>
    <xsd:import namespace="10f2cb44-b37d-4693-a5c3-140ab663d372"/>
    <xsd:import namespace="fb82bcdf-ea63-4554-99e3-e15ccd87b479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3:bureau" minOccurs="0"/>
                <xsd:element ref="ns3:_x002e_division"/>
                <xsd:element ref="ns3:_x002e_globalNavigation"/>
                <xsd:element ref="ns3:_x002e_program" minOccurs="0"/>
                <xsd:element ref="ns3:_x002e_purpose" minOccurs="0"/>
                <xsd:element ref="ns3:_x002e_year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2cb44-b37d-4693-a5c3-140ab663d372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82bcdf-ea63-4554-99e3-e15ccd87b479" elementFormDefault="qualified">
    <xsd:import namespace="http://schemas.microsoft.com/office/2006/documentManagement/types"/>
    <xsd:import namespace="http://schemas.microsoft.com/office/infopath/2007/PartnerControls"/>
    <xsd:element name="bureau" ma:index="13" nillable="true" ma:displayName=".Bureau" ma:internalName="bureau">
      <xsd:simpleType>
        <xsd:restriction base="dms:Text">
          <xsd:maxLength value="255"/>
        </xsd:restriction>
      </xsd:simpleType>
    </xsd:element>
    <xsd:element name="_x002e_division" ma:index="14" ma:displayName=".Division" ma:list="{666f73c0-ff85-4897-bedd-c4bfa5c5bae8}" ma:internalName="_x002E_division" ma:showField="Title" ma:web="fb82bcdf-ea63-4554-99e3-e15ccd87b479">
      <xsd:simpleType>
        <xsd:restriction base="dms:Lookup"/>
      </xsd:simpleType>
    </xsd:element>
    <xsd:element name="_x002e_globalNavigation" ma:index="15" ma:displayName=".Global Navigation" ma:list="{cc087b04-f769-438a-abab-25389f9209d1}" ma:internalName="_x002E_globalNavigation" ma:showField="Title" ma:web="fb82bcdf-ea63-4554-99e3-e15ccd87b479">
      <xsd:simpleType>
        <xsd:restriction base="dms:Lookup"/>
      </xsd:simpleType>
    </xsd:element>
    <xsd:element name="_x002e_program" ma:index="16" nillable="true" ma:displayName=".Program" ma:internalName="_x002E_program">
      <xsd:simpleType>
        <xsd:restriction base="dms:Text">
          <xsd:maxLength value="255"/>
        </xsd:restriction>
      </xsd:simpleType>
    </xsd:element>
    <xsd:element name="_x002e_purpose" ma:index="17" nillable="true" ma:displayName=".Purpose" ma:list="{27ad8e90-7efe-4104-98ae-37a81fef7fbc}" ma:internalName="_x002E_purpose" ma:showField="Title" ma:web="fb82bcdf-ea63-4554-99e3-e15ccd87b479">
      <xsd:simpleType>
        <xsd:restriction base="dms:Lookup"/>
      </xsd:simpleType>
    </xsd:element>
    <xsd:element name="_x002e_year" ma:index="18" nillable="true" ma:displayName=".Year" ma:decimals="0" ma:internalName="_x002E_year" ma:percentage="FALSE">
      <xsd:simpleType>
        <xsd:restriction base="dms:Number">
          <xsd:maxInclusive value="2050"/>
          <xsd:minInclusive value="1992"/>
        </xsd:restriction>
      </xsd:simpleType>
    </xsd:element>
    <xsd:element name="SharedWithUsers" ma:index="2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2e_division xmlns="fb82bcdf-ea63-4554-99e3-e15ccd87b479">2</_x002e_division>
    <_x002e_globalNavigation xmlns="fb82bcdf-ea63-4554-99e3-e15ccd87b479">4</_x002e_globalNavigation>
    <_x002e_program xmlns="fb82bcdf-ea63-4554-99e3-e15ccd87b479" xsi:nil="true"/>
    <_x002e_year xmlns="fb82bcdf-ea63-4554-99e3-e15ccd87b479" xsi:nil="true"/>
    <PublishingExpirationDate xmlns="http://schemas.microsoft.com/sharepoint/v3" xsi:nil="true"/>
    <PublishingStartDate xmlns="http://schemas.microsoft.com/sharepoint/v3" xsi:nil="true"/>
    <bureau xmlns="fb82bcdf-ea63-4554-99e3-e15ccd87b479" xsi:nil="true"/>
    <_x002e_purpose xmlns="fb82bcdf-ea63-4554-99e3-e15ccd87b479" xsi:nil="true"/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1FF0AC9-0B5C-4391-91C0-C424EA8311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821451-D4A6-41A7-9DBE-8CC22826F57E}"/>
</file>

<file path=customXml/itemProps3.xml><?xml version="1.0" encoding="utf-8"?>
<ds:datastoreItem xmlns:ds="http://schemas.openxmlformats.org/officeDocument/2006/customXml" ds:itemID="{37856913-31D7-4569-A942-0C0B4D486D87}">
  <ds:schemaRefs>
    <ds:schemaRef ds:uri="c8d0b0a5-cd0d-4696-8ae6-a5faeed00ca4"/>
    <ds:schemaRef ds:uri="http://purl.org/dc/dcmitype/"/>
    <ds:schemaRef ds:uri="http://schemas.microsoft.com/office/infopath/2007/PartnerControls"/>
    <ds:schemaRef ds:uri="9eca2087-3119-4d54-a641-53b09225bb30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998FCBF3-0832-4B01-A269-43B285199DF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3744</TotalTime>
  <Words>945</Words>
  <Application>Microsoft Office PowerPoint</Application>
  <PresentationFormat>Widescreen</PresentationFormat>
  <Paragraphs>191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Courier New</vt:lpstr>
      <vt:lpstr>Gill Sans MT</vt:lpstr>
      <vt:lpstr>Times New Roman</vt:lpstr>
      <vt:lpstr>Wingdings 2</vt:lpstr>
      <vt:lpstr>DATCP Title Slides</vt:lpstr>
      <vt:lpstr>DATCP second slides</vt:lpstr>
      <vt:lpstr>PowerPoint Presentation</vt:lpstr>
      <vt:lpstr>What is Biosecurity?</vt:lpstr>
      <vt:lpstr>Purpose of Biosecurity</vt:lpstr>
      <vt:lpstr>PowerPoint Presentation</vt:lpstr>
      <vt:lpstr>PowerPoint Presentation</vt:lpstr>
      <vt:lpstr>PowerPoint Presentation</vt:lpstr>
      <vt:lpstr>Routes of Transmission</vt:lpstr>
      <vt:lpstr>aerosol</vt:lpstr>
      <vt:lpstr>oral</vt:lpstr>
      <vt:lpstr>Direct contact</vt:lpstr>
      <vt:lpstr>fomite</vt:lpstr>
      <vt:lpstr>Vector-borne</vt:lpstr>
      <vt:lpstr>Zoonotic</vt:lpstr>
      <vt:lpstr>Important Livestock disease examples</vt:lpstr>
      <vt:lpstr>Highly pathogenic Avian influenza</vt:lpstr>
      <vt:lpstr>Highly pathogenic Avian influenza - cattle</vt:lpstr>
      <vt:lpstr>Paratuberculosis (Johne’s Disease)</vt:lpstr>
      <vt:lpstr>Transmissible Encephalopathies (Mad Cow or BSE/CWD)</vt:lpstr>
      <vt:lpstr>Routine biosecurity practices</vt:lpstr>
      <vt:lpstr>Arriving at a farm</vt:lpstr>
      <vt:lpstr>Working in livestock buildings</vt:lpstr>
      <vt:lpstr>Working in outdoor livestock areas</vt:lpstr>
      <vt:lpstr>Equipment</vt:lpstr>
      <vt:lpstr>Protecting electronic equipment</vt:lpstr>
      <vt:lpstr>Cleaning &amp; disinfecting</vt:lpstr>
      <vt:lpstr>PowerPoint Presentation</vt:lpstr>
      <vt:lpstr>Disinfectant selection</vt:lpstr>
      <vt:lpstr>Disinfectant Concentration &amp; Contact time</vt:lpstr>
      <vt:lpstr>PowerPoint Presentation</vt:lpstr>
      <vt:lpstr>PowerPoint Presentation</vt:lpstr>
      <vt:lpstr>PowerPoint Presentation</vt:lpstr>
      <vt:lpstr>PowerPoint Presentation</vt:lpstr>
      <vt:lpstr>Resources</vt:lpstr>
      <vt:lpstr>PowerPoint Presentation</vt:lpstr>
    </vt:vector>
  </TitlesOfParts>
  <Company>DATCP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With Pictures layout</dc:title>
  <dc:creator>Lawrence, Laurie J - DATCP</dc:creator>
  <cp:lastModifiedBy>Melissa Mace</cp:lastModifiedBy>
  <cp:revision>347</cp:revision>
  <dcterms:created xsi:type="dcterms:W3CDTF">2020-03-20T19:19:58Z</dcterms:created>
  <dcterms:modified xsi:type="dcterms:W3CDTF">2024-06-07T16:47:29Z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0x010100E9B479DE97358D43AEB72738EE1F2D08</vt:lpwstr>
  </property>
</Properties>
</file>