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64" r:id="rId5"/>
    <p:sldMasterId id="2147483686" r:id="rId6"/>
    <p:sldMasterId id="2147483688" r:id="rId7"/>
    <p:sldMasterId id="2147483690" r:id="rId8"/>
    <p:sldMasterId id="2147483682" r:id="rId9"/>
    <p:sldMasterId id="2147483655" r:id="rId10"/>
    <p:sldMasterId id="2147483672" r:id="rId11"/>
  </p:sldMasterIdLst>
  <p:notesMasterIdLst>
    <p:notesMasterId r:id="rId19"/>
  </p:notesMasterIdLst>
  <p:handoutMasterIdLst>
    <p:handoutMasterId r:id="rId20"/>
  </p:handoutMasterIdLst>
  <p:sldIdLst>
    <p:sldId id="293" r:id="rId12"/>
    <p:sldId id="263" r:id="rId13"/>
    <p:sldId id="309" r:id="rId14"/>
    <p:sldId id="316" r:id="rId15"/>
    <p:sldId id="318" r:id="rId16"/>
    <p:sldId id="764" r:id="rId17"/>
    <p:sldId id="301" r:id="rId1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A"/>
    <a:srgbClr val="004680"/>
    <a:srgbClr val="1E384B"/>
    <a:srgbClr val="FFD966"/>
    <a:srgbClr val="D8B846"/>
    <a:srgbClr val="802F2D"/>
    <a:srgbClr val="E6E6E6"/>
    <a:srgbClr val="004C97"/>
    <a:srgbClr val="D8B85E"/>
    <a:srgbClr val="004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EDCC0-E71B-4182-AD59-2EF93B39B348}" v="5" dt="2023-11-15T21:14:30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3" autoAdjust="0"/>
    <p:restoredTop sz="88132" autoAdjust="0"/>
  </p:normalViewPr>
  <p:slideViewPr>
    <p:cSldViewPr snapToGrid="0">
      <p:cViewPr varScale="1">
        <p:scale>
          <a:sx n="97" d="100"/>
          <a:sy n="97" d="100"/>
        </p:scale>
        <p:origin x="6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3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Relationship Id="rId27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ay, Jennifer - DOT" userId="f0b6c042-c0ac-40c1-83bc-738ec8241137" providerId="ADAL" clId="{FBCEDCC0-E71B-4182-AD59-2EF93B39B348}"/>
    <pc:docChg chg="undo custSel modSld">
      <pc:chgData name="Murray, Jennifer - DOT" userId="f0b6c042-c0ac-40c1-83bc-738ec8241137" providerId="ADAL" clId="{FBCEDCC0-E71B-4182-AD59-2EF93B39B348}" dt="2023-11-15T21:15:01.008" v="651" actId="20577"/>
      <pc:docMkLst>
        <pc:docMk/>
      </pc:docMkLst>
      <pc:sldChg chg="modNotesTx">
        <pc:chgData name="Murray, Jennifer - DOT" userId="f0b6c042-c0ac-40c1-83bc-738ec8241137" providerId="ADAL" clId="{FBCEDCC0-E71B-4182-AD59-2EF93B39B348}" dt="2023-11-15T20:44:24.863" v="578" actId="20577"/>
        <pc:sldMkLst>
          <pc:docMk/>
          <pc:sldMk cId="3089869606" sldId="293"/>
        </pc:sldMkLst>
      </pc:sldChg>
      <pc:sldChg chg="addSp modSp mod">
        <pc:chgData name="Murray, Jennifer - DOT" userId="f0b6c042-c0ac-40c1-83bc-738ec8241137" providerId="ADAL" clId="{FBCEDCC0-E71B-4182-AD59-2EF93B39B348}" dt="2023-11-15T14:51:15.360" v="577" actId="6549"/>
        <pc:sldMkLst>
          <pc:docMk/>
          <pc:sldMk cId="2016191738" sldId="301"/>
        </pc:sldMkLst>
        <pc:spChg chg="mod">
          <ac:chgData name="Murray, Jennifer - DOT" userId="f0b6c042-c0ac-40c1-83bc-738ec8241137" providerId="ADAL" clId="{FBCEDCC0-E71B-4182-AD59-2EF93B39B348}" dt="2023-11-15T14:23:29.264" v="482" actId="1036"/>
          <ac:spMkLst>
            <pc:docMk/>
            <pc:sldMk cId="2016191738" sldId="301"/>
            <ac:spMk id="2" creationId="{EB62A7C1-A194-9ADD-C8AF-5337EA31D54A}"/>
          </ac:spMkLst>
        </pc:spChg>
        <pc:spChg chg="add mod">
          <ac:chgData name="Murray, Jennifer - DOT" userId="f0b6c042-c0ac-40c1-83bc-738ec8241137" providerId="ADAL" clId="{FBCEDCC0-E71B-4182-AD59-2EF93B39B348}" dt="2023-11-15T14:51:15.360" v="577" actId="6549"/>
          <ac:spMkLst>
            <pc:docMk/>
            <pc:sldMk cId="2016191738" sldId="301"/>
            <ac:spMk id="3" creationId="{A53385D1-8BB1-7B4F-293D-157107C69D15}"/>
          </ac:spMkLst>
        </pc:spChg>
      </pc:sldChg>
      <pc:sldChg chg="addSp delSp modSp mod">
        <pc:chgData name="Murray, Jennifer - DOT" userId="f0b6c042-c0ac-40c1-83bc-738ec8241137" providerId="ADAL" clId="{FBCEDCC0-E71B-4182-AD59-2EF93B39B348}" dt="2023-11-15T21:15:01.008" v="651" actId="20577"/>
        <pc:sldMkLst>
          <pc:docMk/>
          <pc:sldMk cId="2281638532" sldId="316"/>
        </pc:sldMkLst>
        <pc:spChg chg="mod">
          <ac:chgData name="Murray, Jennifer - DOT" userId="f0b6c042-c0ac-40c1-83bc-738ec8241137" providerId="ADAL" clId="{FBCEDCC0-E71B-4182-AD59-2EF93B39B348}" dt="2023-11-14T19:38:05.075" v="41" actId="1035"/>
          <ac:spMkLst>
            <pc:docMk/>
            <pc:sldMk cId="2281638532" sldId="316"/>
            <ac:spMk id="2" creationId="{09696E8C-9481-FDF4-46A6-3F9E51FF6C91}"/>
          </ac:spMkLst>
        </pc:spChg>
        <pc:spChg chg="mod">
          <ac:chgData name="Murray, Jennifer - DOT" userId="f0b6c042-c0ac-40c1-83bc-738ec8241137" providerId="ADAL" clId="{FBCEDCC0-E71B-4182-AD59-2EF93B39B348}" dt="2023-11-14T19:36:34.959" v="18" actId="14100"/>
          <ac:spMkLst>
            <pc:docMk/>
            <pc:sldMk cId="2281638532" sldId="316"/>
            <ac:spMk id="3" creationId="{00000000-0000-0000-0000-000000000000}"/>
          </ac:spMkLst>
        </pc:spChg>
        <pc:spChg chg="mod">
          <ac:chgData name="Murray, Jennifer - DOT" userId="f0b6c042-c0ac-40c1-83bc-738ec8241137" providerId="ADAL" clId="{FBCEDCC0-E71B-4182-AD59-2EF93B39B348}" dt="2023-11-15T21:14:50.160" v="616" actId="20577"/>
          <ac:spMkLst>
            <pc:docMk/>
            <pc:sldMk cId="2281638532" sldId="316"/>
            <ac:spMk id="4" creationId="{D994D2C0-B32C-480D-62C9-E457D23CC854}"/>
          </ac:spMkLst>
        </pc:spChg>
        <pc:spChg chg="add mod">
          <ac:chgData name="Murray, Jennifer - DOT" userId="f0b6c042-c0ac-40c1-83bc-738ec8241137" providerId="ADAL" clId="{FBCEDCC0-E71B-4182-AD59-2EF93B39B348}" dt="2023-11-15T21:15:01.008" v="651" actId="20577"/>
          <ac:spMkLst>
            <pc:docMk/>
            <pc:sldMk cId="2281638532" sldId="316"/>
            <ac:spMk id="5" creationId="{E5823F35-D0FE-6FAB-A790-B745848A9CD5}"/>
          </ac:spMkLst>
        </pc:spChg>
        <pc:spChg chg="add mod">
          <ac:chgData name="Murray, Jennifer - DOT" userId="f0b6c042-c0ac-40c1-83bc-738ec8241137" providerId="ADAL" clId="{FBCEDCC0-E71B-4182-AD59-2EF93B39B348}" dt="2023-11-14T19:38:43.039" v="44" actId="20577"/>
          <ac:spMkLst>
            <pc:docMk/>
            <pc:sldMk cId="2281638532" sldId="316"/>
            <ac:spMk id="7" creationId="{59CD397C-6E7E-341D-3C51-3FA0947AFD02}"/>
          </ac:spMkLst>
        </pc:spChg>
        <pc:spChg chg="del mod">
          <ac:chgData name="Murray, Jennifer - DOT" userId="f0b6c042-c0ac-40c1-83bc-738ec8241137" providerId="ADAL" clId="{FBCEDCC0-E71B-4182-AD59-2EF93B39B348}" dt="2023-11-14T19:35:38.271" v="7"/>
          <ac:spMkLst>
            <pc:docMk/>
            <pc:sldMk cId="2281638532" sldId="316"/>
            <ac:spMk id="11" creationId="{46296348-816D-7439-EDF6-C73FFA2C0410}"/>
          </ac:spMkLst>
        </pc:spChg>
      </pc:sldChg>
      <pc:sldChg chg="modSp mod">
        <pc:chgData name="Murray, Jennifer - DOT" userId="f0b6c042-c0ac-40c1-83bc-738ec8241137" providerId="ADAL" clId="{FBCEDCC0-E71B-4182-AD59-2EF93B39B348}" dt="2023-11-14T19:38:56.932" v="45" actId="20577"/>
        <pc:sldMkLst>
          <pc:docMk/>
          <pc:sldMk cId="3297074352" sldId="318"/>
        </pc:sldMkLst>
        <pc:spChg chg="mod">
          <ac:chgData name="Murray, Jennifer - DOT" userId="f0b6c042-c0ac-40c1-83bc-738ec8241137" providerId="ADAL" clId="{FBCEDCC0-E71B-4182-AD59-2EF93B39B348}" dt="2023-11-14T19:38:56.932" v="45" actId="20577"/>
          <ac:spMkLst>
            <pc:docMk/>
            <pc:sldMk cId="3297074352" sldId="318"/>
            <ac:spMk id="3" creationId="{00000000-0000-0000-0000-000000000000}"/>
          </ac:spMkLst>
        </pc:spChg>
      </pc:sldChg>
      <pc:sldChg chg="addSp modSp mod">
        <pc:chgData name="Murray, Jennifer - DOT" userId="f0b6c042-c0ac-40c1-83bc-738ec8241137" providerId="ADAL" clId="{FBCEDCC0-E71B-4182-AD59-2EF93B39B348}" dt="2023-11-15T14:23:08.669" v="455" actId="6549"/>
        <pc:sldMkLst>
          <pc:docMk/>
          <pc:sldMk cId="1862715603" sldId="764"/>
        </pc:sldMkLst>
        <pc:spChg chg="mod">
          <ac:chgData name="Murray, Jennifer - DOT" userId="f0b6c042-c0ac-40c1-83bc-738ec8241137" providerId="ADAL" clId="{FBCEDCC0-E71B-4182-AD59-2EF93B39B348}" dt="2023-11-15T14:23:08.669" v="455" actId="6549"/>
          <ac:spMkLst>
            <pc:docMk/>
            <pc:sldMk cId="1862715603" sldId="764"/>
            <ac:spMk id="2" creationId="{00000000-0000-0000-0000-000000000000}"/>
          </ac:spMkLst>
        </pc:spChg>
        <pc:spChg chg="mod">
          <ac:chgData name="Murray, Jennifer - DOT" userId="f0b6c042-c0ac-40c1-83bc-738ec8241137" providerId="ADAL" clId="{FBCEDCC0-E71B-4182-AD59-2EF93B39B348}" dt="2023-11-15T14:22:42.505" v="451" actId="113"/>
          <ac:spMkLst>
            <pc:docMk/>
            <pc:sldMk cId="1862715603" sldId="764"/>
            <ac:spMk id="4" creationId="{00000000-0000-0000-0000-000000000000}"/>
          </ac:spMkLst>
        </pc:spChg>
        <pc:spChg chg="add mod">
          <ac:chgData name="Murray, Jennifer - DOT" userId="f0b6c042-c0ac-40c1-83bc-738ec8241137" providerId="ADAL" clId="{FBCEDCC0-E71B-4182-AD59-2EF93B39B348}" dt="2023-11-15T14:22:54.759" v="454" actId="113"/>
          <ac:spMkLst>
            <pc:docMk/>
            <pc:sldMk cId="1862715603" sldId="764"/>
            <ac:spMk id="5" creationId="{15C32CD5-FB88-417A-4FF8-C9A7140EC6CA}"/>
          </ac:spMkLst>
        </pc:spChg>
        <pc:spChg chg="mod">
          <ac:chgData name="Murray, Jennifer - DOT" userId="f0b6c042-c0ac-40c1-83bc-738ec8241137" providerId="ADAL" clId="{FBCEDCC0-E71B-4182-AD59-2EF93B39B348}" dt="2023-11-15T14:22:48.721" v="453" actId="113"/>
          <ac:spMkLst>
            <pc:docMk/>
            <pc:sldMk cId="1862715603" sldId="764"/>
            <ac:spMk id="9" creationId="{E9602705-0A0A-4C49-BAFA-6FD1ECC3A74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57F26A6-6478-434A-8130-8B46218BE8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D8AD4-E8FC-485C-BDDB-1134A2B67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7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184054B-77F8-42CB-99ED-993D29461DD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75C5B2A-C6C1-46CD-8323-5F37F4106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704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9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4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5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8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C5B2A-C6C1-46CD-8323-5F37F4106C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12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logos and multiple line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C17704C9-2248-40AD-8B76-4C21771460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525296"/>
            <a:ext cx="10972800" cy="23258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800"/>
              </a:lnSpc>
              <a:spcBef>
                <a:spcPts val="0"/>
              </a:spcBef>
              <a:buNone/>
              <a:defRPr sz="58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7155724-E905-445E-AC3A-818472EA3C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354708"/>
            <a:ext cx="10972800" cy="17620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9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  <a:br>
              <a:rPr lang="en-US" dirty="0"/>
            </a:br>
            <a:r>
              <a:rPr lang="en-US" dirty="0"/>
              <a:t>Location, City, State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7A0048D5-6AFE-4260-8627-CDED70F4388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2548668"/>
            <a:ext cx="10972800" cy="661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000" b="0" dirty="0">
                <a:solidFill>
                  <a:srgbClr val="FFD966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E4D34EF8-7796-4C9C-B15B-CCB1C63239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2022831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700" b="1" dirty="0">
                <a:solidFill>
                  <a:srgbClr val="FFD966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6B2D8AE-8AD5-42F4-B90C-94190CD83F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276416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500" b="1" dirty="0">
                <a:solidFill>
                  <a:srgbClr val="FFD966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DEBFB67-53D0-49D1-9AA3-20F0462282D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78021" y="5261311"/>
            <a:ext cx="13716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WisDOT Logo here</a:t>
            </a:r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6DC4AE82-0302-431F-A0ED-13D1C791795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471672" y="5261311"/>
            <a:ext cx="13716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Logo 2 here</a:t>
            </a:r>
          </a:p>
        </p:txBody>
      </p:sp>
    </p:spTree>
    <p:extLst>
      <p:ext uri="{BB962C8B-B14F-4D97-AF65-F5344CB8AC3E}">
        <p14:creationId xmlns:p14="http://schemas.microsoft.com/office/powerpoint/2010/main" val="277308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802F2D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60" y="2743200"/>
            <a:ext cx="10972800" cy="2991775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802F2D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2200" baseline="0">
                <a:solidFill>
                  <a:srgbClr val="802F2D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303585178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802F2D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60" y="2743201"/>
            <a:ext cx="10972800" cy="30551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100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61343205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35419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ll dot logo with multiple lines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2B5A80C0-2936-4233-A672-2BB6377C0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130359"/>
            <a:ext cx="10972800" cy="23258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800"/>
              </a:lnSpc>
              <a:spcBef>
                <a:spcPts val="0"/>
              </a:spcBef>
              <a:buNone/>
              <a:defRPr sz="5800" b="1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266BE8CF-B468-4EF8-860F-7D4ACD853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901403"/>
            <a:ext cx="10972800" cy="17620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900" b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  <a:br>
              <a:rPr lang="en-US" dirty="0"/>
            </a:br>
            <a:r>
              <a:rPr lang="en-US" dirty="0"/>
              <a:t>Location, City, State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5359CCF-BDFE-4AA7-B8BB-1EB162C39C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153731"/>
            <a:ext cx="10972800" cy="661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000" b="0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8BD4242-B30B-4DB6-A404-D48B80B580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3618166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7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C3EAC5F1-D1DF-4F46-97A9-85313AA110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793927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5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33749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38807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4927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dot logo and title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BE22464-4249-47EE-8C46-E5FB0B52F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4284621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6500"/>
              </a:lnSpc>
              <a:defRPr sz="6300" b="1" baseline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>
              <a:lnSpc>
                <a:spcPts val="6200"/>
              </a:lnSpc>
            </a:pPr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</p:spTree>
    <p:extLst>
      <p:ext uri="{BB962C8B-B14F-4D97-AF65-F5344CB8AC3E}">
        <p14:creationId xmlns:p14="http://schemas.microsoft.com/office/powerpoint/2010/main" val="391746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dot logo with multiple lines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2B5A80C0-2936-4233-A672-2BB6377C0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130359"/>
            <a:ext cx="10972800" cy="23258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800"/>
              </a:lnSpc>
              <a:spcBef>
                <a:spcPts val="0"/>
              </a:spcBef>
              <a:buNone/>
              <a:defRPr sz="5800" b="1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266BE8CF-B468-4EF8-860F-7D4ACD853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901403"/>
            <a:ext cx="10972800" cy="17620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900" b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  <a:br>
              <a:rPr lang="en-US" dirty="0"/>
            </a:br>
            <a:r>
              <a:rPr lang="en-US" dirty="0"/>
              <a:t>Location, City, State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5359CCF-BDFE-4AA7-B8BB-1EB162C39C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153731"/>
            <a:ext cx="10972800" cy="661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000" b="0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8BD4242-B30B-4DB6-A404-D48B80B580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3618166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7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C3EAC5F1-D1DF-4F46-97A9-85313AA110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793927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5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178429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logos and title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110A8B-7108-4A0C-8CC1-6278CCCCAB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736979"/>
            <a:ext cx="9797823" cy="239810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ts val="6300"/>
              </a:lnSpc>
              <a:spcBef>
                <a:spcPts val="0"/>
              </a:spcBef>
              <a:buNone/>
              <a:defRPr sz="6300" b="1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3" name="Picture Placeholder 19">
            <a:extLst>
              <a:ext uri="{FF2B5EF4-FFF2-40B4-BE49-F238E27FC236}">
                <a16:creationId xmlns:a16="http://schemas.microsoft.com/office/drawing/2014/main" id="{32D95146-FFF7-4DF0-B690-C64B5707C46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560325" y="3428999"/>
            <a:ext cx="22860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Double click to insert WisDOT Logo here</a:t>
            </a:r>
          </a:p>
        </p:txBody>
      </p:sp>
      <p:sp>
        <p:nvSpPr>
          <p:cNvPr id="4" name="Picture Placeholder 19">
            <a:extLst>
              <a:ext uri="{FF2B5EF4-FFF2-40B4-BE49-F238E27FC236}">
                <a16:creationId xmlns:a16="http://schemas.microsoft.com/office/drawing/2014/main" id="{A73017B4-5D4C-4EEB-ACC3-9EA2965B7EB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78104" y="3429001"/>
            <a:ext cx="22860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Double click to insert Logo 2 here</a:t>
            </a:r>
          </a:p>
        </p:txBody>
      </p:sp>
    </p:spTree>
    <p:extLst>
      <p:ext uri="{BB962C8B-B14F-4D97-AF65-F5344CB8AC3E}">
        <p14:creationId xmlns:p14="http://schemas.microsoft.com/office/powerpoint/2010/main" val="7294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logos with multiple lines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FDC6563F-0BC4-4AE4-BBC7-8196010DCF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525296"/>
            <a:ext cx="10972800" cy="232581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5800"/>
              </a:lnSpc>
              <a:spcBef>
                <a:spcPts val="0"/>
              </a:spcBef>
              <a:buNone/>
              <a:defRPr sz="5800" b="1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424E048F-47F0-4494-B13A-01D097EF78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354708"/>
            <a:ext cx="10972800" cy="17620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900" b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  <a:br>
              <a:rPr lang="en-US" dirty="0"/>
            </a:br>
            <a:r>
              <a:rPr lang="en-US" dirty="0"/>
              <a:t>Location, City, State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11F70289-AF48-4465-B230-1DFEBB651D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2548668"/>
            <a:ext cx="10972800" cy="661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000" b="0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6F768F66-6E09-42B6-A911-437D5C39C0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276416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5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6FEAFA72-CAD3-4587-A7A7-A80189E7B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2022831"/>
            <a:ext cx="109728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700" b="1" dirty="0">
                <a:solidFill>
                  <a:srgbClr val="802F2D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8" name="Picture Placeholder 19">
            <a:extLst>
              <a:ext uri="{FF2B5EF4-FFF2-40B4-BE49-F238E27FC236}">
                <a16:creationId xmlns:a16="http://schemas.microsoft.com/office/drawing/2014/main" id="{C07CA59B-9353-45E9-A39A-295CBC8254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78021" y="5081200"/>
            <a:ext cx="13716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WisDOT Logo here</a:t>
            </a:r>
          </a:p>
        </p:txBody>
      </p:sp>
      <p:sp>
        <p:nvSpPr>
          <p:cNvPr id="9" name="Picture Placeholder 19">
            <a:extLst>
              <a:ext uri="{FF2B5EF4-FFF2-40B4-BE49-F238E27FC236}">
                <a16:creationId xmlns:a16="http://schemas.microsoft.com/office/drawing/2014/main" id="{E3DF7654-DDF7-4EE9-BE10-F9380375310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471672" y="5081200"/>
            <a:ext cx="13716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dirty="0"/>
              <a:t>Logo 2 here</a:t>
            </a:r>
          </a:p>
        </p:txBody>
      </p:sp>
    </p:spTree>
    <p:extLst>
      <p:ext uri="{BB962C8B-B14F-4D97-AF65-F5344CB8AC3E}">
        <p14:creationId xmlns:p14="http://schemas.microsoft.com/office/powerpoint/2010/main" val="41872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802F2D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4359" y="2743200"/>
            <a:ext cx="5427299" cy="3080551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802F2D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solidFill>
                  <a:srgbClr val="802F2D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329264" y="2743200"/>
            <a:ext cx="5237896" cy="3080551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4565257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4360" y="2286000"/>
            <a:ext cx="10972800" cy="349336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2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 baseline="0">
                <a:solidFill>
                  <a:srgbClr val="802F2D"/>
                </a:solidFill>
                <a:latin typeface="Arial Narrow" panose="020B0606020202030204" pitchFamily="34" charset="0"/>
              </a:defRPr>
            </a:lvl2pPr>
            <a:lvl3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2200" baseline="0">
                <a:solidFill>
                  <a:srgbClr val="802F2D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45712549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594360"/>
            <a:ext cx="109728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1930401"/>
            <a:ext cx="109728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802F2D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94360" y="2743200"/>
            <a:ext cx="10972800" cy="3187083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0855212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B1E55E5-42DA-4CD3-B807-BB79F70BBB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52563" cy="6890273"/>
          </a:xfrm>
          <a:prstGeom prst="rect">
            <a:avLst/>
          </a:prstGeom>
        </p:spPr>
      </p:pic>
      <p:sp>
        <p:nvSpPr>
          <p:cNvPr id="3" name="bottom-blue-band">
            <a:extLst>
              <a:ext uri="{FF2B5EF4-FFF2-40B4-BE49-F238E27FC236}">
                <a16:creationId xmlns:a16="http://schemas.microsoft.com/office/drawing/2014/main" id="{3FD157BE-396F-4442-A841-88226B27E6D7}"/>
              </a:ext>
            </a:extLst>
          </p:cNvPr>
          <p:cNvSpPr/>
          <p:nvPr userDrawn="1"/>
        </p:nvSpPr>
        <p:spPr>
          <a:xfrm>
            <a:off x="-1" y="-1"/>
            <a:ext cx="12252560" cy="6890273"/>
          </a:xfrm>
          <a:prstGeom prst="rect">
            <a:avLst/>
          </a:prstGeom>
          <a:solidFill>
            <a:srgbClr val="00468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8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ttom-blue-band">
            <a:extLst>
              <a:ext uri="{FF2B5EF4-FFF2-40B4-BE49-F238E27FC236}">
                <a16:creationId xmlns:a16="http://schemas.microsoft.com/office/drawing/2014/main" id="{832469CB-5E78-4509-A575-3C6C8E0887F5}"/>
              </a:ext>
            </a:extLst>
          </p:cNvPr>
          <p:cNvSpPr/>
          <p:nvPr userDrawn="1"/>
        </p:nvSpPr>
        <p:spPr>
          <a:xfrm>
            <a:off x="-1" y="-1"/>
            <a:ext cx="12252560" cy="6890273"/>
          </a:xfrm>
          <a:prstGeom prst="rect">
            <a:avLst/>
          </a:prstGeom>
          <a:solidFill>
            <a:srgbClr val="00468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slow">
    <p:fad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ttom-gray-band">
            <a:extLst>
              <a:ext uri="{FF2B5EF4-FFF2-40B4-BE49-F238E27FC236}">
                <a16:creationId xmlns:a16="http://schemas.microsoft.com/office/drawing/2014/main" id="{90960825-3252-43F0-A755-670ABD161C16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9144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739E91-6C5E-48DE-B11E-A3403681A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718073"/>
            <a:ext cx="3200400" cy="32004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564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ottom-gray-band">
            <a:extLst>
              <a:ext uri="{FF2B5EF4-FFF2-40B4-BE49-F238E27FC236}">
                <a16:creationId xmlns:a16="http://schemas.microsoft.com/office/drawing/2014/main" id="{792AF2F4-EB2A-4703-9255-84109C7FEFB6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41024B5-58D6-4BAB-827C-0BBE167D74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403521"/>
            <a:ext cx="1600200" cy="16002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7749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ottom-gray-band">
            <a:extLst>
              <a:ext uri="{FF2B5EF4-FFF2-40B4-BE49-F238E27FC236}">
                <a16:creationId xmlns:a16="http://schemas.microsoft.com/office/drawing/2014/main" id="{2A9F5B3C-B025-418C-A3E7-6F635E97671E}"/>
              </a:ext>
            </a:extLst>
          </p:cNvPr>
          <p:cNvSpPr>
            <a:spLocks noChangeAspect="1"/>
          </p:cNvSpPr>
          <p:nvPr userDrawn="1"/>
        </p:nvSpPr>
        <p:spPr>
          <a:xfrm>
            <a:off x="-8878" y="-9939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55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ttom-gray-band">
            <a:extLst>
              <a:ext uri="{FF2B5EF4-FFF2-40B4-BE49-F238E27FC236}">
                <a16:creationId xmlns:a16="http://schemas.microsoft.com/office/drawing/2014/main" id="{D51A15C8-6024-4F01-A045-F8F892FB4E2E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9940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37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ottom-gray-band">
            <a:extLst>
              <a:ext uri="{FF2B5EF4-FFF2-40B4-BE49-F238E27FC236}">
                <a16:creationId xmlns:a16="http://schemas.microsoft.com/office/drawing/2014/main" id="{91F5F483-CA5D-4C55-A53A-FA2A6E9F7157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9144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bottom-gray-band">
            <a:extLst>
              <a:ext uri="{FF2B5EF4-FFF2-40B4-BE49-F238E27FC236}">
                <a16:creationId xmlns:a16="http://schemas.microsoft.com/office/drawing/2014/main" id="{28703C23-698D-4A63-AC95-A55044E9E48B}"/>
              </a:ext>
            </a:extLst>
          </p:cNvPr>
          <p:cNvSpPr/>
          <p:nvPr userDrawn="1"/>
        </p:nvSpPr>
        <p:spPr>
          <a:xfrm>
            <a:off x="-8878" y="6089188"/>
            <a:ext cx="12200878" cy="777240"/>
          </a:xfrm>
          <a:prstGeom prst="rect">
            <a:avLst/>
          </a:prstGeom>
          <a:solidFill>
            <a:srgbClr val="7B7B7B">
              <a:alpha val="2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03037D68-9AF3-4536-8B59-FC7990D2F0E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48" y="6292836"/>
            <a:ext cx="5132842" cy="347473"/>
          </a:xfrm>
          <a:prstGeom prst="rect">
            <a:avLst/>
          </a:prstGeom>
        </p:spPr>
      </p:pic>
      <p:pic>
        <p:nvPicPr>
          <p:cNvPr id="8" name="red-blue-dot-logo">
            <a:extLst>
              <a:ext uri="{FF2B5EF4-FFF2-40B4-BE49-F238E27FC236}">
                <a16:creationId xmlns:a16="http://schemas.microsoft.com/office/drawing/2014/main" id="{44F0CF3F-708A-4352-9917-BB12635CCAC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63238"/>
            <a:ext cx="621792" cy="6217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172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7" r:id="rId2"/>
    <p:sldLayoutId id="2147483661" r:id="rId3"/>
    <p:sldLayoutId id="2147483658" r:id="rId4"/>
    <p:sldLayoutId id="2147483659" r:id="rId5"/>
    <p:sldLayoutId id="2147483663" r:id="rId6"/>
    <p:sldLayoutId id="2147483698" r:id="rId7"/>
  </p:sldLayoutIdLst>
  <p:transition spd="slow">
    <p:fad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ttom-gray-band">
            <a:extLst>
              <a:ext uri="{FF2B5EF4-FFF2-40B4-BE49-F238E27FC236}">
                <a16:creationId xmlns:a16="http://schemas.microsoft.com/office/drawing/2014/main" id="{E013839C-D24C-4F7D-B128-E207CE572FAE}"/>
              </a:ext>
            </a:extLst>
          </p:cNvPr>
          <p:cNvSpPr>
            <a:spLocks noChangeAspect="1"/>
          </p:cNvSpPr>
          <p:nvPr userDrawn="1"/>
        </p:nvSpPr>
        <p:spPr>
          <a:xfrm>
            <a:off x="-8878" y="-9939"/>
            <a:ext cx="12200878" cy="6867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739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 spd="slow">
    <p:fad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rrill.mechlerhickson@dot.wi.gov" TargetMode="External"/><Relationship Id="rId7" Type="http://schemas.openxmlformats.org/officeDocument/2006/relationships/hyperlink" Target="mailto:jennifer.murray@dot.wi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gan.feeley1@dot.wi.gov" TargetMode="External"/><Relationship Id="rId5" Type="http://schemas.openxmlformats.org/officeDocument/2006/relationships/hyperlink" Target="mailto:ryan.whitehead1@dot.wi.gov" TargetMode="External"/><Relationship Id="rId4" Type="http://schemas.openxmlformats.org/officeDocument/2006/relationships/hyperlink" Target="mailto:tim.olusegun@dot.wi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sconsindot.gov/Pages/doing-bus/local-gov/astnce-pgms/highway/default.aspx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BC737C-DCA7-4361-B2C5-B05218539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1451" y="2594610"/>
            <a:ext cx="11756571" cy="1098676"/>
          </a:xfrm>
        </p:spPr>
        <p:txBody>
          <a:bodyPr/>
          <a:lstStyle/>
          <a:p>
            <a:r>
              <a:rPr lang="en-US" sz="5400" dirty="0"/>
              <a:t>Agricultural Roads Improvement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3B3AD-C458-4D3E-B96F-D591240285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4672001"/>
            <a:ext cx="12192000" cy="661481"/>
          </a:xfrm>
        </p:spPr>
        <p:txBody>
          <a:bodyPr/>
          <a:lstStyle/>
          <a:p>
            <a:r>
              <a:rPr lang="en-US" dirty="0"/>
              <a:t>WisDOT Division of Transportation Investment Management </a:t>
            </a:r>
          </a:p>
          <a:p>
            <a:r>
              <a:rPr lang="en-US" sz="3200" dirty="0"/>
              <a:t>Director for the Bureau of Transit, Local Roads, Railroads and Harbors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724201-0414-4DCF-BFF5-919E92CBC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6070082"/>
            <a:ext cx="10972800" cy="736600"/>
          </a:xfrm>
        </p:spPr>
        <p:txBody>
          <a:bodyPr/>
          <a:lstStyle/>
          <a:p>
            <a:r>
              <a:rPr lang="en-US" dirty="0"/>
              <a:t>11/15/2023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C8FF7A-0404-439B-ABEB-28B9833278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3693286"/>
            <a:ext cx="10972800" cy="736600"/>
          </a:xfrm>
        </p:spPr>
        <p:txBody>
          <a:bodyPr/>
          <a:lstStyle/>
          <a:p>
            <a:r>
              <a:rPr lang="en-US" dirty="0"/>
              <a:t>Jennifer Murray</a:t>
            </a:r>
          </a:p>
        </p:txBody>
      </p:sp>
    </p:spTree>
    <p:extLst>
      <p:ext uri="{BB962C8B-B14F-4D97-AF65-F5344CB8AC3E}">
        <p14:creationId xmlns:p14="http://schemas.microsoft.com/office/powerpoint/2010/main" val="308986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25562"/>
            <a:ext cx="11247455" cy="4763739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Agricultural Roads Improvement Program (ARIP) is a one-time SEG funded grant appropriation in the 2023-2025 biennium.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$150 million to reimburse local governments to improve deteriorating Class B and weight-restricted roads that restrict the ability of farming to move full truckloads of goods.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ARIP may be funded at up to a 90% state cost share.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the date of legislation, program must award within 3 years and reimburse within 5 years.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94D2C0-B32C-480D-62C9-E457D23CC854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ctr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  <a:defRPr sz="4500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0000"/>
                </a:solidFill>
              </a:rPr>
              <a:t>DRAFT</a:t>
            </a:r>
            <a:r>
              <a:rPr lang="en-US" sz="4000" dirty="0"/>
              <a:t> General Purpose and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940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337"/>
            <a:ext cx="10972800" cy="4673326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ARIP project is eligible for funding if it meets all the following criteria: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highway, bridge, or culvert provides access to agricultural lands or facilities used to produce agricultural goods, including forest products.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highway, bridge, or culvert is used by at least one agricultural producer.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highway is designated as a class “B” highway due to structural deficiencies or is subject to a posted weight limitation at least annually.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the improvement, the highway will not be designated as a class “B” highway and will not be subject to a posted weight limitation other than under extraordinary or emergency circumstances.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Other statutory requirements (like functional classification), committee decisions, and WisDOT policy will apply.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94D2C0-B32C-480D-62C9-E457D23CC854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ctr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  <a:defRPr sz="4500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0000"/>
                </a:solidFill>
              </a:rPr>
              <a:t>DRAFT </a:t>
            </a:r>
            <a:r>
              <a:rPr lang="en-US" sz="4000" dirty="0"/>
              <a:t>Eligibility</a:t>
            </a:r>
          </a:p>
        </p:txBody>
      </p:sp>
    </p:spTree>
    <p:extLst>
      <p:ext uri="{BB962C8B-B14F-4D97-AF65-F5344CB8AC3E}">
        <p14:creationId xmlns:p14="http://schemas.microsoft.com/office/powerpoint/2010/main" val="3123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9602"/>
            <a:ext cx="12192000" cy="972439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WisDOT antici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pates holding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application cycles in 2024: 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94D2C0-B32C-480D-62C9-E457D23CC8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ctr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  <a:defRPr sz="4500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400" dirty="0">
                <a:solidFill>
                  <a:srgbClr val="FF0000"/>
                </a:solidFill>
              </a:rPr>
              <a:t>DRAFT </a:t>
            </a:r>
            <a:r>
              <a:rPr lang="en-US" sz="4400" kern="1200" dirty="0"/>
              <a:t>Proposed Solicitations*</a:t>
            </a:r>
          </a:p>
        </p:txBody>
      </p:sp>
      <p:sp>
        <p:nvSpPr>
          <p:cNvPr id="2" name="Content Placeholder 8">
            <a:extLst>
              <a:ext uri="{FF2B5EF4-FFF2-40B4-BE49-F238E27FC236}">
                <a16:creationId xmlns:a16="http://schemas.microsoft.com/office/drawing/2014/main" id="{09696E8C-9481-FDF4-46A6-3F9E51FF6C91}"/>
              </a:ext>
            </a:extLst>
          </p:cNvPr>
          <p:cNvSpPr txBox="1">
            <a:spLocks/>
          </p:cNvSpPr>
          <p:nvPr/>
        </p:nvSpPr>
        <p:spPr>
          <a:xfrm>
            <a:off x="241587" y="2830224"/>
            <a:ext cx="5662615" cy="32619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project solicitation in January - March </a:t>
            </a:r>
            <a:b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due date of March 15,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review of submitted applications throughout late March and April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committee meeting and formalized award selections the week of April 29,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 announcements made at the end of </a:t>
            </a:r>
            <a:b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2024.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5FB80D0-D339-0AFD-E3EF-C7EA2E04FCF1}"/>
              </a:ext>
            </a:extLst>
          </p:cNvPr>
          <p:cNvSpPr txBox="1">
            <a:spLocks/>
          </p:cNvSpPr>
          <p:nvPr/>
        </p:nvSpPr>
        <p:spPr>
          <a:xfrm>
            <a:off x="5763954" y="2286159"/>
            <a:ext cx="5157787" cy="823912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>
                <a:solidFill>
                  <a:srgbClr val="802F2D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Round 2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DD7C30E-D73C-D4B2-D2C5-5971B940FB5E}"/>
              </a:ext>
            </a:extLst>
          </p:cNvPr>
          <p:cNvSpPr txBox="1">
            <a:spLocks/>
          </p:cNvSpPr>
          <p:nvPr/>
        </p:nvSpPr>
        <p:spPr>
          <a:xfrm>
            <a:off x="237811" y="2286159"/>
            <a:ext cx="5157787" cy="823912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>
                <a:solidFill>
                  <a:srgbClr val="802F2D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Round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CD397C-6E7E-341D-3C51-3FA0947AFD02}"/>
              </a:ext>
            </a:extLst>
          </p:cNvPr>
          <p:cNvSpPr txBox="1"/>
          <p:nvPr/>
        </p:nvSpPr>
        <p:spPr>
          <a:xfrm>
            <a:off x="6096001" y="2830224"/>
            <a:ext cx="5662616" cy="332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project solicitation in June - August </a:t>
            </a:r>
            <a:b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due date of August 15,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review of submitted applications throughout late August and September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committee meeting and formalized award selections the week of September 30, 2024.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 announcements made at the end of </a:t>
            </a:r>
            <a:b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2024.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23F35-D0FE-6FAB-A790-B745848A9CD5}"/>
              </a:ext>
            </a:extLst>
          </p:cNvPr>
          <p:cNvSpPr txBox="1"/>
          <p:nvPr/>
        </p:nvSpPr>
        <p:spPr>
          <a:xfrm>
            <a:off x="6413863" y="6270171"/>
            <a:ext cx="566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*Information on this slide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228163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10" y="798845"/>
            <a:ext cx="10972800" cy="5613244"/>
          </a:xfrm>
        </p:spPr>
        <p:txBody>
          <a:bodyPr/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Projects will be selected by a competitive discretionary committee made up of local government officials and members of the agricultural/timber industry. The legislation specifies priorities for awarding grants, including but not limited to: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project that improves access by the largest number of agricultural producers to agricultural lands and facilities used to produce agricultural goods.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project that will result in the greatest positive economic impact.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highway, bridge, or culvert that provides the only feasible access to agricultural lands used to produce agricultural goods.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application by a local government that faces demonstrable fiscal or administrative difficulties in completing highway projects.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project that will result in the reduction of trips, costs, mileage driven (for example) for </a:t>
            </a:r>
            <a:b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agricultural producers.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project that will result in the transportation of the largest amount of agricultural goods.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94D2C0-B32C-480D-62C9-E457D23CC854}"/>
              </a:ext>
            </a:extLst>
          </p:cNvPr>
          <p:cNvSpPr txBox="1">
            <a:spLocks/>
          </p:cNvSpPr>
          <p:nvPr/>
        </p:nvSpPr>
        <p:spPr>
          <a:xfrm>
            <a:off x="838200" y="113917"/>
            <a:ext cx="10515600" cy="684928"/>
          </a:xfrm>
          <a:prstGeom prst="rect">
            <a:avLst/>
          </a:prstGeom>
        </p:spPr>
        <p:txBody>
          <a:bodyPr anchor="ctr" anchorCtr="0">
            <a:normAutofit fontScale="97500"/>
          </a:bodyPr>
          <a:lstStyle>
            <a:lvl1pPr algn="ctr" defTabSz="914400" rtl="0" eaLnBrk="1" latinLnBrk="0" hangingPunct="1">
              <a:lnSpc>
                <a:spcPts val="4400"/>
              </a:lnSpc>
              <a:spcBef>
                <a:spcPct val="0"/>
              </a:spcBef>
              <a:buNone/>
              <a:defRPr sz="4500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400" dirty="0">
                <a:solidFill>
                  <a:srgbClr val="FF0000"/>
                </a:solidFill>
              </a:rPr>
              <a:t>DRAFT </a:t>
            </a:r>
            <a:r>
              <a:rPr lang="en-US" sz="4400" kern="1200" dirty="0"/>
              <a:t>Selection Process</a:t>
            </a:r>
          </a:p>
        </p:txBody>
      </p:sp>
    </p:spTree>
    <p:extLst>
      <p:ext uri="{BB962C8B-B14F-4D97-AF65-F5344CB8AC3E}">
        <p14:creationId xmlns:p14="http://schemas.microsoft.com/office/powerpoint/2010/main" val="32970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55873"/>
            <a:ext cx="10972800" cy="771325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WisDOT Contacts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016359" y="1344699"/>
            <a:ext cx="5683790" cy="3500582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222222"/>
                </a:solidFill>
                <a:effectLst/>
                <a:latin typeface="OpenSans-Regular"/>
              </a:rPr>
              <a:t>Merrill Mechler-Hickson​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Program and Policy Chief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(608) 261-8977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u="none" strike="noStrike" dirty="0">
                <a:solidFill>
                  <a:srgbClr val="5252FF"/>
                </a:solidFill>
                <a:effectLst/>
                <a:latin typeface="OpenSans-Regular"/>
                <a:hlinkClick r:id="rId3"/>
              </a:rPr>
              <a:t>merrill.mechlerhickson@dot.wi.gov</a:t>
            </a:r>
            <a:endParaRPr lang="en-US" sz="2400" dirty="0">
              <a:solidFill>
                <a:srgbClr val="5252FF"/>
              </a:solidFill>
              <a:latin typeface="OpenSans-Regular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222222"/>
                </a:solidFill>
                <a:effectLst/>
                <a:latin typeface="OpenSans-Regular"/>
              </a:rPr>
              <a:t>Tim Olusegun​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Program and Policy Supervisor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(608) 266-0254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u="none" strike="noStrike" dirty="0">
                <a:solidFill>
                  <a:srgbClr val="5252FF"/>
                </a:solidFill>
                <a:effectLst/>
                <a:latin typeface="OpenSans-Regular"/>
                <a:hlinkClick r:id="rId4"/>
              </a:rPr>
              <a:t>tim.olusegun@dot.wi.gov</a:t>
            </a:r>
            <a:endParaRPr lang="en-US" sz="24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602705-0A0A-4C49-BAFA-6FD1ECC3A74F}"/>
              </a:ext>
            </a:extLst>
          </p:cNvPr>
          <p:cNvSpPr txBox="1"/>
          <p:nvPr/>
        </p:nvSpPr>
        <p:spPr>
          <a:xfrm>
            <a:off x="7353300" y="1243099"/>
            <a:ext cx="47053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2400" b="1" i="0" dirty="0">
                <a:solidFill>
                  <a:srgbClr val="222222"/>
                </a:solidFill>
                <a:effectLst/>
                <a:latin typeface="OpenSans-Regular"/>
              </a:rPr>
              <a:t>Ryan Whitehead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DOT Program Officer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608-266-1824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u="none" strike="noStrike" dirty="0">
                <a:solidFill>
                  <a:srgbClr val="5252FF"/>
                </a:solidFill>
                <a:effectLst/>
                <a:latin typeface="OpenSans-Regular"/>
                <a:hlinkClick r:id="rId5"/>
              </a:rPr>
              <a:t>ryan.whitehead1@dot.wi.gov</a:t>
            </a:r>
            <a:r>
              <a:rPr lang="en-US" sz="2400" b="0" i="0" u="none" strike="noStrike" dirty="0">
                <a:solidFill>
                  <a:srgbClr val="5252FF"/>
                </a:solidFill>
                <a:effectLst/>
                <a:latin typeface="OpenSans-Regular"/>
              </a:rPr>
              <a:t> </a:t>
            </a:r>
            <a:endParaRPr lang="en-US" sz="24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pPr marL="0" indent="0" algn="l">
              <a:buNone/>
            </a:pPr>
            <a:endParaRPr lang="en-US" sz="16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r>
              <a:rPr lang="en-US" sz="2400" b="1" i="0" dirty="0">
                <a:solidFill>
                  <a:srgbClr val="222222"/>
                </a:solidFill>
                <a:effectLst/>
                <a:latin typeface="OpenSans-Regular"/>
              </a:rPr>
              <a:t>Megan Feeley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Interim ARIP Program Manager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608-267-7261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dirty="0">
                <a:solidFill>
                  <a:srgbClr val="5252FF"/>
                </a:solidFill>
                <a:latin typeface="OpenSans-Regular"/>
                <a:hlinkClick r:id="rId6"/>
              </a:rPr>
              <a:t>megan.feeley1@dot.wi.gov</a:t>
            </a:r>
            <a:endParaRPr lang="en-US" sz="2400" b="0" i="0" dirty="0">
              <a:solidFill>
                <a:srgbClr val="222222"/>
              </a:solidFill>
              <a:effectLst/>
              <a:latin typeface="OpenSans-Regular"/>
            </a:endParaRPr>
          </a:p>
          <a:p>
            <a:pPr marL="0" indent="0" algn="l">
              <a:buNone/>
            </a:pPr>
            <a:endParaRPr lang="en-US" sz="1600" b="0" i="0" dirty="0">
              <a:solidFill>
                <a:srgbClr val="222222"/>
              </a:solidFill>
              <a:effectLst/>
              <a:latin typeface="OpenSans-Regular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C32CD5-FB88-417A-4FF8-C9A7140EC6CA}"/>
              </a:ext>
            </a:extLst>
          </p:cNvPr>
          <p:cNvSpPr txBox="1"/>
          <p:nvPr/>
        </p:nvSpPr>
        <p:spPr>
          <a:xfrm>
            <a:off x="4394557" y="4482460"/>
            <a:ext cx="61036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222222"/>
                </a:solidFill>
                <a:effectLst/>
                <a:latin typeface="OpenSans-Regular"/>
              </a:rPr>
              <a:t>Jennifer Murray, AICP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2400" dirty="0">
                <a:solidFill>
                  <a:srgbClr val="222222"/>
                </a:solidFill>
                <a:latin typeface="OpenSans-Regular"/>
              </a:rPr>
              <a:t>Bureau Director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  <a:t>(608) 264-8722</a:t>
            </a:r>
            <a:br>
              <a:rPr lang="en-US" sz="2400" b="0" i="0" dirty="0">
                <a:solidFill>
                  <a:srgbClr val="222222"/>
                </a:solidFill>
                <a:effectLst/>
                <a:latin typeface="OpenSans-Regular"/>
              </a:rPr>
            </a:br>
            <a:r>
              <a:rPr lang="en-US" sz="2400" dirty="0">
                <a:solidFill>
                  <a:srgbClr val="5252FF"/>
                </a:solidFill>
                <a:latin typeface="OpenSans-Regular"/>
                <a:hlinkClick r:id="rId7"/>
              </a:rPr>
              <a:t>jennifer.murray@dot.wi.gov</a:t>
            </a:r>
            <a:endParaRPr lang="en-US" sz="2400" dirty="0">
              <a:solidFill>
                <a:srgbClr val="5252FF"/>
              </a:solidFill>
              <a:latin typeface="OpenSans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6271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62A7C1-A194-9ADD-C8AF-5337EA31D5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2176832"/>
            <a:ext cx="10972800" cy="2514483"/>
          </a:xfrm>
        </p:spPr>
        <p:txBody>
          <a:bodyPr/>
          <a:lstStyle/>
          <a:p>
            <a:r>
              <a:rPr lang="en-US" sz="6000" dirty="0">
                <a:solidFill>
                  <a:schemeClr val="tx1"/>
                </a:solidFill>
              </a:rPr>
              <a:t>Thank You!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3385D1-8BB1-7B4F-293D-157107C69D15}"/>
              </a:ext>
            </a:extLst>
          </p:cNvPr>
          <p:cNvSpPr txBox="1"/>
          <p:nvPr/>
        </p:nvSpPr>
        <p:spPr>
          <a:xfrm>
            <a:off x="357051" y="4040777"/>
            <a:ext cx="11834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sz="2400" dirty="0">
                <a:hlinkClick r:id="rId2"/>
              </a:rPr>
              <a:t>https://wisconsindot.gov/Pages/doing-bus/local-gov/astnce-pgms/highway/default.aspx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91738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 - blue - option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slide - gray - op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le slide - gray - option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itle slide - gray - option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itle slide - gray - option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Widescreen gra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lank gra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x002e_division xmlns="fb82bcdf-ea63-4554-99e3-e15ccd87b479">5</_x002e_division>
    <_x002e_globalNavigation xmlns="fb82bcdf-ea63-4554-99e3-e15ccd87b479">7</_x002e_globalNavigation>
    <_x002e_program xmlns="fb82bcdf-ea63-4554-99e3-e15ccd87b479" xsi:nil="true"/>
    <_x002e_year xmlns="fb82bcdf-ea63-4554-99e3-e15ccd87b479" xsi:nil="true"/>
    <bureau xmlns="fb82bcdf-ea63-4554-99e3-e15ccd87b479" xsi:nil="true"/>
    <_x002e_purpose xmlns="fb82bcdf-ea63-4554-99e3-e15ccd87b479" xsi:nil="true"/>
    <_dlc_DocId xmlns="10f2cb44-b37d-4693-a5c3-140ab663d372">TUA7STYPYEWP-583178377-9343</_dlc_DocId>
    <_dlc_DocIdUrl xmlns="10f2cb44-b37d-4693-a5c3-140ab663d372">
      <Url>https://datcp2016-auth-prod.wi.gov/_layouts/15/DocIdRedir.aspx?ID=TUA7STYPYEWP-583178377-9343</Url>
      <Description>TUA7STYPYEWP-583178377-9343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93A19F7DD0C4B8740FD07DD1FDFFF" ma:contentTypeVersion="18" ma:contentTypeDescription="Create a new document." ma:contentTypeScope="" ma:versionID="35e469270ac1539ef0f2262088be2a26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01b5e7a286300cbcfed5030dfbfdaf36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bureau" minOccurs="0"/>
                <xsd:element ref="ns3:_x002e_division"/>
                <xsd:element ref="ns3:_x002e_globalNavigation"/>
                <xsd:element ref="ns3:_x002e_program" minOccurs="0"/>
                <xsd:element ref="ns3:_x002e_purpose" minOccurs="0"/>
                <xsd:element ref="ns3:_x002e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.Bureau" ma:internalName="bureau">
      <xsd:simpleType>
        <xsd:restriction base="dms:Text">
          <xsd:maxLength value="255"/>
        </xsd:restriction>
      </xsd:simpleType>
    </xsd:element>
    <xsd:element name="_x002e_division" ma:index="14" ma:displayName=".Division" ma:list="{666f73c0-ff85-4897-bedd-c4bfa5c5bae8}" ma:internalName="_x002E_division" ma:showField="Title" ma:web="fb82bcdf-ea63-4554-99e3-e15ccd87b479">
      <xsd:simpleType>
        <xsd:restriction base="dms:Lookup"/>
      </xsd:simpleType>
    </xsd:element>
    <xsd:element name="_x002e_globalNavigation" ma:index="15" ma:displayName=".Global Navigation" ma:list="{cc087b04-f769-438a-abab-25389f9209d1}" ma:internalName="_x002E_globalNavigation" ma:showField="Title" ma:web="fb82bcdf-ea63-4554-99e3-e15ccd87b479">
      <xsd:simpleType>
        <xsd:restriction base="dms:Lookup"/>
      </xsd:simpleType>
    </xsd:element>
    <xsd:element name="_x002e_program" ma:index="16" nillable="true" ma:displayName=".Program" ma:internalName="_x002E_program">
      <xsd:simpleType>
        <xsd:restriction base="dms:Text">
          <xsd:maxLength value="255"/>
        </xsd:restriction>
      </xsd:simpleType>
    </xsd:element>
    <xsd:element name="_x002e_purpose" ma:index="17" nillable="true" ma:displayName=".Purpose" ma:list="{27ad8e90-7efe-4104-98ae-37a81fef7fbc}" ma:internalName="_x002E_purpose" ma:showField="Title" ma:web="fb82bcdf-ea63-4554-99e3-e15ccd87b479">
      <xsd:simpleType>
        <xsd:restriction base="dms:Lookup"/>
      </xsd:simpleType>
    </xsd:element>
    <xsd:element name="_x002e_year" ma:index="18" nillable="true" ma:displayName=".Year" ma:decimals="0" ma:internalName="_x002E_year" ma:percentage="FALSE">
      <xsd:simpleType>
        <xsd:restriction base="dms:Number">
          <xsd:maxInclusive value="2050"/>
          <xsd:minInclusive value="1992"/>
        </xsd:restriction>
      </xsd:simple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1B04C44-2D50-429B-A09E-905FE0722D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8C0E6-5184-45C1-BA84-4B4270C9ED43}">
  <ds:schemaRefs>
    <ds:schemaRef ds:uri="http://purl.org/dc/dcmitype/"/>
    <ds:schemaRef ds:uri="http://schemas.microsoft.com/office/2006/documentManagement/types"/>
    <ds:schemaRef ds:uri="7d342aa1-059c-4e84-8b26-50d0fb93f078"/>
    <ds:schemaRef ds:uri="http://purl.org/dc/elements/1.1/"/>
    <ds:schemaRef ds:uri="077c9a81-7f24-4f5d-afa4-e4d444f2c472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99E3EF-2ECF-43A6-B089-CACF6E7E2473}"/>
</file>

<file path=customXml/itemProps4.xml><?xml version="1.0" encoding="utf-8"?>
<ds:datastoreItem xmlns:ds="http://schemas.openxmlformats.org/officeDocument/2006/customXml" ds:itemID="{3E4A2D5C-54B5-44BA-B223-CEC4AD53D35D}"/>
</file>

<file path=docProps/app.xml><?xml version="1.0" encoding="utf-8"?>
<Properties xmlns="http://schemas.openxmlformats.org/officeDocument/2006/extended-properties" xmlns:vt="http://schemas.openxmlformats.org/officeDocument/2006/docPropsVTypes">
  <TotalTime>16831</TotalTime>
  <Words>715</Words>
  <Application>Microsoft Office PowerPoint</Application>
  <PresentationFormat>Widescreen</PresentationFormat>
  <Paragraphs>71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Arial Narrow</vt:lpstr>
      <vt:lpstr>Calibri</vt:lpstr>
      <vt:lpstr>OpenSans-Regular</vt:lpstr>
      <vt:lpstr>Symbol</vt:lpstr>
      <vt:lpstr>Wingdings</vt:lpstr>
      <vt:lpstr>1_Title slide - blue - option 4</vt:lpstr>
      <vt:lpstr>blank blue</vt:lpstr>
      <vt:lpstr>Title slide - gray - option 1</vt:lpstr>
      <vt:lpstr>Title slide - gray - option 2</vt:lpstr>
      <vt:lpstr>Title slide - gray - option 3</vt:lpstr>
      <vt:lpstr>Title slide - gray - option 4</vt:lpstr>
      <vt:lpstr>Widescreen gray</vt:lpstr>
      <vt:lpstr>blank gray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WisDOT 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Nov. 15 2023 WAXC Presentation</dc:title>
  <dc:creator>KIRKPATRICK, MARY K</dc:creator>
  <cp:lastModifiedBy>Murray, Jennifer - DOT</cp:lastModifiedBy>
  <cp:revision>251</cp:revision>
  <cp:lastPrinted>2017-04-24T18:33:41Z</cp:lastPrinted>
  <dcterms:created xsi:type="dcterms:W3CDTF">2017-03-24T16:34:12Z</dcterms:created>
  <dcterms:modified xsi:type="dcterms:W3CDTF">2023-11-15T21:15:09Z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0x010100A3B93A19F7DD0C4B8740FD07DD1FDFFF</vt:lpwstr>
  </property>
  <property fmtid="{D5CDD505-2E9C-101B-9397-08002B2CF9AE}" pid="3" name="MyDOTNavigation">
    <vt:lpwstr>365;#Forms, TAMs and Documents|627cc5b7-e4be-4e64-a1b6-713fb58cd8c3</vt:lpwstr>
  </property>
  <property fmtid="{D5CDD505-2E9C-101B-9397-08002B2CF9AE}" pid="4" name="MyDOTKeywords">
    <vt:lpwstr>308;#Power Point|91c5ccfe-5412-4d60-ad95-adf113dd6163</vt:lpwstr>
  </property>
  <property fmtid="{D5CDD505-2E9C-101B-9397-08002B2CF9AE}" pid="5" name="_dlc_DocIdItemGuid">
    <vt:lpwstr>0b523d7f-c3ef-435e-b982-0dc46144d45a</vt:lpwstr>
  </property>
</Properties>
</file>