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theme/themeOverride2.xml" ContentType="application/vnd.openxmlformats-officedocument.themeOverride+xml"/>
  <Override PartName="/ppt/charts/colors2.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theme/theme3.xml" ContentType="application/vnd.openxmlformats-officedocument.theme+xml"/>
  <Override PartName="/ppt/charts/colors4.xml" ContentType="application/vnd.ms-office.chartcolorstyle+xml"/>
  <Override PartName="/ppt/theme/themeOverride4.xml" ContentType="application/vnd.openxmlformats-officedocument.themeOverride+xml"/>
  <Override PartName="/ppt/theme/theme1.xml" ContentType="application/vnd.openxmlformats-officedocument.theme+xml"/>
  <Override PartName="/ppt/handoutMasters/handoutMaster1.xml" ContentType="application/vnd.openxmlformats-officedocument.presentationml.handoutMaster+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3" r:id="rId5"/>
  </p:sldMasterIdLst>
  <p:notesMasterIdLst>
    <p:notesMasterId r:id="rId21"/>
  </p:notesMasterIdLst>
  <p:handoutMasterIdLst>
    <p:handoutMasterId r:id="rId22"/>
  </p:handoutMasterIdLst>
  <p:sldIdLst>
    <p:sldId id="256" r:id="rId6"/>
    <p:sldId id="703" r:id="rId7"/>
    <p:sldId id="261" r:id="rId8"/>
    <p:sldId id="693" r:id="rId9"/>
    <p:sldId id="696" r:id="rId10"/>
    <p:sldId id="697" r:id="rId11"/>
    <p:sldId id="698" r:id="rId12"/>
    <p:sldId id="699" r:id="rId13"/>
    <p:sldId id="694" r:id="rId14"/>
    <p:sldId id="695" r:id="rId15"/>
    <p:sldId id="692" r:id="rId16"/>
    <p:sldId id="700" r:id="rId17"/>
    <p:sldId id="701" r:id="rId18"/>
    <p:sldId id="691" r:id="rId19"/>
    <p:sldId id="7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D7"/>
    <a:srgbClr val="688A26"/>
    <a:srgbClr val="000000"/>
    <a:srgbClr val="004680"/>
    <a:srgbClr val="3A3A3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2907" autoAdjust="0"/>
  </p:normalViewPr>
  <p:slideViewPr>
    <p:cSldViewPr snapToGrid="0">
      <p:cViewPr varScale="1">
        <p:scale>
          <a:sx n="97" d="100"/>
          <a:sy n="97" d="100"/>
        </p:scale>
        <p:origin x="636" y="7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smtClean="0"/>
              <a:t>Wisconsin Dairy,</a:t>
            </a:r>
            <a:r>
              <a:rPr lang="en-US" sz="1800" baseline="0" dirty="0" smtClean="0"/>
              <a:t> Meat and Crop Product Exports</a:t>
            </a:r>
          </a:p>
          <a:p>
            <a:pPr>
              <a:defRPr/>
            </a:pPr>
            <a:r>
              <a:rPr lang="en-US" sz="1800" baseline="0" dirty="0" smtClean="0"/>
              <a:t>Five Year Annual Trend and YTD Q2 2022</a:t>
            </a:r>
            <a:endParaRPr lang="en-US" sz="1800" dirty="0"/>
          </a:p>
        </c:rich>
      </c:tx>
      <c:layout>
        <c:manualLayout>
          <c:xMode val="edge"/>
          <c:yMode val="edge"/>
          <c:x val="0.10018927472025456"/>
          <c:y val="4.311534932675656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6623302521967367E-2"/>
          <c:y val="0.23005128205128206"/>
          <c:w val="0.90149263950701808"/>
          <c:h val="0.6509832424793055"/>
        </c:manualLayout>
      </c:layout>
      <c:lineChart>
        <c:grouping val="standard"/>
        <c:varyColors val="0"/>
        <c:ser>
          <c:idx val="0"/>
          <c:order val="0"/>
          <c:tx>
            <c:strRef>
              <c:f>'Total Simple'!$B$1</c:f>
              <c:strCache>
                <c:ptCount val="1"/>
                <c:pt idx="0">
                  <c:v>$ (Billions)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cat>
            <c:numRef>
              <c:f>'Total Simple'!$A$2:$A$6</c:f>
              <c:numCache>
                <c:formatCode>General</c:formatCode>
                <c:ptCount val="5"/>
                <c:pt idx="0">
                  <c:v>2017</c:v>
                </c:pt>
                <c:pt idx="1">
                  <c:v>2018</c:v>
                </c:pt>
                <c:pt idx="2">
                  <c:v>2019</c:v>
                </c:pt>
                <c:pt idx="3">
                  <c:v>2020</c:v>
                </c:pt>
                <c:pt idx="4">
                  <c:v>2021</c:v>
                </c:pt>
              </c:numCache>
            </c:numRef>
          </c:cat>
          <c:val>
            <c:numRef>
              <c:f>'Total Simple'!$B$2:$B$6</c:f>
              <c:numCache>
                <c:formatCode>#,##0.00</c:formatCode>
                <c:ptCount val="5"/>
                <c:pt idx="0">
                  <c:v>3.5180677</c:v>
                </c:pt>
                <c:pt idx="1">
                  <c:v>3.498051668</c:v>
                </c:pt>
                <c:pt idx="2">
                  <c:v>3.320569238</c:v>
                </c:pt>
                <c:pt idx="3">
                  <c:v>3.3585655449999998</c:v>
                </c:pt>
                <c:pt idx="4">
                  <c:v>3.943372756</c:v>
                </c:pt>
              </c:numCache>
            </c:numRef>
          </c:val>
          <c:smooth val="0"/>
          <c:extLst>
            <c:ext xmlns:c16="http://schemas.microsoft.com/office/drawing/2014/chart" uri="{C3380CC4-5D6E-409C-BE32-E72D297353CC}">
              <c16:uniqueId val="{00000000-18C9-48B8-8326-93900F1A04E4}"/>
            </c:ext>
          </c:extLst>
        </c:ser>
        <c:dLbls>
          <c:dLblPos val="ctr"/>
          <c:showLegendKey val="0"/>
          <c:showVal val="1"/>
          <c:showCatName val="0"/>
          <c:showSerName val="0"/>
          <c:showPercent val="0"/>
          <c:showBubbleSize val="0"/>
        </c:dLbls>
        <c:marker val="1"/>
        <c:smooth val="0"/>
        <c:axId val="529170200"/>
        <c:axId val="529167904"/>
      </c:lineChart>
      <c:catAx>
        <c:axId val="52917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29167904"/>
        <c:crosses val="autoZero"/>
        <c:auto val="1"/>
        <c:lblAlgn val="ctr"/>
        <c:lblOffset val="100"/>
        <c:noMultiLvlLbl val="0"/>
      </c:catAx>
      <c:valAx>
        <c:axId val="5291679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Billions USD</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00" sourceLinked="1"/>
        <c:majorTickMark val="none"/>
        <c:minorTickMark val="none"/>
        <c:tickLblPos val="nextTo"/>
        <c:crossAx val="5291702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118272313143241E-2"/>
          <c:y val="0.17563512894221556"/>
          <c:w val="0.92576345537371352"/>
          <c:h val="0.5805903428738074"/>
        </c:manualLayout>
      </c:layout>
      <c:barChart>
        <c:barDir val="col"/>
        <c:grouping val="clustered"/>
        <c:varyColors val="0"/>
        <c:ser>
          <c:idx val="0"/>
          <c:order val="0"/>
          <c:tx>
            <c:strRef>
              <c:f>'Top 5 Countries'!$B$1</c:f>
              <c:strCache>
                <c:ptCount val="1"/>
                <c:pt idx="0">
                  <c:v>JUN 2021 YTD</c:v>
                </c:pt>
              </c:strCache>
            </c:strRef>
          </c:tx>
          <c:spPr>
            <a:solidFill>
              <a:schemeClr val="accent1">
                <a:shade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'Top 5 Countries'!$A$2:$A$6</c:f>
              <c:strCache>
                <c:ptCount val="5"/>
                <c:pt idx="0">
                  <c:v>Canada</c:v>
                </c:pt>
                <c:pt idx="1">
                  <c:v>China</c:v>
                </c:pt>
                <c:pt idx="2">
                  <c:v>Mexico</c:v>
                </c:pt>
                <c:pt idx="3">
                  <c:v>Korea</c:v>
                </c:pt>
                <c:pt idx="4">
                  <c:v>Japan</c:v>
                </c:pt>
              </c:strCache>
            </c:strRef>
          </c:cat>
          <c:val>
            <c:numRef>
              <c:f>'Top 5 Countries'!$B$2:$B$6</c:f>
              <c:numCache>
                <c:formatCode>#,##0</c:formatCode>
                <c:ptCount val="5"/>
                <c:pt idx="0">
                  <c:v>706.31188699999996</c:v>
                </c:pt>
                <c:pt idx="1">
                  <c:v>174.20963599999999</c:v>
                </c:pt>
                <c:pt idx="2">
                  <c:v>161.41517400000001</c:v>
                </c:pt>
                <c:pt idx="3">
                  <c:v>96.642527000000001</c:v>
                </c:pt>
                <c:pt idx="4">
                  <c:v>99.841201999999996</c:v>
                </c:pt>
              </c:numCache>
            </c:numRef>
          </c:val>
          <c:extLst>
            <c:ext xmlns:c16="http://schemas.microsoft.com/office/drawing/2014/chart" uri="{C3380CC4-5D6E-409C-BE32-E72D297353CC}">
              <c16:uniqueId val="{00000000-6F35-4DF4-9BCB-5D0314DD28F8}"/>
            </c:ext>
          </c:extLst>
        </c:ser>
        <c:ser>
          <c:idx val="1"/>
          <c:order val="1"/>
          <c:tx>
            <c:strRef>
              <c:f>'Top 5 Countries'!$C$1</c:f>
              <c:strCache>
                <c:ptCount val="1"/>
                <c:pt idx="0">
                  <c:v>JUN 2022 YTD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'Top 5 Countries'!$A$2:$A$6</c:f>
              <c:strCache>
                <c:ptCount val="5"/>
                <c:pt idx="0">
                  <c:v>Canada</c:v>
                </c:pt>
                <c:pt idx="1">
                  <c:v>China</c:v>
                </c:pt>
                <c:pt idx="2">
                  <c:v>Mexico</c:v>
                </c:pt>
                <c:pt idx="3">
                  <c:v>Korea</c:v>
                </c:pt>
                <c:pt idx="4">
                  <c:v>Japan</c:v>
                </c:pt>
              </c:strCache>
            </c:strRef>
          </c:cat>
          <c:val>
            <c:numRef>
              <c:f>'Top 5 Countries'!$C$2:$C$6</c:f>
              <c:numCache>
                <c:formatCode>#,##0</c:formatCode>
                <c:ptCount val="5"/>
                <c:pt idx="0">
                  <c:v>886.276792</c:v>
                </c:pt>
                <c:pt idx="1">
                  <c:v>191.78359399999999</c:v>
                </c:pt>
                <c:pt idx="2">
                  <c:v>162.51839799999999</c:v>
                </c:pt>
                <c:pt idx="3">
                  <c:v>125.388763</c:v>
                </c:pt>
                <c:pt idx="4">
                  <c:v>106.536508</c:v>
                </c:pt>
              </c:numCache>
            </c:numRef>
          </c:val>
          <c:extLst>
            <c:ext xmlns:c16="http://schemas.microsoft.com/office/drawing/2014/chart" uri="{C3380CC4-5D6E-409C-BE32-E72D297353CC}">
              <c16:uniqueId val="{00000001-6F35-4DF4-9BCB-5D0314DD28F8}"/>
            </c:ext>
          </c:extLst>
        </c:ser>
        <c:dLbls>
          <c:dLblPos val="inEnd"/>
          <c:showLegendKey val="0"/>
          <c:showVal val="1"/>
          <c:showCatName val="0"/>
          <c:showSerName val="0"/>
          <c:showPercent val="0"/>
          <c:showBubbleSize val="0"/>
        </c:dLbls>
        <c:gapWidth val="65"/>
        <c:axId val="715673832"/>
        <c:axId val="715674816"/>
        <c:extLst>
          <c:ext xmlns:c15="http://schemas.microsoft.com/office/drawing/2012/chart" uri="{02D57815-91ED-43cb-92C2-25804820EDAC}">
            <c15:filteredBarSeries>
              <c15:ser>
                <c:idx val="2"/>
                <c:order val="2"/>
                <c:tx>
                  <c:strRef>
                    <c:extLst>
                      <c:ext uri="{02D57815-91ED-43cb-92C2-25804820EDAC}">
                        <c15:formulaRef>
                          <c15:sqref>'Top 5 Countries'!$D$1</c15:sqref>
                        </c15:formulaRef>
                      </c:ext>
                    </c:extLst>
                    <c:strCache>
                      <c:ptCount val="1"/>
                      <c:pt idx="0">
                        <c:v>% Differences</c:v>
                      </c:pt>
                    </c:strCache>
                  </c:strRef>
                </c:tx>
                <c:spPr>
                  <a:solidFill>
                    <a:schemeClr val="accent1">
                      <a:tint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'Top 5 Countries'!$A$2:$A$6</c15:sqref>
                        </c15:formulaRef>
                      </c:ext>
                    </c:extLst>
                    <c:strCache>
                      <c:ptCount val="5"/>
                      <c:pt idx="0">
                        <c:v>Canada</c:v>
                      </c:pt>
                      <c:pt idx="1">
                        <c:v>China</c:v>
                      </c:pt>
                      <c:pt idx="2">
                        <c:v>Mexico</c:v>
                      </c:pt>
                      <c:pt idx="3">
                        <c:v>Korea</c:v>
                      </c:pt>
                      <c:pt idx="4">
                        <c:v>Japan</c:v>
                      </c:pt>
                    </c:strCache>
                  </c:strRef>
                </c:cat>
                <c:val>
                  <c:numRef>
                    <c:extLst>
                      <c:ext uri="{02D57815-91ED-43cb-92C2-25804820EDAC}">
                        <c15:formulaRef>
                          <c15:sqref>'Top 5 Countries'!$D$2:$D$6</c15:sqref>
                        </c15:formulaRef>
                      </c:ext>
                    </c:extLst>
                    <c:numCache>
                      <c:formatCode>0.0</c:formatCode>
                      <c:ptCount val="5"/>
                      <c:pt idx="0">
                        <c:v>25.48</c:v>
                      </c:pt>
                      <c:pt idx="1">
                        <c:v>10.09</c:v>
                      </c:pt>
                      <c:pt idx="2">
                        <c:v>0.68</c:v>
                      </c:pt>
                      <c:pt idx="3">
                        <c:v>29.74</c:v>
                      </c:pt>
                      <c:pt idx="4">
                        <c:v>6.71</c:v>
                      </c:pt>
                    </c:numCache>
                  </c:numRef>
                </c:val>
                <c:extLst>
                  <c:ext xmlns:c16="http://schemas.microsoft.com/office/drawing/2014/chart" uri="{C3380CC4-5D6E-409C-BE32-E72D297353CC}">
                    <c16:uniqueId val="{00000002-6F35-4DF4-9BCB-5D0314DD28F8}"/>
                  </c:ext>
                </c:extLst>
              </c15:ser>
            </c15:filteredBarSeries>
          </c:ext>
        </c:extLst>
      </c:barChart>
      <c:catAx>
        <c:axId val="715673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715674816"/>
        <c:crosses val="autoZero"/>
        <c:auto val="1"/>
        <c:lblAlgn val="ctr"/>
        <c:lblOffset val="100"/>
        <c:noMultiLvlLbl val="0"/>
      </c:catAx>
      <c:valAx>
        <c:axId val="715674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15673832"/>
        <c:crosses val="autoZero"/>
        <c:crossBetween val="between"/>
      </c:valAx>
      <c:spPr>
        <a:noFill/>
        <a:ln>
          <a:noFill/>
        </a:ln>
        <a:effectLst/>
      </c:spPr>
    </c:plotArea>
    <c:legend>
      <c:legendPos val="b"/>
      <c:layout>
        <c:manualLayout>
          <c:xMode val="edge"/>
          <c:yMode val="edge"/>
          <c:x val="0.22778503286043184"/>
          <c:y val="0.88351456067991496"/>
          <c:w val="0.51573115955410243"/>
          <c:h val="7.087416156313794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600" b="1" i="0" baseline="0" dirty="0">
                <a:effectLst/>
              </a:rPr>
              <a:t>Dairy Group Exports - Top 5 Countries</a:t>
            </a:r>
            <a:endParaRPr lang="en-US" sz="1600" dirty="0">
              <a:effectLst/>
            </a:endParaRPr>
          </a:p>
        </c:rich>
      </c:tx>
      <c:layout>
        <c:manualLayout>
          <c:xMode val="edge"/>
          <c:yMode val="edge"/>
          <c:x val="0.17658308307837908"/>
          <c:y val="1.417891681560185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004980459362438"/>
          <c:y val="0.12460738348892145"/>
          <c:w val="0.79774901468116777"/>
          <c:h val="0.72038642714128653"/>
        </c:manualLayout>
      </c:layout>
      <c:barChart>
        <c:barDir val="bar"/>
        <c:grouping val="clustered"/>
        <c:varyColors val="0"/>
        <c:ser>
          <c:idx val="0"/>
          <c:order val="0"/>
          <c:tx>
            <c:strRef>
              <c:f>'Info + Charts'!$B$1</c:f>
              <c:strCache>
                <c:ptCount val="1"/>
                <c:pt idx="0">
                  <c:v>JUN 2021 YTD</c:v>
                </c:pt>
              </c:strCache>
            </c:strRef>
          </c:tx>
          <c:spPr>
            <a:solidFill>
              <a:schemeClr val="accent1">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'Info + Charts'!$A$2:$A$7</c:f>
              <c:strCache>
                <c:ptCount val="6"/>
                <c:pt idx="0">
                  <c:v>All Others</c:v>
                </c:pt>
                <c:pt idx="1">
                  <c:v>Canada</c:v>
                </c:pt>
                <c:pt idx="2">
                  <c:v>China</c:v>
                </c:pt>
                <c:pt idx="3">
                  <c:v>Korea</c:v>
                </c:pt>
                <c:pt idx="4">
                  <c:v>Japan</c:v>
                </c:pt>
                <c:pt idx="5">
                  <c:v>Mexico</c:v>
                </c:pt>
              </c:strCache>
            </c:strRef>
          </c:cat>
          <c:val>
            <c:numRef>
              <c:f>'Info + Charts'!$B$2:$B$7</c:f>
              <c:numCache>
                <c:formatCode>#,##0</c:formatCode>
                <c:ptCount val="6"/>
                <c:pt idx="0">
                  <c:v>79.192277999999988</c:v>
                </c:pt>
                <c:pt idx="1">
                  <c:v>46.514713</c:v>
                </c:pt>
                <c:pt idx="2">
                  <c:v>39.844824000000003</c:v>
                </c:pt>
                <c:pt idx="3">
                  <c:v>18.649207000000001</c:v>
                </c:pt>
                <c:pt idx="4">
                  <c:v>15.743145999999999</c:v>
                </c:pt>
                <c:pt idx="5">
                  <c:v>14.33994</c:v>
                </c:pt>
              </c:numCache>
            </c:numRef>
          </c:val>
          <c:extLst>
            <c:ext xmlns:c16="http://schemas.microsoft.com/office/drawing/2014/chart" uri="{C3380CC4-5D6E-409C-BE32-E72D297353CC}">
              <c16:uniqueId val="{00000000-45A9-4BF7-A3D7-B9C7BB44A4F7}"/>
            </c:ext>
          </c:extLst>
        </c:ser>
        <c:ser>
          <c:idx val="1"/>
          <c:order val="1"/>
          <c:tx>
            <c:strRef>
              <c:f>'Info + Charts'!$C$1</c:f>
              <c:strCache>
                <c:ptCount val="1"/>
                <c:pt idx="0">
                  <c:v>JUN 2022 YTD</c:v>
                </c:pt>
              </c:strCache>
            </c:strRef>
          </c:tx>
          <c:spPr>
            <a:solidFill>
              <a:schemeClr val="accent1">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'Info + Charts'!$A$2:$A$7</c:f>
              <c:strCache>
                <c:ptCount val="6"/>
                <c:pt idx="0">
                  <c:v>All Others</c:v>
                </c:pt>
                <c:pt idx="1">
                  <c:v>Canada</c:v>
                </c:pt>
                <c:pt idx="2">
                  <c:v>China</c:v>
                </c:pt>
                <c:pt idx="3">
                  <c:v>Korea</c:v>
                </c:pt>
                <c:pt idx="4">
                  <c:v>Japan</c:v>
                </c:pt>
                <c:pt idx="5">
                  <c:v>Mexico</c:v>
                </c:pt>
              </c:strCache>
            </c:strRef>
          </c:cat>
          <c:val>
            <c:numRef>
              <c:f>'Info + Charts'!$C$2:$C$7</c:f>
              <c:numCache>
                <c:formatCode>#,##0</c:formatCode>
                <c:ptCount val="6"/>
                <c:pt idx="0">
                  <c:v>109.75315199999997</c:v>
                </c:pt>
                <c:pt idx="1">
                  <c:v>58.259233000000002</c:v>
                </c:pt>
                <c:pt idx="2">
                  <c:v>45.208129</c:v>
                </c:pt>
                <c:pt idx="3">
                  <c:v>33.469065999999998</c:v>
                </c:pt>
                <c:pt idx="4">
                  <c:v>27.347237</c:v>
                </c:pt>
                <c:pt idx="5">
                  <c:v>20.653500000000001</c:v>
                </c:pt>
              </c:numCache>
            </c:numRef>
          </c:val>
          <c:extLst>
            <c:ext xmlns:c16="http://schemas.microsoft.com/office/drawing/2014/chart" uri="{C3380CC4-5D6E-409C-BE32-E72D297353CC}">
              <c16:uniqueId val="{00000001-45A9-4BF7-A3D7-B9C7BB44A4F7}"/>
            </c:ext>
          </c:extLst>
        </c:ser>
        <c:dLbls>
          <c:dLblPos val="inEnd"/>
          <c:showLegendKey val="0"/>
          <c:showVal val="1"/>
          <c:showCatName val="0"/>
          <c:showSerName val="0"/>
          <c:showPercent val="0"/>
          <c:showBubbleSize val="0"/>
        </c:dLbls>
        <c:gapWidth val="65"/>
        <c:axId val="499348832"/>
        <c:axId val="499346864"/>
      </c:barChart>
      <c:catAx>
        <c:axId val="49934883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99346864"/>
        <c:crosses val="autoZero"/>
        <c:auto val="1"/>
        <c:lblAlgn val="ctr"/>
        <c:lblOffset val="100"/>
        <c:noMultiLvlLbl val="0"/>
      </c:catAx>
      <c:valAx>
        <c:axId val="49934686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9934883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b="1" i="0" baseline="0" dirty="0">
                <a:effectLst/>
              </a:rPr>
              <a:t>Meat Group Exports - Top 5 Countries</a:t>
            </a:r>
            <a:endParaRPr lang="en-US" sz="1600" dirty="0">
              <a:effectLst/>
            </a:endParaRPr>
          </a:p>
        </c:rich>
      </c:tx>
      <c:layout>
        <c:manualLayout>
          <c:xMode val="edge"/>
          <c:yMode val="edge"/>
          <c:x val="0.21558164332987223"/>
          <c:y val="1.869945054496024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'Info + Charts'!$B$1</c:f>
              <c:strCache>
                <c:ptCount val="1"/>
                <c:pt idx="0">
                  <c:v>JUN 2021 YTD</c:v>
                </c:pt>
              </c:strCache>
            </c:strRef>
          </c:tx>
          <c:spPr>
            <a:solidFill>
              <a:schemeClr val="accent2">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'Info + Charts'!$A$2:$A$7</c:f>
              <c:strCache>
                <c:ptCount val="6"/>
                <c:pt idx="0">
                  <c:v>All Others</c:v>
                </c:pt>
                <c:pt idx="1">
                  <c:v>Canada</c:v>
                </c:pt>
                <c:pt idx="2">
                  <c:v>China</c:v>
                </c:pt>
                <c:pt idx="3">
                  <c:v>Finland</c:v>
                </c:pt>
                <c:pt idx="4">
                  <c:v>Korea</c:v>
                </c:pt>
                <c:pt idx="5">
                  <c:v>Japan</c:v>
                </c:pt>
              </c:strCache>
            </c:strRef>
          </c:cat>
          <c:val>
            <c:numRef>
              <c:f>'Info + Charts'!$B$2:$B$7</c:f>
              <c:numCache>
                <c:formatCode>#,##0</c:formatCode>
                <c:ptCount val="6"/>
                <c:pt idx="0">
                  <c:v>122.65334100000001</c:v>
                </c:pt>
                <c:pt idx="1">
                  <c:v>139.96958799999999</c:v>
                </c:pt>
                <c:pt idx="2">
                  <c:v>51.124324999999999</c:v>
                </c:pt>
                <c:pt idx="3">
                  <c:v>26.061551000000001</c:v>
                </c:pt>
                <c:pt idx="4">
                  <c:v>35.852891999999997</c:v>
                </c:pt>
                <c:pt idx="5">
                  <c:v>37.478627000000003</c:v>
                </c:pt>
              </c:numCache>
            </c:numRef>
          </c:val>
          <c:extLst>
            <c:ext xmlns:c16="http://schemas.microsoft.com/office/drawing/2014/chart" uri="{C3380CC4-5D6E-409C-BE32-E72D297353CC}">
              <c16:uniqueId val="{00000000-CC99-411B-A3A8-5A80B2C98F47}"/>
            </c:ext>
          </c:extLst>
        </c:ser>
        <c:ser>
          <c:idx val="1"/>
          <c:order val="1"/>
          <c:tx>
            <c:strRef>
              <c:f>'Info + Charts'!$C$1</c:f>
              <c:strCache>
                <c:ptCount val="1"/>
                <c:pt idx="0">
                  <c:v>JUN 2022 YTD</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'Info + Charts'!$A$2:$A$7</c:f>
              <c:strCache>
                <c:ptCount val="6"/>
                <c:pt idx="0">
                  <c:v>All Others</c:v>
                </c:pt>
                <c:pt idx="1">
                  <c:v>Canada</c:v>
                </c:pt>
                <c:pt idx="2">
                  <c:v>China</c:v>
                </c:pt>
                <c:pt idx="3">
                  <c:v>Finland</c:v>
                </c:pt>
                <c:pt idx="4">
                  <c:v>Korea</c:v>
                </c:pt>
                <c:pt idx="5">
                  <c:v>Japan</c:v>
                </c:pt>
              </c:strCache>
            </c:strRef>
          </c:cat>
          <c:val>
            <c:numRef>
              <c:f>'Info + Charts'!$C$2:$C$7</c:f>
              <c:numCache>
                <c:formatCode>#,##0</c:formatCode>
                <c:ptCount val="6"/>
                <c:pt idx="0">
                  <c:v>101.23513300000002</c:v>
                </c:pt>
                <c:pt idx="1">
                  <c:v>128.439019</c:v>
                </c:pt>
                <c:pt idx="2">
                  <c:v>60.902377000000001</c:v>
                </c:pt>
                <c:pt idx="3">
                  <c:v>50.981999999999999</c:v>
                </c:pt>
                <c:pt idx="4">
                  <c:v>45.052185000000001</c:v>
                </c:pt>
                <c:pt idx="5">
                  <c:v>34.268715</c:v>
                </c:pt>
              </c:numCache>
            </c:numRef>
          </c:val>
          <c:extLst>
            <c:ext xmlns:c16="http://schemas.microsoft.com/office/drawing/2014/chart" uri="{C3380CC4-5D6E-409C-BE32-E72D297353CC}">
              <c16:uniqueId val="{00000001-CC99-411B-A3A8-5A80B2C98F47}"/>
            </c:ext>
          </c:extLst>
        </c:ser>
        <c:dLbls>
          <c:dLblPos val="inEnd"/>
          <c:showLegendKey val="0"/>
          <c:showVal val="1"/>
          <c:showCatName val="0"/>
          <c:showSerName val="0"/>
          <c:showPercent val="0"/>
          <c:showBubbleSize val="0"/>
        </c:dLbls>
        <c:gapWidth val="65"/>
        <c:axId val="489844624"/>
        <c:axId val="489846592"/>
      </c:barChart>
      <c:catAx>
        <c:axId val="489844624"/>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89846592"/>
        <c:crosses val="autoZero"/>
        <c:auto val="1"/>
        <c:lblAlgn val="ctr"/>
        <c:lblOffset val="100"/>
        <c:noMultiLvlLbl val="0"/>
      </c:catAx>
      <c:valAx>
        <c:axId val="489846592"/>
        <c:scaling>
          <c:orientation val="minMax"/>
          <c:max val="150"/>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8984462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en-US" sz="1800" b="1" i="0" baseline="0" dirty="0">
                <a:effectLst/>
              </a:rPr>
              <a:t>Crop Group Exports - Top 5 Countries</a:t>
            </a:r>
            <a:endParaRPr lang="en-US" sz="1800" dirty="0">
              <a:effectLst/>
            </a:endParaRPr>
          </a:p>
        </c:rich>
      </c:tx>
      <c:layout>
        <c:manualLayout>
          <c:xMode val="edge"/>
          <c:yMode val="edge"/>
          <c:x val="0.16176346672310565"/>
          <c:y val="2.31845143092005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594813108168553"/>
          <c:y val="0.16261573291211262"/>
          <c:w val="0.74111437939348557"/>
          <c:h val="0.61326683585960917"/>
        </c:manualLayout>
      </c:layout>
      <c:barChart>
        <c:barDir val="bar"/>
        <c:grouping val="clustered"/>
        <c:varyColors val="0"/>
        <c:ser>
          <c:idx val="0"/>
          <c:order val="0"/>
          <c:tx>
            <c:strRef>
              <c:f>'Charts + Info'!$B$1</c:f>
              <c:strCache>
                <c:ptCount val="1"/>
                <c:pt idx="0">
                  <c:v>JUN 2021 YTD</c:v>
                </c:pt>
              </c:strCache>
            </c:strRef>
          </c:tx>
          <c:spPr>
            <a:solidFill>
              <a:schemeClr val="accent6">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'Charts + Info'!$A$2:$A$7</c:f>
              <c:strCache>
                <c:ptCount val="6"/>
                <c:pt idx="0">
                  <c:v>All Others</c:v>
                </c:pt>
                <c:pt idx="1">
                  <c:v>Canada</c:v>
                </c:pt>
                <c:pt idx="2">
                  <c:v>Mexico</c:v>
                </c:pt>
                <c:pt idx="3">
                  <c:v>China</c:v>
                </c:pt>
                <c:pt idx="4">
                  <c:v>Korea</c:v>
                </c:pt>
                <c:pt idx="5">
                  <c:v>Japan</c:v>
                </c:pt>
              </c:strCache>
            </c:strRef>
          </c:cat>
          <c:val>
            <c:numRef>
              <c:f>'Charts + Info'!$B$2:$B$7</c:f>
              <c:numCache>
                <c:formatCode>#,##0</c:formatCode>
                <c:ptCount val="6"/>
                <c:pt idx="0">
                  <c:v>466.85664699999995</c:v>
                </c:pt>
                <c:pt idx="1">
                  <c:v>519.827586</c:v>
                </c:pt>
                <c:pt idx="2">
                  <c:v>124.713915</c:v>
                </c:pt>
                <c:pt idx="3">
                  <c:v>83.240487000000002</c:v>
                </c:pt>
                <c:pt idx="4">
                  <c:v>42.140428</c:v>
                </c:pt>
                <c:pt idx="5">
                  <c:v>46.619428999999997</c:v>
                </c:pt>
              </c:numCache>
            </c:numRef>
          </c:val>
          <c:extLst>
            <c:ext xmlns:c16="http://schemas.microsoft.com/office/drawing/2014/chart" uri="{C3380CC4-5D6E-409C-BE32-E72D297353CC}">
              <c16:uniqueId val="{00000000-9B7F-4005-AF4D-92E7F23A4CA3}"/>
            </c:ext>
          </c:extLst>
        </c:ser>
        <c:ser>
          <c:idx val="1"/>
          <c:order val="1"/>
          <c:tx>
            <c:strRef>
              <c:f>'Charts + Info'!$C$1</c:f>
              <c:strCache>
                <c:ptCount val="1"/>
                <c:pt idx="0">
                  <c:v>JUN 2022 YTD</c:v>
                </c:pt>
              </c:strCache>
            </c:strRef>
          </c:tx>
          <c:spPr>
            <a:solidFill>
              <a:schemeClr val="accent6">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'Charts + Info'!$A$2:$A$7</c:f>
              <c:strCache>
                <c:ptCount val="6"/>
                <c:pt idx="0">
                  <c:v>All Others</c:v>
                </c:pt>
                <c:pt idx="1">
                  <c:v>Canada</c:v>
                </c:pt>
                <c:pt idx="2">
                  <c:v>Mexico</c:v>
                </c:pt>
                <c:pt idx="3">
                  <c:v>China</c:v>
                </c:pt>
                <c:pt idx="4">
                  <c:v>Korea</c:v>
                </c:pt>
                <c:pt idx="5">
                  <c:v>Japan</c:v>
                </c:pt>
              </c:strCache>
            </c:strRef>
          </c:cat>
          <c:val>
            <c:numRef>
              <c:f>'Charts + Info'!$C$2:$C$7</c:f>
              <c:numCache>
                <c:formatCode>#,##0</c:formatCode>
                <c:ptCount val="6"/>
                <c:pt idx="0">
                  <c:v>461.62178499999993</c:v>
                </c:pt>
                <c:pt idx="1">
                  <c:v>699.57853999999998</c:v>
                </c:pt>
                <c:pt idx="2">
                  <c:v>126.706542</c:v>
                </c:pt>
                <c:pt idx="3">
                  <c:v>85.673088000000007</c:v>
                </c:pt>
                <c:pt idx="4">
                  <c:v>46.867511999999998</c:v>
                </c:pt>
                <c:pt idx="5">
                  <c:v>44.920555999999998</c:v>
                </c:pt>
              </c:numCache>
            </c:numRef>
          </c:val>
          <c:extLst>
            <c:ext xmlns:c16="http://schemas.microsoft.com/office/drawing/2014/chart" uri="{C3380CC4-5D6E-409C-BE32-E72D297353CC}">
              <c16:uniqueId val="{00000001-9B7F-4005-AF4D-92E7F23A4CA3}"/>
            </c:ext>
          </c:extLst>
        </c:ser>
        <c:dLbls>
          <c:dLblPos val="inEnd"/>
          <c:showLegendKey val="0"/>
          <c:showVal val="1"/>
          <c:showCatName val="0"/>
          <c:showSerName val="0"/>
          <c:showPercent val="0"/>
          <c:showBubbleSize val="0"/>
        </c:dLbls>
        <c:gapWidth val="65"/>
        <c:axId val="569840608"/>
        <c:axId val="569843888"/>
      </c:barChart>
      <c:catAx>
        <c:axId val="56984060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69843888"/>
        <c:crosses val="autoZero"/>
        <c:auto val="1"/>
        <c:lblAlgn val="ctr"/>
        <c:lblOffset val="100"/>
        <c:noMultiLvlLbl val="0"/>
      </c:catAx>
      <c:valAx>
        <c:axId val="569843888"/>
        <c:scaling>
          <c:orientation val="minMax"/>
          <c:max val="750"/>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69840608"/>
        <c:crosses val="autoZero"/>
        <c:crossBetween val="between"/>
      </c:valAx>
      <c:spPr>
        <a:noFill/>
        <a:ln>
          <a:noFill/>
        </a:ln>
        <a:effectLst/>
      </c:spPr>
    </c:plotArea>
    <c:legend>
      <c:legendPos val="b"/>
      <c:layout>
        <c:manualLayout>
          <c:xMode val="edge"/>
          <c:yMode val="edge"/>
          <c:x val="0.31373543449751862"/>
          <c:y val="0.89111519339379563"/>
          <c:w val="0.3675050092867132"/>
          <c:h val="5.5891631042317348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0.79598</cdr:x>
      <cdr:y>0.6331</cdr:y>
    </cdr:from>
    <cdr:to>
      <cdr:x>0.94022</cdr:x>
      <cdr:y>0.77215</cdr:y>
    </cdr:to>
    <cdr:sp macro="" textlink="">
      <cdr:nvSpPr>
        <cdr:cNvPr id="2" name="TextBox 1"/>
        <cdr:cNvSpPr txBox="1"/>
      </cdr:nvSpPr>
      <cdr:spPr>
        <a:xfrm xmlns:a="http://schemas.openxmlformats.org/drawingml/2006/main">
          <a:off x="4795022" y="2152186"/>
          <a:ext cx="868893" cy="472678"/>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a:t>2022 Q2</a:t>
          </a:r>
        </a:p>
        <a:p xmlns:a="http://schemas.openxmlformats.org/drawingml/2006/main">
          <a:pPr algn="ctr"/>
          <a:r>
            <a:rPr lang="en-US" sz="1200" b="1" dirty="0"/>
            <a:t>2.18</a:t>
          </a:r>
        </a:p>
      </cdr:txBody>
    </cdr:sp>
  </cdr:relSizeAnchor>
</c:userShapes>
</file>

<file path=ppt/drawings/drawing2.xml><?xml version="1.0" encoding="utf-8"?>
<c:userShapes xmlns:c="http://schemas.openxmlformats.org/drawingml/2006/chart">
  <cdr:relSizeAnchor xmlns:cdr="http://schemas.openxmlformats.org/drawingml/2006/chartDrawing">
    <cdr:from>
      <cdr:x>0.06203</cdr:x>
      <cdr:y>0.51744</cdr:y>
    </cdr:from>
    <cdr:to>
      <cdr:x>0.19618</cdr:x>
      <cdr:y>0.60065</cdr:y>
    </cdr:to>
    <cdr:sp macro="" textlink="">
      <cdr:nvSpPr>
        <cdr:cNvPr id="2" name="TextBox 1"/>
        <cdr:cNvSpPr txBox="1"/>
      </cdr:nvSpPr>
      <cdr:spPr>
        <a:xfrm xmlns:a="http://schemas.openxmlformats.org/drawingml/2006/main">
          <a:off x="233466" y="1242019"/>
          <a:ext cx="504899" cy="19971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800">
              <a:solidFill>
                <a:schemeClr val="bg2">
                  <a:lumMod val="25000"/>
                </a:schemeClr>
              </a:solidFill>
            </a:rPr>
            <a:t>25.5</a:t>
          </a:r>
          <a:r>
            <a:rPr lang="en-US" sz="1000">
              <a:solidFill>
                <a:schemeClr val="bg2">
                  <a:lumMod val="25000"/>
                </a:schemeClr>
              </a:solidFill>
            </a:rPr>
            <a:t>%</a:t>
          </a:r>
        </a:p>
      </cdr:txBody>
    </cdr:sp>
  </cdr:relSizeAnchor>
  <cdr:relSizeAnchor xmlns:cdr="http://schemas.openxmlformats.org/drawingml/2006/chartDrawing">
    <cdr:from>
      <cdr:x>0.25417</cdr:x>
      <cdr:y>0.52342</cdr:y>
    </cdr:from>
    <cdr:to>
      <cdr:x>0.37361</cdr:x>
      <cdr:y>0.6137</cdr:y>
    </cdr:to>
    <cdr:sp macro="" textlink="">
      <cdr:nvSpPr>
        <cdr:cNvPr id="3" name="TextBox 1"/>
        <cdr:cNvSpPr txBox="1"/>
      </cdr:nvSpPr>
      <cdr:spPr>
        <a:xfrm xmlns:a="http://schemas.openxmlformats.org/drawingml/2006/main">
          <a:off x="956606" y="1256372"/>
          <a:ext cx="449529" cy="2166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a:solidFill>
                <a:schemeClr val="bg2">
                  <a:lumMod val="25000"/>
                </a:schemeClr>
              </a:solidFill>
            </a:rPr>
            <a:t>10.1%</a:t>
          </a:r>
        </a:p>
      </cdr:txBody>
    </cdr:sp>
  </cdr:relSizeAnchor>
  <cdr:relSizeAnchor xmlns:cdr="http://schemas.openxmlformats.org/drawingml/2006/chartDrawing">
    <cdr:from>
      <cdr:x>0.43907</cdr:x>
      <cdr:y>0.52546</cdr:y>
    </cdr:from>
    <cdr:to>
      <cdr:x>0.55851</cdr:x>
      <cdr:y>0.61574</cdr:y>
    </cdr:to>
    <cdr:sp macro="" textlink="">
      <cdr:nvSpPr>
        <cdr:cNvPr id="4" name="TextBox 1"/>
        <cdr:cNvSpPr txBox="1"/>
      </cdr:nvSpPr>
      <cdr:spPr>
        <a:xfrm xmlns:a="http://schemas.openxmlformats.org/drawingml/2006/main">
          <a:off x="1652509" y="1261262"/>
          <a:ext cx="449530" cy="2166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a:solidFill>
                <a:schemeClr val="bg2">
                  <a:lumMod val="25000"/>
                </a:schemeClr>
              </a:solidFill>
            </a:rPr>
            <a:t>0.7%</a:t>
          </a:r>
        </a:p>
      </cdr:txBody>
    </cdr:sp>
  </cdr:relSizeAnchor>
  <cdr:relSizeAnchor xmlns:cdr="http://schemas.openxmlformats.org/drawingml/2006/chartDrawing">
    <cdr:from>
      <cdr:x>0.61389</cdr:x>
      <cdr:y>0.52546</cdr:y>
    </cdr:from>
    <cdr:to>
      <cdr:x>0.73333</cdr:x>
      <cdr:y>0.61574</cdr:y>
    </cdr:to>
    <cdr:sp macro="" textlink="">
      <cdr:nvSpPr>
        <cdr:cNvPr id="5" name="TextBox 1"/>
        <cdr:cNvSpPr txBox="1"/>
      </cdr:nvSpPr>
      <cdr:spPr>
        <a:xfrm xmlns:a="http://schemas.openxmlformats.org/drawingml/2006/main">
          <a:off x="2806700" y="1441450"/>
          <a:ext cx="546100" cy="24765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a:solidFill>
                <a:schemeClr val="bg2">
                  <a:lumMod val="25000"/>
                </a:schemeClr>
              </a:solidFill>
            </a:rPr>
            <a:t>29.7%</a:t>
          </a:r>
        </a:p>
      </cdr:txBody>
    </cdr:sp>
  </cdr:relSizeAnchor>
  <cdr:relSizeAnchor xmlns:cdr="http://schemas.openxmlformats.org/drawingml/2006/chartDrawing">
    <cdr:from>
      <cdr:x>0.80972</cdr:x>
      <cdr:y>0.52546</cdr:y>
    </cdr:from>
    <cdr:to>
      <cdr:x>0.92917</cdr:x>
      <cdr:y>0.61574</cdr:y>
    </cdr:to>
    <cdr:sp macro="" textlink="">
      <cdr:nvSpPr>
        <cdr:cNvPr id="6" name="TextBox 1"/>
        <cdr:cNvSpPr txBox="1"/>
      </cdr:nvSpPr>
      <cdr:spPr>
        <a:xfrm xmlns:a="http://schemas.openxmlformats.org/drawingml/2006/main">
          <a:off x="3702050" y="1441450"/>
          <a:ext cx="546100" cy="24765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a:solidFill>
                <a:schemeClr val="bg2">
                  <a:lumMod val="25000"/>
                </a:schemeClr>
              </a:solidFill>
            </a:rPr>
            <a:t>6.7%</a:t>
          </a:r>
        </a:p>
      </cdr:txBody>
    </cdr:sp>
  </cdr:relSizeAnchor>
  <cdr:relSizeAnchor xmlns:cdr="http://schemas.openxmlformats.org/drawingml/2006/chartDrawing">
    <cdr:from>
      <cdr:x>0.13829</cdr:x>
      <cdr:y>0.05403</cdr:y>
    </cdr:from>
    <cdr:to>
      <cdr:x>0.9558</cdr:x>
      <cdr:y>0.23761</cdr:y>
    </cdr:to>
    <cdr:sp macro="" textlink="">
      <cdr:nvSpPr>
        <cdr:cNvPr id="7" name="TextBox 6"/>
        <cdr:cNvSpPr txBox="1"/>
      </cdr:nvSpPr>
      <cdr:spPr>
        <a:xfrm xmlns:a="http://schemas.openxmlformats.org/drawingml/2006/main">
          <a:off x="758926" y="199438"/>
          <a:ext cx="4486480" cy="677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t>Wisconsin’s Top 5 Agricultural Markets</a:t>
          </a:r>
        </a:p>
        <a:p xmlns:a="http://schemas.openxmlformats.org/drawingml/2006/main">
          <a:pPr algn="ctr"/>
          <a:r>
            <a:rPr lang="en-US" sz="1400" dirty="0" smtClean="0"/>
            <a:t>(All Agricultural Products, $millions)</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0.8848</cdr:x>
      <cdr:y>0.14699</cdr:y>
    </cdr:from>
    <cdr:to>
      <cdr:x>0.99035</cdr:x>
      <cdr:y>0.22198</cdr:y>
    </cdr:to>
    <cdr:sp macro="" textlink="">
      <cdr:nvSpPr>
        <cdr:cNvPr id="2" name="TextBox 1"/>
        <cdr:cNvSpPr txBox="1"/>
      </cdr:nvSpPr>
      <cdr:spPr>
        <a:xfrm xmlns:a="http://schemas.openxmlformats.org/drawingml/2006/main">
          <a:off x="4270830" y="530778"/>
          <a:ext cx="509476" cy="27079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bg2">
                  <a:lumMod val="25000"/>
                </a:schemeClr>
              </a:solidFill>
            </a:rPr>
            <a:t>+38.6</a:t>
          </a:r>
          <a:r>
            <a:rPr lang="en-US" sz="800" b="1" dirty="0">
              <a:solidFill>
                <a:schemeClr val="bg2">
                  <a:lumMod val="25000"/>
                </a:schemeClr>
              </a:solidFill>
            </a:rPr>
            <a:t>%</a:t>
          </a:r>
        </a:p>
      </cdr:txBody>
    </cdr:sp>
  </cdr:relSizeAnchor>
  <cdr:relSizeAnchor xmlns:cdr="http://schemas.openxmlformats.org/drawingml/2006/chartDrawing">
    <cdr:from>
      <cdr:x>0.5722</cdr:x>
      <cdr:y>0.27526</cdr:y>
    </cdr:from>
    <cdr:to>
      <cdr:x>0.67775</cdr:x>
      <cdr:y>0.35025</cdr:y>
    </cdr:to>
    <cdr:sp macro="" textlink="">
      <cdr:nvSpPr>
        <cdr:cNvPr id="3" name="TextBox 1"/>
        <cdr:cNvSpPr txBox="1"/>
      </cdr:nvSpPr>
      <cdr:spPr>
        <a:xfrm xmlns:a="http://schemas.openxmlformats.org/drawingml/2006/main">
          <a:off x="2761916" y="993957"/>
          <a:ext cx="509476" cy="27079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bg2">
                  <a:lumMod val="25000"/>
                </a:schemeClr>
              </a:solidFill>
            </a:rPr>
            <a:t>+25.3</a:t>
          </a:r>
          <a:r>
            <a:rPr lang="en-US" sz="800" b="1" dirty="0">
              <a:solidFill>
                <a:schemeClr val="bg2">
                  <a:lumMod val="25000"/>
                </a:schemeClr>
              </a:solidFill>
            </a:rPr>
            <a:t>%</a:t>
          </a:r>
        </a:p>
      </cdr:txBody>
    </cdr:sp>
  </cdr:relSizeAnchor>
  <cdr:relSizeAnchor xmlns:cdr="http://schemas.openxmlformats.org/drawingml/2006/chartDrawing">
    <cdr:from>
      <cdr:x>0.57107</cdr:x>
      <cdr:y>0.39306</cdr:y>
    </cdr:from>
    <cdr:to>
      <cdr:x>0.67662</cdr:x>
      <cdr:y>0.46804</cdr:y>
    </cdr:to>
    <cdr:sp macro="" textlink="">
      <cdr:nvSpPr>
        <cdr:cNvPr id="5" name="TextBox 1"/>
        <cdr:cNvSpPr txBox="1"/>
      </cdr:nvSpPr>
      <cdr:spPr>
        <a:xfrm xmlns:a="http://schemas.openxmlformats.org/drawingml/2006/main">
          <a:off x="2756477" y="1419367"/>
          <a:ext cx="509475" cy="27075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bg2">
                  <a:lumMod val="25000"/>
                </a:schemeClr>
              </a:solidFill>
            </a:rPr>
            <a:t>+13.5</a:t>
          </a:r>
          <a:r>
            <a:rPr lang="en-US" sz="800" b="1" dirty="0">
              <a:solidFill>
                <a:schemeClr val="bg2">
                  <a:lumMod val="25000"/>
                </a:schemeClr>
              </a:solidFill>
            </a:rPr>
            <a:t>%</a:t>
          </a:r>
        </a:p>
      </cdr:txBody>
    </cdr:sp>
  </cdr:relSizeAnchor>
  <cdr:relSizeAnchor xmlns:cdr="http://schemas.openxmlformats.org/drawingml/2006/chartDrawing">
    <cdr:from>
      <cdr:x>0.5711</cdr:x>
      <cdr:y>0.52085</cdr:y>
    </cdr:from>
    <cdr:to>
      <cdr:x>0.67665</cdr:x>
      <cdr:y>0.59583</cdr:y>
    </cdr:to>
    <cdr:sp macro="" textlink="">
      <cdr:nvSpPr>
        <cdr:cNvPr id="6" name="TextBox 1"/>
        <cdr:cNvSpPr txBox="1"/>
      </cdr:nvSpPr>
      <cdr:spPr>
        <a:xfrm xmlns:a="http://schemas.openxmlformats.org/drawingml/2006/main">
          <a:off x="2756643" y="1880796"/>
          <a:ext cx="509475" cy="27075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bg2">
                  <a:lumMod val="25000"/>
                </a:schemeClr>
              </a:solidFill>
            </a:rPr>
            <a:t>+79.5</a:t>
          </a:r>
          <a:r>
            <a:rPr lang="en-US" sz="800" b="1" dirty="0">
              <a:solidFill>
                <a:schemeClr val="bg2">
                  <a:lumMod val="25000"/>
                </a:schemeClr>
              </a:solidFill>
            </a:rPr>
            <a:t>%</a:t>
          </a:r>
        </a:p>
      </cdr:txBody>
    </cdr:sp>
  </cdr:relSizeAnchor>
  <cdr:relSizeAnchor xmlns:cdr="http://schemas.openxmlformats.org/drawingml/2006/chartDrawing">
    <cdr:from>
      <cdr:x>0.57247</cdr:x>
      <cdr:y>0.63849</cdr:y>
    </cdr:from>
    <cdr:to>
      <cdr:x>0.67802</cdr:x>
      <cdr:y>0.71349</cdr:y>
    </cdr:to>
    <cdr:sp macro="" textlink="">
      <cdr:nvSpPr>
        <cdr:cNvPr id="7" name="TextBox 1"/>
        <cdr:cNvSpPr txBox="1"/>
      </cdr:nvSpPr>
      <cdr:spPr>
        <a:xfrm xmlns:a="http://schemas.openxmlformats.org/drawingml/2006/main">
          <a:off x="2763253" y="2305624"/>
          <a:ext cx="509476" cy="27079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bg2">
                  <a:lumMod val="25000"/>
                </a:schemeClr>
              </a:solidFill>
            </a:rPr>
            <a:t>+73.7</a:t>
          </a:r>
          <a:r>
            <a:rPr lang="en-US" sz="800" b="1" dirty="0">
              <a:solidFill>
                <a:schemeClr val="bg2">
                  <a:lumMod val="25000"/>
                </a:schemeClr>
              </a:solidFill>
            </a:rPr>
            <a:t>%</a:t>
          </a:r>
        </a:p>
      </cdr:txBody>
    </cdr:sp>
  </cdr:relSizeAnchor>
  <cdr:relSizeAnchor xmlns:cdr="http://schemas.openxmlformats.org/drawingml/2006/chartDrawing">
    <cdr:from>
      <cdr:x>0.57451</cdr:x>
      <cdr:y>0.74367</cdr:y>
    </cdr:from>
    <cdr:to>
      <cdr:x>0.68006</cdr:x>
      <cdr:y>0.81865</cdr:y>
    </cdr:to>
    <cdr:sp macro="" textlink="">
      <cdr:nvSpPr>
        <cdr:cNvPr id="8" name="TextBox 1"/>
        <cdr:cNvSpPr txBox="1"/>
      </cdr:nvSpPr>
      <cdr:spPr>
        <a:xfrm xmlns:a="http://schemas.openxmlformats.org/drawingml/2006/main">
          <a:off x="2773101" y="2685413"/>
          <a:ext cx="509476" cy="27075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bg2">
                  <a:lumMod val="25000"/>
                </a:schemeClr>
              </a:solidFill>
            </a:rPr>
            <a:t>+44.0</a:t>
          </a:r>
          <a:r>
            <a:rPr lang="en-US" sz="800" b="1" dirty="0">
              <a:solidFill>
                <a:schemeClr val="bg2">
                  <a:lumMod val="25000"/>
                </a:schemeClr>
              </a:solidFill>
            </a:rPr>
            <a:t>%</a:t>
          </a:r>
        </a:p>
      </cdr:txBody>
    </cdr:sp>
  </cdr:relSizeAnchor>
  <cdr:relSizeAnchor xmlns:cdr="http://schemas.openxmlformats.org/drawingml/2006/chartDrawing">
    <cdr:from>
      <cdr:x>0</cdr:x>
      <cdr:y>0.78935</cdr:y>
    </cdr:from>
    <cdr:to>
      <cdr:x>0.2</cdr:x>
      <cdr:y>0.89722</cdr:y>
    </cdr:to>
    <cdr:sp macro="" textlink="">
      <cdr:nvSpPr>
        <cdr:cNvPr id="9" name="TextBox 1"/>
        <cdr:cNvSpPr txBox="1"/>
      </cdr:nvSpPr>
      <cdr:spPr>
        <a:xfrm xmlns:a="http://schemas.openxmlformats.org/drawingml/2006/main">
          <a:off x="0" y="2165350"/>
          <a:ext cx="914400" cy="2959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solidFill>
                <a:schemeClr val="bg2">
                  <a:lumMod val="25000"/>
                </a:schemeClr>
              </a:solidFill>
            </a:rPr>
            <a:t>$ millions</a:t>
          </a:r>
        </a:p>
      </cdr:txBody>
    </cdr:sp>
  </cdr:relSizeAnchor>
  <cdr:relSizeAnchor xmlns:cdr="http://schemas.openxmlformats.org/drawingml/2006/chartDrawing">
    <cdr:from>
      <cdr:x>0.18159</cdr:x>
      <cdr:y>0.06775</cdr:y>
    </cdr:from>
    <cdr:to>
      <cdr:x>0.87002</cdr:x>
      <cdr:y>0.14445</cdr:y>
    </cdr:to>
    <cdr:sp macro="" textlink="">
      <cdr:nvSpPr>
        <cdr:cNvPr id="10" name="TextBox 1"/>
        <cdr:cNvSpPr txBox="1"/>
      </cdr:nvSpPr>
      <cdr:spPr>
        <a:xfrm xmlns:a="http://schemas.openxmlformats.org/drawingml/2006/main">
          <a:off x="888743" y="251351"/>
          <a:ext cx="3369411" cy="284608"/>
        </a:xfrm>
        <a:prstGeom xmlns:a="http://schemas.openxmlformats.org/drawingml/2006/main" prst="rect">
          <a:avLst/>
        </a:prstGeom>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dirty="0">
              <a:solidFill>
                <a:schemeClr val="bg2">
                  <a:lumMod val="25000"/>
                </a:schemeClr>
              </a:solidFill>
            </a:rPr>
            <a:t>(Group</a:t>
          </a:r>
          <a:r>
            <a:rPr lang="en-US" sz="1200" b="1" i="1" baseline="0" dirty="0">
              <a:solidFill>
                <a:schemeClr val="bg2">
                  <a:lumMod val="25000"/>
                </a:schemeClr>
              </a:solidFill>
            </a:rPr>
            <a:t> exports up 37.5% or $80 million</a:t>
          </a:r>
          <a:r>
            <a:rPr lang="en-US" sz="1200" b="1" i="1" dirty="0">
              <a:solidFill>
                <a:schemeClr val="bg2">
                  <a:lumMod val="25000"/>
                </a:schemeClr>
              </a:solidFill>
            </a:rPr>
            <a:t>)</a:t>
          </a:r>
        </a:p>
      </cdr:txBody>
    </cdr:sp>
  </cdr:relSizeAnchor>
  <cdr:relSizeAnchor xmlns:cdr="http://schemas.openxmlformats.org/drawingml/2006/chartDrawing">
    <cdr:from>
      <cdr:x>0.72328</cdr:x>
      <cdr:y>0.51241</cdr:y>
    </cdr:from>
    <cdr:to>
      <cdr:x>0.9672</cdr:x>
      <cdr:y>0.73457</cdr:y>
    </cdr:to>
    <cdr:sp macro="" textlink="">
      <cdr:nvSpPr>
        <cdr:cNvPr id="11" name="Text Box 2"/>
        <cdr:cNvSpPr txBox="1">
          <a:spLocks xmlns:a="http://schemas.openxmlformats.org/drawingml/2006/main" noChangeArrowheads="1"/>
        </cdr:cNvSpPr>
      </cdr:nvSpPr>
      <cdr:spPr bwMode="auto">
        <a:xfrm xmlns:a="http://schemas.openxmlformats.org/drawingml/2006/main">
          <a:off x="3539988" y="1901163"/>
          <a:ext cx="1193804" cy="824257"/>
        </a:xfrm>
        <a:prstGeom xmlns:a="http://schemas.openxmlformats.org/drawingml/2006/main" prst="rect">
          <a:avLst/>
        </a:prstGeom>
        <a:solidFill xmlns:a="http://schemas.openxmlformats.org/drawingml/2006/main">
          <a:schemeClr val="bg1">
            <a:lumMod val="85000"/>
          </a:schemeClr>
        </a:solidFill>
        <a:ln xmlns:a="http://schemas.openxmlformats.org/drawingml/2006/main" w="9525">
          <a:solidFill>
            <a:schemeClr val="bg2">
              <a:lumMod val="9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Top 5 countries make up 63% of the total</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0.86012</cdr:y>
    </cdr:from>
    <cdr:to>
      <cdr:x>0.2</cdr:x>
      <cdr:y>0.96799</cdr:y>
    </cdr:to>
    <cdr:sp macro="" textlink="">
      <cdr:nvSpPr>
        <cdr:cNvPr id="2" name="TextBox 1"/>
        <cdr:cNvSpPr txBox="1"/>
      </cdr:nvSpPr>
      <cdr:spPr>
        <a:xfrm xmlns:a="http://schemas.openxmlformats.org/drawingml/2006/main">
          <a:off x="0" y="2662607"/>
          <a:ext cx="864870" cy="3339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solidFill>
                <a:schemeClr val="bg2">
                  <a:lumMod val="25000"/>
                </a:schemeClr>
              </a:solidFill>
            </a:rPr>
            <a:t>$ millions</a:t>
          </a:r>
        </a:p>
      </cdr:txBody>
    </cdr:sp>
  </cdr:relSizeAnchor>
  <cdr:relSizeAnchor xmlns:cdr="http://schemas.openxmlformats.org/drawingml/2006/chartDrawing">
    <cdr:from>
      <cdr:x>0.14583</cdr:x>
      <cdr:y>0.07531</cdr:y>
    </cdr:from>
    <cdr:to>
      <cdr:x>0.85417</cdr:x>
      <cdr:y>0.1427</cdr:y>
    </cdr:to>
    <cdr:sp macro="" textlink="">
      <cdr:nvSpPr>
        <cdr:cNvPr id="5" name="TextBox 1"/>
        <cdr:cNvSpPr txBox="1"/>
      </cdr:nvSpPr>
      <cdr:spPr>
        <a:xfrm xmlns:a="http://schemas.openxmlformats.org/drawingml/2006/main">
          <a:off x="729504" y="276446"/>
          <a:ext cx="3543250" cy="247389"/>
        </a:xfrm>
        <a:prstGeom xmlns:a="http://schemas.openxmlformats.org/drawingml/2006/main" prst="rect">
          <a:avLst/>
        </a:prstGeom>
        <a:noFill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a:t>
          </a:r>
          <a:r>
            <a:rPr lang="en-US" sz="1200" b="1" i="1" baseline="0" dirty="0"/>
            <a:t>Group Exports up 1.9% or $7.7 million)</a:t>
          </a:r>
          <a:endParaRPr lang="en-US" sz="1200" b="1" i="1" dirty="0"/>
        </a:p>
      </cdr:txBody>
    </cdr:sp>
  </cdr:relSizeAnchor>
  <cdr:relSizeAnchor xmlns:cdr="http://schemas.openxmlformats.org/drawingml/2006/chartDrawing">
    <cdr:from>
      <cdr:x>0.48692</cdr:x>
      <cdr:y>0.16282</cdr:y>
    </cdr:from>
    <cdr:to>
      <cdr:x>0.6216</cdr:x>
      <cdr:y>0.23039</cdr:y>
    </cdr:to>
    <cdr:sp macro="" textlink="">
      <cdr:nvSpPr>
        <cdr:cNvPr id="6" name="TextBox 1"/>
        <cdr:cNvSpPr txBox="1"/>
      </cdr:nvSpPr>
      <cdr:spPr>
        <a:xfrm xmlns:a="http://schemas.openxmlformats.org/drawingml/2006/main">
          <a:off x="2435703" y="597687"/>
          <a:ext cx="673704" cy="24804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-1</a:t>
          </a:r>
          <a:r>
            <a:rPr lang="en-US" sz="800" b="1" dirty="0">
              <a:solidFill>
                <a:schemeClr val="tx1">
                  <a:lumMod val="85000"/>
                  <a:lumOff val="15000"/>
                </a:schemeClr>
              </a:solidFill>
            </a:rPr>
            <a:t>7.5%</a:t>
          </a:r>
        </a:p>
      </cdr:txBody>
    </cdr:sp>
  </cdr:relSizeAnchor>
  <cdr:relSizeAnchor xmlns:cdr="http://schemas.openxmlformats.org/drawingml/2006/chartDrawing">
    <cdr:from>
      <cdr:x>0.48816</cdr:x>
      <cdr:y>0.28585</cdr:y>
    </cdr:from>
    <cdr:to>
      <cdr:x>0.61774</cdr:x>
      <cdr:y>0.35184</cdr:y>
    </cdr:to>
    <cdr:sp macro="" textlink="">
      <cdr:nvSpPr>
        <cdr:cNvPr id="7" name="TextBox 1"/>
        <cdr:cNvSpPr txBox="1"/>
      </cdr:nvSpPr>
      <cdr:spPr>
        <a:xfrm xmlns:a="http://schemas.openxmlformats.org/drawingml/2006/main">
          <a:off x="2441923" y="1049337"/>
          <a:ext cx="648192" cy="24224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a:t>
          </a:r>
          <a:r>
            <a:rPr lang="en-US" sz="800" b="1" dirty="0">
              <a:solidFill>
                <a:schemeClr val="tx1">
                  <a:lumMod val="85000"/>
                  <a:lumOff val="15000"/>
                </a:schemeClr>
              </a:solidFill>
            </a:rPr>
            <a:t>8.2%</a:t>
          </a:r>
        </a:p>
      </cdr:txBody>
    </cdr:sp>
  </cdr:relSizeAnchor>
  <cdr:relSizeAnchor xmlns:cdr="http://schemas.openxmlformats.org/drawingml/2006/chartDrawing">
    <cdr:from>
      <cdr:x>0.48773</cdr:x>
      <cdr:y>0.40843</cdr:y>
    </cdr:from>
    <cdr:to>
      <cdr:x>0.62658</cdr:x>
      <cdr:y>0.46414</cdr:y>
    </cdr:to>
    <cdr:sp macro="" textlink="">
      <cdr:nvSpPr>
        <cdr:cNvPr id="8" name="TextBox 1"/>
        <cdr:cNvSpPr txBox="1"/>
      </cdr:nvSpPr>
      <cdr:spPr>
        <a:xfrm xmlns:a="http://schemas.openxmlformats.org/drawingml/2006/main">
          <a:off x="2439741" y="1499311"/>
          <a:ext cx="694563" cy="204507"/>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t>+19.1</a:t>
          </a:r>
          <a:r>
            <a:rPr lang="en-US" sz="800" b="1" dirty="0">
              <a:solidFill>
                <a:schemeClr val="tx1">
                  <a:lumMod val="85000"/>
                  <a:lumOff val="15000"/>
                </a:schemeClr>
              </a:solidFill>
            </a:rPr>
            <a:t>%</a:t>
          </a:r>
        </a:p>
      </cdr:txBody>
    </cdr:sp>
  </cdr:relSizeAnchor>
  <cdr:relSizeAnchor xmlns:cdr="http://schemas.openxmlformats.org/drawingml/2006/chartDrawing">
    <cdr:from>
      <cdr:x>0.48825</cdr:x>
      <cdr:y>0.51459</cdr:y>
    </cdr:from>
    <cdr:to>
      <cdr:x>0.62103</cdr:x>
      <cdr:y>0.58736</cdr:y>
    </cdr:to>
    <cdr:sp macro="" textlink="">
      <cdr:nvSpPr>
        <cdr:cNvPr id="9" name="TextBox 1"/>
        <cdr:cNvSpPr txBox="1"/>
      </cdr:nvSpPr>
      <cdr:spPr>
        <a:xfrm xmlns:a="http://schemas.openxmlformats.org/drawingml/2006/main">
          <a:off x="2442342" y="1889001"/>
          <a:ext cx="664200" cy="267132"/>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t>+95.6</a:t>
          </a:r>
          <a:r>
            <a:rPr lang="en-US" sz="800" b="1" dirty="0">
              <a:solidFill>
                <a:schemeClr val="tx1">
                  <a:lumMod val="85000"/>
                  <a:lumOff val="15000"/>
                </a:schemeClr>
              </a:solidFill>
            </a:rPr>
            <a:t>%</a:t>
          </a:r>
        </a:p>
      </cdr:txBody>
    </cdr:sp>
  </cdr:relSizeAnchor>
  <cdr:relSizeAnchor xmlns:cdr="http://schemas.openxmlformats.org/drawingml/2006/chartDrawing">
    <cdr:from>
      <cdr:x>0.48948</cdr:x>
      <cdr:y>0.63148</cdr:y>
    </cdr:from>
    <cdr:to>
      <cdr:x>0.62723</cdr:x>
      <cdr:y>0.70563</cdr:y>
    </cdr:to>
    <cdr:sp macro="" textlink="">
      <cdr:nvSpPr>
        <cdr:cNvPr id="10" name="TextBox 1"/>
        <cdr:cNvSpPr txBox="1"/>
      </cdr:nvSpPr>
      <cdr:spPr>
        <a:xfrm xmlns:a="http://schemas.openxmlformats.org/drawingml/2006/main">
          <a:off x="2448502" y="2318111"/>
          <a:ext cx="689061" cy="272198"/>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t>+25.7</a:t>
          </a:r>
          <a:r>
            <a:rPr lang="en-US" sz="800" b="1" dirty="0">
              <a:solidFill>
                <a:schemeClr val="tx1">
                  <a:lumMod val="85000"/>
                  <a:lumOff val="15000"/>
                </a:schemeClr>
              </a:solidFill>
            </a:rPr>
            <a:t>%</a:t>
          </a:r>
        </a:p>
      </cdr:txBody>
    </cdr:sp>
  </cdr:relSizeAnchor>
  <cdr:relSizeAnchor xmlns:cdr="http://schemas.openxmlformats.org/drawingml/2006/chartDrawing">
    <cdr:from>
      <cdr:x>0.48553</cdr:x>
      <cdr:y>0.73718</cdr:y>
    </cdr:from>
    <cdr:to>
      <cdr:x>0.62434</cdr:x>
      <cdr:y>0.81286</cdr:y>
    </cdr:to>
    <cdr:sp macro="" textlink="">
      <cdr:nvSpPr>
        <cdr:cNvPr id="11" name="TextBox 1"/>
        <cdr:cNvSpPr txBox="1"/>
      </cdr:nvSpPr>
      <cdr:spPr>
        <a:xfrm xmlns:a="http://schemas.openxmlformats.org/drawingml/2006/main">
          <a:off x="2428766" y="2706122"/>
          <a:ext cx="694363" cy="277814"/>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t>-+</a:t>
          </a:r>
          <a:r>
            <a:rPr lang="en-US" sz="800" b="1" dirty="0" smtClean="0">
              <a:solidFill>
                <a:schemeClr val="tx1">
                  <a:lumMod val="85000"/>
                  <a:lumOff val="15000"/>
                </a:schemeClr>
              </a:solidFill>
            </a:rPr>
            <a:t>8.6</a:t>
          </a:r>
          <a:r>
            <a:rPr lang="en-US" sz="800" b="1" dirty="0">
              <a:solidFill>
                <a:schemeClr val="tx1">
                  <a:lumMod val="85000"/>
                  <a:lumOff val="15000"/>
                </a:schemeClr>
              </a:solidFill>
            </a:rPr>
            <a:t>%</a:t>
          </a:r>
        </a:p>
      </cdr:txBody>
    </cdr:sp>
  </cdr:relSizeAnchor>
  <cdr:relSizeAnchor xmlns:cdr="http://schemas.openxmlformats.org/drawingml/2006/chartDrawing">
    <cdr:from>
      <cdr:x>0.68768</cdr:x>
      <cdr:y>0.46991</cdr:y>
    </cdr:from>
    <cdr:to>
      <cdr:x>0.91846</cdr:x>
      <cdr:y>0.66304</cdr:y>
    </cdr:to>
    <cdr:sp macro="" textlink="">
      <cdr:nvSpPr>
        <cdr:cNvPr id="12" name="Text Box 2"/>
        <cdr:cNvSpPr txBox="1">
          <a:spLocks xmlns:a="http://schemas.openxmlformats.org/drawingml/2006/main" noChangeArrowheads="1"/>
        </cdr:cNvSpPr>
      </cdr:nvSpPr>
      <cdr:spPr bwMode="auto">
        <a:xfrm xmlns:a="http://schemas.openxmlformats.org/drawingml/2006/main">
          <a:off x="3439944" y="1725014"/>
          <a:ext cx="1154452" cy="708942"/>
        </a:xfrm>
        <a:prstGeom xmlns:a="http://schemas.openxmlformats.org/drawingml/2006/main" prst="rect">
          <a:avLst/>
        </a:prstGeom>
        <a:solidFill xmlns:a="http://schemas.openxmlformats.org/drawingml/2006/main">
          <a:schemeClr val="bg1">
            <a:lumMod val="85000"/>
          </a:schemeClr>
        </a:solidFill>
        <a:ln xmlns:a="http://schemas.openxmlformats.org/drawingml/2006/main" w="9525">
          <a:solidFill>
            <a:schemeClr val="bg2">
              <a:lumMod val="9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Top 5 countries make up 76% of the total</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0.79282</cdr:y>
    </cdr:from>
    <cdr:to>
      <cdr:x>0.2</cdr:x>
      <cdr:y>0.90069</cdr:y>
    </cdr:to>
    <cdr:sp macro="" textlink="">
      <cdr:nvSpPr>
        <cdr:cNvPr id="2" name="TextBox 1"/>
        <cdr:cNvSpPr txBox="1"/>
      </cdr:nvSpPr>
      <cdr:spPr>
        <a:xfrm xmlns:a="http://schemas.openxmlformats.org/drawingml/2006/main">
          <a:off x="0" y="2174875"/>
          <a:ext cx="914400" cy="2959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solidFill>
                <a:schemeClr val="bg2">
                  <a:lumMod val="25000"/>
                </a:schemeClr>
              </a:solidFill>
            </a:rPr>
            <a:t>$ millions</a:t>
          </a:r>
        </a:p>
      </cdr:txBody>
    </cdr:sp>
  </cdr:relSizeAnchor>
  <cdr:relSizeAnchor xmlns:cdr="http://schemas.openxmlformats.org/drawingml/2006/chartDrawing">
    <cdr:from>
      <cdr:x>0.37229</cdr:x>
      <cdr:y>0.28604</cdr:y>
    </cdr:from>
    <cdr:to>
      <cdr:x>0.50484</cdr:x>
      <cdr:y>0.34275</cdr:y>
    </cdr:to>
    <cdr:sp macro="" textlink="">
      <cdr:nvSpPr>
        <cdr:cNvPr id="3" name="TextBox 1"/>
        <cdr:cNvSpPr txBox="1"/>
      </cdr:nvSpPr>
      <cdr:spPr>
        <a:xfrm xmlns:a="http://schemas.openxmlformats.org/drawingml/2006/main">
          <a:off x="1323390" y="673322"/>
          <a:ext cx="471181" cy="133502"/>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+34.6</a:t>
          </a:r>
          <a:r>
            <a:rPr lang="en-US" sz="1000" b="1" dirty="0">
              <a:solidFill>
                <a:schemeClr val="tx1">
                  <a:lumMod val="85000"/>
                  <a:lumOff val="15000"/>
                </a:schemeClr>
              </a:solidFill>
            </a:rPr>
            <a:t>%</a:t>
          </a:r>
        </a:p>
      </cdr:txBody>
    </cdr:sp>
  </cdr:relSizeAnchor>
  <cdr:relSizeAnchor xmlns:cdr="http://schemas.openxmlformats.org/drawingml/2006/chartDrawing">
    <cdr:from>
      <cdr:x>0.37306</cdr:x>
      <cdr:y>0.18522</cdr:y>
    </cdr:from>
    <cdr:to>
      <cdr:x>0.49352</cdr:x>
      <cdr:y>0.24509</cdr:y>
    </cdr:to>
    <cdr:sp macro="" textlink="">
      <cdr:nvSpPr>
        <cdr:cNvPr id="4" name="TextBox 1"/>
        <cdr:cNvSpPr txBox="1"/>
      </cdr:nvSpPr>
      <cdr:spPr>
        <a:xfrm xmlns:a="http://schemas.openxmlformats.org/drawingml/2006/main">
          <a:off x="1406772" y="483577"/>
          <a:ext cx="454268" cy="156307"/>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t>-1</a:t>
          </a:r>
          <a:r>
            <a:rPr lang="en-US" sz="1000" b="1" dirty="0">
              <a:solidFill>
                <a:schemeClr val="tx1">
                  <a:lumMod val="85000"/>
                  <a:lumOff val="15000"/>
                </a:schemeClr>
              </a:solidFill>
            </a:rPr>
            <a:t>.1%</a:t>
          </a:r>
        </a:p>
      </cdr:txBody>
    </cdr:sp>
  </cdr:relSizeAnchor>
  <cdr:relSizeAnchor xmlns:cdr="http://schemas.openxmlformats.org/drawingml/2006/chartDrawing">
    <cdr:from>
      <cdr:x>0.37306</cdr:x>
      <cdr:y>0.38965</cdr:y>
    </cdr:from>
    <cdr:to>
      <cdr:x>0.48403</cdr:x>
      <cdr:y>0.44902</cdr:y>
    </cdr:to>
    <cdr:sp macro="" textlink="">
      <cdr:nvSpPr>
        <cdr:cNvPr id="5" name="TextBox 1"/>
        <cdr:cNvSpPr txBox="1"/>
      </cdr:nvSpPr>
      <cdr:spPr>
        <a:xfrm xmlns:a="http://schemas.openxmlformats.org/drawingml/2006/main">
          <a:off x="1406769" y="1017297"/>
          <a:ext cx="418468" cy="155011"/>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+1</a:t>
          </a:r>
          <a:r>
            <a:rPr lang="en-US" sz="1000" b="1" dirty="0" smtClean="0">
              <a:solidFill>
                <a:schemeClr val="tx1">
                  <a:lumMod val="85000"/>
                  <a:lumOff val="15000"/>
                </a:schemeClr>
              </a:solidFill>
            </a:rPr>
            <a:t>.6</a:t>
          </a:r>
          <a:r>
            <a:rPr lang="en-US" sz="1000" b="1" dirty="0">
              <a:solidFill>
                <a:schemeClr val="tx1">
                  <a:lumMod val="85000"/>
                  <a:lumOff val="15000"/>
                </a:schemeClr>
              </a:solidFill>
            </a:rPr>
            <a:t>%</a:t>
          </a:r>
        </a:p>
      </cdr:txBody>
    </cdr:sp>
  </cdr:relSizeAnchor>
  <cdr:relSizeAnchor xmlns:cdr="http://schemas.openxmlformats.org/drawingml/2006/chartDrawing">
    <cdr:from>
      <cdr:x>0.36691</cdr:x>
      <cdr:y>0.49347</cdr:y>
    </cdr:from>
    <cdr:to>
      <cdr:x>0.48109</cdr:x>
      <cdr:y>0.56186</cdr:y>
    </cdr:to>
    <cdr:sp macro="" textlink="">
      <cdr:nvSpPr>
        <cdr:cNvPr id="6" name="TextBox 1"/>
        <cdr:cNvSpPr txBox="1"/>
      </cdr:nvSpPr>
      <cdr:spPr>
        <a:xfrm xmlns:a="http://schemas.openxmlformats.org/drawingml/2006/main">
          <a:off x="1854948" y="1892197"/>
          <a:ext cx="577250" cy="262239"/>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ysClr val="windowText" lastClr="000000"/>
              </a:solidFill>
            </a:rPr>
            <a:t>+2.9</a:t>
          </a:r>
          <a:r>
            <a:rPr lang="en-US" sz="1000" b="1" dirty="0">
              <a:solidFill>
                <a:schemeClr val="tx1">
                  <a:lumMod val="85000"/>
                  <a:lumOff val="15000"/>
                </a:schemeClr>
              </a:solidFill>
            </a:rPr>
            <a:t>%</a:t>
          </a:r>
        </a:p>
      </cdr:txBody>
    </cdr:sp>
  </cdr:relSizeAnchor>
  <cdr:relSizeAnchor xmlns:cdr="http://schemas.openxmlformats.org/drawingml/2006/chartDrawing">
    <cdr:from>
      <cdr:x>0.35816</cdr:x>
      <cdr:y>0.5898</cdr:y>
    </cdr:from>
    <cdr:to>
      <cdr:x>0.49482</cdr:x>
      <cdr:y>0.65108</cdr:y>
    </cdr:to>
    <cdr:sp macro="" textlink="">
      <cdr:nvSpPr>
        <cdr:cNvPr id="7" name="TextBox 1"/>
        <cdr:cNvSpPr txBox="1"/>
      </cdr:nvSpPr>
      <cdr:spPr>
        <a:xfrm xmlns:a="http://schemas.openxmlformats.org/drawingml/2006/main">
          <a:off x="1350599" y="1539853"/>
          <a:ext cx="515324" cy="15999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+11.2</a:t>
          </a:r>
          <a:r>
            <a:rPr lang="en-US" sz="1000" b="1" dirty="0">
              <a:solidFill>
                <a:schemeClr val="tx1">
                  <a:lumMod val="85000"/>
                  <a:lumOff val="15000"/>
                </a:schemeClr>
              </a:solidFill>
            </a:rPr>
            <a:t>%</a:t>
          </a:r>
        </a:p>
      </cdr:txBody>
    </cdr:sp>
  </cdr:relSizeAnchor>
  <cdr:relSizeAnchor xmlns:cdr="http://schemas.openxmlformats.org/drawingml/2006/chartDrawing">
    <cdr:from>
      <cdr:x>0.36444</cdr:x>
      <cdr:y>0.68794</cdr:y>
    </cdr:from>
    <cdr:to>
      <cdr:x>0.48575</cdr:x>
      <cdr:y>0.73901</cdr:y>
    </cdr:to>
    <cdr:sp macro="" textlink="">
      <cdr:nvSpPr>
        <cdr:cNvPr id="8" name="TextBox 1"/>
        <cdr:cNvSpPr txBox="1"/>
      </cdr:nvSpPr>
      <cdr:spPr>
        <a:xfrm xmlns:a="http://schemas.openxmlformats.org/drawingml/2006/main">
          <a:off x="1374287" y="1796099"/>
          <a:ext cx="457443" cy="13332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t>-3.6</a:t>
          </a:r>
          <a:r>
            <a:rPr lang="en-US" sz="1000" b="1" dirty="0">
              <a:solidFill>
                <a:schemeClr val="tx1">
                  <a:lumMod val="85000"/>
                  <a:lumOff val="15000"/>
                </a:schemeClr>
              </a:solidFill>
            </a:rPr>
            <a:t>%</a:t>
          </a:r>
        </a:p>
      </cdr:txBody>
    </cdr:sp>
  </cdr:relSizeAnchor>
  <cdr:relSizeAnchor xmlns:cdr="http://schemas.openxmlformats.org/drawingml/2006/chartDrawing">
    <cdr:from>
      <cdr:x>0.17067</cdr:x>
      <cdr:y>0.09574</cdr:y>
    </cdr:from>
    <cdr:to>
      <cdr:x>0.82933</cdr:x>
      <cdr:y>0.16798</cdr:y>
    </cdr:to>
    <cdr:sp macro="" textlink="">
      <cdr:nvSpPr>
        <cdr:cNvPr id="10" name="TextBox 1"/>
        <cdr:cNvSpPr txBox="1"/>
      </cdr:nvSpPr>
      <cdr:spPr>
        <a:xfrm xmlns:a="http://schemas.openxmlformats.org/drawingml/2006/main">
          <a:off x="862841" y="367119"/>
          <a:ext cx="3329928" cy="276999"/>
        </a:xfrm>
        <a:prstGeom xmlns:a="http://schemas.openxmlformats.org/drawingml/2006/main" prst="rect">
          <a:avLst/>
        </a:prstGeom>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dirty="0">
              <a:solidFill>
                <a:schemeClr val="bg2">
                  <a:lumMod val="25000"/>
                </a:schemeClr>
              </a:solidFill>
            </a:rPr>
            <a:t>(Group exports up 14.2% or $182 million)</a:t>
          </a:r>
        </a:p>
      </cdr:txBody>
    </cdr:sp>
  </cdr:relSizeAnchor>
  <cdr:relSizeAnchor xmlns:cdr="http://schemas.openxmlformats.org/drawingml/2006/chartDrawing">
    <cdr:from>
      <cdr:x>0.65431</cdr:x>
      <cdr:y>0.4517</cdr:y>
    </cdr:from>
    <cdr:to>
      <cdr:x>0.89044</cdr:x>
      <cdr:y>0.66666</cdr:y>
    </cdr:to>
    <cdr:sp macro="" textlink="">
      <cdr:nvSpPr>
        <cdr:cNvPr id="11" name="Text Box 2"/>
        <cdr:cNvSpPr txBox="1">
          <a:spLocks xmlns:a="http://schemas.openxmlformats.org/drawingml/2006/main" noChangeArrowheads="1"/>
        </cdr:cNvSpPr>
      </cdr:nvSpPr>
      <cdr:spPr bwMode="auto">
        <a:xfrm xmlns:a="http://schemas.openxmlformats.org/drawingml/2006/main">
          <a:off x="3307916" y="1732018"/>
          <a:ext cx="1193804" cy="824257"/>
        </a:xfrm>
        <a:prstGeom xmlns:a="http://schemas.openxmlformats.org/drawingml/2006/main" prst="rect">
          <a:avLst/>
        </a:prstGeom>
        <a:solidFill xmlns:a="http://schemas.openxmlformats.org/drawingml/2006/main">
          <a:schemeClr val="bg1">
            <a:lumMod val="85000"/>
          </a:schemeClr>
        </a:solidFill>
        <a:ln xmlns:a="http://schemas.openxmlformats.org/drawingml/2006/main" w="9525">
          <a:solidFill>
            <a:schemeClr val="bg2">
              <a:lumMod val="9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Top 5 countries make up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68%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of the total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15-Aug-22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15-Aug-22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dirty="0"/>
          </a:p>
        </p:txBody>
      </p:sp>
    </p:spTree>
    <p:extLst>
      <p:ext uri="{BB962C8B-B14F-4D97-AF65-F5344CB8AC3E}">
        <p14:creationId xmlns:p14="http://schemas.microsoft.com/office/powerpoint/2010/main" val="358662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five</a:t>
            </a:r>
            <a:r>
              <a:rPr lang="en-US" baseline="0" dirty="0" smtClean="0"/>
              <a:t> products and top five countries increased share of total by 1% in 2021 over 2020 showing a bit more consolidation</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dirty="0"/>
          </a:p>
        </p:txBody>
      </p:sp>
    </p:spTree>
    <p:extLst>
      <p:ext uri="{BB962C8B-B14F-4D97-AF65-F5344CB8AC3E}">
        <p14:creationId xmlns:p14="http://schemas.microsoft.com/office/powerpoint/2010/main" val="280959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Seeds (soybeans) picked up in the last quarter, replacing</a:t>
            </a:r>
            <a:r>
              <a:rPr lang="en-US" baseline="0" dirty="0" smtClean="0"/>
              <a:t> </a:t>
            </a:r>
            <a:r>
              <a:rPr lang="en-US" baseline="0" dirty="0" err="1" smtClean="0"/>
              <a:t>Oderiferous</a:t>
            </a:r>
            <a:r>
              <a:rPr lang="en-US" baseline="0" dirty="0" smtClean="0"/>
              <a:t> Mixtures.  Crop percent of total dropped from 67% to 64% due to increase in share of Meat and Dairy.</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dirty="0"/>
          </a:p>
        </p:txBody>
      </p:sp>
    </p:spTree>
    <p:extLst>
      <p:ext uri="{BB962C8B-B14F-4D97-AF65-F5344CB8AC3E}">
        <p14:creationId xmlns:p14="http://schemas.microsoft.com/office/powerpoint/2010/main" val="209070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dirty="0"/>
          </a:p>
        </p:txBody>
      </p:sp>
    </p:spTree>
    <p:extLst>
      <p:ext uri="{BB962C8B-B14F-4D97-AF65-F5344CB8AC3E}">
        <p14:creationId xmlns:p14="http://schemas.microsoft.com/office/powerpoint/2010/main" val="84251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dirty="0"/>
          </a:p>
        </p:txBody>
      </p:sp>
    </p:spTree>
    <p:extLst>
      <p:ext uri="{BB962C8B-B14F-4D97-AF65-F5344CB8AC3E}">
        <p14:creationId xmlns:p14="http://schemas.microsoft.com/office/powerpoint/2010/main" val="337629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The International Agribusiness</a:t>
            </a:r>
            <a:r>
              <a:rPr lang="en-US" sz="1200" b="0" kern="1200" baseline="0" dirty="0" smtClean="0">
                <a:solidFill>
                  <a:schemeClr val="tx1"/>
                </a:solidFill>
                <a:effectLst/>
                <a:latin typeface="+mn-lt"/>
                <a:ea typeface="+mn-ea"/>
                <a:cs typeface="+mn-cs"/>
              </a:rPr>
              <a:t> Center team has multiple decades of experience in helping companies grow their export sales.  By contacting one of us, you reach all of us and the many resources both at the federal level as well as in Wisconsin.</a:t>
            </a:r>
          </a:p>
          <a:p>
            <a:pPr lvl="0"/>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dirty="0"/>
          </a:p>
        </p:txBody>
      </p:sp>
    </p:spTree>
    <p:extLst>
      <p:ext uri="{BB962C8B-B14F-4D97-AF65-F5344CB8AC3E}">
        <p14:creationId xmlns:p14="http://schemas.microsoft.com/office/powerpoint/2010/main" val="287176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dirty="0"/>
          </a:p>
        </p:txBody>
      </p:sp>
    </p:spTree>
    <p:extLst>
      <p:ext uri="{BB962C8B-B14F-4D97-AF65-F5344CB8AC3E}">
        <p14:creationId xmlns:p14="http://schemas.microsoft.com/office/powerpoint/2010/main" val="193936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dirty="0"/>
          </a:p>
        </p:txBody>
      </p:sp>
    </p:spTree>
    <p:extLst>
      <p:ext uri="{BB962C8B-B14F-4D97-AF65-F5344CB8AC3E}">
        <p14:creationId xmlns:p14="http://schemas.microsoft.com/office/powerpoint/2010/main" val="170341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Wisconsin export of food, forestry, and agricultural products reached an all-time record of $3.96 billion in 2021. Q2 2022 YTD exports are $2.18 billion, 14.1% up from the same period in 2021. Wisconsin’s top five export markets posted gains in the second quarter, with Canada, China, and Korea recording double digit gains and Mexico showing sluggish growth in the first half. Dairy is up over 37%, crops are up 14% and meat is up nearly 2%.</a:t>
            </a:r>
          </a:p>
          <a:p>
            <a:r>
              <a:rPr lang="en-US" sz="1200" kern="1200" dirty="0" smtClean="0">
                <a:solidFill>
                  <a:schemeClr val="tx1"/>
                </a:solidFill>
                <a:effectLst/>
                <a:latin typeface="+mn-lt"/>
                <a:ea typeface="+mn-ea"/>
                <a:cs typeface="+mn-cs"/>
              </a:rPr>
              <a:t>Wisconsin agricultural exports remain strong in light of </a:t>
            </a:r>
            <a:r>
              <a:rPr lang="en-US" sz="1200" kern="1200" dirty="0" err="1" smtClean="0">
                <a:solidFill>
                  <a:schemeClr val="tx1"/>
                </a:solidFill>
                <a:effectLst/>
                <a:latin typeface="+mn-lt"/>
                <a:ea typeface="+mn-ea"/>
                <a:cs typeface="+mn-cs"/>
              </a:rPr>
              <a:t>of</a:t>
            </a:r>
            <a:r>
              <a:rPr lang="en-US" sz="1200" kern="1200" dirty="0" smtClean="0">
                <a:solidFill>
                  <a:schemeClr val="tx1"/>
                </a:solidFill>
                <a:effectLst/>
                <a:latin typeface="+mn-lt"/>
                <a:ea typeface="+mn-ea"/>
                <a:cs typeface="+mn-cs"/>
              </a:rPr>
              <a:t> headwinds from inflation, a strong U.S. dollar, conflict between Russia and Ukraine, high logistics costs, low container availability, high fuel costs, continued tariffs on agricultural products, and COVID-19 lockdowns in China. Strong demand and global shortages of some key commodities continue to push growth for U.S. food, forestry, and agriculture products despite the headwinds.  </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dirty="0"/>
          </a:p>
        </p:txBody>
      </p:sp>
    </p:spTree>
    <p:extLst>
      <p:ext uri="{BB962C8B-B14F-4D97-AF65-F5344CB8AC3E}">
        <p14:creationId xmlns:p14="http://schemas.microsoft.com/office/powerpoint/2010/main" val="18645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Wisconsin “punches</a:t>
            </a:r>
            <a:r>
              <a:rPr lang="en-US" baseline="0" dirty="0" smtClean="0"/>
              <a:t> above our weight class” in FF&amp;A exports  We are ranked 13</a:t>
            </a:r>
            <a:r>
              <a:rPr lang="en-US" baseline="30000" dirty="0" smtClean="0"/>
              <a:t>th</a:t>
            </a:r>
            <a:r>
              <a:rPr lang="en-US" baseline="0" dirty="0" smtClean="0"/>
              <a:t> in FF&amp;A Exports.  The state is 20</a:t>
            </a:r>
            <a:r>
              <a:rPr lang="en-US" baseline="30000" dirty="0" smtClean="0"/>
              <a:t>th</a:t>
            </a:r>
            <a:r>
              <a:rPr lang="en-US" baseline="0" dirty="0" smtClean="0"/>
              <a:t> in Population, 23</a:t>
            </a:r>
            <a:r>
              <a:rPr lang="en-US" baseline="30000" dirty="0" smtClean="0"/>
              <a:t>rd</a:t>
            </a:r>
            <a:r>
              <a:rPr lang="en-US" baseline="0" dirty="0" smtClean="0"/>
              <a:t> in Size and 21</a:t>
            </a:r>
            <a:r>
              <a:rPr lang="en-US" baseline="30000" dirty="0" smtClean="0"/>
              <a:t>st</a:t>
            </a:r>
            <a:r>
              <a:rPr lang="en-US" baseline="0" dirty="0" smtClean="0"/>
              <a:t> in the export of all manufactured and agricultural products.</a:t>
            </a:r>
          </a:p>
          <a:p>
            <a:endParaRPr lang="en-US" baseline="0" dirty="0" smtClean="0"/>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Top Markets</a:t>
            </a:r>
            <a:r>
              <a:rPr lang="en-US" sz="1200" kern="1200" dirty="0" smtClean="0">
                <a:solidFill>
                  <a:schemeClr val="tx1"/>
                </a:solidFill>
                <a:effectLst/>
                <a:latin typeface="+mn-lt"/>
                <a:ea typeface="+mn-ea"/>
                <a:cs typeface="+mn-cs"/>
              </a:rPr>
              <a:t> - Wisconsin exported $2.18 billion in agricultural and food products to 134 countries by the end of the second quarter of 2022, an increase of 14.1%, or $270 million, in value compared to last year. U.S. agricultural and food exports were valued at $112 billion year to date, an increase of 15%, or nearly $15 billion, compared to 2020 year to date quarter two. </a:t>
            </a:r>
          </a:p>
          <a:p>
            <a:r>
              <a:rPr lang="en-US" sz="1200" kern="1200" dirty="0" smtClean="0">
                <a:solidFill>
                  <a:schemeClr val="tx1"/>
                </a:solidFill>
                <a:effectLst/>
                <a:latin typeface="+mn-lt"/>
                <a:ea typeface="+mn-ea"/>
                <a:cs typeface="+mn-cs"/>
              </a:rPr>
              <a:t>Wisconsin’s top ten export markets make up about 78% of the total $2 billion. Of the top ten markets, UK and Germany posted declines while Canada, China, Mexico, Korea, Japan, Finland, Italy, and Australia increased, nearly all by double digits. </a:t>
            </a:r>
          </a:p>
          <a:p>
            <a:r>
              <a:rPr lang="en-US" sz="1200" b="1" kern="1200" dirty="0" smtClean="0">
                <a:solidFill>
                  <a:schemeClr val="tx1"/>
                </a:solidFill>
                <a:effectLst/>
                <a:latin typeface="+mn-lt"/>
                <a:ea typeface="+mn-ea"/>
                <a:cs typeface="+mn-cs"/>
              </a:rPr>
              <a:t>Top Products</a:t>
            </a:r>
            <a:r>
              <a:rPr lang="en-US" sz="1200" kern="1200" dirty="0" smtClean="0">
                <a:solidFill>
                  <a:schemeClr val="tx1"/>
                </a:solidFill>
                <a:effectLst/>
                <a:latin typeface="+mn-lt"/>
                <a:ea typeface="+mn-ea"/>
                <a:cs typeface="+mn-cs"/>
              </a:rPr>
              <a:t> - The top ten individual products exported from Wisconsin make up more than 66% of total exports totaling over $1.45 billion. The top ten product showing the highest increase from 2021 to 2022 are Beverages, Spirits, and Vinegar, up 66% or $74 million. Miscellaneous food preparations, dairy, prepared cereals, flour and starch, and food waste products also all showed double digit growth over last year. Four of the top ten products posted a decline.</a:t>
            </a:r>
          </a:p>
          <a:p>
            <a:r>
              <a:rPr lang="en-US" sz="1200" kern="1200" dirty="0" smtClean="0">
                <a:solidFill>
                  <a:schemeClr val="tx1"/>
                </a:solidFill>
                <a:effectLst/>
                <a:latin typeface="+mn-lt"/>
                <a:ea typeface="+mn-ea"/>
                <a:cs typeface="+mn-cs"/>
              </a:rPr>
              <a:t>Wisconsin currently ranks 13</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among U.S. states in total agricultural exports and first for the export of ginseng roots, prepared/preserved cranberries, raw </a:t>
            </a:r>
            <a:r>
              <a:rPr lang="en-US" sz="1200" kern="1200" dirty="0" err="1" smtClean="0">
                <a:solidFill>
                  <a:schemeClr val="tx1"/>
                </a:solidFill>
                <a:effectLst/>
                <a:latin typeface="+mn-lt"/>
                <a:ea typeface="+mn-ea"/>
                <a:cs typeface="+mn-cs"/>
              </a:rPr>
              <a:t>furskins</a:t>
            </a:r>
            <a:r>
              <a:rPr lang="en-US" sz="1200" kern="1200" dirty="0" smtClean="0">
                <a:solidFill>
                  <a:schemeClr val="tx1"/>
                </a:solidFill>
                <a:effectLst/>
                <a:latin typeface="+mn-lt"/>
                <a:ea typeface="+mn-ea"/>
                <a:cs typeface="+mn-cs"/>
              </a:rPr>
              <a:t>, bovine semen, whey and milk products, specialty cheeses, and prepared/preserved sweet corn. Wisconsin </a:t>
            </a:r>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ranks sixth in cheese.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8BD8E7-1312-41F3-99C4-6DA5AF891969}" type="slidenum">
              <a:rPr lang="en-US" smtClean="0"/>
              <a:t>4</a:t>
            </a:fld>
            <a:endParaRPr lang="en-US" dirty="0"/>
          </a:p>
        </p:txBody>
      </p:sp>
    </p:spTree>
    <p:extLst>
      <p:ext uri="{BB962C8B-B14F-4D97-AF65-F5344CB8AC3E}">
        <p14:creationId xmlns:p14="http://schemas.microsoft.com/office/powerpoint/2010/main" val="149862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dirty="0"/>
          </a:p>
        </p:txBody>
      </p:sp>
    </p:spTree>
    <p:extLst>
      <p:ext uri="{BB962C8B-B14F-4D97-AF65-F5344CB8AC3E}">
        <p14:creationId xmlns:p14="http://schemas.microsoft.com/office/powerpoint/2010/main" val="301903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dirty="0"/>
          </a:p>
        </p:txBody>
      </p:sp>
    </p:spTree>
    <p:extLst>
      <p:ext uri="{BB962C8B-B14F-4D97-AF65-F5344CB8AC3E}">
        <p14:creationId xmlns:p14="http://schemas.microsoft.com/office/powerpoint/2010/main" val="163356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dirty="0"/>
          </a:p>
        </p:txBody>
      </p:sp>
    </p:spTree>
    <p:extLst>
      <p:ext uri="{BB962C8B-B14F-4D97-AF65-F5344CB8AC3E}">
        <p14:creationId xmlns:p14="http://schemas.microsoft.com/office/powerpoint/2010/main" val="345618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dirty="0"/>
          </a:p>
        </p:txBody>
      </p:sp>
    </p:spTree>
    <p:extLst>
      <p:ext uri="{BB962C8B-B14F-4D97-AF65-F5344CB8AC3E}">
        <p14:creationId xmlns:p14="http://schemas.microsoft.com/office/powerpoint/2010/main" val="99942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dirty="0"/>
          </a:p>
        </p:txBody>
      </p:sp>
    </p:spTree>
    <p:extLst>
      <p:ext uri="{BB962C8B-B14F-4D97-AF65-F5344CB8AC3E}">
        <p14:creationId xmlns:p14="http://schemas.microsoft.com/office/powerpoint/2010/main" val="466105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TCP Title Slide 1 w/top bar">
    <p:spTree>
      <p:nvGrpSpPr>
        <p:cNvPr id="1" name=""/>
        <p:cNvGrpSpPr/>
        <p:nvPr/>
      </p:nvGrpSpPr>
      <p:grpSpPr>
        <a:xfrm>
          <a:off x="0" y="0"/>
          <a:ext cx="0" cy="0"/>
          <a:chOff x="0" y="0"/>
          <a:chExt cx="0" cy="0"/>
        </a:xfrm>
      </p:grpSpPr>
      <p:sp>
        <p:nvSpPr>
          <p:cNvPr id="2" name="Rectangle 1"/>
          <p:cNvSpPr/>
          <p:nvPr userDrawn="1"/>
        </p:nvSpPr>
        <p:spPr>
          <a:xfrm>
            <a:off x="0" y="0"/>
            <a:ext cx="12192000" cy="1397032"/>
          </a:xfrm>
          <a:prstGeom prst="rect">
            <a:avLst/>
          </a:prstGeom>
          <a:solidFill>
            <a:srgbClr val="688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cNvSpPr>
            <a:spLocks noGrp="1"/>
          </p:cNvSpPr>
          <p:nvPr>
            <p:ph type="pic" sz="quarter" idx="14"/>
          </p:nvPr>
        </p:nvSpPr>
        <p:spPr>
          <a:xfrm>
            <a:off x="0" y="1397032"/>
            <a:ext cx="12192000" cy="2834640"/>
          </a:xfrm>
          <a:prstGeom prst="rect">
            <a:avLst/>
          </a:prstGeom>
        </p:spPr>
        <p:txBody>
          <a:bodyPr anchor="ctr"/>
          <a:lstStyle>
            <a:lvl1pPr marL="0" indent="0" algn="ctr">
              <a:buNone/>
              <a:defRPr/>
            </a:lvl1pPr>
          </a:lstStyle>
          <a:p>
            <a:endParaRPr lang="en-US" dirty="0"/>
          </a:p>
        </p:txBody>
      </p:sp>
      <p:sp>
        <p:nvSpPr>
          <p:cNvPr id="19" name="Date"/>
          <p:cNvSpPr>
            <a:spLocks noGrp="1"/>
          </p:cNvSpPr>
          <p:nvPr>
            <p:ph type="body" sz="quarter" idx="13" hasCustomPrompt="1"/>
          </p:nvPr>
        </p:nvSpPr>
        <p:spPr>
          <a:xfrm>
            <a:off x="289560" y="6378224"/>
            <a:ext cx="11612880" cy="365760"/>
          </a:xfrm>
          <a:prstGeom prst="rect">
            <a:avLst/>
          </a:prstGeom>
        </p:spPr>
        <p:txBody>
          <a:bodyP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16" name="Author/Division/Bureau"/>
          <p:cNvSpPr>
            <a:spLocks noGrp="1"/>
          </p:cNvSpPr>
          <p:nvPr>
            <p:ph type="body" sz="quarter" idx="12" hasCustomPrompt="1"/>
          </p:nvPr>
        </p:nvSpPr>
        <p:spPr>
          <a:xfrm>
            <a:off x="289560" y="5291099"/>
            <a:ext cx="11612880" cy="561975"/>
          </a:xfrm>
          <a:prstGeom prst="rect">
            <a:avLst/>
          </a:prstGeom>
        </p:spPr>
        <p:txBody>
          <a:bodyPr>
            <a:normAutofit/>
          </a:bodyPr>
          <a:lstStyle>
            <a:lvl1pPr marL="0" indent="0" algn="ctr">
              <a:lnSpc>
                <a:spcPts val="2700"/>
              </a:lnSpc>
              <a:spcBef>
                <a:spcPts val="200"/>
              </a:spcBef>
              <a:spcAft>
                <a:spcPts val="200"/>
              </a:spcAft>
              <a:buFont typeface="Arial" panose="020B0604020202020204" pitchFamily="34" charset="0"/>
              <a:buNone/>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 – Division – Bureau</a:t>
            </a:r>
          </a:p>
        </p:txBody>
      </p:sp>
      <p:sp>
        <p:nvSpPr>
          <p:cNvPr id="14" name="SubTitle"/>
          <p:cNvSpPr>
            <a:spLocks noGrp="1"/>
          </p:cNvSpPr>
          <p:nvPr>
            <p:ph type="body" sz="quarter" idx="11" hasCustomPrompt="1"/>
          </p:nvPr>
        </p:nvSpPr>
        <p:spPr>
          <a:xfrm>
            <a:off x="289560" y="4533900"/>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Sub Title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3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Title</a:t>
            </a:r>
          </a:p>
        </p:txBody>
      </p:sp>
      <p:sp>
        <p:nvSpPr>
          <p:cNvPr id="15" name="DATCP logo"/>
          <p:cNvSpPr>
            <a:spLocks noGrp="1"/>
          </p:cNvSpPr>
          <p:nvPr>
            <p:ph type="pic" sz="quarter" idx="15"/>
          </p:nvPr>
        </p:nvSpPr>
        <p:spPr>
          <a:xfrm>
            <a:off x="5318760" y="3005777"/>
            <a:ext cx="1554480" cy="1554480"/>
          </a:xfrm>
          <a:prstGeom prst="ellipse">
            <a:avLst/>
          </a:prstGeom>
        </p:spPr>
        <p:txBody>
          <a:bodyPr anchor="ctr"/>
          <a:lstStyle>
            <a:lvl1pPr marL="0" indent="0" algn="ctr">
              <a:buNone/>
              <a:defRPr sz="1200"/>
            </a:lvl1pPr>
          </a:lstStyle>
          <a:p>
            <a:endParaRPr lang="en-US" dirty="0"/>
          </a:p>
        </p:txBody>
      </p:sp>
      <p:pic>
        <p:nvPicPr>
          <p:cNvPr id="3" name="Picture 2"/>
          <p:cNvPicPr>
            <a:picLocks noChangeAspect="1"/>
          </p:cNvPicPr>
          <p:nvPr userDrawn="1"/>
        </p:nvPicPr>
        <p:blipFill>
          <a:blip r:embed="rId2"/>
          <a:stretch>
            <a:fillRect/>
          </a:stretch>
        </p:blipFill>
        <p:spPr>
          <a:xfrm>
            <a:off x="297848" y="5878132"/>
            <a:ext cx="11613887" cy="493819"/>
          </a:xfrm>
          <a:prstGeom prst="rect">
            <a:avLst/>
          </a:prstGeom>
        </p:spPr>
      </p:pic>
    </p:spTree>
    <p:extLst>
      <p:ext uri="{BB962C8B-B14F-4D97-AF65-F5344CB8AC3E}">
        <p14:creationId xmlns:p14="http://schemas.microsoft.com/office/powerpoint/2010/main" val="372170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74552" cy="3552114"/>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grpSp>
        <p:nvGrpSpPr>
          <p:cNvPr id="11" name="Group 10"/>
          <p:cNvGrpSpPr/>
          <p:nvPr userDrawn="1"/>
        </p:nvGrpSpPr>
        <p:grpSpPr>
          <a:xfrm>
            <a:off x="5830501" y="5843684"/>
            <a:ext cx="5914966" cy="993046"/>
            <a:chOff x="5830501" y="5843684"/>
            <a:chExt cx="5914966" cy="993046"/>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3"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15073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horz" anchor="t"/>
          <a:lstStyle>
            <a:lvl1pPr algn="l">
              <a:defRPr/>
            </a:lvl1pPr>
            <a:lvl2pPr algn="l">
              <a:defRPr/>
            </a:lvl2pPr>
            <a:lvl3pPr algn="l">
              <a:defRPr/>
            </a:lvl3pPr>
            <a:lvl4pPr algn="l">
              <a:defRPr/>
            </a:lvl4pPr>
            <a:lvl5pPr algn="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5830501" y="5843684"/>
            <a:ext cx="5914966" cy="993046"/>
            <a:chOff x="5830501" y="5843684"/>
            <a:chExt cx="5914966" cy="993046"/>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5"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54408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userDrawn="1"/>
        </p:nvSpPr>
        <p:spPr>
          <a:xfrm>
            <a:off x="8839202" y="599725"/>
            <a:ext cx="2906817" cy="5816950"/>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831273"/>
            <a:ext cx="7896279" cy="5027528"/>
          </a:xfrm>
        </p:spPr>
        <p:txBody>
          <a:bodyPr vert="horz"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5830501" y="5843684"/>
            <a:ext cx="5914966" cy="993046"/>
            <a:chOff x="5830501" y="5843684"/>
            <a:chExt cx="5914966" cy="993046"/>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3"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90044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77670" y="853177"/>
            <a:ext cx="11274552" cy="530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5830501" y="5843684"/>
            <a:ext cx="5914966" cy="993046"/>
            <a:chOff x="5830501" y="5843684"/>
            <a:chExt cx="5914966" cy="993046"/>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8"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396908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4" y="914400"/>
            <a:ext cx="7242111" cy="5257800"/>
          </a:xfrm>
        </p:spPr>
        <p:txBody>
          <a:bodyPr anchor="t">
            <a:normAutofit/>
          </a:bodyPr>
          <a:lstStyle>
            <a:lvl1pPr>
              <a:lnSpc>
                <a:spcPts val="2700"/>
              </a:lnSpc>
              <a:spcAft>
                <a:spcPts val="900"/>
              </a:spcAft>
              <a:defRPr sz="2400"/>
            </a:lvl1pPr>
            <a:lvl2pPr>
              <a:lnSpc>
                <a:spcPts val="2700"/>
              </a:lnSpc>
              <a:spcAft>
                <a:spcPts val="900"/>
              </a:spcAft>
              <a:defRPr sz="2400"/>
            </a:lvl2pPr>
            <a:lvl3pPr>
              <a:lnSpc>
                <a:spcPts val="2700"/>
              </a:lnSpc>
              <a:spcAft>
                <a:spcPts val="900"/>
              </a:spcAft>
              <a:defRPr sz="2400"/>
            </a:lvl3pPr>
            <a:lvl4pPr>
              <a:lnSpc>
                <a:spcPts val="2700"/>
              </a:lnSpc>
              <a:spcAft>
                <a:spcPts val="900"/>
              </a:spcAft>
              <a:defRPr sz="2400"/>
            </a:lvl4pPr>
            <a:lvl5pPr>
              <a:lnSpc>
                <a:spcPts val="2700"/>
              </a:lnSpc>
              <a:spcAft>
                <a:spcPts val="900"/>
              </a:spcAft>
              <a:defRPr sz="2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151813" y="4590288"/>
            <a:ext cx="3514564" cy="1581912"/>
          </a:xfrm>
        </p:spPr>
        <p:txBody>
          <a:bodyPr/>
          <a:lstStyle>
            <a:lvl1pPr marL="0" indent="0">
              <a:spcBef>
                <a:spcPts val="800"/>
              </a:spcBef>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Content Placeholder 5"/>
          <p:cNvSpPr>
            <a:spLocks noGrp="1"/>
          </p:cNvSpPr>
          <p:nvPr>
            <p:ph sz="quarter" idx="11"/>
          </p:nvPr>
        </p:nvSpPr>
        <p:spPr>
          <a:xfrm>
            <a:off x="8151812" y="914400"/>
            <a:ext cx="3514725" cy="3535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5830501" y="5843684"/>
            <a:ext cx="5914966" cy="993046"/>
            <a:chOff x="5830501" y="5843684"/>
            <a:chExt cx="5914966" cy="993046"/>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3"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301288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ATCP Closing slide clean">
    <p:bg>
      <p:bgPr>
        <a:solidFill>
          <a:schemeClr val="bg1">
            <a:alpha val="9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1047721"/>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839121"/>
            <a:ext cx="12192000" cy="3234620"/>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Date"/>
          <p:cNvSpPr>
            <a:spLocks noGrp="1"/>
          </p:cNvSpPr>
          <p:nvPr>
            <p:ph type="body" sz="quarter" idx="13" hasCustomPrompt="1"/>
          </p:nvPr>
        </p:nvSpPr>
        <p:spPr>
          <a:xfrm>
            <a:off x="289560" y="6307885"/>
            <a:ext cx="11612880" cy="365760"/>
          </a:xfrm>
          <a:prstGeom prst="rect">
            <a:avLst/>
          </a:prstGeom>
        </p:spPr>
        <p:txBody>
          <a:bodyPr anchor="ct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5900" y="2238921"/>
            <a:ext cx="1600200" cy="1600200"/>
          </a:xfrm>
          <a:prstGeom prst="ellipse">
            <a:avLst/>
          </a:prstGeom>
        </p:spPr>
      </p:pic>
      <p:sp>
        <p:nvSpPr>
          <p:cNvPr id="17" name="DATCP name"/>
          <p:cNvSpPr>
            <a:spLocks noGrp="1"/>
          </p:cNvSpPr>
          <p:nvPr>
            <p:ph type="subTitle" idx="1" hasCustomPrompt="1"/>
          </p:nvPr>
        </p:nvSpPr>
        <p:spPr>
          <a:xfrm>
            <a:off x="289560" y="5894912"/>
            <a:ext cx="11612880" cy="365760"/>
          </a:xfrm>
          <a:prstGeom prst="rect">
            <a:avLst/>
          </a:prstGeom>
        </p:spPr>
        <p:txBody>
          <a:bodyPr anchor="ctr">
            <a:normAutofit/>
          </a:bodyPr>
          <a:lstStyle>
            <a:lvl1pPr marL="0" indent="0" algn="ctr">
              <a:spcBef>
                <a:spcPts val="0"/>
              </a:spcBef>
              <a:buNone/>
              <a:defRPr sz="1800" cap="all" spc="51" baseline="0">
                <a:solidFill>
                  <a:schemeClr val="accent4">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solidFill>
                  <a:schemeClr val="accent3">
                    <a:lumMod val="60000"/>
                    <a:lumOff val="40000"/>
                  </a:schemeClr>
                </a:solidFill>
              </a:rPr>
              <a:t>WISCONSIN DEPARTMENT OF AGRICULTURE, TRADE AND CONSUMER PROTECTION (DATCP)</a:t>
            </a:r>
          </a:p>
        </p:txBody>
      </p:sp>
      <p:sp>
        <p:nvSpPr>
          <p:cNvPr id="18" name="Phone/Email/Website"/>
          <p:cNvSpPr>
            <a:spLocks noGrp="1"/>
          </p:cNvSpPr>
          <p:nvPr>
            <p:ph type="body" sz="quarter" idx="15" hasCustomPrompt="1"/>
          </p:nvPr>
        </p:nvSpPr>
        <p:spPr>
          <a:xfrm>
            <a:off x="289560" y="534189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Phone – Email – Website</a:t>
            </a:r>
          </a:p>
        </p:txBody>
      </p:sp>
      <p:sp>
        <p:nvSpPr>
          <p:cNvPr id="16" name="Author/Division/Bureau"/>
          <p:cNvSpPr>
            <a:spLocks noGrp="1"/>
          </p:cNvSpPr>
          <p:nvPr>
            <p:ph type="body" sz="quarter" idx="12" hasCustomPrompt="1"/>
          </p:nvPr>
        </p:nvSpPr>
        <p:spPr>
          <a:xfrm>
            <a:off x="289560" y="476277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Program/Bureau – Division </a:t>
            </a:r>
          </a:p>
        </p:txBody>
      </p:sp>
      <p:sp>
        <p:nvSpPr>
          <p:cNvPr id="14" name="SubTitle"/>
          <p:cNvSpPr>
            <a:spLocks noGrp="1"/>
          </p:cNvSpPr>
          <p:nvPr>
            <p:ph type="body" sz="quarter" idx="11" hasCustomPrompt="1"/>
          </p:nvPr>
        </p:nvSpPr>
        <p:spPr>
          <a:xfrm>
            <a:off x="289560" y="4001861"/>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Presenter Name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4400" kern="1200" baseline="0" dirty="0" smtClean="0">
                <a:solidFill>
                  <a:schemeClr val="accent5">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Thank You!</a:t>
            </a:r>
          </a:p>
        </p:txBody>
      </p:sp>
    </p:spTree>
    <p:extLst>
      <p:ext uri="{BB962C8B-B14F-4D97-AF65-F5344CB8AC3E}">
        <p14:creationId xmlns:p14="http://schemas.microsoft.com/office/powerpoint/2010/main" val="339868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ATCP Closing slide">
    <p:bg>
      <p:bgPr>
        <a:solidFill>
          <a:schemeClr val="bg1">
            <a:alpha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3" y="946377"/>
            <a:ext cx="12195777" cy="2506605"/>
          </a:xfrm>
          <a:prstGeom prst="rect">
            <a:avLst/>
          </a:prstGeom>
        </p:spPr>
      </p:pic>
      <p:sp>
        <p:nvSpPr>
          <p:cNvPr id="2" name="Rectangle 1"/>
          <p:cNvSpPr/>
          <p:nvPr userDrawn="1"/>
        </p:nvSpPr>
        <p:spPr>
          <a:xfrm>
            <a:off x="0" y="-30685"/>
            <a:ext cx="12192000" cy="1047721"/>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023" y="3453587"/>
            <a:ext cx="12192000" cy="3404413"/>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Date"/>
          <p:cNvSpPr>
            <a:spLocks noGrp="1"/>
          </p:cNvSpPr>
          <p:nvPr>
            <p:ph type="body" sz="quarter" idx="13" hasCustomPrompt="1"/>
          </p:nvPr>
        </p:nvSpPr>
        <p:spPr>
          <a:xfrm>
            <a:off x="289560" y="6307885"/>
            <a:ext cx="11612880" cy="365760"/>
          </a:xfrm>
          <a:prstGeom prst="rect">
            <a:avLst/>
          </a:prstGeom>
        </p:spPr>
        <p:txBody>
          <a:bodyPr anchor="ct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17" name="DATCP name"/>
          <p:cNvSpPr>
            <a:spLocks noGrp="1"/>
          </p:cNvSpPr>
          <p:nvPr>
            <p:ph type="subTitle" idx="1" hasCustomPrompt="1"/>
          </p:nvPr>
        </p:nvSpPr>
        <p:spPr>
          <a:xfrm>
            <a:off x="289560" y="5894912"/>
            <a:ext cx="11612880" cy="365760"/>
          </a:xfrm>
          <a:prstGeom prst="rect">
            <a:avLst/>
          </a:prstGeom>
        </p:spPr>
        <p:txBody>
          <a:bodyPr anchor="ctr">
            <a:normAutofit/>
          </a:bodyPr>
          <a:lstStyle>
            <a:lvl1pPr marL="0" indent="0" algn="ctr">
              <a:spcBef>
                <a:spcPts val="0"/>
              </a:spcBef>
              <a:buNone/>
              <a:defRPr sz="1800" cap="all" spc="51" baseline="0">
                <a:solidFill>
                  <a:schemeClr val="accent4">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solidFill>
                  <a:schemeClr val="accent3">
                    <a:lumMod val="60000"/>
                    <a:lumOff val="40000"/>
                  </a:schemeClr>
                </a:solidFill>
              </a:rPr>
              <a:t>WISCONSIN DEPARTMENT OF AGRICULTURE, TRADE AND CONSUMER PROTECTION (DATCP)</a:t>
            </a:r>
          </a:p>
        </p:txBody>
      </p:sp>
      <p:sp>
        <p:nvSpPr>
          <p:cNvPr id="18" name="Phone/Email/Website"/>
          <p:cNvSpPr>
            <a:spLocks noGrp="1"/>
          </p:cNvSpPr>
          <p:nvPr>
            <p:ph type="body" sz="quarter" idx="15" hasCustomPrompt="1"/>
          </p:nvPr>
        </p:nvSpPr>
        <p:spPr>
          <a:xfrm>
            <a:off x="289560" y="534189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Phone – Email – Website</a:t>
            </a:r>
          </a:p>
        </p:txBody>
      </p:sp>
      <p:sp>
        <p:nvSpPr>
          <p:cNvPr id="16" name="Author/Division/Bureau"/>
          <p:cNvSpPr>
            <a:spLocks noGrp="1"/>
          </p:cNvSpPr>
          <p:nvPr>
            <p:ph type="body" sz="quarter" idx="12" hasCustomPrompt="1"/>
          </p:nvPr>
        </p:nvSpPr>
        <p:spPr>
          <a:xfrm>
            <a:off x="289560" y="476277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Program/Bureau – Division </a:t>
            </a:r>
          </a:p>
        </p:txBody>
      </p:sp>
      <p:sp>
        <p:nvSpPr>
          <p:cNvPr id="14" name="SubTitle"/>
          <p:cNvSpPr>
            <a:spLocks noGrp="1"/>
          </p:cNvSpPr>
          <p:nvPr>
            <p:ph type="body" sz="quarter" idx="11" hasCustomPrompt="1"/>
          </p:nvPr>
        </p:nvSpPr>
        <p:spPr>
          <a:xfrm>
            <a:off x="289560" y="4005579"/>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Presenter Name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4400" kern="1200" baseline="0" dirty="0" smtClean="0">
                <a:solidFill>
                  <a:schemeClr val="accent5">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Thank You!</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7394" y="2622581"/>
            <a:ext cx="1371600" cy="1371600"/>
          </a:xfrm>
          <a:prstGeom prst="ellipse">
            <a:avLst/>
          </a:prstGeom>
        </p:spPr>
      </p:pic>
    </p:spTree>
    <p:extLst>
      <p:ext uri="{BB962C8B-B14F-4D97-AF65-F5344CB8AC3E}">
        <p14:creationId xmlns:p14="http://schemas.microsoft.com/office/powerpoint/2010/main" val="263967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ATCP Closing slide">
    <p:bg>
      <p:bgPr>
        <a:solidFill>
          <a:schemeClr val="bg1">
            <a:alpha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23" y="946377"/>
            <a:ext cx="12195777" cy="2506605"/>
          </a:xfrm>
          <a:prstGeom prst="rect">
            <a:avLst/>
          </a:prstGeom>
        </p:spPr>
      </p:pic>
      <p:sp>
        <p:nvSpPr>
          <p:cNvPr id="2" name="Rectangle 1"/>
          <p:cNvSpPr/>
          <p:nvPr userDrawn="1"/>
        </p:nvSpPr>
        <p:spPr>
          <a:xfrm>
            <a:off x="0" y="-24101"/>
            <a:ext cx="12192000" cy="1047721"/>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452984"/>
            <a:ext cx="12192000" cy="3404413"/>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Date"/>
          <p:cNvSpPr>
            <a:spLocks noGrp="1"/>
          </p:cNvSpPr>
          <p:nvPr>
            <p:ph type="body" sz="quarter" idx="13" hasCustomPrompt="1"/>
          </p:nvPr>
        </p:nvSpPr>
        <p:spPr>
          <a:xfrm>
            <a:off x="289560" y="6307885"/>
            <a:ext cx="11612880" cy="365760"/>
          </a:xfrm>
          <a:prstGeom prst="rect">
            <a:avLst/>
          </a:prstGeom>
        </p:spPr>
        <p:txBody>
          <a:bodyPr anchor="ct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17" name="DATCP name"/>
          <p:cNvSpPr>
            <a:spLocks noGrp="1"/>
          </p:cNvSpPr>
          <p:nvPr>
            <p:ph type="subTitle" idx="1" hasCustomPrompt="1"/>
          </p:nvPr>
        </p:nvSpPr>
        <p:spPr>
          <a:xfrm>
            <a:off x="289560" y="5894912"/>
            <a:ext cx="11612880" cy="365760"/>
          </a:xfrm>
          <a:prstGeom prst="rect">
            <a:avLst/>
          </a:prstGeom>
        </p:spPr>
        <p:txBody>
          <a:bodyPr anchor="ctr">
            <a:normAutofit/>
          </a:bodyPr>
          <a:lstStyle>
            <a:lvl1pPr marL="0" indent="0" algn="ctr">
              <a:spcBef>
                <a:spcPts val="0"/>
              </a:spcBef>
              <a:buNone/>
              <a:defRPr sz="1800" cap="all" spc="51" baseline="0">
                <a:solidFill>
                  <a:schemeClr val="accent4">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solidFill>
                  <a:schemeClr val="accent3">
                    <a:lumMod val="60000"/>
                    <a:lumOff val="40000"/>
                  </a:schemeClr>
                </a:solidFill>
              </a:rPr>
              <a:t>WISCONSIN DEPARTMENT OF AGRICULTURE, TRADE AND CONSUMER PROTECTION (DATCP)</a:t>
            </a:r>
          </a:p>
        </p:txBody>
      </p:sp>
      <p:sp>
        <p:nvSpPr>
          <p:cNvPr id="18" name="Phone/Email/Website"/>
          <p:cNvSpPr>
            <a:spLocks noGrp="1"/>
          </p:cNvSpPr>
          <p:nvPr>
            <p:ph type="body" sz="quarter" idx="15" hasCustomPrompt="1"/>
          </p:nvPr>
        </p:nvSpPr>
        <p:spPr>
          <a:xfrm>
            <a:off x="289560" y="534189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Phone – Email – Website</a:t>
            </a:r>
          </a:p>
        </p:txBody>
      </p:sp>
      <p:sp>
        <p:nvSpPr>
          <p:cNvPr id="16" name="Author/Division/Bureau"/>
          <p:cNvSpPr>
            <a:spLocks noGrp="1"/>
          </p:cNvSpPr>
          <p:nvPr>
            <p:ph type="body" sz="quarter" idx="12" hasCustomPrompt="1"/>
          </p:nvPr>
        </p:nvSpPr>
        <p:spPr>
          <a:xfrm>
            <a:off x="289560" y="476277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Program/Bureau – Division </a:t>
            </a:r>
          </a:p>
        </p:txBody>
      </p:sp>
      <p:sp>
        <p:nvSpPr>
          <p:cNvPr id="14" name="SubTitle"/>
          <p:cNvSpPr>
            <a:spLocks noGrp="1"/>
          </p:cNvSpPr>
          <p:nvPr>
            <p:ph type="body" sz="quarter" idx="11" hasCustomPrompt="1"/>
          </p:nvPr>
        </p:nvSpPr>
        <p:spPr>
          <a:xfrm>
            <a:off x="289560" y="4005579"/>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Presenter Name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4400" kern="1200" baseline="0" dirty="0" smtClean="0">
                <a:solidFill>
                  <a:schemeClr val="accent5">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Thank You!</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7394" y="2622581"/>
            <a:ext cx="1371600" cy="1371600"/>
          </a:xfrm>
          <a:prstGeom prst="ellipse">
            <a:avLst/>
          </a:prstGeom>
        </p:spPr>
      </p:pic>
    </p:spTree>
    <p:extLst>
      <p:ext uri="{BB962C8B-B14F-4D97-AF65-F5344CB8AC3E}">
        <p14:creationId xmlns:p14="http://schemas.microsoft.com/office/powerpoint/2010/main" val="873962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solidFill>
            <a:srgbClr val="688A26"/>
          </a:solid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2483427"/>
            <a:ext cx="10515600" cy="2743200"/>
          </a:xfrm>
        </p:spPr>
        <p:txBody>
          <a:bodyPr anchor="b">
            <a:normAutofit/>
          </a:bodyPr>
          <a:lstStyle>
            <a:lvl1pPr algn="ctr">
              <a:defRPr sz="4400" spc="-51"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1" baseline="0">
                <a:solidFill>
                  <a:schemeClr val="bg1"/>
                </a:solidFill>
              </a:defRPr>
            </a:lvl1pPr>
            <a:lvl2pPr marL="365751" indent="0" algn="ctr">
              <a:buNone/>
              <a:defRPr sz="2000" cap="all" spc="51" baseline="0">
                <a:solidFill>
                  <a:schemeClr val="bg1"/>
                </a:solidFill>
              </a:defRPr>
            </a:lvl2pPr>
            <a:lvl3pPr algn="ctr">
              <a:defRPr sz="2000" cap="all" spc="51" baseline="0">
                <a:solidFill>
                  <a:schemeClr val="bg1"/>
                </a:solidFill>
              </a:defRPr>
            </a:lvl3pPr>
            <a:lvl4pPr algn="ctr">
              <a:defRPr sz="2000" cap="all" spc="51" baseline="0">
                <a:solidFill>
                  <a:schemeClr val="bg1"/>
                </a:solidFill>
              </a:defRPr>
            </a:lvl4pPr>
            <a:lvl5pPr algn="ctr">
              <a:defRPr sz="2000" cap="all" spc="51" baseline="0">
                <a:solidFill>
                  <a:schemeClr val="bg1"/>
                </a:solidFill>
              </a:defRPr>
            </a:lvl5pPr>
          </a:lstStyle>
          <a:p>
            <a:pPr lvl="0"/>
            <a:r>
              <a:rPr lang="en-US"/>
              <a:t>Edit Master text styles</a:t>
            </a:r>
          </a:p>
        </p:txBody>
      </p:sp>
      <p:grpSp>
        <p:nvGrpSpPr>
          <p:cNvPr id="10" name="Group 9"/>
          <p:cNvGrpSpPr/>
          <p:nvPr userDrawn="1"/>
        </p:nvGrpSpPr>
        <p:grpSpPr>
          <a:xfrm>
            <a:off x="5830501" y="5843684"/>
            <a:ext cx="5914966" cy="993046"/>
            <a:chOff x="5830501" y="5843684"/>
            <a:chExt cx="5914966" cy="993046"/>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2"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46221683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CP Title slide 2 - 1 picture">
    <p:spTree>
      <p:nvGrpSpPr>
        <p:cNvPr id="1" name=""/>
        <p:cNvGrpSpPr/>
        <p:nvPr/>
      </p:nvGrpSpPr>
      <p:grpSpPr>
        <a:xfrm>
          <a:off x="0" y="0"/>
          <a:ext cx="0" cy="0"/>
          <a:chOff x="0" y="0"/>
          <a:chExt cx="0" cy="0"/>
        </a:xfrm>
      </p:grpSpPr>
      <p:sp>
        <p:nvSpPr>
          <p:cNvPr id="8" name="Picture"/>
          <p:cNvSpPr>
            <a:spLocks noGrp="1"/>
          </p:cNvSpPr>
          <p:nvPr>
            <p:ph type="pic" sz="quarter" idx="14"/>
          </p:nvPr>
        </p:nvSpPr>
        <p:spPr>
          <a:xfrm>
            <a:off x="0" y="0"/>
            <a:ext cx="12192000" cy="4231672"/>
          </a:xfrm>
          <a:prstGeom prst="rect">
            <a:avLst/>
          </a:prstGeom>
        </p:spPr>
        <p:txBody>
          <a:bodyPr anchor="ctr"/>
          <a:lstStyle>
            <a:lvl1pPr marL="0" indent="0" algn="ctr">
              <a:buNone/>
              <a:defRPr/>
            </a:lvl1pPr>
          </a:lstStyle>
          <a:p>
            <a:endParaRPr lang="en-US" dirty="0"/>
          </a:p>
        </p:txBody>
      </p:sp>
      <p:sp>
        <p:nvSpPr>
          <p:cNvPr id="3" name="Date"/>
          <p:cNvSpPr>
            <a:spLocks noGrp="1"/>
          </p:cNvSpPr>
          <p:nvPr>
            <p:ph type="body" sz="quarter" idx="13" hasCustomPrompt="1"/>
          </p:nvPr>
        </p:nvSpPr>
        <p:spPr>
          <a:xfrm>
            <a:off x="289560" y="6307885"/>
            <a:ext cx="11612880" cy="365760"/>
          </a:xfrm>
          <a:prstGeom prst="rect">
            <a:avLst/>
          </a:prstGeom>
        </p:spPr>
        <p:txBody>
          <a:bodyP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5" name="Author/Division/Bureau"/>
          <p:cNvSpPr>
            <a:spLocks noGrp="1"/>
          </p:cNvSpPr>
          <p:nvPr>
            <p:ph type="body" sz="quarter" idx="12" hasCustomPrompt="1"/>
          </p:nvPr>
        </p:nvSpPr>
        <p:spPr>
          <a:xfrm>
            <a:off x="289560" y="5291099"/>
            <a:ext cx="11612880" cy="561975"/>
          </a:xfrm>
          <a:prstGeom prst="rect">
            <a:avLst/>
          </a:prstGeom>
        </p:spPr>
        <p:txBody>
          <a:bodyPr>
            <a:normAutofit/>
          </a:bodyPr>
          <a:lstStyle>
            <a:lvl1pPr marL="0" indent="0" algn="ctr">
              <a:lnSpc>
                <a:spcPts val="2700"/>
              </a:lnSpc>
              <a:spcBef>
                <a:spcPts val="200"/>
              </a:spcBef>
              <a:spcAft>
                <a:spcPts val="200"/>
              </a:spcAft>
              <a:buFont typeface="Arial" panose="020B0604020202020204" pitchFamily="34" charset="0"/>
              <a:buNone/>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 – Division – Bureau</a:t>
            </a:r>
          </a:p>
        </p:txBody>
      </p:sp>
      <p:sp>
        <p:nvSpPr>
          <p:cNvPr id="7" name="Title"/>
          <p:cNvSpPr>
            <a:spLocks noGrp="1"/>
          </p:cNvSpPr>
          <p:nvPr>
            <p:ph type="body" sz="quarter" idx="10" hasCustomPrompt="1"/>
          </p:nvPr>
        </p:nvSpPr>
        <p:spPr>
          <a:xfrm>
            <a:off x="289720" y="4512364"/>
            <a:ext cx="11612563" cy="731520"/>
          </a:xfrm>
          <a:prstGeom prst="rect">
            <a:avLst/>
          </a:prstGeom>
        </p:spPr>
        <p:txBody>
          <a:bodyPr anchor="ctr">
            <a:normAutofit/>
          </a:bodyPr>
          <a:lstStyle>
            <a:lvl1pPr marL="0" indent="0">
              <a:lnSpc>
                <a:spcPts val="3500"/>
              </a:lnSpc>
              <a:spcBef>
                <a:spcPts val="200"/>
              </a:spcBef>
              <a:spcAft>
                <a:spcPts val="200"/>
              </a:spcAft>
              <a:buNone/>
              <a:defRPr lang="en-US" sz="3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Title</a:t>
            </a:r>
          </a:p>
        </p:txBody>
      </p:sp>
      <p:sp>
        <p:nvSpPr>
          <p:cNvPr id="10" name="DATCP logo"/>
          <p:cNvSpPr>
            <a:spLocks noGrp="1"/>
          </p:cNvSpPr>
          <p:nvPr>
            <p:ph type="pic" sz="quarter" idx="15"/>
          </p:nvPr>
        </p:nvSpPr>
        <p:spPr>
          <a:xfrm>
            <a:off x="5318760" y="3005777"/>
            <a:ext cx="1554480" cy="1554480"/>
          </a:xfrm>
          <a:prstGeom prst="ellipse">
            <a:avLst/>
          </a:prstGeom>
        </p:spPr>
        <p:txBody>
          <a:bodyPr anchor="ctr"/>
          <a:lstStyle>
            <a:lvl1pPr marL="0" indent="0" algn="ctr">
              <a:buNone/>
              <a:defRPr sz="1400"/>
            </a:lvl1pPr>
          </a:lstStyle>
          <a:p>
            <a:endParaRPr lang="en-US" dirty="0"/>
          </a:p>
        </p:txBody>
      </p:sp>
      <p:pic>
        <p:nvPicPr>
          <p:cNvPr id="9" name="Picture 8"/>
          <p:cNvPicPr>
            <a:picLocks noChangeAspect="1"/>
          </p:cNvPicPr>
          <p:nvPr userDrawn="1"/>
        </p:nvPicPr>
        <p:blipFill>
          <a:blip r:embed="rId2"/>
          <a:stretch>
            <a:fillRect/>
          </a:stretch>
        </p:blipFill>
        <p:spPr>
          <a:xfrm>
            <a:off x="297848" y="5878132"/>
            <a:ext cx="11613887" cy="493819"/>
          </a:xfrm>
          <a:prstGeom prst="rect">
            <a:avLst/>
          </a:prstGeom>
        </p:spPr>
      </p:pic>
    </p:spTree>
    <p:extLst>
      <p:ext uri="{BB962C8B-B14F-4D97-AF65-F5344CB8AC3E}">
        <p14:creationId xmlns:p14="http://schemas.microsoft.com/office/powerpoint/2010/main" val="81979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CP Title slide 3 - 3 picture">
    <p:spTree>
      <p:nvGrpSpPr>
        <p:cNvPr id="1" name=""/>
        <p:cNvGrpSpPr/>
        <p:nvPr/>
      </p:nvGrpSpPr>
      <p:grpSpPr>
        <a:xfrm>
          <a:off x="0" y="0"/>
          <a:ext cx="0" cy="0"/>
          <a:chOff x="0" y="0"/>
          <a:chExt cx="0" cy="0"/>
        </a:xfrm>
      </p:grpSpPr>
      <p:sp>
        <p:nvSpPr>
          <p:cNvPr id="9" name="Picture Placeholder 2" descr="An empty placeholder to add an image. Click on the placeholder and select the image that you wish to add"/>
          <p:cNvSpPr>
            <a:spLocks noGrp="1"/>
          </p:cNvSpPr>
          <p:nvPr>
            <p:ph type="pic" idx="16"/>
          </p:nvPr>
        </p:nvSpPr>
        <p:spPr>
          <a:xfrm>
            <a:off x="1" y="1"/>
            <a:ext cx="4023360" cy="4114800"/>
          </a:xfrm>
          <a:prstGeom prst="rect">
            <a:avLst/>
          </a:prstGeom>
        </p:spPr>
        <p:txBody>
          <a:bodyPr tIns="457200">
            <a:normAutofit/>
          </a:bodyP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11" name="Picture Placeholder 2" descr="An empty placeholder to add an image. Click on the placeholder and select the image that you wish to add"/>
          <p:cNvSpPr>
            <a:spLocks noGrp="1"/>
          </p:cNvSpPr>
          <p:nvPr>
            <p:ph type="pic" idx="11"/>
          </p:nvPr>
        </p:nvSpPr>
        <p:spPr>
          <a:xfrm>
            <a:off x="4084320" y="1"/>
            <a:ext cx="4023360" cy="4114800"/>
          </a:xfrm>
          <a:prstGeom prst="rect">
            <a:avLst/>
          </a:prstGeom>
        </p:spPr>
        <p:txBody>
          <a:bodyPr tIns="457200">
            <a:normAutofit/>
          </a:bodyP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12" name="Picture Placeholder 2" descr="An empty placeholder to add an image. Click on the placeholder and select the image that you wish to add"/>
          <p:cNvSpPr>
            <a:spLocks noGrp="1"/>
          </p:cNvSpPr>
          <p:nvPr>
            <p:ph type="pic" idx="17"/>
          </p:nvPr>
        </p:nvSpPr>
        <p:spPr>
          <a:xfrm>
            <a:off x="8168640" y="1"/>
            <a:ext cx="4023360" cy="4114800"/>
          </a:xfrm>
          <a:prstGeom prst="rect">
            <a:avLst/>
          </a:prstGeom>
        </p:spPr>
        <p:txBody>
          <a:bodyPr tIns="457200">
            <a:normAutofit/>
          </a:bodyP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3" name="Date"/>
          <p:cNvSpPr>
            <a:spLocks noGrp="1"/>
          </p:cNvSpPr>
          <p:nvPr>
            <p:ph type="body" sz="quarter" idx="13" hasCustomPrompt="1"/>
          </p:nvPr>
        </p:nvSpPr>
        <p:spPr>
          <a:xfrm>
            <a:off x="289560" y="6307885"/>
            <a:ext cx="11612880" cy="365760"/>
          </a:xfrm>
          <a:prstGeom prst="rect">
            <a:avLst/>
          </a:prstGeom>
        </p:spPr>
        <p:txBody>
          <a:bodyP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5" name="Author/Division/Bureau"/>
          <p:cNvSpPr>
            <a:spLocks noGrp="1"/>
          </p:cNvSpPr>
          <p:nvPr>
            <p:ph type="body" sz="quarter" idx="12" hasCustomPrompt="1"/>
          </p:nvPr>
        </p:nvSpPr>
        <p:spPr>
          <a:xfrm>
            <a:off x="289560" y="5291099"/>
            <a:ext cx="11612880" cy="561975"/>
          </a:xfrm>
          <a:prstGeom prst="rect">
            <a:avLst/>
          </a:prstGeom>
        </p:spPr>
        <p:txBody>
          <a:bodyPr>
            <a:normAutofit/>
          </a:bodyPr>
          <a:lstStyle>
            <a:lvl1pPr marL="0" indent="0" algn="ctr">
              <a:lnSpc>
                <a:spcPts val="2700"/>
              </a:lnSpc>
              <a:spcBef>
                <a:spcPts val="200"/>
              </a:spcBef>
              <a:spcAft>
                <a:spcPts val="200"/>
              </a:spcAft>
              <a:buFont typeface="Arial" panose="020B0604020202020204" pitchFamily="34" charset="0"/>
              <a:buNone/>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 – Division – Bureau</a:t>
            </a:r>
          </a:p>
        </p:txBody>
      </p:sp>
      <p:sp>
        <p:nvSpPr>
          <p:cNvPr id="7" name="Title"/>
          <p:cNvSpPr>
            <a:spLocks noGrp="1"/>
          </p:cNvSpPr>
          <p:nvPr>
            <p:ph type="body" sz="quarter" idx="10" hasCustomPrompt="1"/>
          </p:nvPr>
        </p:nvSpPr>
        <p:spPr>
          <a:xfrm>
            <a:off x="289720" y="4512364"/>
            <a:ext cx="11612563" cy="731520"/>
          </a:xfrm>
          <a:prstGeom prst="rect">
            <a:avLst/>
          </a:prstGeom>
        </p:spPr>
        <p:txBody>
          <a:bodyPr anchor="ctr">
            <a:normAutofit/>
          </a:bodyPr>
          <a:lstStyle>
            <a:lvl1pPr marL="0" indent="0">
              <a:lnSpc>
                <a:spcPts val="3500"/>
              </a:lnSpc>
              <a:spcBef>
                <a:spcPts val="200"/>
              </a:spcBef>
              <a:spcAft>
                <a:spcPts val="200"/>
              </a:spcAft>
              <a:buNone/>
              <a:defRPr lang="en-US" sz="3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Title</a:t>
            </a:r>
          </a:p>
        </p:txBody>
      </p:sp>
      <p:sp>
        <p:nvSpPr>
          <p:cNvPr id="10" name="DATCP logo"/>
          <p:cNvSpPr>
            <a:spLocks noGrp="1"/>
          </p:cNvSpPr>
          <p:nvPr>
            <p:ph type="pic" sz="quarter" idx="15"/>
          </p:nvPr>
        </p:nvSpPr>
        <p:spPr>
          <a:xfrm>
            <a:off x="5318760" y="3005777"/>
            <a:ext cx="1554480" cy="1554480"/>
          </a:xfrm>
          <a:prstGeom prst="ellipse">
            <a:avLst/>
          </a:prstGeom>
        </p:spPr>
        <p:txBody>
          <a:bodyPr anchor="ctr"/>
          <a:lstStyle>
            <a:lvl1pPr marL="0" indent="0" algn="ctr">
              <a:buNone/>
              <a:defRPr sz="1400"/>
            </a:lvl1pPr>
          </a:lstStyle>
          <a:p>
            <a:endParaRPr lang="en-US" dirty="0"/>
          </a:p>
        </p:txBody>
      </p:sp>
      <p:pic>
        <p:nvPicPr>
          <p:cNvPr id="13" name="Picture 12"/>
          <p:cNvPicPr>
            <a:picLocks noChangeAspect="1"/>
          </p:cNvPicPr>
          <p:nvPr userDrawn="1"/>
        </p:nvPicPr>
        <p:blipFill>
          <a:blip r:embed="rId2"/>
          <a:stretch>
            <a:fillRect/>
          </a:stretch>
        </p:blipFill>
        <p:spPr>
          <a:xfrm>
            <a:off x="297848" y="5878132"/>
            <a:ext cx="11613887" cy="493819"/>
          </a:xfrm>
          <a:prstGeom prst="rect">
            <a:avLst/>
          </a:prstGeom>
        </p:spPr>
      </p:pic>
    </p:spTree>
    <p:extLst>
      <p:ext uri="{BB962C8B-B14F-4D97-AF65-F5344CB8AC3E}">
        <p14:creationId xmlns:p14="http://schemas.microsoft.com/office/powerpoint/2010/main" val="329601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4881093"/>
            <a:ext cx="11128207" cy="1509472"/>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lnSpc>
                <a:spcPts val="3900"/>
              </a:lnSpc>
              <a:spcAft>
                <a:spcPts val="900"/>
              </a:spcAft>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lnSpc>
                <a:spcPts val="1900"/>
              </a:lnSpc>
              <a:spcBef>
                <a:spcPts val="0"/>
              </a:spcBef>
              <a:spcAft>
                <a:spcPts val="900"/>
              </a:spcAft>
              <a:buNone/>
              <a:defRPr sz="1600" cap="all">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304800" y="304800"/>
            <a:ext cx="11582400" cy="6248400"/>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p:cNvGrpSpPr/>
          <p:nvPr userDrawn="1"/>
        </p:nvGrpSpPr>
        <p:grpSpPr>
          <a:xfrm>
            <a:off x="5830501" y="5843684"/>
            <a:ext cx="5914966" cy="993046"/>
            <a:chOff x="5830501" y="5843684"/>
            <a:chExt cx="5914966" cy="993046"/>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4"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96541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lnSpc>
                <a:spcPts val="3100"/>
              </a:lnSpc>
              <a:spcAft>
                <a:spcPts val="900"/>
              </a:spcAft>
              <a:defRPr/>
            </a:lvl1pPr>
          </a:lstStyle>
          <a:p>
            <a:r>
              <a:rPr lang="en-US" dirty="0"/>
              <a:t>Click to edit Master title style</a:t>
            </a:r>
          </a:p>
        </p:txBody>
      </p:sp>
      <p:sp>
        <p:nvSpPr>
          <p:cNvPr id="5" name="Content Placeholder 4"/>
          <p:cNvSpPr>
            <a:spLocks noGrp="1"/>
          </p:cNvSpPr>
          <p:nvPr>
            <p:ph sz="quarter" idx="10"/>
          </p:nvPr>
        </p:nvSpPr>
        <p:spPr>
          <a:xfrm>
            <a:off x="439738" y="2044840"/>
            <a:ext cx="11274552" cy="3957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5830501" y="5843684"/>
            <a:ext cx="5914966" cy="993046"/>
            <a:chOff x="5830501" y="5843684"/>
            <a:chExt cx="5914966" cy="993046"/>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0"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174846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162991" cy="1258827"/>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lnSpc>
                <a:spcPts val="3900"/>
              </a:lnSpc>
              <a:spcAft>
                <a:spcPts val="900"/>
              </a:spcAft>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spcBef>
                <a:spcPts val="0"/>
              </a:spcBef>
              <a:spcAft>
                <a:spcPts val="900"/>
              </a:spcAft>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Edit Master text styles</a:t>
            </a:r>
          </a:p>
        </p:txBody>
      </p:sp>
      <p:sp>
        <p:nvSpPr>
          <p:cNvPr id="9" name="Rectangle 8"/>
          <p:cNvSpPr/>
          <p:nvPr userDrawn="1"/>
        </p:nvSpPr>
        <p:spPr>
          <a:xfrm>
            <a:off x="304800" y="304800"/>
            <a:ext cx="11582400" cy="6248400"/>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userDrawn="1"/>
        </p:nvGrpSpPr>
        <p:grpSpPr>
          <a:xfrm>
            <a:off x="5830501" y="5843684"/>
            <a:ext cx="5914966" cy="993046"/>
            <a:chOff x="5830501" y="5843684"/>
            <a:chExt cx="5914966" cy="993046"/>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5"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187654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4" y="2228004"/>
            <a:ext cx="5422391" cy="3633047"/>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4"/>
            <a:ext cx="5422392" cy="363304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userDrawn="1"/>
        </p:nvGrpSpPr>
        <p:grpSpPr>
          <a:xfrm>
            <a:off x="5830501" y="5843684"/>
            <a:ext cx="5914966" cy="993046"/>
            <a:chOff x="5830501" y="5843684"/>
            <a:chExt cx="5914966" cy="993046"/>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4"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87177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2" y="2250894"/>
            <a:ext cx="5393103"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709" y="2250894"/>
            <a:ext cx="5393101"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5830501" y="5843684"/>
            <a:ext cx="5914966" cy="993046"/>
            <a:chOff x="5830501" y="5843684"/>
            <a:chExt cx="5914966" cy="993046"/>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8"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305435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2839" cy="1274702"/>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4">
                    <a:lumMod val="20000"/>
                    <a:lumOff val="80000"/>
                  </a:schemeClr>
                </a:solidFill>
              </a:defRPr>
            </a:lvl1pPr>
          </a:lstStyle>
          <a:p>
            <a:r>
              <a:rPr lang="en-US" dirty="0"/>
              <a:t>Click to edit Master title style</a:t>
            </a:r>
          </a:p>
        </p:txBody>
      </p:sp>
      <p:sp>
        <p:nvSpPr>
          <p:cNvPr id="3" name="Content Placeholder 2"/>
          <p:cNvSpPr>
            <a:spLocks noGrp="1"/>
          </p:cNvSpPr>
          <p:nvPr>
            <p:ph idx="1"/>
          </p:nvPr>
        </p:nvSpPr>
        <p:spPr>
          <a:xfrm>
            <a:off x="447816" y="748144"/>
            <a:ext cx="11292840" cy="4057855"/>
          </a:xfrm>
        </p:spPr>
        <p:txBody>
          <a:bodyPr anchor="t">
            <a:normAutofit/>
          </a:bodyPr>
          <a:lstStyle>
            <a:lvl1pPr>
              <a:defRPr sz="2400">
                <a:solidFill>
                  <a:schemeClr val="tx2"/>
                </a:solidFill>
              </a:defRPr>
            </a:lvl1pPr>
            <a:lvl2pPr>
              <a:lnSpc>
                <a:spcPts val="2700"/>
              </a:lnSpc>
              <a:defRPr sz="2400">
                <a:solidFill>
                  <a:srgbClr val="000000"/>
                </a:solidFill>
              </a:defRPr>
            </a:lvl2pPr>
            <a:lvl3pPr>
              <a:lnSpc>
                <a:spcPts val="2700"/>
              </a:lnSpc>
              <a:defRPr sz="2400">
                <a:solidFill>
                  <a:srgbClr val="000000"/>
                </a:solidFill>
              </a:defRPr>
            </a:lvl3pPr>
            <a:lvl4pPr>
              <a:lnSpc>
                <a:spcPts val="2700"/>
              </a:lnSpc>
              <a:defRPr sz="2400">
                <a:solidFill>
                  <a:srgbClr val="000000"/>
                </a:solidFill>
              </a:defRPr>
            </a:lvl4pPr>
            <a:lvl5pPr>
              <a:lnSpc>
                <a:spcPts val="2700"/>
              </a:lnSpc>
              <a:defRPr sz="2400">
                <a:solidFill>
                  <a:srgbClr val="000000"/>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4" y="5262298"/>
            <a:ext cx="5774235"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grpSp>
        <p:nvGrpSpPr>
          <p:cNvPr id="13" name="Group 12"/>
          <p:cNvGrpSpPr/>
          <p:nvPr userDrawn="1"/>
        </p:nvGrpSpPr>
        <p:grpSpPr>
          <a:xfrm>
            <a:off x="5830501" y="5843684"/>
            <a:ext cx="5914966" cy="993046"/>
            <a:chOff x="5830501" y="5843684"/>
            <a:chExt cx="5914966" cy="993046"/>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5"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877811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231640"/>
            <a:ext cx="12192000" cy="2651760"/>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5851083"/>
      </p:ext>
    </p:extLst>
  </p:cSld>
  <p:clrMap bg1="lt1" tx1="dk1" bg2="lt2" tx2="dk2" accent1="accent1" accent2="accent2" accent3="accent3" accent4="accent4" accent5="accent5" accent6="accent6" hlink="hlink" folHlink="folHlink"/>
  <p:sldLayoutIdLst>
    <p:sldLayoutId id="2147483923" r:id="rId1"/>
    <p:sldLayoutId id="2147483927" r:id="rId2"/>
    <p:sldLayoutId id="214748392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Bottom rectangle"/>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00343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3" r:id="rId6"/>
    <p:sldLayoutId id="2147483944" r:id="rId7"/>
    <p:sldLayoutId id="2147483945" r:id="rId8"/>
    <p:sldLayoutId id="2147483946" r:id="rId9"/>
    <p:sldLayoutId id="2147483950" r:id="rId10"/>
    <p:sldLayoutId id="2147483948" r:id="rId11"/>
    <p:sldLayoutId id="2147483951" r:id="rId12"/>
    <p:sldLayoutId id="2147483952" r:id="rId13"/>
    <p:sldLayoutId id="2147483953" r:id="rId14"/>
    <p:sldLayoutId id="2147483947" r:id="rId15"/>
  </p:sldLayoutIdLst>
  <p:hf sldNum="0" hd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189" rtl="0" eaLnBrk="1" latinLnBrk="0" hangingPunct="1">
        <a:lnSpc>
          <a:spcPts val="2700"/>
        </a:lnSpc>
        <a:spcBef>
          <a:spcPts val="300"/>
        </a:spcBef>
        <a:spcAft>
          <a:spcPts val="300"/>
        </a:spcAft>
        <a:buClr>
          <a:schemeClr val="accent2"/>
        </a:buClr>
        <a:buSzPct val="92000"/>
        <a:buFont typeface="Wingdings 2" panose="05020102010507070707" pitchFamily="18" charset="2"/>
        <a:buNone/>
        <a:defRPr sz="2400" kern="1200">
          <a:solidFill>
            <a:schemeClr val="tx2"/>
          </a:solidFill>
          <a:latin typeface="+mn-lt"/>
          <a:ea typeface="+mn-ea"/>
          <a:cs typeface="+mn-cs"/>
        </a:defRPr>
      </a:lvl1pPr>
      <a:lvl2pPr marL="310896" indent="-228600" algn="l" defTabSz="457189" rtl="0" eaLnBrk="1" latinLnBrk="0" hangingPunct="1">
        <a:lnSpc>
          <a:spcPts val="2880"/>
        </a:lnSpc>
        <a:spcBef>
          <a:spcPts val="300"/>
        </a:spcBef>
        <a:spcAft>
          <a:spcPts val="900"/>
        </a:spcAft>
        <a:buClr>
          <a:schemeClr val="accent5">
            <a:lumMod val="60000"/>
            <a:lumOff val="40000"/>
          </a:schemeClr>
        </a:buClr>
        <a:buSzPct val="85000"/>
        <a:buFont typeface="Wingdings 2" panose="05020102010507070707" pitchFamily="18" charset="2"/>
        <a:buChar char=""/>
        <a:defRPr sz="2400" kern="1200">
          <a:solidFill>
            <a:srgbClr val="000000"/>
          </a:solidFill>
          <a:latin typeface="+mn-lt"/>
          <a:ea typeface="+mn-ea"/>
          <a:cs typeface="+mn-cs"/>
        </a:defRPr>
      </a:lvl2pPr>
      <a:lvl3pPr marL="512763" indent="-200025" algn="l" defTabSz="457189" rtl="0" eaLnBrk="1" latinLnBrk="0" hangingPunct="1">
        <a:lnSpc>
          <a:spcPts val="2880"/>
        </a:lnSpc>
        <a:spcBef>
          <a:spcPts val="300"/>
        </a:spcBef>
        <a:spcAft>
          <a:spcPts val="900"/>
        </a:spcAft>
        <a:buClr>
          <a:schemeClr val="accent5">
            <a:lumMod val="60000"/>
            <a:lumOff val="40000"/>
          </a:schemeClr>
        </a:buClr>
        <a:buSzPct val="50000"/>
        <a:buFont typeface="Wingdings 2" panose="05020102010507070707" pitchFamily="18" charset="2"/>
        <a:buChar char=""/>
        <a:defRPr sz="2400" kern="1200">
          <a:solidFill>
            <a:srgbClr val="000000"/>
          </a:solidFill>
          <a:latin typeface="+mn-lt"/>
          <a:ea typeface="+mn-ea"/>
          <a:cs typeface="+mn-cs"/>
        </a:defRPr>
      </a:lvl3pPr>
      <a:lvl4pPr marL="741363" indent="-182880" algn="l" defTabSz="457189" rtl="0" eaLnBrk="1" latinLnBrk="0" hangingPunct="1">
        <a:lnSpc>
          <a:spcPts val="2880"/>
        </a:lnSpc>
        <a:spcBef>
          <a:spcPts val="300"/>
        </a:spcBef>
        <a:spcAft>
          <a:spcPts val="900"/>
        </a:spcAft>
        <a:buClr>
          <a:schemeClr val="accent5">
            <a:lumMod val="60000"/>
            <a:lumOff val="40000"/>
          </a:schemeClr>
        </a:buClr>
        <a:buSzPct val="65000"/>
        <a:buFont typeface="Wingdings 2" panose="05020102010507070707" pitchFamily="18" charset="2"/>
        <a:buChar char=""/>
        <a:tabLst/>
        <a:defRPr sz="2400" kern="1200">
          <a:solidFill>
            <a:srgbClr val="000000"/>
          </a:solidFill>
          <a:latin typeface="+mn-lt"/>
          <a:ea typeface="+mn-ea"/>
          <a:cs typeface="+mn-cs"/>
        </a:defRPr>
      </a:lvl4pPr>
      <a:lvl5pPr marL="969963" indent="-182563" algn="l" defTabSz="457189" rtl="0" eaLnBrk="1" latinLnBrk="0" hangingPunct="1">
        <a:lnSpc>
          <a:spcPts val="2700"/>
        </a:lnSpc>
        <a:spcBef>
          <a:spcPts val="0"/>
        </a:spcBef>
        <a:spcAft>
          <a:spcPts val="900"/>
        </a:spcAft>
        <a:buClr>
          <a:schemeClr val="accent5">
            <a:lumMod val="60000"/>
            <a:lumOff val="40000"/>
          </a:schemeClr>
        </a:buClr>
        <a:buSzPct val="65000"/>
        <a:buFont typeface="Courier New" panose="02070309020205020404" pitchFamily="49" charset="0"/>
        <a:buChar char="o"/>
        <a:defRPr sz="2400" kern="1200">
          <a:solidFill>
            <a:srgbClr val="000000"/>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sus.gov/foreign-trade/data/index.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apps.fas.usda.gov/gats/BICOReport.aspx?type=bico-hs10"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de.gov/harmonized-system-hs-cod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trade.gov/filing-your-export-shipments-through-automated-export-system-a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trade.gov/harmonized-system-hs-codes" TargetMode="External"/><Relationship Id="rId4" Type="http://schemas.openxmlformats.org/officeDocument/2006/relationships/hyperlink" Target="https://uscensus.prod.3ceonlin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95" b="2395"/>
          <a:stretch>
            <a:fillRect/>
          </a:stretch>
        </p:blipFill>
        <p:spPr/>
      </p:pic>
      <p:sp>
        <p:nvSpPr>
          <p:cNvPr id="5" name="Text Placeholder 4"/>
          <p:cNvSpPr>
            <a:spLocks noGrp="1"/>
          </p:cNvSpPr>
          <p:nvPr>
            <p:ph type="body" sz="quarter" idx="13"/>
          </p:nvPr>
        </p:nvSpPr>
        <p:spPr>
          <a:xfrm>
            <a:off x="303208" y="6307885"/>
            <a:ext cx="11612880" cy="365760"/>
          </a:xfrm>
        </p:spPr>
        <p:txBody>
          <a:bodyPr/>
          <a:lstStyle/>
          <a:p>
            <a:r>
              <a:rPr lang="en-US" dirty="0" smtClean="0"/>
              <a:t>2022 YTD Q2 Wisconsin Agricultural Export Advisory Council Interim Meeting on Export Data</a:t>
            </a:r>
            <a:endParaRPr lang="en-US" dirty="0"/>
          </a:p>
        </p:txBody>
      </p:sp>
      <p:sp>
        <p:nvSpPr>
          <p:cNvPr id="4" name="Text Placeholder 3"/>
          <p:cNvSpPr>
            <a:spLocks noGrp="1"/>
          </p:cNvSpPr>
          <p:nvPr>
            <p:ph type="body" sz="quarter" idx="12"/>
          </p:nvPr>
        </p:nvSpPr>
        <p:spPr/>
        <p:txBody>
          <a:bodyPr/>
          <a:lstStyle/>
          <a:p>
            <a:r>
              <a:rPr lang="en-US" dirty="0" smtClean="0">
                <a:solidFill>
                  <a:schemeClr val="bg1"/>
                </a:solidFill>
              </a:rPr>
              <a:t> </a:t>
            </a:r>
            <a:r>
              <a:rPr lang="en-US" dirty="0">
                <a:solidFill>
                  <a:schemeClr val="bg1"/>
                </a:solidFill>
              </a:rPr>
              <a:t>International Agribusiness </a:t>
            </a:r>
            <a:r>
              <a:rPr lang="en-US" dirty="0" smtClean="0">
                <a:solidFill>
                  <a:schemeClr val="bg1"/>
                </a:solidFill>
              </a:rPr>
              <a:t>Center</a:t>
            </a:r>
          </a:p>
          <a:p>
            <a:endParaRPr lang="en-US" dirty="0">
              <a:solidFill>
                <a:schemeClr val="bg1"/>
              </a:solidFill>
            </a:endParaRPr>
          </a:p>
        </p:txBody>
      </p:sp>
      <p:sp>
        <p:nvSpPr>
          <p:cNvPr id="3" name="Text Placeholder 2"/>
          <p:cNvSpPr>
            <a:spLocks noGrp="1"/>
          </p:cNvSpPr>
          <p:nvPr>
            <p:ph type="body" sz="quarter" idx="10"/>
          </p:nvPr>
        </p:nvSpPr>
        <p:spPr/>
        <p:txBody>
          <a:bodyPr/>
          <a:lstStyle/>
          <a:p>
            <a:pPr algn="ctr"/>
            <a:r>
              <a:rPr lang="en-US" dirty="0"/>
              <a:t>Growing Wisconsin Food and Agricultural Exports </a:t>
            </a:r>
          </a:p>
        </p:txBody>
      </p:sp>
      <p:pic>
        <p:nvPicPr>
          <p:cNvPr id="31" name="Picture Placeholder 30"/>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 r="37"/>
          <a:stretch>
            <a:fillRect/>
          </a:stretch>
        </p:blipFill>
        <p:spPr>
          <a:prstGeom prst="ellipse">
            <a:avLst/>
          </a:prstGeom>
          <a:solidFill>
            <a:schemeClr val="bg1"/>
          </a:solidFill>
        </p:spPr>
      </p:pic>
    </p:spTree>
    <p:extLst>
      <p:ext uri="{BB962C8B-B14F-4D97-AF65-F5344CB8AC3E}">
        <p14:creationId xmlns:p14="http://schemas.microsoft.com/office/powerpoint/2010/main" val="3061188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Meat </a:t>
            </a:r>
            <a:r>
              <a:rPr lang="en-US" b="1" dirty="0" smtClean="0"/>
              <a:t>Product </a:t>
            </a:r>
            <a:r>
              <a:rPr lang="en-US" b="1" dirty="0" smtClean="0"/>
              <a:t>exports,  2022 YTD q2</a:t>
            </a:r>
            <a:r>
              <a:rPr lang="en-US" b="1" dirty="0"/>
              <a:t/>
            </a:r>
            <a:br>
              <a:rPr lang="en-US" b="1" dirty="0"/>
            </a:br>
            <a:r>
              <a:rPr lang="en-US" b="1" dirty="0" smtClean="0"/>
              <a:t>$421 </a:t>
            </a:r>
            <a:r>
              <a:rPr lang="en-US" b="1" dirty="0" smtClean="0"/>
              <a:t>Million</a:t>
            </a:r>
            <a:endParaRPr lang="en-US" b="1" dirty="0"/>
          </a:p>
        </p:txBody>
      </p:sp>
      <p:sp>
        <p:nvSpPr>
          <p:cNvPr id="4" name="TextBox 3"/>
          <p:cNvSpPr txBox="1"/>
          <p:nvPr/>
        </p:nvSpPr>
        <p:spPr>
          <a:xfrm>
            <a:off x="651891" y="2003676"/>
            <a:ext cx="5852356" cy="4308872"/>
          </a:xfrm>
          <a:prstGeom prst="rect">
            <a:avLst/>
          </a:prstGeom>
          <a:noFill/>
        </p:spPr>
        <p:txBody>
          <a:bodyPr wrap="square" rtlCol="0">
            <a:spAutoFit/>
          </a:bodyPr>
          <a:lstStyle/>
          <a:p>
            <a:pPr>
              <a:spcAft>
                <a:spcPts val="1200"/>
              </a:spcAft>
            </a:pPr>
            <a:r>
              <a:rPr lang="en-US" sz="2400" b="1" dirty="0" smtClean="0"/>
              <a:t>Meat Product Highlights </a:t>
            </a:r>
            <a:r>
              <a:rPr lang="en-US" sz="2400" dirty="0" smtClean="0"/>
              <a:t>(up </a:t>
            </a:r>
            <a:r>
              <a:rPr lang="en-US" sz="2400" dirty="0" smtClean="0"/>
              <a:t>1.9%)</a:t>
            </a:r>
            <a:endParaRPr lang="en-US" sz="2400" dirty="0"/>
          </a:p>
          <a:p>
            <a:pPr marL="285750" indent="-285750">
              <a:spcAft>
                <a:spcPts val="1200"/>
              </a:spcAft>
              <a:buFont typeface="Arial" panose="020B0604020202020204" pitchFamily="34" charset="0"/>
              <a:buChar char="•"/>
            </a:pPr>
            <a:r>
              <a:rPr lang="en-US" sz="2200" b="1" dirty="0" smtClean="0"/>
              <a:t>19 </a:t>
            </a:r>
            <a:r>
              <a:rPr lang="en-US" sz="2200" b="1" dirty="0" smtClean="0"/>
              <a:t>% of all Wisconsin ag exports</a:t>
            </a:r>
            <a:r>
              <a:rPr lang="en-US" sz="2200" dirty="0" smtClean="0"/>
              <a:t>: </a:t>
            </a:r>
            <a:r>
              <a:rPr lang="en-US" sz="2200" dirty="0" smtClean="0"/>
              <a:t>three of the top five products are down double digits, </a:t>
            </a:r>
            <a:r>
              <a:rPr lang="en-US" sz="2200" dirty="0" err="1" smtClean="0"/>
              <a:t>furskins</a:t>
            </a:r>
            <a:r>
              <a:rPr lang="en-US" sz="2200" dirty="0" smtClean="0"/>
              <a:t> (mink) is up 98%, meat up 31%, genetics up 9% </a:t>
            </a:r>
            <a:endParaRPr lang="en-US" sz="2200" dirty="0" smtClean="0"/>
          </a:p>
          <a:p>
            <a:pPr marL="285750" indent="-285750">
              <a:spcAft>
                <a:spcPts val="1200"/>
              </a:spcAft>
              <a:buFont typeface="Arial" panose="020B0604020202020204" pitchFamily="34" charset="0"/>
              <a:buChar char="•"/>
            </a:pPr>
            <a:r>
              <a:rPr lang="en-US" sz="2200" b="1" dirty="0" smtClean="0"/>
              <a:t>Top 5 products are </a:t>
            </a:r>
            <a:r>
              <a:rPr lang="en-US" sz="2200" b="1" dirty="0" smtClean="0"/>
              <a:t>90% </a:t>
            </a:r>
            <a:r>
              <a:rPr lang="en-US" sz="2200" b="1" dirty="0" smtClean="0"/>
              <a:t>of the group total</a:t>
            </a:r>
            <a:r>
              <a:rPr lang="en-US" sz="2200" dirty="0" smtClean="0"/>
              <a:t>: </a:t>
            </a:r>
            <a:r>
              <a:rPr lang="en-US" sz="2200" dirty="0" smtClean="0"/>
              <a:t>Meat Preparations 26%, Genetics 24%, </a:t>
            </a:r>
            <a:r>
              <a:rPr lang="en-US" sz="2200" dirty="0" smtClean="0"/>
              <a:t>Meat &amp; </a:t>
            </a:r>
            <a:r>
              <a:rPr lang="en-US" sz="2200" dirty="0" smtClean="0"/>
              <a:t>Offal 22%, </a:t>
            </a:r>
            <a:r>
              <a:rPr lang="en-US" sz="2200" dirty="0" err="1" smtClean="0"/>
              <a:t>Furskins</a:t>
            </a:r>
            <a:r>
              <a:rPr lang="en-US" sz="2200" dirty="0" smtClean="0"/>
              <a:t> 12%, </a:t>
            </a:r>
            <a:r>
              <a:rPr lang="en-US" sz="2200" dirty="0" smtClean="0"/>
              <a:t>Peptones and </a:t>
            </a:r>
            <a:r>
              <a:rPr lang="en-US" sz="2200" dirty="0" smtClean="0"/>
              <a:t>Proteins 5%, all other 11%.</a:t>
            </a:r>
            <a:endParaRPr lang="en-US" sz="2200" dirty="0" smtClean="0"/>
          </a:p>
          <a:p>
            <a:pPr marL="285750" indent="-285750">
              <a:spcAft>
                <a:spcPts val="1200"/>
              </a:spcAft>
              <a:buFont typeface="Arial" panose="020B0604020202020204" pitchFamily="34" charset="0"/>
              <a:buChar char="•"/>
            </a:pPr>
            <a:r>
              <a:rPr lang="en-US" sz="2200" b="1" dirty="0" smtClean="0"/>
              <a:t>Top 5 countries are </a:t>
            </a:r>
            <a:r>
              <a:rPr lang="en-US" sz="2200" b="1" dirty="0" smtClean="0"/>
              <a:t>76% </a:t>
            </a:r>
            <a:r>
              <a:rPr lang="en-US" sz="2200" b="1" dirty="0" smtClean="0"/>
              <a:t>of the group total</a:t>
            </a:r>
            <a:r>
              <a:rPr lang="en-US" sz="2200" dirty="0" smtClean="0"/>
              <a:t>: Canada, China, </a:t>
            </a:r>
            <a:r>
              <a:rPr lang="en-US" sz="2200" dirty="0" smtClean="0"/>
              <a:t>Finland, Korea, Japan.</a:t>
            </a:r>
            <a:endParaRPr lang="en-US" sz="2200" dirty="0" smtClean="0"/>
          </a:p>
        </p:txBody>
      </p:sp>
      <p:graphicFrame>
        <p:nvGraphicFramePr>
          <p:cNvPr id="6" name="Chart 5"/>
          <p:cNvGraphicFramePr/>
          <p:nvPr>
            <p:extLst>
              <p:ext uri="{D42A27DB-BD31-4B8C-83A1-F6EECF244321}">
                <p14:modId xmlns:p14="http://schemas.microsoft.com/office/powerpoint/2010/main" val="1607491083"/>
              </p:ext>
            </p:extLst>
          </p:nvPr>
        </p:nvGraphicFramePr>
        <p:xfrm>
          <a:off x="6504247" y="2111519"/>
          <a:ext cx="5106562" cy="3670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677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Crop </a:t>
            </a:r>
            <a:r>
              <a:rPr lang="en-US" b="1" dirty="0" smtClean="0"/>
              <a:t>Product </a:t>
            </a:r>
            <a:r>
              <a:rPr lang="en-US" b="1" dirty="0" smtClean="0"/>
              <a:t>exports, 2022 </a:t>
            </a:r>
            <a:r>
              <a:rPr lang="en-US" b="1" dirty="0" err="1" smtClean="0"/>
              <a:t>Ytd</a:t>
            </a:r>
            <a:r>
              <a:rPr lang="en-US" b="1" dirty="0" smtClean="0"/>
              <a:t> q2</a:t>
            </a:r>
            <a:r>
              <a:rPr lang="en-US" b="1" dirty="0"/>
              <a:t/>
            </a:r>
            <a:br>
              <a:rPr lang="en-US" b="1" dirty="0"/>
            </a:br>
            <a:r>
              <a:rPr lang="en-US" b="1" dirty="0" smtClean="0"/>
              <a:t>$1.47 </a:t>
            </a:r>
            <a:r>
              <a:rPr lang="en-US" b="1" dirty="0"/>
              <a:t>billion</a:t>
            </a:r>
          </a:p>
        </p:txBody>
      </p:sp>
      <p:sp>
        <p:nvSpPr>
          <p:cNvPr id="4" name="TextBox 3"/>
          <p:cNvSpPr txBox="1"/>
          <p:nvPr/>
        </p:nvSpPr>
        <p:spPr>
          <a:xfrm>
            <a:off x="438152" y="1885938"/>
            <a:ext cx="5827694" cy="4478149"/>
          </a:xfrm>
          <a:prstGeom prst="rect">
            <a:avLst/>
          </a:prstGeom>
          <a:noFill/>
        </p:spPr>
        <p:txBody>
          <a:bodyPr wrap="square" rtlCol="0">
            <a:spAutoFit/>
          </a:bodyPr>
          <a:lstStyle/>
          <a:p>
            <a:pPr>
              <a:spcAft>
                <a:spcPts val="1200"/>
              </a:spcAft>
            </a:pPr>
            <a:r>
              <a:rPr lang="en-US" sz="2400" b="1" dirty="0" smtClean="0"/>
              <a:t>Crop Product Highlights </a:t>
            </a:r>
            <a:r>
              <a:rPr lang="en-US" sz="2400" dirty="0" smtClean="0"/>
              <a:t>(up </a:t>
            </a:r>
            <a:r>
              <a:rPr lang="en-US" sz="2400" dirty="0" smtClean="0"/>
              <a:t>14%)</a:t>
            </a:r>
            <a:endParaRPr lang="en-US" sz="2400" dirty="0" smtClean="0"/>
          </a:p>
          <a:p>
            <a:pPr marL="285750" lvl="0" indent="-285750">
              <a:spcAft>
                <a:spcPts val="1200"/>
              </a:spcAft>
              <a:buFont typeface="Arial" panose="020B0604020202020204" pitchFamily="34" charset="0"/>
              <a:buChar char="•"/>
            </a:pPr>
            <a:r>
              <a:rPr lang="en-US" sz="2100" b="1" dirty="0" smtClean="0"/>
              <a:t>67% </a:t>
            </a:r>
            <a:r>
              <a:rPr lang="en-US" sz="2100" b="1" dirty="0" smtClean="0"/>
              <a:t>of all Wisconsin ag exports</a:t>
            </a:r>
            <a:r>
              <a:rPr lang="en-US" sz="2100" dirty="0" smtClean="0"/>
              <a:t>: </a:t>
            </a:r>
            <a:r>
              <a:rPr lang="en-US" sz="2100" dirty="0" smtClean="0"/>
              <a:t>beverages &amp; spirits up 66%, prep. cereals up18%, food preparations up 16% prep. vegetables down 21%, wood down4%</a:t>
            </a:r>
          </a:p>
          <a:p>
            <a:pPr marL="285750" lvl="0" indent="-285750">
              <a:spcAft>
                <a:spcPts val="1200"/>
              </a:spcAft>
              <a:buFont typeface="Arial" panose="020B0604020202020204" pitchFamily="34" charset="0"/>
              <a:buChar char="•"/>
            </a:pPr>
            <a:r>
              <a:rPr lang="en-US" sz="2100" b="1" dirty="0" smtClean="0"/>
              <a:t>Top </a:t>
            </a:r>
            <a:r>
              <a:rPr lang="en-US" sz="2100" b="1" dirty="0" smtClean="0"/>
              <a:t>5 products are 55% of the group total:  </a:t>
            </a:r>
            <a:r>
              <a:rPr lang="en-US" sz="2100" dirty="0" smtClean="0"/>
              <a:t>Beverages &amp; Spirits13%, prepared vegetables 12%, wood10%, food preparations 9%, prep. Cereals 8%, all others 48%</a:t>
            </a:r>
            <a:endParaRPr lang="en-US" sz="2100" dirty="0" smtClean="0"/>
          </a:p>
          <a:p>
            <a:pPr marL="285750" lvl="0" indent="-285750">
              <a:spcAft>
                <a:spcPts val="1200"/>
              </a:spcAft>
              <a:buFont typeface="Arial" panose="020B0604020202020204" pitchFamily="34" charset="0"/>
              <a:buChar char="•"/>
            </a:pPr>
            <a:r>
              <a:rPr lang="en-US" sz="2100" b="1" dirty="0" smtClean="0"/>
              <a:t>Top 5 countries are 65% of the group total</a:t>
            </a:r>
            <a:r>
              <a:rPr lang="en-US" sz="2100" dirty="0" smtClean="0"/>
              <a:t>:  Canada, Mexico, China, Germany,  </a:t>
            </a:r>
            <a:r>
              <a:rPr lang="en-US" sz="2100" dirty="0" smtClean="0"/>
              <a:t>Japan- all but one of the top five up, Canada by double digits</a:t>
            </a:r>
            <a:endParaRPr lang="en-US" sz="2100" dirty="0" smtClean="0"/>
          </a:p>
        </p:txBody>
      </p:sp>
      <p:graphicFrame>
        <p:nvGraphicFramePr>
          <p:cNvPr id="12" name="Chart 11"/>
          <p:cNvGraphicFramePr/>
          <p:nvPr>
            <p:extLst>
              <p:ext uri="{D42A27DB-BD31-4B8C-83A1-F6EECF244321}">
                <p14:modId xmlns:p14="http://schemas.microsoft.com/office/powerpoint/2010/main" val="3403713850"/>
              </p:ext>
            </p:extLst>
          </p:nvPr>
        </p:nvGraphicFramePr>
        <p:xfrm>
          <a:off x="6325052" y="1980865"/>
          <a:ext cx="5055610" cy="383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652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Agricultural Export Data Sources</a:t>
            </a:r>
            <a:endParaRPr lang="en-US" b="1" dirty="0"/>
          </a:p>
        </p:txBody>
      </p:sp>
      <p:pic>
        <p:nvPicPr>
          <p:cNvPr id="3" name="Picture 2">
            <a:hlinkClick r:id="rId3"/>
          </p:cNvPr>
          <p:cNvPicPr>
            <a:picLocks noChangeAspect="1"/>
          </p:cNvPicPr>
          <p:nvPr/>
        </p:nvPicPr>
        <p:blipFill>
          <a:blip r:embed="rId4"/>
          <a:stretch>
            <a:fillRect/>
          </a:stretch>
        </p:blipFill>
        <p:spPr>
          <a:xfrm>
            <a:off x="456910" y="1943655"/>
            <a:ext cx="7976621" cy="1738148"/>
          </a:xfrm>
          <a:prstGeom prst="rect">
            <a:avLst/>
          </a:prstGeom>
        </p:spPr>
      </p:pic>
      <p:pic>
        <p:nvPicPr>
          <p:cNvPr id="5" name="Picture 4">
            <a:hlinkClick r:id="rId5"/>
          </p:cNvPr>
          <p:cNvPicPr>
            <a:picLocks noChangeAspect="1"/>
          </p:cNvPicPr>
          <p:nvPr/>
        </p:nvPicPr>
        <p:blipFill>
          <a:blip r:embed="rId6"/>
          <a:stretch>
            <a:fillRect/>
          </a:stretch>
        </p:blipFill>
        <p:spPr>
          <a:xfrm>
            <a:off x="410861" y="3841392"/>
            <a:ext cx="8095033" cy="2723868"/>
          </a:xfrm>
          <a:prstGeom prst="rect">
            <a:avLst/>
          </a:prstGeom>
        </p:spPr>
      </p:pic>
      <p:sp>
        <p:nvSpPr>
          <p:cNvPr id="6" name="TextBox 5"/>
          <p:cNvSpPr txBox="1"/>
          <p:nvPr/>
        </p:nvSpPr>
        <p:spPr>
          <a:xfrm>
            <a:off x="8696666" y="1993260"/>
            <a:ext cx="3058965" cy="1754326"/>
          </a:xfrm>
          <a:prstGeom prst="rect">
            <a:avLst/>
          </a:prstGeom>
          <a:noFill/>
        </p:spPr>
        <p:txBody>
          <a:bodyPr wrap="square" rtlCol="0">
            <a:spAutoFit/>
          </a:bodyPr>
          <a:lstStyle/>
          <a:p>
            <a:r>
              <a:rPr lang="en-US" b="1" dirty="0" smtClean="0"/>
              <a:t>US Census Export Data</a:t>
            </a:r>
          </a:p>
          <a:p>
            <a:pPr marL="285750" indent="-285750">
              <a:buFont typeface="Arial" panose="020B0604020202020204" pitchFamily="34" charset="0"/>
              <a:buChar char="•"/>
            </a:pPr>
            <a:r>
              <a:rPr lang="en-US" dirty="0" smtClean="0"/>
              <a:t>AES Filing of HS &amp; $</a:t>
            </a:r>
          </a:p>
          <a:p>
            <a:pPr marL="285750" indent="-285750">
              <a:buFont typeface="Arial" panose="020B0604020202020204" pitchFamily="34" charset="0"/>
              <a:buChar char="•"/>
            </a:pPr>
            <a:r>
              <a:rPr lang="en-US" dirty="0" smtClean="0"/>
              <a:t>Most Comprehensive</a:t>
            </a:r>
          </a:p>
          <a:p>
            <a:pPr marL="285750" indent="-285750">
              <a:buFont typeface="Arial" panose="020B0604020202020204" pitchFamily="34" charset="0"/>
              <a:buChar char="•"/>
            </a:pPr>
            <a:r>
              <a:rPr lang="en-US" dirty="0" smtClean="0"/>
              <a:t>Actual Shipment Values</a:t>
            </a:r>
          </a:p>
          <a:p>
            <a:pPr marL="285750" indent="-285750">
              <a:buFont typeface="Arial" panose="020B0604020202020204" pitchFamily="34" charset="0"/>
              <a:buChar char="•"/>
            </a:pPr>
            <a:r>
              <a:rPr lang="en-US" dirty="0" smtClean="0"/>
              <a:t>Lack of unit volume data</a:t>
            </a:r>
          </a:p>
          <a:p>
            <a:pPr marL="285750" indent="-285750">
              <a:buFont typeface="Arial" panose="020B0604020202020204" pitchFamily="34" charset="0"/>
              <a:buChar char="•"/>
            </a:pPr>
            <a:endParaRPr lang="en-US" dirty="0"/>
          </a:p>
        </p:txBody>
      </p:sp>
      <p:sp>
        <p:nvSpPr>
          <p:cNvPr id="9" name="TextBox 8"/>
          <p:cNvSpPr txBox="1"/>
          <p:nvPr/>
        </p:nvSpPr>
        <p:spPr>
          <a:xfrm>
            <a:off x="8696665" y="3841392"/>
            <a:ext cx="3058965" cy="2862322"/>
          </a:xfrm>
          <a:prstGeom prst="rect">
            <a:avLst/>
          </a:prstGeom>
          <a:noFill/>
        </p:spPr>
        <p:txBody>
          <a:bodyPr wrap="square" rtlCol="0">
            <a:spAutoFit/>
          </a:bodyPr>
          <a:lstStyle/>
          <a:p>
            <a:r>
              <a:rPr lang="en-US" b="1" dirty="0" smtClean="0"/>
              <a:t>USDA GATS Export Data</a:t>
            </a:r>
          </a:p>
          <a:p>
            <a:pPr marL="285750" indent="-285750">
              <a:buFont typeface="Arial" panose="020B0604020202020204" pitchFamily="34" charset="0"/>
              <a:buChar char="•"/>
            </a:pPr>
            <a:r>
              <a:rPr lang="en-US" dirty="0" smtClean="0"/>
              <a:t>Value Reporting from Census</a:t>
            </a:r>
          </a:p>
          <a:p>
            <a:pPr marL="285750" indent="-285750">
              <a:buFont typeface="Arial" panose="020B0604020202020204" pitchFamily="34" charset="0"/>
              <a:buChar char="•"/>
            </a:pPr>
            <a:r>
              <a:rPr lang="en-US" dirty="0" smtClean="0"/>
              <a:t>Focused on Commodities</a:t>
            </a:r>
          </a:p>
          <a:p>
            <a:pPr marL="285750" indent="-285750">
              <a:buFont typeface="Arial" panose="020B0604020202020204" pitchFamily="34" charset="0"/>
              <a:buChar char="•"/>
            </a:pPr>
            <a:r>
              <a:rPr lang="en-US" dirty="0" smtClean="0"/>
              <a:t>Unit volume at the National Level only</a:t>
            </a:r>
          </a:p>
          <a:p>
            <a:pPr marL="285750" indent="-285750">
              <a:buFont typeface="Arial" panose="020B0604020202020204" pitchFamily="34" charset="0"/>
              <a:buChar char="•"/>
            </a:pPr>
            <a:r>
              <a:rPr lang="en-US" dirty="0" smtClean="0"/>
              <a:t>State value data does not include all items</a:t>
            </a:r>
          </a:p>
          <a:p>
            <a:pPr marL="285750" indent="-285750">
              <a:buFont typeface="Arial" panose="020B0604020202020204" pitchFamily="34" charset="0"/>
              <a:buChar char="•"/>
            </a:pPr>
            <a:r>
              <a:rPr lang="en-US" dirty="0" smtClean="0"/>
              <a:t>ERS additional data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3404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Discussion</a:t>
            </a:r>
            <a:endParaRPr lang="en-US" b="1" dirty="0"/>
          </a:p>
        </p:txBody>
      </p:sp>
      <p:sp>
        <p:nvSpPr>
          <p:cNvPr id="2" name="TextBox 1"/>
          <p:cNvSpPr txBox="1"/>
          <p:nvPr/>
        </p:nvSpPr>
        <p:spPr>
          <a:xfrm>
            <a:off x="1203850" y="2223505"/>
            <a:ext cx="9736058" cy="3539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3200" dirty="0" smtClean="0"/>
              <a:t>Unit volume reporting for agricultural product exports</a:t>
            </a:r>
          </a:p>
          <a:p>
            <a:pPr marL="285750" indent="-285750">
              <a:lnSpc>
                <a:spcPct val="200000"/>
              </a:lnSpc>
              <a:buFont typeface="Arial" panose="020B0604020202020204" pitchFamily="34" charset="0"/>
              <a:buChar char="•"/>
            </a:pPr>
            <a:r>
              <a:rPr lang="en-US" sz="3200" dirty="0" smtClean="0"/>
              <a:t>Other data requirements</a:t>
            </a:r>
          </a:p>
          <a:p>
            <a:pPr marL="285750" indent="-285750">
              <a:lnSpc>
                <a:spcPct val="200000"/>
              </a:lnSpc>
              <a:buFont typeface="Arial" panose="020B0604020202020204" pitchFamily="34" charset="0"/>
              <a:buChar char="•"/>
            </a:pPr>
            <a:r>
              <a:rPr lang="en-US" sz="3200" dirty="0" smtClean="0"/>
              <a:t>Questions, Comments.</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45792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0DB5-F1AE-6242-8C73-D9064AC3571C}"/>
              </a:ext>
            </a:extLst>
          </p:cNvPr>
          <p:cNvSpPr>
            <a:spLocks noGrp="1"/>
          </p:cNvSpPr>
          <p:nvPr>
            <p:ph type="title"/>
          </p:nvPr>
        </p:nvSpPr>
        <p:spPr/>
        <p:txBody>
          <a:bodyPr/>
          <a:lstStyle/>
          <a:p>
            <a:r>
              <a:rPr lang="en-US" dirty="0"/>
              <a:t>Meet </a:t>
            </a:r>
            <a:r>
              <a:rPr lang="en-US" dirty="0" smtClean="0"/>
              <a:t>The </a:t>
            </a:r>
            <a:r>
              <a:rPr lang="en-US" dirty="0"/>
              <a:t>International </a:t>
            </a:r>
            <a:r>
              <a:rPr lang="en-US" dirty="0" smtClean="0"/>
              <a:t> Agribusiness Center Team</a:t>
            </a:r>
            <a:endParaRPr lang="en-US" dirty="0"/>
          </a:p>
        </p:txBody>
      </p:sp>
      <p:sp>
        <p:nvSpPr>
          <p:cNvPr id="3" name="Content Placeholder 2">
            <a:extLst>
              <a:ext uri="{FF2B5EF4-FFF2-40B4-BE49-F238E27FC236}">
                <a16:creationId xmlns:a16="http://schemas.microsoft.com/office/drawing/2014/main" id="{34EBF6C0-C18F-6C4D-9A4B-51BC74842107}"/>
              </a:ext>
            </a:extLst>
          </p:cNvPr>
          <p:cNvSpPr>
            <a:spLocks noGrp="1"/>
          </p:cNvSpPr>
          <p:nvPr>
            <p:ph sz="quarter" idx="10"/>
          </p:nvPr>
        </p:nvSpPr>
        <p:spPr>
          <a:xfrm>
            <a:off x="2144422" y="1998785"/>
            <a:ext cx="3367765" cy="2004444"/>
          </a:xfrm>
        </p:spPr>
        <p:txBody>
          <a:bodyPr>
            <a:normAutofit/>
          </a:bodyPr>
          <a:lstStyle/>
          <a:p>
            <a:pPr>
              <a:lnSpc>
                <a:spcPct val="100000"/>
              </a:lnSpc>
              <a:spcBef>
                <a:spcPts val="200"/>
              </a:spcBef>
              <a:spcAft>
                <a:spcPts val="200"/>
              </a:spcAft>
            </a:pPr>
            <a:r>
              <a:rPr lang="en-US" sz="1800" b="1" dirty="0"/>
              <a:t>Mark Rhoda-Reis</a:t>
            </a:r>
          </a:p>
          <a:p>
            <a:pPr>
              <a:lnSpc>
                <a:spcPct val="100000"/>
              </a:lnSpc>
              <a:spcBef>
                <a:spcPts val="200"/>
              </a:spcBef>
              <a:spcAft>
                <a:spcPts val="200"/>
              </a:spcAft>
            </a:pPr>
            <a:r>
              <a:rPr lang="en-US" sz="1800" dirty="0"/>
              <a:t>Director,</a:t>
            </a:r>
          </a:p>
          <a:p>
            <a:pPr>
              <a:lnSpc>
                <a:spcPct val="100000"/>
              </a:lnSpc>
              <a:spcBef>
                <a:spcPts val="200"/>
              </a:spcBef>
              <a:spcAft>
                <a:spcPts val="200"/>
              </a:spcAft>
            </a:pPr>
            <a:r>
              <a:rPr lang="en-US" sz="1800" dirty="0"/>
              <a:t>Export and Business Development Bureau</a:t>
            </a:r>
          </a:p>
          <a:p>
            <a:pPr>
              <a:lnSpc>
                <a:spcPct val="100000"/>
              </a:lnSpc>
              <a:spcBef>
                <a:spcPts val="200"/>
              </a:spcBef>
              <a:spcAft>
                <a:spcPts val="200"/>
              </a:spcAft>
            </a:pPr>
            <a:r>
              <a:rPr lang="en-US" sz="1800" dirty="0"/>
              <a:t>608-224-5125</a:t>
            </a:r>
          </a:p>
          <a:p>
            <a:pPr>
              <a:lnSpc>
                <a:spcPct val="100000"/>
              </a:lnSpc>
              <a:spcBef>
                <a:spcPts val="200"/>
              </a:spcBef>
              <a:spcAft>
                <a:spcPts val="200"/>
              </a:spcAft>
            </a:pPr>
            <a:r>
              <a:rPr lang="en-US" sz="1800" dirty="0" smtClean="0"/>
              <a:t>Mark.rhodareis@wi.gov</a:t>
            </a:r>
            <a:endParaRPr lang="en-US" sz="1800" dirty="0"/>
          </a:p>
        </p:txBody>
      </p:sp>
      <p:sp>
        <p:nvSpPr>
          <p:cNvPr id="5" name="Content Placeholder 2">
            <a:extLst>
              <a:ext uri="{FF2B5EF4-FFF2-40B4-BE49-F238E27FC236}">
                <a16:creationId xmlns:a16="http://schemas.microsoft.com/office/drawing/2014/main" id="{BA828A3A-7E37-FE4C-B54A-9F124EECEA45}"/>
              </a:ext>
            </a:extLst>
          </p:cNvPr>
          <p:cNvSpPr txBox="1">
            <a:spLocks/>
          </p:cNvSpPr>
          <p:nvPr/>
        </p:nvSpPr>
        <p:spPr>
          <a:xfrm>
            <a:off x="6472366" y="1981873"/>
            <a:ext cx="2804637" cy="2117573"/>
          </a:xfrm>
          <a:prstGeom prst="rect">
            <a:avLst/>
          </a:prstGeom>
        </p:spPr>
        <p:txBody>
          <a:bodyPr vert="horz" lIns="91440" tIns="45720" rIns="91440" bIns="45720" rtlCol="0" anchor="t">
            <a:normAutofit lnSpcReduction="10000"/>
          </a:bodyPr>
          <a:lstStyle>
            <a:lvl1pPr marL="0" indent="0" algn="l" defTabSz="457189" rtl="0" eaLnBrk="1" latinLnBrk="0" hangingPunct="1">
              <a:lnSpc>
                <a:spcPts val="2700"/>
              </a:lnSpc>
              <a:spcBef>
                <a:spcPts val="300"/>
              </a:spcBef>
              <a:spcAft>
                <a:spcPts val="300"/>
              </a:spcAft>
              <a:buClr>
                <a:schemeClr val="accent2"/>
              </a:buClr>
              <a:buSzPct val="92000"/>
              <a:buFont typeface="Wingdings 2" panose="05020102010507070707" pitchFamily="18" charset="2"/>
              <a:buNone/>
              <a:defRPr sz="2400" kern="1200">
                <a:solidFill>
                  <a:schemeClr val="tx2"/>
                </a:solidFill>
                <a:latin typeface="+mn-lt"/>
                <a:ea typeface="+mn-ea"/>
                <a:cs typeface="+mn-cs"/>
              </a:defRPr>
            </a:lvl1pPr>
            <a:lvl2pPr marL="310896" indent="-228600" algn="l" defTabSz="457189" rtl="0" eaLnBrk="1" latinLnBrk="0" hangingPunct="1">
              <a:lnSpc>
                <a:spcPts val="2880"/>
              </a:lnSpc>
              <a:spcBef>
                <a:spcPts val="300"/>
              </a:spcBef>
              <a:spcAft>
                <a:spcPts val="900"/>
              </a:spcAft>
              <a:buClr>
                <a:schemeClr val="accent5">
                  <a:lumMod val="60000"/>
                  <a:lumOff val="40000"/>
                </a:schemeClr>
              </a:buClr>
              <a:buSzPct val="85000"/>
              <a:buFont typeface="Wingdings 2" panose="05020102010507070707" pitchFamily="18" charset="2"/>
              <a:buChar char=""/>
              <a:defRPr sz="2400" kern="1200">
                <a:solidFill>
                  <a:srgbClr val="000000"/>
                </a:solidFill>
                <a:latin typeface="+mn-lt"/>
                <a:ea typeface="+mn-ea"/>
                <a:cs typeface="+mn-cs"/>
              </a:defRPr>
            </a:lvl2pPr>
            <a:lvl3pPr marL="512763" indent="-200025" algn="l" defTabSz="457189" rtl="0" eaLnBrk="1" latinLnBrk="0" hangingPunct="1">
              <a:lnSpc>
                <a:spcPts val="2880"/>
              </a:lnSpc>
              <a:spcBef>
                <a:spcPts val="300"/>
              </a:spcBef>
              <a:spcAft>
                <a:spcPts val="900"/>
              </a:spcAft>
              <a:buClr>
                <a:schemeClr val="accent5">
                  <a:lumMod val="60000"/>
                  <a:lumOff val="40000"/>
                </a:schemeClr>
              </a:buClr>
              <a:buSzPct val="50000"/>
              <a:buFont typeface="Wingdings 2" panose="05020102010507070707" pitchFamily="18" charset="2"/>
              <a:buChar char=""/>
              <a:defRPr sz="2400" kern="1200">
                <a:solidFill>
                  <a:srgbClr val="000000"/>
                </a:solidFill>
                <a:latin typeface="+mn-lt"/>
                <a:ea typeface="+mn-ea"/>
                <a:cs typeface="+mn-cs"/>
              </a:defRPr>
            </a:lvl3pPr>
            <a:lvl4pPr marL="741363" indent="-182880" algn="l" defTabSz="457189" rtl="0" eaLnBrk="1" latinLnBrk="0" hangingPunct="1">
              <a:lnSpc>
                <a:spcPts val="2880"/>
              </a:lnSpc>
              <a:spcBef>
                <a:spcPts val="300"/>
              </a:spcBef>
              <a:spcAft>
                <a:spcPts val="900"/>
              </a:spcAft>
              <a:buClr>
                <a:schemeClr val="accent5">
                  <a:lumMod val="60000"/>
                  <a:lumOff val="40000"/>
                </a:schemeClr>
              </a:buClr>
              <a:buSzPct val="65000"/>
              <a:buFont typeface="Wingdings 2" panose="05020102010507070707" pitchFamily="18" charset="2"/>
              <a:buChar char=""/>
              <a:tabLst/>
              <a:defRPr sz="2400" kern="1200">
                <a:solidFill>
                  <a:srgbClr val="000000"/>
                </a:solidFill>
                <a:latin typeface="+mn-lt"/>
                <a:ea typeface="+mn-ea"/>
                <a:cs typeface="+mn-cs"/>
              </a:defRPr>
            </a:lvl4pPr>
            <a:lvl5pPr marL="969963" indent="-182563" algn="l" defTabSz="457189" rtl="0" eaLnBrk="1" latinLnBrk="0" hangingPunct="1">
              <a:lnSpc>
                <a:spcPts val="2700"/>
              </a:lnSpc>
              <a:spcBef>
                <a:spcPts val="0"/>
              </a:spcBef>
              <a:spcAft>
                <a:spcPts val="900"/>
              </a:spcAft>
              <a:buClr>
                <a:schemeClr val="accent5">
                  <a:lumMod val="60000"/>
                  <a:lumOff val="40000"/>
                </a:schemeClr>
              </a:buClr>
              <a:buSzPct val="65000"/>
              <a:buFont typeface="Courier New" panose="02070309020205020404" pitchFamily="49" charset="0"/>
              <a:buChar char="o"/>
              <a:defRPr sz="2400" kern="1200">
                <a:solidFill>
                  <a:srgbClr val="000000"/>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00000"/>
              </a:lnSpc>
              <a:spcBef>
                <a:spcPts val="200"/>
              </a:spcBef>
              <a:spcAft>
                <a:spcPts val="200"/>
              </a:spcAft>
            </a:pPr>
            <a:r>
              <a:rPr lang="en-US" sz="1800" b="1" dirty="0"/>
              <a:t>Jennifer Lu</a:t>
            </a:r>
          </a:p>
          <a:p>
            <a:pPr>
              <a:lnSpc>
                <a:spcPct val="100000"/>
              </a:lnSpc>
              <a:spcBef>
                <a:spcPts val="200"/>
              </a:spcBef>
              <a:spcAft>
                <a:spcPts val="200"/>
              </a:spcAft>
            </a:pPr>
            <a:r>
              <a:rPr lang="en-US" sz="1800" dirty="0" smtClean="0"/>
              <a:t>Animal </a:t>
            </a:r>
            <a:r>
              <a:rPr lang="en-US" sz="1800" dirty="0"/>
              <a:t>Feed, Forestry Products</a:t>
            </a:r>
            <a:r>
              <a:rPr lang="en-US" sz="1800" dirty="0" smtClean="0"/>
              <a:t>, Ginseng,</a:t>
            </a:r>
            <a:endParaRPr lang="en-US" sz="1800" dirty="0"/>
          </a:p>
          <a:p>
            <a:pPr>
              <a:lnSpc>
                <a:spcPct val="100000"/>
              </a:lnSpc>
              <a:spcBef>
                <a:spcPts val="200"/>
              </a:spcBef>
              <a:spcAft>
                <a:spcPts val="200"/>
              </a:spcAft>
            </a:pPr>
            <a:r>
              <a:rPr lang="en-US" sz="1800" dirty="0"/>
              <a:t>Livestock &amp; Genetics</a:t>
            </a:r>
          </a:p>
          <a:p>
            <a:pPr>
              <a:lnSpc>
                <a:spcPct val="100000"/>
              </a:lnSpc>
              <a:spcBef>
                <a:spcPts val="200"/>
              </a:spcBef>
              <a:spcAft>
                <a:spcPts val="200"/>
              </a:spcAft>
            </a:pPr>
            <a:r>
              <a:rPr lang="en-US" sz="1800" dirty="0" smtClean="0"/>
              <a:t>Asia, Middle East, Africa</a:t>
            </a:r>
            <a:endParaRPr lang="en-US" sz="1800" dirty="0"/>
          </a:p>
          <a:p>
            <a:pPr>
              <a:lnSpc>
                <a:spcPct val="100000"/>
              </a:lnSpc>
              <a:spcBef>
                <a:spcPts val="200"/>
              </a:spcBef>
              <a:spcAft>
                <a:spcPts val="200"/>
              </a:spcAft>
            </a:pPr>
            <a:r>
              <a:rPr lang="en-US" sz="1800" dirty="0"/>
              <a:t>608-224-5102</a:t>
            </a:r>
          </a:p>
          <a:p>
            <a:pPr>
              <a:lnSpc>
                <a:spcPct val="100000"/>
              </a:lnSpc>
              <a:spcBef>
                <a:spcPts val="200"/>
              </a:spcBef>
              <a:spcAft>
                <a:spcPts val="200"/>
              </a:spcAft>
            </a:pPr>
            <a:r>
              <a:rPr lang="en-US" sz="1800" dirty="0" err="1"/>
              <a:t>Jennifer.lu@wi.gov</a:t>
            </a:r>
            <a:endParaRPr lang="en-US" sz="1800" dirty="0"/>
          </a:p>
        </p:txBody>
      </p:sp>
      <p:sp>
        <p:nvSpPr>
          <p:cNvPr id="6" name="Content Placeholder 2">
            <a:extLst>
              <a:ext uri="{FF2B5EF4-FFF2-40B4-BE49-F238E27FC236}">
                <a16:creationId xmlns:a16="http://schemas.microsoft.com/office/drawing/2014/main" id="{7797EF46-B084-ED49-A9E2-056A0398CA85}"/>
              </a:ext>
            </a:extLst>
          </p:cNvPr>
          <p:cNvSpPr txBox="1">
            <a:spLocks/>
          </p:cNvSpPr>
          <p:nvPr/>
        </p:nvSpPr>
        <p:spPr>
          <a:xfrm>
            <a:off x="2144422" y="4209704"/>
            <a:ext cx="3367765" cy="2152614"/>
          </a:xfrm>
          <a:prstGeom prst="rect">
            <a:avLst/>
          </a:prstGeom>
        </p:spPr>
        <p:txBody>
          <a:bodyPr vert="horz" lIns="91440" tIns="45720" rIns="91440" bIns="45720" rtlCol="0" anchor="t">
            <a:normAutofit/>
          </a:bodyPr>
          <a:lstStyle>
            <a:lvl1pPr marL="0" indent="0" algn="l" defTabSz="457189" rtl="0" eaLnBrk="1" latinLnBrk="0" hangingPunct="1">
              <a:lnSpc>
                <a:spcPts val="2700"/>
              </a:lnSpc>
              <a:spcBef>
                <a:spcPts val="300"/>
              </a:spcBef>
              <a:spcAft>
                <a:spcPts val="300"/>
              </a:spcAft>
              <a:buClr>
                <a:schemeClr val="accent2"/>
              </a:buClr>
              <a:buSzPct val="92000"/>
              <a:buFont typeface="Wingdings 2" panose="05020102010507070707" pitchFamily="18" charset="2"/>
              <a:buNone/>
              <a:defRPr sz="2400" kern="1200">
                <a:solidFill>
                  <a:schemeClr val="tx2"/>
                </a:solidFill>
                <a:latin typeface="+mn-lt"/>
                <a:ea typeface="+mn-ea"/>
                <a:cs typeface="+mn-cs"/>
              </a:defRPr>
            </a:lvl1pPr>
            <a:lvl2pPr marL="310896" indent="-228600" algn="l" defTabSz="457189" rtl="0" eaLnBrk="1" latinLnBrk="0" hangingPunct="1">
              <a:lnSpc>
                <a:spcPts val="2880"/>
              </a:lnSpc>
              <a:spcBef>
                <a:spcPts val="300"/>
              </a:spcBef>
              <a:spcAft>
                <a:spcPts val="900"/>
              </a:spcAft>
              <a:buClr>
                <a:schemeClr val="accent5">
                  <a:lumMod val="60000"/>
                  <a:lumOff val="40000"/>
                </a:schemeClr>
              </a:buClr>
              <a:buSzPct val="85000"/>
              <a:buFont typeface="Wingdings 2" panose="05020102010507070707" pitchFamily="18" charset="2"/>
              <a:buChar char=""/>
              <a:defRPr sz="2400" kern="1200">
                <a:solidFill>
                  <a:srgbClr val="000000"/>
                </a:solidFill>
                <a:latin typeface="+mn-lt"/>
                <a:ea typeface="+mn-ea"/>
                <a:cs typeface="+mn-cs"/>
              </a:defRPr>
            </a:lvl2pPr>
            <a:lvl3pPr marL="512763" indent="-200025" algn="l" defTabSz="457189" rtl="0" eaLnBrk="1" latinLnBrk="0" hangingPunct="1">
              <a:lnSpc>
                <a:spcPts val="2880"/>
              </a:lnSpc>
              <a:spcBef>
                <a:spcPts val="300"/>
              </a:spcBef>
              <a:spcAft>
                <a:spcPts val="900"/>
              </a:spcAft>
              <a:buClr>
                <a:schemeClr val="accent5">
                  <a:lumMod val="60000"/>
                  <a:lumOff val="40000"/>
                </a:schemeClr>
              </a:buClr>
              <a:buSzPct val="50000"/>
              <a:buFont typeface="Wingdings 2" panose="05020102010507070707" pitchFamily="18" charset="2"/>
              <a:buChar char=""/>
              <a:defRPr sz="2400" kern="1200">
                <a:solidFill>
                  <a:srgbClr val="000000"/>
                </a:solidFill>
                <a:latin typeface="+mn-lt"/>
                <a:ea typeface="+mn-ea"/>
                <a:cs typeface="+mn-cs"/>
              </a:defRPr>
            </a:lvl3pPr>
            <a:lvl4pPr marL="741363" indent="-182880" algn="l" defTabSz="457189" rtl="0" eaLnBrk="1" latinLnBrk="0" hangingPunct="1">
              <a:lnSpc>
                <a:spcPts val="2880"/>
              </a:lnSpc>
              <a:spcBef>
                <a:spcPts val="300"/>
              </a:spcBef>
              <a:spcAft>
                <a:spcPts val="900"/>
              </a:spcAft>
              <a:buClr>
                <a:schemeClr val="accent5">
                  <a:lumMod val="60000"/>
                  <a:lumOff val="40000"/>
                </a:schemeClr>
              </a:buClr>
              <a:buSzPct val="65000"/>
              <a:buFont typeface="Wingdings 2" panose="05020102010507070707" pitchFamily="18" charset="2"/>
              <a:buChar char=""/>
              <a:tabLst/>
              <a:defRPr sz="2400" kern="1200">
                <a:solidFill>
                  <a:srgbClr val="000000"/>
                </a:solidFill>
                <a:latin typeface="+mn-lt"/>
                <a:ea typeface="+mn-ea"/>
                <a:cs typeface="+mn-cs"/>
              </a:defRPr>
            </a:lvl4pPr>
            <a:lvl5pPr marL="969963" indent="-182563" algn="l" defTabSz="457189" rtl="0" eaLnBrk="1" latinLnBrk="0" hangingPunct="1">
              <a:lnSpc>
                <a:spcPts val="2700"/>
              </a:lnSpc>
              <a:spcBef>
                <a:spcPts val="0"/>
              </a:spcBef>
              <a:spcAft>
                <a:spcPts val="900"/>
              </a:spcAft>
              <a:buClr>
                <a:schemeClr val="accent5">
                  <a:lumMod val="60000"/>
                  <a:lumOff val="40000"/>
                </a:schemeClr>
              </a:buClr>
              <a:buSzPct val="65000"/>
              <a:buFont typeface="Courier New" panose="02070309020205020404" pitchFamily="49" charset="0"/>
              <a:buChar char="o"/>
              <a:defRPr sz="2400" kern="1200">
                <a:solidFill>
                  <a:srgbClr val="000000"/>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00000"/>
              </a:lnSpc>
              <a:spcBef>
                <a:spcPts val="200"/>
              </a:spcBef>
              <a:spcAft>
                <a:spcPts val="200"/>
              </a:spcAft>
            </a:pPr>
            <a:r>
              <a:rPr lang="en-US" sz="1800" b="1" dirty="0"/>
              <a:t>Lisa Stout</a:t>
            </a:r>
          </a:p>
          <a:p>
            <a:pPr>
              <a:lnSpc>
                <a:spcPct val="100000"/>
              </a:lnSpc>
              <a:spcBef>
                <a:spcPts val="200"/>
              </a:spcBef>
              <a:spcAft>
                <a:spcPts val="200"/>
              </a:spcAft>
            </a:pPr>
            <a:r>
              <a:rPr lang="en-US" sz="1800" dirty="0" smtClean="0"/>
              <a:t>Processed </a:t>
            </a:r>
            <a:r>
              <a:rPr lang="en-US" sz="1800" dirty="0"/>
              <a:t>Foods and Food Ingredients</a:t>
            </a:r>
          </a:p>
          <a:p>
            <a:pPr>
              <a:lnSpc>
                <a:spcPct val="100000"/>
              </a:lnSpc>
              <a:spcBef>
                <a:spcPts val="200"/>
              </a:spcBef>
              <a:spcAft>
                <a:spcPts val="200"/>
              </a:spcAft>
            </a:pPr>
            <a:r>
              <a:rPr lang="en-US" sz="1800" dirty="0"/>
              <a:t>Canada, Asia, Middle East</a:t>
            </a:r>
          </a:p>
          <a:p>
            <a:pPr>
              <a:lnSpc>
                <a:spcPct val="100000"/>
              </a:lnSpc>
              <a:spcBef>
                <a:spcPts val="200"/>
              </a:spcBef>
              <a:spcAft>
                <a:spcPts val="200"/>
              </a:spcAft>
            </a:pPr>
            <a:r>
              <a:rPr lang="en-US" sz="1800" dirty="0"/>
              <a:t>608-224-5126</a:t>
            </a:r>
          </a:p>
          <a:p>
            <a:pPr>
              <a:lnSpc>
                <a:spcPct val="100000"/>
              </a:lnSpc>
              <a:spcBef>
                <a:spcPts val="200"/>
              </a:spcBef>
              <a:spcAft>
                <a:spcPts val="200"/>
              </a:spcAft>
            </a:pPr>
            <a:r>
              <a:rPr lang="en-US" sz="1800" dirty="0" err="1"/>
              <a:t>Lisa.stout@wi.gov</a:t>
            </a:r>
            <a:endParaRPr lang="en-US" sz="1800" dirty="0"/>
          </a:p>
        </p:txBody>
      </p:sp>
      <p:grpSp>
        <p:nvGrpSpPr>
          <p:cNvPr id="8" name="Group 7">
            <a:extLst>
              <a:ext uri="{FF2B5EF4-FFF2-40B4-BE49-F238E27FC236}">
                <a16:creationId xmlns:a16="http://schemas.microsoft.com/office/drawing/2014/main" id="{213E227C-05F9-8240-87CB-DD6CF6B6133F}"/>
              </a:ext>
            </a:extLst>
          </p:cNvPr>
          <p:cNvGrpSpPr/>
          <p:nvPr/>
        </p:nvGrpSpPr>
        <p:grpSpPr>
          <a:xfrm>
            <a:off x="512805" y="1887478"/>
            <a:ext cx="1563362" cy="2117572"/>
            <a:chOff x="1050793" y="994629"/>
            <a:chExt cx="849389" cy="1124794"/>
          </a:xfrm>
        </p:grpSpPr>
        <p:sp>
          <p:nvSpPr>
            <p:cNvPr id="9" name="Rectangle 8">
              <a:extLst>
                <a:ext uri="{FF2B5EF4-FFF2-40B4-BE49-F238E27FC236}">
                  <a16:creationId xmlns:a16="http://schemas.microsoft.com/office/drawing/2014/main" id="{2F37C942-9D2E-9343-84C5-1D6B265DE012}"/>
                </a:ext>
              </a:extLst>
            </p:cNvPr>
            <p:cNvSpPr/>
            <p:nvPr/>
          </p:nvSpPr>
          <p:spPr>
            <a:xfrm>
              <a:off x="1050793" y="994629"/>
              <a:ext cx="849389" cy="1124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A573DA-405B-804D-A9DA-2DE82CA80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56" y="1068464"/>
              <a:ext cx="762000" cy="982387"/>
            </a:xfrm>
            <a:prstGeom prst="rect">
              <a:avLst/>
            </a:prstGeom>
          </p:spPr>
        </p:pic>
      </p:grpSp>
      <p:pic>
        <p:nvPicPr>
          <p:cNvPr id="1026" name="Picture 2" descr="Mike Lochner">
            <a:extLst>
              <a:ext uri="{FF2B5EF4-FFF2-40B4-BE49-F238E27FC236}">
                <a16:creationId xmlns:a16="http://schemas.microsoft.com/office/drawing/2014/main" id="{ED711050-0B77-724F-B8EF-8770D1316D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30"/>
          <a:stretch/>
        </p:blipFill>
        <p:spPr bwMode="auto">
          <a:xfrm>
            <a:off x="601548" y="4278216"/>
            <a:ext cx="1371576" cy="1849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ke Lochner">
            <a:extLst>
              <a:ext uri="{FF2B5EF4-FFF2-40B4-BE49-F238E27FC236}">
                <a16:creationId xmlns:a16="http://schemas.microsoft.com/office/drawing/2014/main" id="{A457B8C7-921A-1D46-95CB-C4BF88E67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9454" y="2011252"/>
            <a:ext cx="1402517" cy="1870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8160" y="4273488"/>
            <a:ext cx="1390650" cy="1854200"/>
          </a:xfrm>
          <a:prstGeom prst="rect">
            <a:avLst/>
          </a:prstGeom>
        </p:spPr>
      </p:pic>
      <p:sp>
        <p:nvSpPr>
          <p:cNvPr id="14" name="Content Placeholder 2">
            <a:extLst>
              <a:ext uri="{FF2B5EF4-FFF2-40B4-BE49-F238E27FC236}">
                <a16:creationId xmlns:a16="http://schemas.microsoft.com/office/drawing/2014/main" id="{BA828A3A-7E37-FE4C-B54A-9F124EECEA45}"/>
              </a:ext>
            </a:extLst>
          </p:cNvPr>
          <p:cNvSpPr txBox="1">
            <a:spLocks/>
          </p:cNvSpPr>
          <p:nvPr/>
        </p:nvSpPr>
        <p:spPr>
          <a:xfrm>
            <a:off x="6472366" y="4209704"/>
            <a:ext cx="2560093" cy="2058093"/>
          </a:xfrm>
          <a:prstGeom prst="rect">
            <a:avLst/>
          </a:prstGeom>
        </p:spPr>
        <p:txBody>
          <a:bodyPr vert="horz" lIns="91440" tIns="45720" rIns="91440" bIns="45720" rtlCol="0" anchor="t">
            <a:noAutofit/>
          </a:bodyPr>
          <a:lstStyle>
            <a:lvl1pPr marL="0" indent="0" algn="l" defTabSz="457189" rtl="0" eaLnBrk="1" latinLnBrk="0" hangingPunct="1">
              <a:lnSpc>
                <a:spcPts val="2700"/>
              </a:lnSpc>
              <a:spcBef>
                <a:spcPts val="300"/>
              </a:spcBef>
              <a:spcAft>
                <a:spcPts val="300"/>
              </a:spcAft>
              <a:buClr>
                <a:schemeClr val="accent2"/>
              </a:buClr>
              <a:buSzPct val="92000"/>
              <a:buFont typeface="Wingdings 2" panose="05020102010507070707" pitchFamily="18" charset="2"/>
              <a:buNone/>
              <a:defRPr sz="2400" kern="1200">
                <a:solidFill>
                  <a:schemeClr val="tx2"/>
                </a:solidFill>
                <a:latin typeface="+mn-lt"/>
                <a:ea typeface="+mn-ea"/>
                <a:cs typeface="+mn-cs"/>
              </a:defRPr>
            </a:lvl1pPr>
            <a:lvl2pPr marL="310896" indent="-228600" algn="l" defTabSz="457189" rtl="0" eaLnBrk="1" latinLnBrk="0" hangingPunct="1">
              <a:lnSpc>
                <a:spcPts val="2880"/>
              </a:lnSpc>
              <a:spcBef>
                <a:spcPts val="300"/>
              </a:spcBef>
              <a:spcAft>
                <a:spcPts val="900"/>
              </a:spcAft>
              <a:buClr>
                <a:schemeClr val="accent5">
                  <a:lumMod val="60000"/>
                  <a:lumOff val="40000"/>
                </a:schemeClr>
              </a:buClr>
              <a:buSzPct val="85000"/>
              <a:buFont typeface="Wingdings 2" panose="05020102010507070707" pitchFamily="18" charset="2"/>
              <a:buChar char=""/>
              <a:defRPr sz="2400" kern="1200">
                <a:solidFill>
                  <a:srgbClr val="000000"/>
                </a:solidFill>
                <a:latin typeface="+mn-lt"/>
                <a:ea typeface="+mn-ea"/>
                <a:cs typeface="+mn-cs"/>
              </a:defRPr>
            </a:lvl2pPr>
            <a:lvl3pPr marL="512763" indent="-200025" algn="l" defTabSz="457189" rtl="0" eaLnBrk="1" latinLnBrk="0" hangingPunct="1">
              <a:lnSpc>
                <a:spcPts val="2880"/>
              </a:lnSpc>
              <a:spcBef>
                <a:spcPts val="300"/>
              </a:spcBef>
              <a:spcAft>
                <a:spcPts val="900"/>
              </a:spcAft>
              <a:buClr>
                <a:schemeClr val="accent5">
                  <a:lumMod val="60000"/>
                  <a:lumOff val="40000"/>
                </a:schemeClr>
              </a:buClr>
              <a:buSzPct val="50000"/>
              <a:buFont typeface="Wingdings 2" panose="05020102010507070707" pitchFamily="18" charset="2"/>
              <a:buChar char=""/>
              <a:defRPr sz="2400" kern="1200">
                <a:solidFill>
                  <a:srgbClr val="000000"/>
                </a:solidFill>
                <a:latin typeface="+mn-lt"/>
                <a:ea typeface="+mn-ea"/>
                <a:cs typeface="+mn-cs"/>
              </a:defRPr>
            </a:lvl3pPr>
            <a:lvl4pPr marL="741363" indent="-182880" algn="l" defTabSz="457189" rtl="0" eaLnBrk="1" latinLnBrk="0" hangingPunct="1">
              <a:lnSpc>
                <a:spcPts val="2880"/>
              </a:lnSpc>
              <a:spcBef>
                <a:spcPts val="300"/>
              </a:spcBef>
              <a:spcAft>
                <a:spcPts val="900"/>
              </a:spcAft>
              <a:buClr>
                <a:schemeClr val="accent5">
                  <a:lumMod val="60000"/>
                  <a:lumOff val="40000"/>
                </a:schemeClr>
              </a:buClr>
              <a:buSzPct val="65000"/>
              <a:buFont typeface="Wingdings 2" panose="05020102010507070707" pitchFamily="18" charset="2"/>
              <a:buChar char=""/>
              <a:tabLst/>
              <a:defRPr sz="2400" kern="1200">
                <a:solidFill>
                  <a:srgbClr val="000000"/>
                </a:solidFill>
                <a:latin typeface="+mn-lt"/>
                <a:ea typeface="+mn-ea"/>
                <a:cs typeface="+mn-cs"/>
              </a:defRPr>
            </a:lvl4pPr>
            <a:lvl5pPr marL="969963" indent="-182563" algn="l" defTabSz="457189" rtl="0" eaLnBrk="1" latinLnBrk="0" hangingPunct="1">
              <a:lnSpc>
                <a:spcPts val="2700"/>
              </a:lnSpc>
              <a:spcBef>
                <a:spcPts val="0"/>
              </a:spcBef>
              <a:spcAft>
                <a:spcPts val="900"/>
              </a:spcAft>
              <a:buClr>
                <a:schemeClr val="accent5">
                  <a:lumMod val="60000"/>
                  <a:lumOff val="40000"/>
                </a:schemeClr>
              </a:buClr>
              <a:buSzPct val="65000"/>
              <a:buFont typeface="Courier New" panose="02070309020205020404" pitchFamily="49" charset="0"/>
              <a:buChar char="o"/>
              <a:defRPr sz="2400" kern="1200">
                <a:solidFill>
                  <a:srgbClr val="000000"/>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00000"/>
              </a:lnSpc>
              <a:spcBef>
                <a:spcPts val="200"/>
              </a:spcBef>
              <a:spcAft>
                <a:spcPts val="200"/>
              </a:spcAft>
            </a:pPr>
            <a:r>
              <a:rPr lang="en-US" sz="1800" b="1" dirty="0" smtClean="0"/>
              <a:t>Luis E Santana</a:t>
            </a:r>
            <a:endParaRPr lang="en-US" sz="1800" b="1" dirty="0"/>
          </a:p>
          <a:p>
            <a:pPr>
              <a:lnSpc>
                <a:spcPct val="100000"/>
              </a:lnSpc>
              <a:spcBef>
                <a:spcPts val="200"/>
              </a:spcBef>
              <a:spcAft>
                <a:spcPts val="200"/>
              </a:spcAft>
            </a:pPr>
            <a:r>
              <a:rPr lang="en-US" sz="1800" dirty="0" smtClean="0"/>
              <a:t>Animal </a:t>
            </a:r>
            <a:r>
              <a:rPr lang="en-US" sz="1800" dirty="0"/>
              <a:t>Feed, </a:t>
            </a:r>
            <a:r>
              <a:rPr lang="en-US" sz="1800" dirty="0" smtClean="0"/>
              <a:t>Livestock </a:t>
            </a:r>
            <a:r>
              <a:rPr lang="en-US" sz="1800" dirty="0"/>
              <a:t>&amp; </a:t>
            </a:r>
            <a:r>
              <a:rPr lang="en-US" sz="1800" dirty="0" smtClean="0"/>
              <a:t>Genetics,  Ag. Equipment</a:t>
            </a:r>
            <a:endParaRPr lang="en-US" sz="1800" dirty="0"/>
          </a:p>
          <a:p>
            <a:pPr>
              <a:lnSpc>
                <a:spcPct val="100000"/>
              </a:lnSpc>
              <a:spcBef>
                <a:spcPts val="200"/>
              </a:spcBef>
              <a:spcAft>
                <a:spcPts val="200"/>
              </a:spcAft>
            </a:pPr>
            <a:r>
              <a:rPr lang="en-US" sz="1800" dirty="0" smtClean="0"/>
              <a:t>Americas, Europe, Africa</a:t>
            </a:r>
            <a:endParaRPr lang="en-US" sz="1800" dirty="0"/>
          </a:p>
          <a:p>
            <a:pPr>
              <a:lnSpc>
                <a:spcPct val="100000"/>
              </a:lnSpc>
              <a:spcBef>
                <a:spcPts val="200"/>
              </a:spcBef>
              <a:spcAft>
                <a:spcPts val="200"/>
              </a:spcAft>
            </a:pPr>
            <a:r>
              <a:rPr lang="en-US" sz="1800" dirty="0" smtClean="0"/>
              <a:t>608-640-8075</a:t>
            </a:r>
            <a:endParaRPr lang="en-US" sz="1800" dirty="0"/>
          </a:p>
          <a:p>
            <a:pPr>
              <a:lnSpc>
                <a:spcPct val="100000"/>
              </a:lnSpc>
              <a:spcBef>
                <a:spcPts val="200"/>
              </a:spcBef>
              <a:spcAft>
                <a:spcPts val="200"/>
              </a:spcAft>
            </a:pPr>
            <a:r>
              <a:rPr lang="en-US" sz="1800" u="sng" dirty="0" smtClean="0"/>
              <a:t>luise.santana@wi.gov</a:t>
            </a:r>
            <a:endParaRPr lang="en-US" sz="1800" dirty="0"/>
          </a:p>
        </p:txBody>
      </p:sp>
    </p:spTree>
    <p:extLst>
      <p:ext uri="{BB962C8B-B14F-4D97-AF65-F5344CB8AC3E}">
        <p14:creationId xmlns:p14="http://schemas.microsoft.com/office/powerpoint/2010/main" val="1189800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95" b="2395"/>
          <a:stretch>
            <a:fillRect/>
          </a:stretch>
        </p:blipFill>
        <p:spPr/>
      </p:pic>
      <p:sp>
        <p:nvSpPr>
          <p:cNvPr id="5" name="Text Placeholder 4"/>
          <p:cNvSpPr>
            <a:spLocks noGrp="1"/>
          </p:cNvSpPr>
          <p:nvPr>
            <p:ph type="body" sz="quarter" idx="13"/>
          </p:nvPr>
        </p:nvSpPr>
        <p:spPr>
          <a:xfrm>
            <a:off x="303208" y="6307885"/>
            <a:ext cx="11612880" cy="365760"/>
          </a:xfrm>
        </p:spPr>
        <p:txBody>
          <a:bodyPr/>
          <a:lstStyle/>
          <a:p>
            <a:r>
              <a:rPr lang="en-US" dirty="0" smtClean="0"/>
              <a:t>2022 YTD Q2 Wisconsin Agricultural Export Advisory Council Interim Meeting on Export Data</a:t>
            </a:r>
            <a:endParaRPr lang="en-US" dirty="0"/>
          </a:p>
        </p:txBody>
      </p:sp>
      <p:sp>
        <p:nvSpPr>
          <p:cNvPr id="4" name="Text Placeholder 3"/>
          <p:cNvSpPr>
            <a:spLocks noGrp="1"/>
          </p:cNvSpPr>
          <p:nvPr>
            <p:ph type="body" sz="quarter" idx="12"/>
          </p:nvPr>
        </p:nvSpPr>
        <p:spPr/>
        <p:txBody>
          <a:bodyPr/>
          <a:lstStyle/>
          <a:p>
            <a:r>
              <a:rPr lang="en-US" dirty="0" smtClean="0">
                <a:solidFill>
                  <a:schemeClr val="bg1"/>
                </a:solidFill>
              </a:rPr>
              <a:t> </a:t>
            </a:r>
            <a:r>
              <a:rPr lang="en-US" dirty="0">
                <a:solidFill>
                  <a:schemeClr val="bg1"/>
                </a:solidFill>
              </a:rPr>
              <a:t>International Agribusiness </a:t>
            </a:r>
            <a:r>
              <a:rPr lang="en-US" dirty="0" smtClean="0">
                <a:solidFill>
                  <a:schemeClr val="bg1"/>
                </a:solidFill>
              </a:rPr>
              <a:t>Center</a:t>
            </a:r>
          </a:p>
          <a:p>
            <a:endParaRPr lang="en-US" dirty="0">
              <a:solidFill>
                <a:schemeClr val="bg1"/>
              </a:solidFill>
            </a:endParaRPr>
          </a:p>
        </p:txBody>
      </p:sp>
      <p:sp>
        <p:nvSpPr>
          <p:cNvPr id="3" name="Text Placeholder 2"/>
          <p:cNvSpPr>
            <a:spLocks noGrp="1"/>
          </p:cNvSpPr>
          <p:nvPr>
            <p:ph type="body" sz="quarter" idx="10"/>
          </p:nvPr>
        </p:nvSpPr>
        <p:spPr/>
        <p:txBody>
          <a:bodyPr/>
          <a:lstStyle/>
          <a:p>
            <a:pPr algn="ctr"/>
            <a:r>
              <a:rPr lang="en-US" dirty="0" smtClean="0"/>
              <a:t>THANK YOU!</a:t>
            </a:r>
            <a:endParaRPr lang="en-US" dirty="0"/>
          </a:p>
        </p:txBody>
      </p:sp>
      <p:pic>
        <p:nvPicPr>
          <p:cNvPr id="31" name="Picture Placeholder 30"/>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 r="37"/>
          <a:stretch>
            <a:fillRect/>
          </a:stretch>
        </p:blipFill>
        <p:spPr>
          <a:prstGeom prst="ellipse">
            <a:avLst/>
          </a:prstGeom>
          <a:solidFill>
            <a:schemeClr val="bg1"/>
          </a:solidFill>
        </p:spPr>
      </p:pic>
    </p:spTree>
    <p:extLst>
      <p:ext uri="{BB962C8B-B14F-4D97-AF65-F5344CB8AC3E}">
        <p14:creationId xmlns:p14="http://schemas.microsoft.com/office/powerpoint/2010/main" val="2640030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Wisconsin Agricultural Export Advisory Council Interim Meeting on Export Data</a:t>
            </a:r>
            <a:endParaRPr lang="en-US" b="1" dirty="0"/>
          </a:p>
        </p:txBody>
      </p:sp>
      <p:sp>
        <p:nvSpPr>
          <p:cNvPr id="2" name="TextBox 1"/>
          <p:cNvSpPr txBox="1"/>
          <p:nvPr/>
        </p:nvSpPr>
        <p:spPr>
          <a:xfrm>
            <a:off x="1026233" y="1822222"/>
            <a:ext cx="9736058" cy="4278094"/>
          </a:xfrm>
          <a:prstGeom prst="rect">
            <a:avLst/>
          </a:prstGeom>
          <a:noFill/>
        </p:spPr>
        <p:txBody>
          <a:bodyPr wrap="square" rtlCol="0">
            <a:spAutoFit/>
          </a:bodyPr>
          <a:lstStyle/>
          <a:p>
            <a:pPr>
              <a:lnSpc>
                <a:spcPct val="150000"/>
              </a:lnSpc>
            </a:pPr>
            <a:r>
              <a:rPr lang="en-US" sz="3200" dirty="0" smtClean="0"/>
              <a:t>Agenda</a:t>
            </a:r>
          </a:p>
          <a:p>
            <a:pPr marL="457200" indent="-457200">
              <a:buFont typeface="Arial" panose="020B0604020202020204" pitchFamily="34" charset="0"/>
              <a:buChar char="•"/>
            </a:pPr>
            <a:r>
              <a:rPr lang="en-US" sz="2800" dirty="0" smtClean="0"/>
              <a:t>Welcome and Opening Remarks </a:t>
            </a:r>
          </a:p>
          <a:p>
            <a:pPr lvl="1"/>
            <a:r>
              <a:rPr lang="en-US" sz="2800" dirty="0" smtClean="0"/>
              <a:t>	</a:t>
            </a:r>
            <a:r>
              <a:rPr lang="en-US" sz="2400" dirty="0" smtClean="0"/>
              <a:t>Secretary Randy </a:t>
            </a:r>
            <a:r>
              <a:rPr lang="en-US" sz="2400" dirty="0" err="1" smtClean="0"/>
              <a:t>Romanski</a:t>
            </a:r>
            <a:endParaRPr lang="en-US" sz="2400" dirty="0" smtClean="0"/>
          </a:p>
          <a:p>
            <a:pPr marL="457200" indent="-457200">
              <a:buFont typeface="Arial" panose="020B0604020202020204" pitchFamily="34" charset="0"/>
              <a:buChar char="•"/>
            </a:pPr>
            <a:r>
              <a:rPr lang="en-US" sz="2800" dirty="0" smtClean="0"/>
              <a:t>Wisconsin Export Data, All Goods </a:t>
            </a:r>
          </a:p>
          <a:p>
            <a:pPr lvl="1"/>
            <a:r>
              <a:rPr lang="en-US" sz="2800" dirty="0"/>
              <a:t>	</a:t>
            </a:r>
            <a:r>
              <a:rPr lang="en-US" sz="2400" dirty="0" smtClean="0"/>
              <a:t>Katy Sinnott, VP Global Trade and Investment, WEDC</a:t>
            </a:r>
          </a:p>
          <a:p>
            <a:pPr marL="457200" indent="-457200">
              <a:buFont typeface="Arial" panose="020B0604020202020204" pitchFamily="34" charset="0"/>
              <a:buChar char="•"/>
            </a:pPr>
            <a:r>
              <a:rPr lang="en-US" sz="2800" dirty="0" smtClean="0"/>
              <a:t>Wisconsin Export Data, Agricultural Goods </a:t>
            </a:r>
          </a:p>
          <a:p>
            <a:pPr lvl="1"/>
            <a:r>
              <a:rPr lang="en-US" sz="2800" dirty="0"/>
              <a:t>	</a:t>
            </a:r>
            <a:r>
              <a:rPr lang="en-US" sz="2000" dirty="0" smtClean="0"/>
              <a:t>Mark Rhoda-Reis Director, Export and Business Development Bureau, DATCP</a:t>
            </a:r>
          </a:p>
          <a:p>
            <a:pPr marL="457200" indent="-457200">
              <a:buFont typeface="Arial" panose="020B0604020202020204" pitchFamily="34" charset="0"/>
              <a:buChar char="•"/>
            </a:pPr>
            <a:r>
              <a:rPr lang="en-US" sz="2800" dirty="0" smtClean="0"/>
              <a:t>Discussion</a:t>
            </a:r>
          </a:p>
          <a:p>
            <a:pPr marL="457200" indent="-457200">
              <a:buFont typeface="Arial" panose="020B0604020202020204" pitchFamily="34" charset="0"/>
              <a:buChar char="•"/>
            </a:pPr>
            <a:r>
              <a:rPr lang="en-US" sz="2800" dirty="0" smtClean="0"/>
              <a:t>Adjourn</a:t>
            </a:r>
          </a:p>
        </p:txBody>
      </p:sp>
    </p:spTree>
    <p:extLst>
      <p:ext uri="{BB962C8B-B14F-4D97-AF65-F5344CB8AC3E}">
        <p14:creationId xmlns:p14="http://schemas.microsoft.com/office/powerpoint/2010/main" val="415947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2022 All Agricultural </a:t>
            </a:r>
            <a:r>
              <a:rPr lang="en-US" b="1" dirty="0" smtClean="0"/>
              <a:t>Product exports </a:t>
            </a:r>
            <a:br>
              <a:rPr lang="en-US" b="1" dirty="0" smtClean="0"/>
            </a:br>
            <a:r>
              <a:rPr lang="en-US" b="1" dirty="0" smtClean="0"/>
              <a:t>$2.18 billion  -  </a:t>
            </a:r>
            <a:r>
              <a:rPr lang="en-US" b="1" dirty="0" err="1" smtClean="0"/>
              <a:t>YtD</a:t>
            </a:r>
            <a:r>
              <a:rPr lang="en-US" b="1" dirty="0" smtClean="0"/>
              <a:t> Q2 2022</a:t>
            </a:r>
            <a:endParaRPr lang="en-US" b="1" dirty="0"/>
          </a:p>
        </p:txBody>
      </p:sp>
      <p:sp>
        <p:nvSpPr>
          <p:cNvPr id="3" name="TextBox 2"/>
          <p:cNvSpPr txBox="1"/>
          <p:nvPr/>
        </p:nvSpPr>
        <p:spPr>
          <a:xfrm>
            <a:off x="278113" y="2076394"/>
            <a:ext cx="5174834" cy="3877985"/>
          </a:xfrm>
          <a:prstGeom prst="rect">
            <a:avLst/>
          </a:prstGeom>
          <a:noFill/>
        </p:spPr>
        <p:txBody>
          <a:bodyPr wrap="square" rtlCol="0">
            <a:spAutoFit/>
          </a:bodyPr>
          <a:lstStyle/>
          <a:p>
            <a:pPr>
              <a:spcAft>
                <a:spcPts val="1200"/>
              </a:spcAft>
            </a:pPr>
            <a:r>
              <a:rPr lang="en-US" sz="2800" b="1" dirty="0" smtClean="0"/>
              <a:t>Year to Date Q2 Highlights</a:t>
            </a:r>
            <a:endParaRPr lang="en-US" sz="2800" b="1" dirty="0"/>
          </a:p>
          <a:p>
            <a:pPr marL="342900" indent="-342900">
              <a:spcAft>
                <a:spcPts val="1200"/>
              </a:spcAft>
              <a:buFont typeface="Arial" panose="020B0604020202020204" pitchFamily="34" charset="0"/>
              <a:buChar char="•"/>
            </a:pPr>
            <a:r>
              <a:rPr lang="en-US" sz="2400" dirty="0" smtClean="0"/>
              <a:t>Wisconsin Up </a:t>
            </a:r>
            <a:r>
              <a:rPr lang="en-US" sz="2400" dirty="0" smtClean="0"/>
              <a:t>14.1%, $270 million</a:t>
            </a:r>
            <a:endParaRPr lang="en-US" sz="2400" dirty="0" smtClean="0"/>
          </a:p>
          <a:p>
            <a:pPr marL="342900" indent="-342900">
              <a:spcAft>
                <a:spcPts val="1200"/>
              </a:spcAft>
              <a:buFont typeface="Arial" panose="020B0604020202020204" pitchFamily="34" charset="0"/>
              <a:buChar char="•"/>
            </a:pPr>
            <a:r>
              <a:rPr lang="en-US" sz="2400" dirty="0"/>
              <a:t>Five-year average – $3.53 billion</a:t>
            </a:r>
          </a:p>
          <a:p>
            <a:pPr marL="342900" indent="-342900">
              <a:spcAft>
                <a:spcPts val="1200"/>
              </a:spcAft>
              <a:buFont typeface="Arial" panose="020B0604020202020204" pitchFamily="34" charset="0"/>
              <a:buChar char="•"/>
            </a:pPr>
            <a:r>
              <a:rPr lang="en-US" sz="2400" dirty="0"/>
              <a:t>U.S. </a:t>
            </a:r>
            <a:r>
              <a:rPr lang="en-US" sz="2400" dirty="0" smtClean="0"/>
              <a:t> $112 billion – up15</a:t>
            </a:r>
            <a:r>
              <a:rPr lang="en-US" sz="2400" dirty="0"/>
              <a:t>%, $14 </a:t>
            </a:r>
            <a:r>
              <a:rPr lang="en-US" sz="2400" dirty="0" smtClean="0"/>
              <a:t>billion</a:t>
            </a:r>
            <a:endParaRPr lang="en-US" sz="2400" dirty="0" smtClean="0"/>
          </a:p>
          <a:p>
            <a:pPr marL="342900" indent="-342900">
              <a:spcAft>
                <a:spcPts val="1200"/>
              </a:spcAft>
              <a:buFont typeface="Arial" panose="020B0604020202020204" pitchFamily="34" charset="0"/>
              <a:buChar char="•"/>
            </a:pPr>
            <a:r>
              <a:rPr lang="en-US" sz="2400" dirty="0" smtClean="0"/>
              <a:t>On track to beat the 2021 record</a:t>
            </a:r>
            <a:endParaRPr lang="en-US" sz="2400" dirty="0" smtClean="0"/>
          </a:p>
          <a:p>
            <a:pPr marL="342900" indent="-342900">
              <a:spcAft>
                <a:spcPts val="1200"/>
              </a:spcAft>
              <a:buFont typeface="Arial" panose="020B0604020202020204" pitchFamily="34" charset="0"/>
              <a:buChar char="•"/>
            </a:pPr>
            <a:r>
              <a:rPr lang="en-US" sz="2400" dirty="0" smtClean="0"/>
              <a:t>Growth despite strong challenges, driven by high demand and key, global commodity shortages</a:t>
            </a:r>
            <a:endParaRPr lang="en-US" sz="2400" dirty="0"/>
          </a:p>
        </p:txBody>
      </p:sp>
      <p:sp>
        <p:nvSpPr>
          <p:cNvPr id="10" name="TextBox 9"/>
          <p:cNvSpPr txBox="1"/>
          <p:nvPr/>
        </p:nvSpPr>
        <p:spPr>
          <a:xfrm>
            <a:off x="9915097" y="4068834"/>
            <a:ext cx="586854" cy="338554"/>
          </a:xfrm>
          <a:prstGeom prst="rect">
            <a:avLst/>
          </a:prstGeom>
          <a:noFill/>
        </p:spPr>
        <p:txBody>
          <a:bodyPr wrap="square" rtlCol="0">
            <a:spAutoFit/>
          </a:bodyPr>
          <a:lstStyle/>
          <a:p>
            <a:r>
              <a:rPr lang="en-US" sz="1600" b="1" dirty="0" smtClean="0">
                <a:solidFill>
                  <a:schemeClr val="bg1"/>
                </a:solidFill>
              </a:rPr>
              <a:t>3.37</a:t>
            </a:r>
            <a:endParaRPr lang="en-US" sz="1600" b="1" dirty="0">
              <a:solidFill>
                <a:schemeClr val="bg1"/>
              </a:solidFill>
            </a:endParaRPr>
          </a:p>
        </p:txBody>
      </p:sp>
      <p:graphicFrame>
        <p:nvGraphicFramePr>
          <p:cNvPr id="6" name="Chart 5"/>
          <p:cNvGraphicFramePr/>
          <p:nvPr>
            <p:extLst>
              <p:ext uri="{D42A27DB-BD31-4B8C-83A1-F6EECF244321}">
                <p14:modId xmlns:p14="http://schemas.microsoft.com/office/powerpoint/2010/main" val="2979534644"/>
              </p:ext>
            </p:extLst>
          </p:nvPr>
        </p:nvGraphicFramePr>
        <p:xfrm>
          <a:off x="5586761" y="2369114"/>
          <a:ext cx="6024048" cy="3399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350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2022 All Agricultural Product Exports</a:t>
            </a:r>
            <a:r>
              <a:rPr lang="en-US" b="1" dirty="0"/>
              <a:t/>
            </a:r>
            <a:br>
              <a:rPr lang="en-US" b="1" dirty="0"/>
            </a:br>
            <a:r>
              <a:rPr lang="en-US" b="1" dirty="0" smtClean="0"/>
              <a:t>$2.18 billion  - YTD Q2, 2022</a:t>
            </a:r>
            <a:endParaRPr lang="en-US" b="1" dirty="0"/>
          </a:p>
        </p:txBody>
      </p:sp>
      <p:sp>
        <p:nvSpPr>
          <p:cNvPr id="2" name="TextBox 1"/>
          <p:cNvSpPr txBox="1"/>
          <p:nvPr/>
        </p:nvSpPr>
        <p:spPr>
          <a:xfrm>
            <a:off x="453131" y="1975004"/>
            <a:ext cx="5284478" cy="3570208"/>
          </a:xfrm>
          <a:prstGeom prst="rect">
            <a:avLst/>
          </a:prstGeom>
          <a:noFill/>
        </p:spPr>
        <p:txBody>
          <a:bodyPr wrap="square" rtlCol="0">
            <a:spAutoFit/>
          </a:bodyPr>
          <a:lstStyle/>
          <a:p>
            <a:pPr>
              <a:spcAft>
                <a:spcPts val="1200"/>
              </a:spcAft>
            </a:pPr>
            <a:r>
              <a:rPr lang="en-US" sz="2800" b="1" dirty="0" smtClean="0"/>
              <a:t>Top 5 Market Highlights</a:t>
            </a:r>
            <a:endParaRPr lang="en-US" sz="2800" dirty="0"/>
          </a:p>
          <a:p>
            <a:pPr marL="342900" indent="-342900">
              <a:spcAft>
                <a:spcPts val="1200"/>
              </a:spcAft>
              <a:buFont typeface="Arial" panose="020B0604020202020204" pitchFamily="34" charset="0"/>
              <a:buChar char="•"/>
            </a:pPr>
            <a:r>
              <a:rPr lang="en-US" sz="2400" dirty="0" smtClean="0"/>
              <a:t>Top five markets make up 68% of the total</a:t>
            </a:r>
          </a:p>
          <a:p>
            <a:pPr marL="342900" indent="-342900">
              <a:spcAft>
                <a:spcPts val="1200"/>
              </a:spcAft>
              <a:buFont typeface="Arial" panose="020B0604020202020204" pitchFamily="34" charset="0"/>
              <a:buChar char="•"/>
            </a:pPr>
            <a:r>
              <a:rPr lang="en-US" sz="2400" dirty="0" smtClean="0"/>
              <a:t>Three of the top five are up double digits, Mexico is showing sluggish growth</a:t>
            </a:r>
          </a:p>
          <a:p>
            <a:pPr marL="342900" indent="-342900">
              <a:spcAft>
                <a:spcPts val="1200"/>
              </a:spcAft>
              <a:buFont typeface="Arial" panose="020B0604020202020204" pitchFamily="34" charset="0"/>
              <a:buChar char="•"/>
            </a:pPr>
            <a:r>
              <a:rPr lang="en-US" sz="2400" dirty="0" smtClean="0"/>
              <a:t>Wisconsin </a:t>
            </a:r>
            <a:r>
              <a:rPr lang="en-US" sz="2400" dirty="0" smtClean="0"/>
              <a:t>ranks 13</a:t>
            </a:r>
            <a:r>
              <a:rPr lang="en-US" sz="2400" baseline="30000" dirty="0" smtClean="0"/>
              <a:t>th</a:t>
            </a:r>
            <a:r>
              <a:rPr lang="en-US" sz="2400" dirty="0" smtClean="0"/>
              <a:t> in the U.S. for dairy, meat, and crop product exports.</a:t>
            </a:r>
          </a:p>
        </p:txBody>
      </p:sp>
      <p:graphicFrame>
        <p:nvGraphicFramePr>
          <p:cNvPr id="14" name="Chart 13"/>
          <p:cNvGraphicFramePr/>
          <p:nvPr>
            <p:extLst>
              <p:ext uri="{D42A27DB-BD31-4B8C-83A1-F6EECF244321}">
                <p14:modId xmlns:p14="http://schemas.microsoft.com/office/powerpoint/2010/main" val="1460421694"/>
              </p:ext>
            </p:extLst>
          </p:nvPr>
        </p:nvGraphicFramePr>
        <p:xfrm>
          <a:off x="5865541" y="2096430"/>
          <a:ext cx="5487953" cy="3691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69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Harmonized System (HS) Code</a:t>
            </a:r>
            <a:endParaRPr lang="en-US" b="1" dirty="0"/>
          </a:p>
        </p:txBody>
      </p:sp>
      <p:sp>
        <p:nvSpPr>
          <p:cNvPr id="4" name="TextBox 3"/>
          <p:cNvSpPr txBox="1"/>
          <p:nvPr/>
        </p:nvSpPr>
        <p:spPr>
          <a:xfrm>
            <a:off x="6631043" y="2473484"/>
            <a:ext cx="4144405" cy="3170099"/>
          </a:xfrm>
          <a:prstGeom prst="rect">
            <a:avLst/>
          </a:prstGeom>
          <a:noFill/>
        </p:spPr>
        <p:txBody>
          <a:bodyPr wrap="square" rtlCol="0">
            <a:spAutoFit/>
          </a:bodyPr>
          <a:lstStyle/>
          <a:p>
            <a:r>
              <a:rPr lang="en-US" sz="2000" dirty="0" smtClean="0"/>
              <a:t>Harmonized </a:t>
            </a:r>
            <a:r>
              <a:rPr lang="en-US" sz="2000" dirty="0"/>
              <a:t>System (HS) Codes are commonly used throughout the export process for goods. The Harmonized System is a standardized numerical method of classifying traded products. It is used by customs authorities around the world to identify products when assessing duties and taxes and for gathering statistics.</a:t>
            </a:r>
            <a:endParaRPr lang="en-US" sz="2000" dirty="0"/>
          </a:p>
        </p:txBody>
      </p:sp>
      <p:pic>
        <p:nvPicPr>
          <p:cNvPr id="11" name="Picture 10">
            <a:hlinkClick r:id="rId3"/>
          </p:cNvPr>
          <p:cNvPicPr>
            <a:picLocks noChangeAspect="1"/>
          </p:cNvPicPr>
          <p:nvPr/>
        </p:nvPicPr>
        <p:blipFill>
          <a:blip r:embed="rId4"/>
          <a:stretch>
            <a:fillRect/>
          </a:stretch>
        </p:blipFill>
        <p:spPr>
          <a:xfrm>
            <a:off x="581193" y="1879255"/>
            <a:ext cx="5181501" cy="4697481"/>
          </a:xfrm>
          <a:prstGeom prst="rect">
            <a:avLst/>
          </a:prstGeom>
        </p:spPr>
      </p:pic>
    </p:spTree>
    <p:extLst>
      <p:ext uri="{BB962C8B-B14F-4D97-AF65-F5344CB8AC3E}">
        <p14:creationId xmlns:p14="http://schemas.microsoft.com/office/powerpoint/2010/main" val="340548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Harmonized System (HS) Code</a:t>
            </a:r>
            <a:endParaRPr lang="en-US" b="1" dirty="0"/>
          </a:p>
        </p:txBody>
      </p:sp>
      <p:sp>
        <p:nvSpPr>
          <p:cNvPr id="4" name="TextBox 3"/>
          <p:cNvSpPr txBox="1"/>
          <p:nvPr/>
        </p:nvSpPr>
        <p:spPr>
          <a:xfrm>
            <a:off x="5920572" y="1925304"/>
            <a:ext cx="5400883" cy="4308872"/>
          </a:xfrm>
          <a:prstGeom prst="rect">
            <a:avLst/>
          </a:prstGeom>
          <a:noFill/>
        </p:spPr>
        <p:txBody>
          <a:bodyPr wrap="square" rtlCol="0">
            <a:spAutoFit/>
          </a:bodyPr>
          <a:lstStyle/>
          <a:p>
            <a:r>
              <a:rPr lang="en-US" b="1" dirty="0"/>
              <a:t>How You Use the HS Code </a:t>
            </a:r>
          </a:p>
          <a:p>
            <a:r>
              <a:rPr lang="en-US" sz="1600" dirty="0"/>
              <a:t>You will need both the U.S. Schedule B number and the foreign country’s version of the HS code for your product during the export process. You use it to:    </a:t>
            </a:r>
          </a:p>
          <a:p>
            <a:pPr marL="285750" indent="-285750">
              <a:buFont typeface="Arial" panose="020B0604020202020204" pitchFamily="34" charset="0"/>
              <a:buChar char="•"/>
            </a:pPr>
            <a:r>
              <a:rPr lang="en-US" sz="1600" dirty="0"/>
              <a:t>Classify physical goods for shipment to a foreign country; </a:t>
            </a:r>
          </a:p>
          <a:p>
            <a:pPr marL="285750" indent="-285750">
              <a:buFont typeface="Arial" panose="020B0604020202020204" pitchFamily="34" charset="0"/>
              <a:buChar char="•"/>
            </a:pPr>
            <a:r>
              <a:rPr lang="en-US" sz="1600" dirty="0"/>
              <a:t>Report shipments in the </a:t>
            </a:r>
            <a:r>
              <a:rPr lang="en-US" sz="1600" b="1" dirty="0">
                <a:hlinkClick r:id="rId3"/>
              </a:rPr>
              <a:t>Automated Export System</a:t>
            </a:r>
            <a:r>
              <a:rPr lang="en-US" sz="1600" dirty="0"/>
              <a:t> (AES) when the value is more than $2,500, or the item requires a license. </a:t>
            </a:r>
          </a:p>
          <a:p>
            <a:pPr marL="285750" indent="-285750">
              <a:buFont typeface="Arial" panose="020B0604020202020204" pitchFamily="34" charset="0"/>
              <a:buChar char="•"/>
            </a:pPr>
            <a:r>
              <a:rPr lang="en-US" sz="1600" dirty="0"/>
              <a:t>Complete required shipping documentation such as shipper’s letter of instructions, commercial invoice or certificate of origin; </a:t>
            </a:r>
          </a:p>
          <a:p>
            <a:pPr marL="285750" indent="-285750">
              <a:buFont typeface="Arial" panose="020B0604020202020204" pitchFamily="34" charset="0"/>
              <a:buChar char="•"/>
            </a:pPr>
            <a:r>
              <a:rPr lang="en-US" sz="1600" dirty="0"/>
              <a:t>Determine import tariff (duty) rates and figure out if a product qualifies for a preferential tariff under a free trade agreement; </a:t>
            </a:r>
          </a:p>
          <a:p>
            <a:pPr marL="285750" indent="-285750">
              <a:buFont typeface="Arial" panose="020B0604020202020204" pitchFamily="34" charset="0"/>
              <a:buChar char="•"/>
            </a:pPr>
            <a:r>
              <a:rPr lang="en-US" sz="1600" dirty="0"/>
              <a:t>Conduct market research and obtain trade statistics; </a:t>
            </a:r>
          </a:p>
          <a:p>
            <a:pPr marL="285750" indent="-285750">
              <a:buFont typeface="Arial" panose="020B0604020202020204" pitchFamily="34" charset="0"/>
              <a:buChar char="•"/>
            </a:pPr>
            <a:r>
              <a:rPr lang="en-US" sz="1600" dirty="0"/>
              <a:t>Comply with U.S. law, where applicable. </a:t>
            </a:r>
          </a:p>
          <a:p>
            <a:r>
              <a:rPr lang="en-US" sz="1600" dirty="0" smtClean="0">
                <a:hlinkClick r:id="rId4"/>
              </a:rPr>
              <a:t>Census </a:t>
            </a:r>
            <a:r>
              <a:rPr lang="en-US" sz="1600" dirty="0">
                <a:hlinkClick r:id="rId4"/>
              </a:rPr>
              <a:t>Bureau Schedule B Search Engine (3ceonline.com)</a:t>
            </a:r>
            <a:endParaRPr lang="en-US" sz="1600" dirty="0"/>
          </a:p>
        </p:txBody>
      </p:sp>
      <p:pic>
        <p:nvPicPr>
          <p:cNvPr id="11" name="Picture 10">
            <a:hlinkClick r:id="rId5"/>
          </p:cNvPr>
          <p:cNvPicPr>
            <a:picLocks noChangeAspect="1"/>
          </p:cNvPicPr>
          <p:nvPr/>
        </p:nvPicPr>
        <p:blipFill>
          <a:blip r:embed="rId6"/>
          <a:stretch>
            <a:fillRect/>
          </a:stretch>
        </p:blipFill>
        <p:spPr>
          <a:xfrm>
            <a:off x="581193" y="1879255"/>
            <a:ext cx="5132561" cy="4653113"/>
          </a:xfrm>
          <a:prstGeom prst="rect">
            <a:avLst/>
          </a:prstGeom>
        </p:spPr>
      </p:pic>
    </p:spTree>
    <p:extLst>
      <p:ext uri="{BB962C8B-B14F-4D97-AF65-F5344CB8AC3E}">
        <p14:creationId xmlns:p14="http://schemas.microsoft.com/office/powerpoint/2010/main" val="15507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Harmonized System (HS) Code</a:t>
            </a:r>
            <a:endParaRPr lang="en-US" b="1" dirty="0"/>
          </a:p>
        </p:txBody>
      </p:sp>
      <p:pic>
        <p:nvPicPr>
          <p:cNvPr id="2" name="Picture 1"/>
          <p:cNvPicPr>
            <a:picLocks noChangeAspect="1"/>
          </p:cNvPicPr>
          <p:nvPr/>
        </p:nvPicPr>
        <p:blipFill>
          <a:blip r:embed="rId3"/>
          <a:stretch>
            <a:fillRect/>
          </a:stretch>
        </p:blipFill>
        <p:spPr>
          <a:xfrm>
            <a:off x="868069" y="3052385"/>
            <a:ext cx="10336180" cy="2427436"/>
          </a:xfrm>
          <a:prstGeom prst="rect">
            <a:avLst/>
          </a:prstGeom>
        </p:spPr>
      </p:pic>
      <p:sp>
        <p:nvSpPr>
          <p:cNvPr id="3" name="TextBox 2"/>
          <p:cNvSpPr txBox="1"/>
          <p:nvPr/>
        </p:nvSpPr>
        <p:spPr>
          <a:xfrm>
            <a:off x="581192" y="2123342"/>
            <a:ext cx="10623057" cy="707886"/>
          </a:xfrm>
          <a:prstGeom prst="rect">
            <a:avLst/>
          </a:prstGeom>
          <a:noFill/>
        </p:spPr>
        <p:txBody>
          <a:bodyPr wrap="square" rtlCol="0">
            <a:spAutoFit/>
          </a:bodyPr>
          <a:lstStyle/>
          <a:p>
            <a:r>
              <a:rPr lang="en-US" sz="4000" dirty="0" smtClean="0"/>
              <a:t>How is frozen pizza classified, cheese, meat, other?</a:t>
            </a:r>
            <a:endParaRPr lang="en-US" sz="4000" dirty="0"/>
          </a:p>
        </p:txBody>
      </p:sp>
    </p:spTree>
    <p:extLst>
      <p:ext uri="{BB962C8B-B14F-4D97-AF65-F5344CB8AC3E}">
        <p14:creationId xmlns:p14="http://schemas.microsoft.com/office/powerpoint/2010/main" val="398046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Harmonized System (HS) Code</a:t>
            </a:r>
            <a:endParaRPr lang="en-US" b="1" dirty="0"/>
          </a:p>
        </p:txBody>
      </p:sp>
      <p:pic>
        <p:nvPicPr>
          <p:cNvPr id="4" name="Picture 3"/>
          <p:cNvPicPr>
            <a:picLocks noChangeAspect="1"/>
          </p:cNvPicPr>
          <p:nvPr/>
        </p:nvPicPr>
        <p:blipFill>
          <a:blip r:embed="rId3"/>
          <a:stretch>
            <a:fillRect/>
          </a:stretch>
        </p:blipFill>
        <p:spPr>
          <a:xfrm>
            <a:off x="2559004" y="1908283"/>
            <a:ext cx="5690331" cy="4691479"/>
          </a:xfrm>
          <a:prstGeom prst="rect">
            <a:avLst/>
          </a:prstGeom>
        </p:spPr>
      </p:pic>
      <p:sp>
        <p:nvSpPr>
          <p:cNvPr id="5" name="Right Arrow 4"/>
          <p:cNvSpPr/>
          <p:nvPr/>
        </p:nvSpPr>
        <p:spPr>
          <a:xfrm>
            <a:off x="2069800" y="58503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35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Dairy </a:t>
            </a:r>
            <a:r>
              <a:rPr lang="en-US" b="1" dirty="0" smtClean="0"/>
              <a:t>Product </a:t>
            </a:r>
            <a:r>
              <a:rPr lang="en-US" b="1" dirty="0"/>
              <a:t>exports, 2022 YTD Q2 </a:t>
            </a:r>
            <a:r>
              <a:rPr lang="en-US" b="1" dirty="0"/>
              <a:t/>
            </a:r>
            <a:br>
              <a:rPr lang="en-US" b="1" dirty="0"/>
            </a:br>
            <a:r>
              <a:rPr lang="en-US" b="1" dirty="0" smtClean="0"/>
              <a:t>$295 </a:t>
            </a:r>
            <a:r>
              <a:rPr lang="en-US" b="1" dirty="0"/>
              <a:t>M</a:t>
            </a:r>
            <a:r>
              <a:rPr lang="en-US" b="1" dirty="0" smtClean="0"/>
              <a:t>illion</a:t>
            </a:r>
            <a:endParaRPr lang="en-US" b="1" dirty="0"/>
          </a:p>
        </p:txBody>
      </p:sp>
      <p:sp>
        <p:nvSpPr>
          <p:cNvPr id="4" name="TextBox 3"/>
          <p:cNvSpPr txBox="1"/>
          <p:nvPr/>
        </p:nvSpPr>
        <p:spPr>
          <a:xfrm>
            <a:off x="368490" y="1927882"/>
            <a:ext cx="6152890" cy="4370427"/>
          </a:xfrm>
          <a:prstGeom prst="rect">
            <a:avLst/>
          </a:prstGeom>
          <a:noFill/>
        </p:spPr>
        <p:txBody>
          <a:bodyPr wrap="square" rtlCol="0">
            <a:spAutoFit/>
          </a:bodyPr>
          <a:lstStyle/>
          <a:p>
            <a:pPr>
              <a:spcAft>
                <a:spcPts val="1200"/>
              </a:spcAft>
            </a:pPr>
            <a:r>
              <a:rPr lang="en-US" sz="2400" b="1" dirty="0" smtClean="0"/>
              <a:t>Dairy Product Highlights </a:t>
            </a:r>
            <a:r>
              <a:rPr lang="en-US" sz="2400" dirty="0" smtClean="0"/>
              <a:t>(up </a:t>
            </a:r>
            <a:r>
              <a:rPr lang="en-US" sz="2400" dirty="0" smtClean="0"/>
              <a:t>37.5%)</a:t>
            </a:r>
            <a:endParaRPr lang="en-US" sz="2400" b="1" dirty="0" smtClean="0"/>
          </a:p>
          <a:p>
            <a:pPr marL="285750" lvl="0" indent="-285750">
              <a:spcAft>
                <a:spcPts val="1200"/>
              </a:spcAft>
              <a:buFont typeface="Arial" panose="020B0604020202020204" pitchFamily="34" charset="0"/>
              <a:buChar char="•"/>
            </a:pPr>
            <a:r>
              <a:rPr lang="en-US" sz="2200" b="1" dirty="0" smtClean="0"/>
              <a:t>14% </a:t>
            </a:r>
            <a:r>
              <a:rPr lang="en-US" sz="2200" b="1" dirty="0" smtClean="0"/>
              <a:t>of all Wisconsin ag exports: </a:t>
            </a:r>
            <a:r>
              <a:rPr lang="en-US" sz="2200" dirty="0" smtClean="0"/>
              <a:t>four of the top five products had double digit increases, largest is butter and other fats followed by milk albumins, cheese, whey</a:t>
            </a:r>
            <a:r>
              <a:rPr lang="en-US" sz="2200" b="1" dirty="0" smtClean="0"/>
              <a:t> </a:t>
            </a:r>
            <a:endParaRPr lang="en-US" sz="2200" dirty="0" smtClean="0"/>
          </a:p>
          <a:p>
            <a:pPr marL="285750" lvl="0" indent="-285750">
              <a:spcAft>
                <a:spcPts val="1200"/>
              </a:spcAft>
              <a:buFont typeface="Arial" panose="020B0604020202020204" pitchFamily="34" charset="0"/>
              <a:buChar char="•"/>
            </a:pPr>
            <a:r>
              <a:rPr lang="en-US" sz="2200" b="1" dirty="0" smtClean="0"/>
              <a:t>Top 5 products are </a:t>
            </a:r>
            <a:r>
              <a:rPr lang="en-US" sz="2200" b="1" dirty="0" smtClean="0"/>
              <a:t>92% </a:t>
            </a:r>
            <a:r>
              <a:rPr lang="en-US" sz="2200" b="1" dirty="0" smtClean="0"/>
              <a:t>of the group total: </a:t>
            </a:r>
            <a:r>
              <a:rPr lang="en-US" sz="2200" dirty="0"/>
              <a:t>whey 30%, cheese and curd 28%,milk albumin 17%, lactose 14%, butter-fats-others 11</a:t>
            </a:r>
            <a:r>
              <a:rPr lang="en-US" sz="2200" dirty="0" smtClean="0"/>
              <a:t>%</a:t>
            </a:r>
          </a:p>
          <a:p>
            <a:pPr marL="285750" lvl="0" indent="-285750">
              <a:spcAft>
                <a:spcPts val="1200"/>
              </a:spcAft>
              <a:buFont typeface="Arial" panose="020B0604020202020204" pitchFamily="34" charset="0"/>
              <a:buChar char="•"/>
            </a:pPr>
            <a:r>
              <a:rPr lang="en-US" sz="2200" b="1" dirty="0" smtClean="0"/>
              <a:t>Top </a:t>
            </a:r>
            <a:r>
              <a:rPr lang="en-US" sz="2200" b="1" dirty="0" smtClean="0"/>
              <a:t>5 countries are </a:t>
            </a:r>
            <a:r>
              <a:rPr lang="en-US" sz="2200" b="1" dirty="0" smtClean="0"/>
              <a:t>63% </a:t>
            </a:r>
            <a:r>
              <a:rPr lang="en-US" sz="2200" b="1" dirty="0" smtClean="0"/>
              <a:t>of the group total</a:t>
            </a:r>
            <a:r>
              <a:rPr lang="en-US" sz="2200" dirty="0" smtClean="0"/>
              <a:t>: Canada, China, Korea, Mexico, </a:t>
            </a:r>
            <a:r>
              <a:rPr lang="en-US" sz="2200" dirty="0" smtClean="0"/>
              <a:t>Japan all double digit increases from 2021</a:t>
            </a:r>
            <a:endParaRPr lang="en-US" sz="2200" dirty="0" smtClean="0"/>
          </a:p>
        </p:txBody>
      </p:sp>
      <p:graphicFrame>
        <p:nvGraphicFramePr>
          <p:cNvPr id="9" name="Chart 8"/>
          <p:cNvGraphicFramePr/>
          <p:nvPr>
            <p:extLst>
              <p:ext uri="{D42A27DB-BD31-4B8C-83A1-F6EECF244321}">
                <p14:modId xmlns:p14="http://schemas.microsoft.com/office/powerpoint/2010/main" val="1721450246"/>
              </p:ext>
            </p:extLst>
          </p:nvPr>
        </p:nvGraphicFramePr>
        <p:xfrm>
          <a:off x="6631045" y="2065623"/>
          <a:ext cx="4894342" cy="371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875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CP Title Slide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TCP second slide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02e_division xmlns="fb82bcdf-ea63-4554-99e3-e15ccd87b479">5</_x002e_division>
    <_x002e_globalNavigation xmlns="fb82bcdf-ea63-4554-99e3-e15ccd87b479">9</_x002e_globalNavigation>
    <_x002e_program xmlns="fb82bcdf-ea63-4554-99e3-e15ccd87b479">International Agribusiness Center</_x002e_program>
    <_x002e_year xmlns="fb82bcdf-ea63-4554-99e3-e15ccd87b479" xsi:nil="true"/>
    <PublishingExpirationDate xmlns="http://schemas.microsoft.com/sharepoint/v3" xsi:nil="true"/>
    <PublishingStartDate xmlns="http://schemas.microsoft.com/sharepoint/v3" xsi:nil="true"/>
    <bureau xmlns="fb82bcdf-ea63-4554-99e3-e15ccd87b479" xsi:nil="true"/>
    <_x002e_purpose xmlns="fb82bcdf-ea63-4554-99e3-e15ccd87b479" xsi:nil="true"/>
    <_dlc_DocId xmlns="10f2cb44-b37d-4693-a5c3-140ab663d372">TUA7STYPYEWP-583178377-9173</_dlc_DocId>
    <_dlc_DocIdUrl xmlns="10f2cb44-b37d-4693-a5c3-140ab663d372">
      <Url>https://datcp2016-auth-prod.wi.gov/_layouts/15/DocIdRedir.aspx?ID=TUA7STYPYEWP-583178377-9173</Url>
      <Description>TUA7STYPYEWP-583178377-9173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B93A19F7DD0C4B8740FD07DD1FDFFF" ma:contentTypeVersion="18" ma:contentTypeDescription="Create a new document." ma:contentTypeScope="" ma:versionID="35e469270ac1539ef0f2262088be2a26">
  <xsd:schema xmlns:xsd="http://www.w3.org/2001/XMLSchema" xmlns:xs="http://www.w3.org/2001/XMLSchema" xmlns:p="http://schemas.microsoft.com/office/2006/metadata/properties" xmlns:ns1="http://schemas.microsoft.com/sharepoint/v3" xmlns:ns2="10f2cb44-b37d-4693-a5c3-140ab663d372" xmlns:ns3="fb82bcdf-ea63-4554-99e3-e15ccd87b479" targetNamespace="http://schemas.microsoft.com/office/2006/metadata/properties" ma:root="true" ma:fieldsID="01b5e7a286300cbcfed5030dfbfdaf36" ns1:_="" ns2:_="" ns3:_="">
    <xsd:import namespace="http://schemas.microsoft.com/sharepoint/v3"/>
    <xsd:import namespace="10f2cb44-b37d-4693-a5c3-140ab663d372"/>
    <xsd:import namespace="fb82bcdf-ea63-4554-99e3-e15ccd87b47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bureau" minOccurs="0"/>
                <xsd:element ref="ns3:_x002e_division"/>
                <xsd:element ref="ns3:_x002e_globalNavigation"/>
                <xsd:element ref="ns3:_x002e_program" minOccurs="0"/>
                <xsd:element ref="ns3:_x002e_purpose" minOccurs="0"/>
                <xsd:element ref="ns3:_x002e_yea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bureau" ma:index="13" nillable="true" ma:displayName=".Bureau" ma:internalName="bureau">
      <xsd:simpleType>
        <xsd:restriction base="dms:Text">
          <xsd:maxLength value="255"/>
        </xsd:restriction>
      </xsd:simpleType>
    </xsd:element>
    <xsd:element name="_x002e_division" ma:index="14" ma:displayName=".Division" ma:list="{666f73c0-ff85-4897-bedd-c4bfa5c5bae8}" ma:internalName="_x002E_division" ma:showField="Title" ma:web="fb82bcdf-ea63-4554-99e3-e15ccd87b479">
      <xsd:simpleType>
        <xsd:restriction base="dms:Lookup"/>
      </xsd:simpleType>
    </xsd:element>
    <xsd:element name="_x002e_globalNavigation" ma:index="15" ma:displayName=".Global Navigation" ma:list="{cc087b04-f769-438a-abab-25389f9209d1}" ma:internalName="_x002E_globalNavigation" ma:showField="Title" ma:web="fb82bcdf-ea63-4554-99e3-e15ccd87b479">
      <xsd:simpleType>
        <xsd:restriction base="dms:Lookup"/>
      </xsd:simpleType>
    </xsd:element>
    <xsd:element name="_x002e_program" ma:index="16" nillable="true" ma:displayName=".Program" ma:internalName="_x002E_program">
      <xsd:simpleType>
        <xsd:restriction base="dms:Text">
          <xsd:maxLength value="255"/>
        </xsd:restriction>
      </xsd:simpleType>
    </xsd:element>
    <xsd:element name="_x002e_purpose" ma:index="17" nillable="true" ma:displayName=".Purpose" ma:list="{27ad8e90-7efe-4104-98ae-37a81fef7fbc}" ma:internalName="_x002E_purpose" ma:showField="Title" ma:web="fb82bcdf-ea63-4554-99e3-e15ccd87b479">
      <xsd:simpleType>
        <xsd:restriction base="dms:Lookup"/>
      </xsd:simpleType>
    </xsd:element>
    <xsd:element name="_x002e_year" ma:index="18" nillable="true" ma:displayName=".Year" ma:decimals="0" ma:internalName="_x002E_year" ma:percentage="FALSE">
      <xsd:simpleType>
        <xsd:restriction base="dms:Number">
          <xsd:maxInclusive value="2050"/>
          <xsd:minInclusive value="1992"/>
        </xsd:restrictio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DF4A3A-1FDE-42F5-B31C-634142015189}">
  <ds:schemaRefs>
    <ds:schemaRef ds:uri="http://schemas.microsoft.com/office/infopath/2007/PartnerControls"/>
    <ds:schemaRef ds:uri="95f3347d-6b18-4209-9924-363f79b8c8b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a032a255-6dcd-4350-9793-8292bc03e53b"/>
    <ds:schemaRef ds:uri="http://www.w3.org/XML/1998/namespace"/>
  </ds:schemaRefs>
</ds:datastoreItem>
</file>

<file path=customXml/itemProps2.xml><?xml version="1.0" encoding="utf-8"?>
<ds:datastoreItem xmlns:ds="http://schemas.openxmlformats.org/officeDocument/2006/customXml" ds:itemID="{6C8DB91B-8777-462C-961B-58CBE6C1CD96}"/>
</file>

<file path=customXml/itemProps3.xml><?xml version="1.0" encoding="utf-8"?>
<ds:datastoreItem xmlns:ds="http://schemas.openxmlformats.org/officeDocument/2006/customXml" ds:itemID="{DA933B75-1275-4044-9976-0FAFF22F3E2F}">
  <ds:schemaRefs>
    <ds:schemaRef ds:uri="http://schemas.microsoft.com/sharepoint/v3/contenttype/forms"/>
  </ds:schemaRefs>
</ds:datastoreItem>
</file>

<file path=customXml/itemProps4.xml><?xml version="1.0" encoding="utf-8"?>
<ds:datastoreItem xmlns:ds="http://schemas.openxmlformats.org/officeDocument/2006/customXml" ds:itemID="{D3E5ECD4-0E7B-465D-9607-D2AF4B616D3B}"/>
</file>

<file path=docProps/app.xml><?xml version="1.0" encoding="utf-8"?>
<Properties xmlns="http://schemas.openxmlformats.org/officeDocument/2006/extended-properties" xmlns:vt="http://schemas.openxmlformats.org/officeDocument/2006/docPropsVTypes">
  <Template/>
  <TotalTime>11387</TotalTime>
  <Words>1752</Words>
  <Application>Microsoft Office PowerPoint</Application>
  <PresentationFormat>Widescreen</PresentationFormat>
  <Paragraphs>166</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Gill Sans MT</vt:lpstr>
      <vt:lpstr>Times New Roman</vt:lpstr>
      <vt:lpstr>Wingdings 2</vt:lpstr>
      <vt:lpstr>DATCP Title Slides</vt:lpstr>
      <vt:lpstr>DATCP second slides</vt:lpstr>
      <vt:lpstr>PowerPoint Presentation</vt:lpstr>
      <vt:lpstr>Wisconsin Agricultural Export Advisory Council Interim Meeting on Export Data</vt:lpstr>
      <vt:lpstr>2022 All Agricultural Product exports  $2.18 billion  -  YtD Q2 2022</vt:lpstr>
      <vt:lpstr>2022 All Agricultural Product Exports $2.18 billion  - YTD Q2, 2022</vt:lpstr>
      <vt:lpstr>Harmonized System (HS) Code</vt:lpstr>
      <vt:lpstr>Harmonized System (HS) Code</vt:lpstr>
      <vt:lpstr>Harmonized System (HS) Code</vt:lpstr>
      <vt:lpstr>Harmonized System (HS) Code</vt:lpstr>
      <vt:lpstr>Dairy Product exports, 2022 YTD Q2  $295 Million</vt:lpstr>
      <vt:lpstr>Meat Product exports,  2022 YTD q2 $421 Million</vt:lpstr>
      <vt:lpstr>Crop Product exports, 2022 Ytd q2 $1.47 billion</vt:lpstr>
      <vt:lpstr>Agricultural Export Data Sources</vt:lpstr>
      <vt:lpstr>Discussion</vt:lpstr>
      <vt:lpstr>Meet The International  Agribusiness Center Team</vt:lpstr>
      <vt:lpstr>PowerPoint Presentation</vt:lpstr>
    </vt:vector>
  </TitlesOfParts>
  <Company>DATCP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Agricultural Export Advisory Council Interim Meeting on Export Data</dc:title>
  <dc:creator>Lawrence, Laurie J - DATCP</dc:creator>
  <cp:lastModifiedBy>Rhoda-Reis, Mark A</cp:lastModifiedBy>
  <cp:revision>385</cp:revision>
  <dcterms:created xsi:type="dcterms:W3CDTF">2020-03-20T19:19:58Z</dcterms:created>
  <dcterms:modified xsi:type="dcterms:W3CDTF">2022-08-16T21:50:38Z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0x010100A3B93A19F7DD0C4B8740FD07DD1FDFFF</vt:lpwstr>
  </property>
  <property fmtid="{D5CDD505-2E9C-101B-9397-08002B2CF9AE}" pid="3" name="_dlc_DocIdItemGuid">
    <vt:lpwstr>3e778ec8-10a5-42a4-bb6c-4564e212e813</vt:lpwstr>
  </property>
</Properties>
</file>